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9"/>
  </p:notesMasterIdLst>
  <p:sldIdLst>
    <p:sldId id="547" r:id="rId3"/>
    <p:sldId id="443" r:id="rId4"/>
    <p:sldId id="607" r:id="rId5"/>
    <p:sldId id="615" r:id="rId6"/>
    <p:sldId id="444" r:id="rId7"/>
    <p:sldId id="608" r:id="rId8"/>
    <p:sldId id="619" r:id="rId9"/>
    <p:sldId id="609" r:id="rId10"/>
    <p:sldId id="445" r:id="rId11"/>
    <p:sldId id="610" r:id="rId12"/>
    <p:sldId id="620" r:id="rId13"/>
    <p:sldId id="625" r:id="rId14"/>
    <p:sldId id="616" r:id="rId15"/>
    <p:sldId id="448" r:id="rId16"/>
    <p:sldId id="621" r:id="rId17"/>
    <p:sldId id="542" r:id="rId18"/>
    <p:sldId id="617" r:id="rId19"/>
    <p:sldId id="450" r:id="rId20"/>
    <p:sldId id="611" r:id="rId21"/>
    <p:sldId id="603" r:id="rId22"/>
    <p:sldId id="623" r:id="rId23"/>
    <p:sldId id="453" r:id="rId24"/>
    <p:sldId id="624" r:id="rId25"/>
    <p:sldId id="558" r:id="rId26"/>
    <p:sldId id="618" r:id="rId27"/>
    <p:sldId id="60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87" autoAdjust="0"/>
  </p:normalViewPr>
  <p:slideViewPr>
    <p:cSldViewPr snapToGrid="0">
      <p:cViewPr varScale="1">
        <p:scale>
          <a:sx n="62" d="100"/>
          <a:sy n="62" d="100"/>
        </p:scale>
        <p:origin x="12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83985-66A5-4BC8-ACD7-6669CF874328}" type="datetimeFigureOut">
              <a:rPr lang="zh-CN" altLang="en-US" smtClean="0"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0C8E7-E8FE-45A2-AA05-E62341643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79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92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60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101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36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397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530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09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803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5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出现这一问题的根源在于实阵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的特征值不一定全是实数，可能会出现成对共轭复根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因此，在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处理实矩阵特别是关系到矩阵特征值问题时，不要轻易地套用复矩阵中的结论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58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下面利用</a:t>
                </a:r>
                <a:r>
                  <a:rPr lang="en-US" altLang="zh-CN" sz="1200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Schur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引理研究矩阵多项式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我们首先给出矩阵多项式的定义</a:t>
                </a: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由此可见矩阵多项式是定义在一元多项式基础上的，只需将一元多项式中的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𝜆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用方阵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替换，将常数项用常数乘以单位阵替换即可得到。那么一元多项式和由它定义的矩阵多项式有什么关系呢？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735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实际上，对于一般的复方阵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，总有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是零矩阵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这就是著名的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Hamilton-Cayley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91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实际上，对于一般的复方阵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，总有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𝑓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𝐴)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是零矩阵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这就是著名的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Hamilton-Cayley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定理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060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C8E7-E8FE-45A2-AA05-E623416432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55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11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602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639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4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9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8538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9739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4871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976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1075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992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8073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9977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3175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523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7534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9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9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7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074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742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1671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85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614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1568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7199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7048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27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1" y="1114804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18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350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675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68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52425" indent="-352425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950">
          <a:solidFill>
            <a:schemeClr val="tx1"/>
          </a:solidFill>
          <a:latin typeface="+mn-lt"/>
          <a:cs typeface="+mn-cs"/>
        </a:defRPr>
      </a:lvl2pPr>
      <a:lvl3pPr marL="978694" indent="-296466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1725">
          <a:solidFill>
            <a:schemeClr val="tx1"/>
          </a:solidFill>
          <a:latin typeface="+mn-lt"/>
          <a:cs typeface="+mn-cs"/>
        </a:defRPr>
      </a:lvl3pPr>
      <a:lvl4pPr marL="1270397" indent="-29051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  <a:cs typeface="+mn-cs"/>
        </a:defRPr>
      </a:lvl4pPr>
      <a:lvl5pPr marL="1570435" indent="-298847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5pPr>
      <a:lvl6pPr marL="19133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6pPr>
      <a:lvl7pPr marL="22562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7pPr>
      <a:lvl8pPr marL="25991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8pPr>
      <a:lvl9pPr marL="2942035" indent="-298847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第三章 矩阵分解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202784"/>
            <a:ext cx="9144000" cy="735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defRPr/>
            </a:pP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3.3 Schur</a:t>
            </a:r>
            <a:r>
              <a:rPr lang="en-US" altLang="zh-CN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3600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分解</a:t>
            </a:r>
            <a:endParaRPr lang="en-US" altLang="zh-CN" sz="3600" kern="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907643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46514"/>
                <a:ext cx="8074915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3.3.1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矩阵多项式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定义</a:t>
                </a:r>
                <a:r>
                  <a:rPr lang="zh-CN" altLang="zh-CN" sz="2800" dirty="0"/>
                  <a:t>数域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zh-CN" altLang="zh-CN" sz="2800" dirty="0"/>
                  <a:t>上的多项式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en-US" altLang="zh-CN" sz="2800" dirty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zh-CN" sz="2800" dirty="0"/>
                  <a:t>则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dirty="0"/>
                  <a:t>称为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矩阵多项式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FF000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cs typeface="Arial"/>
                  </a:rPr>
                  <a:t>注</a:t>
                </a:r>
                <a:r>
                  <a:rPr lang="en-US" altLang="zh-CN" sz="2800" dirty="0">
                    <a:solidFill>
                      <a:srgbClr val="0000FF"/>
                    </a:solidFill>
                    <a:cs typeface="Arial"/>
                  </a:rPr>
                  <a:t>4</a:t>
                </a:r>
                <a:r>
                  <a:rPr lang="zh-CN" altLang="en-US" sz="2800" dirty="0">
                    <a:solidFill>
                      <a:srgbClr val="0000FF"/>
                    </a:solidFill>
                    <a:cs typeface="Arial"/>
                  </a:rPr>
                  <a:t>：</a:t>
                </a:r>
                <a:r>
                  <a:rPr lang="zh-CN" altLang="en-US" sz="2800" dirty="0">
                    <a:cs typeface="Arial"/>
                  </a:rPr>
                  <a:t>任意两个矩阵多项式，都是可交换的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effectLst/>
                  <a:highlight>
                    <a:srgbClr val="FFFF00"/>
                  </a:highlight>
                  <a:uLnTx/>
                  <a:uFillTx/>
                  <a:cs typeface="Arial"/>
                </a:endParaRPr>
              </a:p>
              <a:p>
                <a:pPr lvl="0" algn="ctr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𝐴𝑃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cs typeface="Arial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46514"/>
                <a:ext cx="8074915" cy="4935337"/>
              </a:xfrm>
              <a:prstGeom prst="rect">
                <a:avLst/>
              </a:prstGeom>
              <a:blipFill>
                <a:blip r:embed="rId3"/>
                <a:stretch>
                  <a:fillRect l="-1509" b="-17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870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79034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3.3.1 </a:t>
                </a:r>
                <a:r>
                  <a:rPr lang="zh-CN" altLang="zh-CN" sz="2800" dirty="0">
                    <a:solidFill>
                      <a:srgbClr val="000000"/>
                    </a:solidFill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个特征值为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，则矩阵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个特征值为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  <a:endParaRPr lang="zh-CN" altLang="zh-CN" sz="280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3.3.2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为任一多项式，则矩阵多项式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个特征值为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),⋯,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79034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1607" r="-5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52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79034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Aft>
                    <a:spcPct val="0"/>
                  </a:spcAft>
                  <a:defRPr/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3.3.1 </a:t>
                </a:r>
                <a:r>
                  <a:rPr lang="zh-CN" altLang="zh-CN" sz="2800" dirty="0">
                    <a:solidFill>
                      <a:srgbClr val="000000"/>
                    </a:solidFill>
                  </a:rPr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个特征值为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，则矩阵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个特征值为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  <a:endParaRPr lang="zh-CN" altLang="zh-CN" sz="280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3.3.2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为任一多项式，则矩阵多项式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个特征值为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),⋯,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zh-CN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0" lang="en-US" altLang="zh-CN" sz="2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spcAft>
                    <a:spcPct val="0"/>
                  </a:spcAft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5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阶矩阵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的属于特征值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的属于特征值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的特征向量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.</a:t>
                </a:r>
              </a:p>
              <a:p>
                <a:pPr lvl="0" algn="ctr" fontAlgn="base">
                  <a:lnSpc>
                    <a:spcPts val="2800"/>
                  </a:lnSpc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79034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1607" r="-5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446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23091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3.3.1</a:t>
                </a:r>
                <a:r>
                  <a:rPr lang="zh-CN" altLang="zh-CN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zh-CN" sz="2800" dirty="0"/>
                  <a:t>特征多项式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的特征值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设</a:t>
                </a:r>
                <a:r>
                  <a:rPr lang="zh-CN" altLang="en-US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800" dirty="0"/>
                  <a:t>个特征值为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>
                    <a:latin typeface="黑体" panose="02010609060101010101" pitchFamily="49" charset="-122"/>
                  </a:rPr>
                  <a:t>又知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zh-CN" sz="2800" dirty="0">
                    <a:latin typeface="黑体" panose="02010609060101010101" pitchFamily="49" charset="-122"/>
                  </a:rPr>
                  <a:t>是特征方程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>
                    <a:latin typeface="黑体" panose="02010609060101010101" pitchFamily="49" charset="-122"/>
                  </a:rPr>
                  <a:t>的根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所以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en-US" altLang="zh-CN" sz="2800" dirty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. </m:t>
                      </m:r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230919" cy="4935337"/>
              </a:xfrm>
              <a:prstGeom prst="rect">
                <a:avLst/>
              </a:prstGeom>
              <a:blipFill>
                <a:blip r:embed="rId2"/>
                <a:stretch>
                  <a:fillRect l="-1481" t="-989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685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36426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3.3.4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Hamilton-Cayley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的特征多项式为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>
                  <a:lnSpc>
                    <a:spcPct val="120000"/>
                  </a:lnSpc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364268" cy="4935337"/>
              </a:xfrm>
              <a:prstGeom prst="rect">
                <a:avLst/>
              </a:prstGeom>
              <a:blipFill>
                <a:blip r:embed="rId3"/>
                <a:stretch>
                  <a:fillRect l="-1458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843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36426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3.3.4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Hamilton-Cayley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的特征多项式为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的特征多项式常有如下等价表达式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+⋯+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)∙⋯∙(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28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  <m:r>
                                        <a:rPr lang="en-US" altLang="zh-CN" sz="2800">
                                          <a:latin typeface="Cambria Math" panose="02040503050406030204" pitchFamily="18" charset="0"/>
                                        </a:rPr>
                                        <m:t>∙⋯∙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𝜆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28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s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800" i="1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364268" cy="4935337"/>
              </a:xfrm>
              <a:prstGeom prst="rect">
                <a:avLst/>
              </a:prstGeom>
              <a:blipFill>
                <a:blip r:embed="rId3"/>
                <a:stretch>
                  <a:fillRect l="-1458" t="-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87297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3.3.2 </a:t>
                </a:r>
                <a:r>
                  <a:rPr lang="zh-CN" altLang="zh-CN" sz="28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  <a:blipFill>
                <a:blip r:embed="rId2"/>
                <a:stretch>
                  <a:fillRect l="-1507" r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7309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3.3.2 </a:t>
                </a:r>
                <a:r>
                  <a:rPr lang="zh-CN" altLang="zh-CN" sz="28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的特征多项式为</a:t>
                </a:r>
                <a:endParaRPr lang="en-US" altLang="zh-CN" sz="2800" dirty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kern="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b="0" i="0" kern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b="0" i="0" kern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由多项式除法可得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smtClea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=4</m:t>
                      </m:r>
                      <m:sSup>
                        <m:sSup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 kern="0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kern="0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n-US" altLang="zh-CN" sz="2800" i="1" kern="0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 kern="0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kern="0" smtClea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           </m:t>
                      </m:r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kern="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将矩阵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kern="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表达式代入上式得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  <a:blipFill>
                <a:blip r:embed="rId2"/>
                <a:stretch>
                  <a:fillRect l="-1507" r="-151" b="-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84806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36426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推论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3.3.3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设复方阵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可逆，其特征多项式为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的逆矩阵计算公式为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fontAlgn="base">
                  <a:spcAft>
                    <a:spcPct val="0"/>
                  </a:spcAft>
                  <a:defRPr/>
                </a:pPr>
                <a:endParaRPr lang="en-US" altLang="zh-CN" sz="2800" dirty="0">
                  <a:solidFill>
                    <a:srgbClr val="000000"/>
                  </a:solidFill>
                  <a:cs typeface="Arial"/>
                </a:endParaRPr>
              </a:p>
              <a:p>
                <a:pPr lvl="0" fontAlgn="base">
                  <a:spcAft>
                    <a:spcPct val="0"/>
                  </a:spcAft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左右同乘以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移项即可得到结论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364268" cy="4935337"/>
              </a:xfrm>
              <a:prstGeom prst="rect">
                <a:avLst/>
              </a:prstGeom>
              <a:blipFill>
                <a:blip r:embed="rId3"/>
                <a:stretch>
                  <a:fillRect l="-1458" t="-1607" r="-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41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9344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零化多项式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800" dirty="0"/>
                  <a:t>给定</a:t>
                </a:r>
                <a:r>
                  <a:rPr lang="zh-CN" altLang="en-US" sz="2800" dirty="0"/>
                  <a:t>矩</a:t>
                </a:r>
                <a:r>
                  <a:rPr lang="zh-CN" altLang="zh-CN" sz="2800" dirty="0"/>
                  <a:t>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若存在多项式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零化多项式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3.3.3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最小多项式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zh-CN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的零化多项式中最小次数的首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多项式称为矩阵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最小多项式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dirty="0"/>
                  <a:t>其中</a:t>
                </a:r>
                <a:r>
                  <a:rPr lang="zh-CN" altLang="zh-CN" dirty="0"/>
                  <a:t>首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是指多项式最高次数的系数为</a:t>
                </a:r>
                <a:r>
                  <a:rPr lang="en-US" altLang="zh-CN" dirty="0"/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/>
                  <a:t>复方阵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的零化</a:t>
                </a:r>
                <a:r>
                  <a:rPr lang="zh-CN" altLang="zh-CN" sz="2800" b="1" dirty="0"/>
                  <a:t>多项式</a:t>
                </a:r>
                <a:r>
                  <a:rPr lang="zh-CN" altLang="zh-CN" sz="2800" dirty="0"/>
                  <a:t>有无数个</a:t>
                </a:r>
                <a:r>
                  <a:rPr lang="zh-CN" altLang="en-US" sz="28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阵特征多项式的所有倍式都是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/>
                  <a:t>阵的零化多项式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93449" cy="4935337"/>
              </a:xfrm>
              <a:prstGeom prst="rect">
                <a:avLst/>
              </a:prstGeom>
              <a:blipFill>
                <a:blip r:embed="rId3"/>
                <a:stretch>
                  <a:fillRect l="-1506" r="-1581" b="-5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430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3.3.1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Schur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引理）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任意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zh-CN" alt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阶复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cs typeface="Arial"/>
                  </a:rPr>
                  <a:t>方矩阵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相似于上三角矩阵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，即</a:t>
                </a:r>
                <a:r>
                  <a:rPr lang="zh-CN" altLang="en-US" sz="2800" dirty="0">
                    <a:solidFill>
                      <a:srgbClr val="000000"/>
                    </a:solidFill>
                    <a:cs typeface="Arial"/>
                  </a:rPr>
                  <a:t>存在可逆矩阵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𝑃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𝛬</m:t>
                        </m:r>
                        <m:r>
                          <a:rPr kumimoji="0" lang="en-US" altLang="zh-CN" sz="3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altLang="zh-CN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kumimoji="0" lang="en-US" altLang="zh-CN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0" lang="en-US" altLang="zh-CN" sz="3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为上三角阵，其中上三角矩阵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的对角元素是矩阵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的特征值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lvl="0" algn="just" fontAlgn="base">
                  <a:spcAft>
                    <a:spcPct val="0"/>
                  </a:spcAft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3"/>
                <a:stretch>
                  <a:fillRect l="-1494" t="-1607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44411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的最小多项式存在吗？若存在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吗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  <a:blipFill>
                <a:blip r:embed="rId2"/>
                <a:stretch>
                  <a:fillRect l="-1507" t="-989" r="-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34104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的最小多项式存在吗？若存在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吗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的最小多项式一定存在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但不一定是它的</a:t>
                </a:r>
                <a:r>
                  <a:rPr lang="zh-CN" altLang="zh-CN" sz="2800" dirty="0"/>
                  <a:t>特征多项式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为例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其特征多项式是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=(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8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实际上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kern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ker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kern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b="0" i="1" kern="0" smtClean="0">
                        <a:solidFill>
                          <a:srgbClr val="0D0D0D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m:rPr>
                        <m:nor/>
                      </m:rPr>
                      <a:rPr lang="en-US" altLang="zh-CN" sz="2800" dirty="0">
                        <a:latin typeface="仿宋" panose="02010609060101010101" pitchFamily="49" charset="-122"/>
                        <a:ea typeface="仿宋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故其最小多项式为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2800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  <a:blipFill>
                <a:blip r:embed="rId2"/>
                <a:stretch>
                  <a:fillRect l="-1507" t="-989" r="-1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4248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最小多项式的性质</m:t>
                        </m:r>
                      </m:e>
                    </m:d>
                  </m:oMath>
                </a14:m>
                <a:r>
                  <a:rPr lang="zh-CN" altLang="en-US" sz="2800" dirty="0"/>
                  <a:t> 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是唯一的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且可整除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的任一零化多项式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特别地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的特征多项式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800" dirty="0"/>
                  <a:t>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具有相同的根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/>
                          <m:t>不</m:t>
                        </m:r>
                      </m:e>
                    </m:d>
                  </m:oMath>
                </a14:m>
                <a:r>
                  <a:rPr lang="zh-CN" altLang="en-US" sz="2800" dirty="0"/>
                  <a:t>计重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/>
                          </a:rPr>
                          <m:t>数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r="-37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9656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3.3.5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最小多项式的性质</m:t>
                        </m:r>
                      </m:e>
                    </m:d>
                  </m:oMath>
                </a14:m>
                <a:r>
                  <a:rPr lang="zh-CN" altLang="en-US" sz="2800" dirty="0"/>
                  <a:t> 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是唯一的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且可整除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的任一零化多项式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2800" dirty="0"/>
                  <a:t>特别地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（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的特征多项式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sz="2800" dirty="0"/>
                  <a:t>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具有相同的根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800" dirty="0"/>
                          <m:t>不</m:t>
                        </m:r>
                      </m:e>
                    </m:d>
                  </m:oMath>
                </a14:m>
                <a:r>
                  <a:rPr lang="zh-CN" altLang="en-US" sz="2800" dirty="0"/>
                  <a:t>计重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/>
                          </a:rPr>
                          <m:t>数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endParaRPr lang="zh-CN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证明</a:t>
                </a:r>
                <a:r>
                  <a:rPr lang="en-US" altLang="zh-CN" sz="28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:(1)</a:t>
                </a:r>
                <a:r>
                  <a:rPr lang="zh-CN" altLang="en-US" sz="28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带余除法，</a:t>
                </a:r>
                <a:r>
                  <a:rPr lang="zh-CN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+</a:t>
                </a:r>
                <a:r>
                  <a:rPr lang="zh-CN" altLang="zh-CN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sz="2800" dirty="0">
                  <a:latin typeface="黑体" panose="02010609060101010101" pitchFamily="49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显然</a:t>
                </a:r>
                <a14:m>
                  <m:oMath xmlns:m="http://schemas.openxmlformats.org/officeDocument/2006/math"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=0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的根一定是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的根；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反过来，若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由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Schur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引理推论，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15300" cy="4935337"/>
              </a:xfrm>
              <a:prstGeom prst="rect">
                <a:avLst/>
              </a:prstGeom>
              <a:blipFill>
                <a:blip r:embed="rId3"/>
                <a:stretch>
                  <a:fillRect l="-1503" r="-5935" b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3091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7491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3.3.3 </a:t>
                </a:r>
                <a:r>
                  <a:rPr lang="zh-CN" altLang="en-US" sz="2800" dirty="0"/>
                  <a:t>求矩阵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的最小多项式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ctr">
                  <a:lnSpc>
                    <a:spcPct val="120000"/>
                  </a:lnSpc>
                </a:pP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74914" cy="4935337"/>
              </a:xfrm>
              <a:prstGeom prst="rect">
                <a:avLst/>
              </a:prstGeom>
              <a:blipFill>
                <a:blip r:embed="rId3"/>
                <a:stretch>
                  <a:fillRect l="-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60842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7491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3.3.3 </a:t>
                </a:r>
                <a:r>
                  <a:rPr lang="zh-CN" altLang="en-US" sz="2800" dirty="0"/>
                  <a:t>求矩阵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的最小多项式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latin typeface="黑体" panose="02010609060101010101" pitchFamily="49" charset="-122"/>
                  </a:rPr>
                  <a:t>的特征多项式为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>
                        <a:latin typeface="Cambria Math"/>
                      </a:rPr>
                      <m:t>+6)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由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定理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3.5.5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知</a:t>
                </a:r>
                <a:r>
                  <a:rPr lang="en-US" altLang="zh-CN" sz="2800" kern="100" dirty="0">
                    <a:solidFill>
                      <a:srgbClr val="0D0D0D"/>
                    </a:solidFill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latin typeface="黑体" panose="02010609060101010101" pitchFamily="49" charset="-122"/>
                  </a:rPr>
                  <a:t>的最小多项式只能是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+6)</m:t>
                    </m:r>
                  </m:oMath>
                </a14:m>
                <a:r>
                  <a:rPr lang="zh-CN" altLang="zh-CN" sz="2800" dirty="0">
                    <a:latin typeface="黑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zh-CN" sz="2800" i="1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kern="10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+6)</m:t>
                    </m:r>
                  </m:oMath>
                </a14:m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通过计算知</a:t>
                </a:r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800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+6</m:t>
                        </m:r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仿宋" panose="02010609060101010101" pitchFamily="49" charset="-122"/>
                    <a:ea typeface="仿宋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  <m:r>
                            <a:rPr lang="en-US" altLang="zh-CN" sz="2800" i="1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kern="10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800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2800" kern="10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+6)</m:t>
                      </m:r>
                    </m:oMath>
                  </m:oMathPara>
                </a14:m>
                <a:endParaRPr lang="zh-CN" altLang="zh-CN" sz="2800" kern="100" dirty="0"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:endParaRPr lang="en-US" altLang="zh-CN" sz="2800" dirty="0">
                  <a:solidFill>
                    <a:schemeClr val="tx1"/>
                  </a:solidFill>
                  <a:latin typeface="黑体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74914" cy="4935337"/>
              </a:xfrm>
              <a:prstGeom prst="rect">
                <a:avLst/>
              </a:prstGeom>
              <a:blipFill>
                <a:blip r:embed="rId3"/>
                <a:stretch>
                  <a:fillRect l="-1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12513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1" y="1229293"/>
                <a:ext cx="822516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00000"/>
                  </a:lnSpc>
                </a:pP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3.3.2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续</m:t>
                        </m:r>
                      </m:e>
                    </m:d>
                  </m:oMath>
                </a14:m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zh-CN" altLang="zh-CN" sz="28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/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kern="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zh-CN" sz="2800" kern="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知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的最小多项式只能是</a:t>
                </a:r>
                <a:endParaRPr lang="en-US" altLang="zh-CN" sz="2800" dirty="0">
                  <a:solidFill>
                    <a:srgbClr val="0D0D0D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zh-CN" sz="2800" kern="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𝜆</m:t>
                            </m:r>
                            <m:r>
                              <a:rPr lang="en-US" altLang="zh-CN" sz="2800" i="1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kern="0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800" i="1" kern="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800" kern="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</a:rPr>
                  <a:t>.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zh-CN" sz="2800" dirty="0">
                    <a:latin typeface="黑体" panose="02010609060101010101" pitchFamily="49" charset="-122"/>
                  </a:rPr>
                  <a:t>显然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𝐴</m:t>
                    </m:r>
                    <m:r>
                      <a:rPr lang="en-US" altLang="zh-CN" sz="2800">
                        <a:latin typeface="Cambria Math"/>
                      </a:rPr>
                      <m:t>≠</m:t>
                    </m:r>
                    <m:r>
                      <a:rPr lang="en-US" altLang="zh-CN" sz="2800" i="1">
                        <a:latin typeface="Cambria Math"/>
                      </a:rPr>
                      <m:t>𝐼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;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又知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latin typeface="黑体" panose="02010609060101010101" pitchFamily="49" charset="-122"/>
                  </a:rPr>
                  <a:t>则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80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zh-CN" sz="2800" dirty="0">
                    <a:latin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𝑔</m:t>
                    </m:r>
                    <m:r>
                      <a:rPr lang="en-US" altLang="zh-CN" sz="2800" i="1">
                        <a:latin typeface="Cambria Math"/>
                      </a:rPr>
                      <m:t>(</m:t>
                    </m:r>
                    <m:r>
                      <a:rPr lang="en-US" altLang="zh-CN" sz="2800" i="1">
                        <a:latin typeface="Cambria Math"/>
                      </a:rPr>
                      <m:t>𝜆</m:t>
                    </m:r>
                    <m:r>
                      <a:rPr lang="en-US" altLang="zh-CN" sz="2800" i="1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CN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/>
                          </a:rPr>
                          <m:t>𝜆</m:t>
                        </m:r>
                      </m:e>
                      <m:sup>
                        <m:r>
                          <a:rPr lang="en-US" altLang="zh-CN" sz="28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sz="2800">
                        <a:latin typeface="Cambria Math"/>
                      </a:rPr>
                      <m:t>+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则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𝜆</m:t>
                          </m:r>
                        </m:e>
                      </m:d>
                      <m:sSup>
                        <m:sSupPr>
                          <m:ctrlPr>
                            <a:rPr lang="zh-CN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r>
                  <a:rPr lang="zh-CN" altLang="zh-CN" sz="2800" dirty="0">
                    <a:latin typeface="黑体" panose="02010609060101010101" pitchFamily="49" charset="-122"/>
                  </a:rPr>
                  <a:t>因此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CN" sz="280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 </a:t>
                </a:r>
                <a:endParaRPr lang="zh-CN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1" y="1229293"/>
                <a:ext cx="8225169" cy="4935337"/>
              </a:xfrm>
              <a:prstGeom prst="rect">
                <a:avLst/>
              </a:prstGeom>
              <a:blipFill>
                <a:blip r:embed="rId2"/>
                <a:stretch>
                  <a:fillRect l="-1483" r="-3706" b="-1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6898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1092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00FF"/>
                            </a:solidFill>
                          </a:rPr>
                          <m:t>Schur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引理</m:t>
                        </m:r>
                      </m:e>
                    </m:d>
                  </m:oMath>
                </a14:m>
                <a:r>
                  <a:rPr lang="zh-CN" altLang="en-US" sz="2800" dirty="0"/>
                  <a:t>任意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复</m:t>
                    </m:r>
                  </m:oMath>
                </a14:m>
                <a:r>
                  <a:rPr lang="zh-CN" altLang="en-US" sz="2800" dirty="0"/>
                  <a:t>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酉相似于上三角阵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即存在酉矩阵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zh-CN" altLang="en-US" sz="2800" dirty="0"/>
                  <a:t>为上三角阵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1092" cy="4935337"/>
              </a:xfrm>
              <a:prstGeom prst="rect">
                <a:avLst/>
              </a:prstGeom>
              <a:blipFill>
                <a:blip r:embed="rId3"/>
                <a:stretch>
                  <a:fillRect l="-1508" t="-989" r="-1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681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1092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3.3.2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CN" sz="2800" b="1" dirty="0">
                            <a:solidFill>
                              <a:srgbClr val="0000FF"/>
                            </a:solidFill>
                          </a:rPr>
                          <m:t>Schur</m:t>
                        </m:r>
                        <m:r>
                          <m:rPr>
                            <m:nor/>
                          </m:rPr>
                          <a:rPr lang="zh-CN" altLang="en-US" sz="2800" b="1" dirty="0">
                            <a:solidFill>
                              <a:srgbClr val="0000FF"/>
                            </a:solidFill>
                          </a:rPr>
                          <m:t>引理</m:t>
                        </m:r>
                      </m:e>
                    </m:d>
                  </m:oMath>
                </a14:m>
                <a:r>
                  <a:rPr lang="zh-CN" altLang="en-US" sz="2800" dirty="0"/>
                  <a:t>任意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复</m:t>
                    </m:r>
                  </m:oMath>
                </a14:m>
                <a:r>
                  <a:rPr lang="zh-CN" altLang="en-US" sz="2800" dirty="0"/>
                  <a:t>方阵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酉相似于上三角阵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/>
                  <a:t>即存在酉矩阵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zh-CN" altLang="en-US" sz="2800" dirty="0"/>
                  <a:t>为上三角阵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对可逆阵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𝑄𝑅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分解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𝑈𝑅</m:t>
                    </m:r>
                  </m:oMath>
                </a14:m>
                <a:r>
                  <a:rPr lang="en-US" altLang="zh-CN" sz="2800" kern="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en-US" altLang="zh-CN" sz="28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式中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是酉矩阵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800" kern="100">
                        <a:solidFill>
                          <a:srgbClr val="0D0D0D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为正线上三角矩阵</a:t>
                </a:r>
                <a:r>
                  <a:rPr lang="en-US" altLang="zh-CN" sz="2800" kern="100" dirty="0">
                    <a:solidFill>
                      <a:srgbClr val="0D0D0D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𝑈𝑅</m:t>
                    </m:r>
                  </m:oMath>
                </a14:m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代入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 kern="100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𝐴𝑃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kern="1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kern="1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并整理得</a:t>
                </a:r>
                <a:endParaRPr lang="zh-CN" altLang="zh-CN" sz="28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0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𝐴𝑈</m:t>
                      </m:r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2800" i="1" kern="0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solidFill>
                    <a:srgbClr val="0000FF"/>
                  </a:solidFill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均为上三角阵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en-US" altLang="zh-CN" sz="28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Λ</m:t>
                    </m:r>
                    <m:sSup>
                      <m:sSup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是上三角阵</a:t>
                </a:r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且对角元为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的特征根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（复数域）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1092" cy="4935337"/>
              </a:xfrm>
              <a:prstGeom prst="rect">
                <a:avLst/>
              </a:prstGeom>
              <a:blipFill>
                <a:blip r:embed="rId3"/>
                <a:stretch>
                  <a:fillRect l="-1508" t="-989" r="-1584" b="-4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6204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fontAlgn="base">
                  <a:spcAft>
                    <a:spcPct val="0"/>
                  </a:spcAft>
                  <a:defRPr/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en-US" altLang="zh-CN" sz="2800" dirty="0"/>
                  <a:t>Schur</a:t>
                </a:r>
                <a:r>
                  <a:rPr lang="zh-CN" altLang="zh-CN" sz="2800" dirty="0"/>
                  <a:t>引理</a:t>
                </a:r>
                <a:r>
                  <a:rPr lang="zh-CN" altLang="en-US" sz="2800" dirty="0"/>
                  <a:t>表明</a:t>
                </a:r>
                <a:r>
                  <a:rPr lang="zh-CN" altLang="zh-CN" sz="2800" dirty="0"/>
                  <a:t>任意复方阵都相似于上三角阵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/>
                  <a:t>但并不是所有复方阵都相似于对角阵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 algn="just" fontAlgn="base">
                  <a:spcAft>
                    <a:spcPct val="0"/>
                  </a:spcAft>
                  <a:defRPr/>
                </a:pP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lvl="0" algn="just" fontAlgn="base">
                  <a:spcAft>
                    <a:spcPct val="0"/>
                  </a:spcAft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cs typeface="Arial"/>
                  </a:rPr>
                  <a:t>2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：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与定理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3.5.1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相比，定理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3.5.2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说明了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Schur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分解中的满秩矩阵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可以是酉矩阵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由于酉矩阵的逆矩阵是其共轭转置，这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</a:rPr>
                  <a:t>在</a:t>
                </a:r>
                <a:r>
                  <a:rPr lang="zh-CN" altLang="zh-CN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简化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计算或理论</a:t>
                </a:r>
                <a:r>
                  <a:rPr lang="zh-CN" altLang="zh-CN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分析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时可能更</a:t>
                </a:r>
                <a:r>
                  <a:rPr lang="zh-CN" altLang="zh-CN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便利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.</a:t>
                </a: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1607" r="-1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47137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是否存在正交阵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使得实阵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满足如下分解？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𝐴𝑄</m:t>
                      </m:r>
                      <m:r>
                        <a:rPr lang="en-US" altLang="zh-CN" sz="28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𝛬</m:t>
                      </m:r>
                      <m:r>
                        <a:rPr lang="en-US" altLang="zh-CN" sz="28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 kern="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800" i="1" kern="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  <a:blipFill>
                <a:blip r:embed="rId2"/>
                <a:stretch>
                  <a:fillRect l="-1507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24476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是否存在正交阵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使得实阵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满足如下分解？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𝐴𝑄</m:t>
                      </m:r>
                      <m:r>
                        <a:rPr lang="en-US" altLang="zh-CN" sz="28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𝛬</m:t>
                      </m:r>
                      <m:r>
                        <a:rPr lang="en-US" altLang="zh-CN" sz="28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 kern="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800" i="1" kern="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sz="2800" i="1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800" i="1">
                                <a:solidFill>
                                  <a:srgbClr val="0D0D0D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0D0D0D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endParaRPr lang="en-US" altLang="zh-CN" sz="2800" i="1" dirty="0">
                  <a:solidFill>
                    <a:srgbClr val="0D0D0D"/>
                  </a:solidFill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D0D0D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+1=0</m:t>
                      </m:r>
                    </m:oMath>
                  </m:oMathPara>
                </a14:m>
                <a:endParaRPr lang="en-US" altLang="zh-CN" sz="2800" dirty="0">
                  <a:solidFill>
                    <a:srgbClr val="0D0D0D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8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=±</m:t>
                    </m:r>
                    <m:r>
                      <m:rPr>
                        <m:sty m:val="p"/>
                      </m:rPr>
                      <a:rPr lang="en-US" altLang="zh-CN" sz="280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800" b="0" i="0" smtClean="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的特征值</a:t>
                </a:r>
                <a:r>
                  <a:rPr lang="en-US" altLang="zh-CN" sz="28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𝐴𝑄</m:t>
                    </m:r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00FF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zh-CN" sz="2800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必定为复阵而非实阵</a:t>
                </a:r>
                <a:r>
                  <a:rPr lang="en-US" altLang="zh-CN" sz="2800" dirty="0">
                    <a:solidFill>
                      <a:srgbClr val="0000FF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  <a:blipFill>
                <a:blip r:embed="rId2"/>
                <a:stretch>
                  <a:fillRect l="-1507" t="-989" b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879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/>
                  <a:t>是否存在正交阵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800" dirty="0"/>
                  <a:t>使得实阵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满足如下分解？</a:t>
                </a: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𝐴𝑄</m:t>
                      </m:r>
                      <m:r>
                        <a:rPr lang="en-US" altLang="zh-CN" sz="28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𝛬</m:t>
                      </m:r>
                      <m:r>
                        <a:rPr lang="en-US" altLang="zh-CN" sz="2800">
                          <a:solidFill>
                            <a:srgbClr val="0D0D0D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800" i="1" kern="0">
                              <a:solidFill>
                                <a:srgbClr val="0D0D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800" i="1" kern="0">
                                  <a:solidFill>
                                    <a:srgbClr val="0D0D0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2800" i="1" kern="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>
                                    <a:solidFill>
                                      <a:srgbClr val="0D0D0D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sz="2800" i="1" kern="0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solidFill>
                                          <a:srgbClr val="0D0D0D"/>
                                        </a:solidFill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分析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实际上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𝐴𝑄</m:t>
                    </m:r>
                    <m:r>
                      <a:rPr lang="en-US" altLang="zh-CN" sz="2800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D0D0D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𝐴𝑄</m:t>
                    </m:r>
                  </m:oMath>
                </a14:m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必为实阵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D0D0D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𝛬</m:t>
                    </m:r>
                  </m:oMath>
                </a14:m>
                <a:r>
                  <a:rPr lang="zh-CN" altLang="en-US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zh-CN" altLang="zh-CN" sz="2800" dirty="0">
                    <a:solidFill>
                      <a:srgbClr val="0D0D0D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非实矩阵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D0D0D"/>
                    </a:solidFill>
                    <a:latin typeface="黑体" panose="02010609060101010101" pitchFamily="49" charset="-122"/>
                    <a:cs typeface="Times New Roman" panose="02020603050405020304" pitchFamily="18" charset="0"/>
                  </a:rPr>
                  <a:t>故</a:t>
                </a:r>
                <a:r>
                  <a:rPr lang="zh-CN" altLang="en-US" sz="2800" dirty="0">
                    <a:solidFill>
                      <a:srgbClr val="0000FF"/>
                    </a:solidFill>
                    <a:effectLst/>
                    <a:latin typeface="黑体" panose="02010609060101010101" pitchFamily="49" charset="-122"/>
                    <a:cs typeface="Times New Roman" panose="02020603050405020304" pitchFamily="18" charset="0"/>
                  </a:rPr>
                  <a:t>不存在正交阵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800" dirty="0">
                    <a:solidFill>
                      <a:srgbClr val="0D0D0D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3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: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实阵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的特征值不全是实数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 </a:t>
                </a:r>
                <a:r>
                  <a:rPr lang="zh-CN" altLang="en-US" sz="2800" dirty="0"/>
                  <a:t>在</a:t>
                </a:r>
                <a:r>
                  <a:rPr lang="zh-CN" altLang="zh-CN" sz="2800" dirty="0"/>
                  <a:t>处理实矩阵特别是关系到矩阵特征值问题时</a:t>
                </a:r>
                <a:r>
                  <a:rPr lang="en-US" altLang="zh-CN" sz="28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,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不要轻易地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套</a:t>
                </a:r>
                <a:r>
                  <a:rPr lang="zh-CN" altLang="zh-CN" sz="2800" dirty="0">
                    <a:solidFill>
                      <a:srgbClr val="0000FF"/>
                    </a:solidFill>
                  </a:rPr>
                  <a:t>用复矩阵中的结论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2800" dirty="0">
                  <a:solidFill>
                    <a:srgbClr val="0000FF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>
                  <a:solidFill>
                    <a:srgbClr val="0D0D0D"/>
                  </a:solidFill>
                  <a:effectLst/>
                  <a:latin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087271" cy="4935337"/>
              </a:xfrm>
              <a:prstGeom prst="rect">
                <a:avLst/>
              </a:prstGeom>
              <a:blipFill>
                <a:blip r:embed="rId3"/>
                <a:stretch>
                  <a:fillRect l="-1507" t="-989" r="-1583" b="-2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902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第三章 矩阵分解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——Schur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定理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3.3.3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（实方阵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Schur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引理）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0" lang="zh-CN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的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特征值均为实数</a:t>
                </a:r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，则存在正交矩阵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0" lang="zh-CN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ea typeface="黑体" panose="02010609060101010101" pitchFamily="49" charset="-122"/>
                    <a:cs typeface="Arial"/>
                  </a:rPr>
                  <a:t>使得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𝐴𝑄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zh-CN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ts val="6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ea typeface="黑体" panose="02010609060101010101" pitchFamily="49" charset="-122"/>
                  <a:cs typeface="Arial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2" y="1229293"/>
                <a:ext cx="8164244" cy="4935337"/>
              </a:xfrm>
              <a:prstGeom prst="rect">
                <a:avLst/>
              </a:prstGeom>
              <a:blipFill>
                <a:blip r:embed="rId2"/>
                <a:stretch>
                  <a:fillRect l="-1494" t="-1607" r="-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91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1841</Words>
  <Application>Microsoft Office PowerPoint</Application>
  <PresentationFormat>全屏显示(4:3)</PresentationFormat>
  <Paragraphs>165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MS Gothic</vt:lpstr>
      <vt:lpstr>等线</vt:lpstr>
      <vt:lpstr>仿宋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1_Profile</vt:lpstr>
      <vt:lpstr>第三章 矩阵分解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  <vt:lpstr>第三章 矩阵分解——Schur分解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Kexin</dc:creator>
  <cp:lastModifiedBy>buaa</cp:lastModifiedBy>
  <cp:revision>83</cp:revision>
  <dcterms:created xsi:type="dcterms:W3CDTF">2020-08-18T08:20:36Z</dcterms:created>
  <dcterms:modified xsi:type="dcterms:W3CDTF">2024-08-30T11:17:57Z</dcterms:modified>
</cp:coreProperties>
</file>