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33"/>
  </p:notesMasterIdLst>
  <p:sldIdLst>
    <p:sldId id="547" r:id="rId3"/>
    <p:sldId id="558" r:id="rId4"/>
    <p:sldId id="559" r:id="rId5"/>
    <p:sldId id="560" r:id="rId6"/>
    <p:sldId id="602" r:id="rId7"/>
    <p:sldId id="608" r:id="rId8"/>
    <p:sldId id="624" r:id="rId9"/>
    <p:sldId id="609" r:id="rId10"/>
    <p:sldId id="610" r:id="rId11"/>
    <p:sldId id="628" r:id="rId12"/>
    <p:sldId id="603" r:id="rId13"/>
    <p:sldId id="606" r:id="rId14"/>
    <p:sldId id="613" r:id="rId15"/>
    <p:sldId id="626" r:id="rId16"/>
    <p:sldId id="607" r:id="rId17"/>
    <p:sldId id="614" r:id="rId18"/>
    <p:sldId id="615" r:id="rId19"/>
    <p:sldId id="616" r:id="rId20"/>
    <p:sldId id="463" r:id="rId21"/>
    <p:sldId id="619" r:id="rId22"/>
    <p:sldId id="627" r:id="rId23"/>
    <p:sldId id="464" r:id="rId24"/>
    <p:sldId id="465" r:id="rId25"/>
    <p:sldId id="625" r:id="rId26"/>
    <p:sldId id="631" r:id="rId27"/>
    <p:sldId id="620" r:id="rId28"/>
    <p:sldId id="632" r:id="rId29"/>
    <p:sldId id="621" r:id="rId30"/>
    <p:sldId id="467" r:id="rId31"/>
    <p:sldId id="63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65" autoAdjust="0"/>
  </p:normalViewPr>
  <p:slideViewPr>
    <p:cSldViewPr snapToGrid="0">
      <p:cViewPr varScale="1">
        <p:scale>
          <a:sx n="62" d="100"/>
          <a:sy n="62" d="100"/>
        </p:scale>
        <p:origin x="12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A06DB-F0AE-4E61-8EEF-24B76D578BBA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CA1D0-5670-4848-8C9C-CF5FED6A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19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CA1D0-5670-4848-8C9C-CF5FED6A176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48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CA1D0-5670-4848-8C9C-CF5FED6A176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955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CA1D0-5670-4848-8C9C-CF5FED6A17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327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2CA1D0-5670-4848-8C9C-CF5FED6A176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403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CA1D0-5670-4848-8C9C-CF5FED6A176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86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CA1D0-5670-4848-8C9C-CF5FED6A176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531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CA1D0-5670-4848-8C9C-CF5FED6A176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079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CA1D0-5670-4848-8C9C-CF5FED6A176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517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33079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654192"/>
            <a:ext cx="7010400" cy="108732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  <a:ea typeface="宋体" charset="-122"/>
              </a:defRPr>
            </a:lvl1pPr>
          </a:lstStyle>
          <a:p>
            <a:fld id="{32B3A7C3-238C-4F15-9026-CB518688ABF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685800" y="3935747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zh-CN" sz="24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35" y="489436"/>
            <a:ext cx="4073331" cy="90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964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9463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71236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33079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654194"/>
            <a:ext cx="7010400" cy="108732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  <a:ea typeface="宋体" charset="-122"/>
              </a:defRPr>
            </a:lvl1pPr>
          </a:lstStyle>
          <a:p>
            <a:fld id="{32B3A7C3-238C-4F15-9026-CB518688ABF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685800" y="3935747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zh-CN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35" y="489436"/>
            <a:ext cx="4073331" cy="90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5883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49324"/>
            <a:ext cx="8001000" cy="67834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324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9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4639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8669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8792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8337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4618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49324"/>
            <a:ext cx="8001000" cy="67834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4079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8229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3205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9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9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6203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3317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4916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7583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061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0442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6503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6234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3031" y="410968"/>
            <a:ext cx="8001000" cy="67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820" y="1454654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14020" name="AutoShape 4"/>
          <p:cNvSpPr>
            <a:spLocks noChangeArrowheads="1"/>
          </p:cNvSpPr>
          <p:nvPr/>
        </p:nvSpPr>
        <p:spPr bwMode="auto">
          <a:xfrm>
            <a:off x="609600" y="1114802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zh-CN" sz="2400"/>
          </a:p>
        </p:txBody>
      </p:sp>
      <p:sp>
        <p:nvSpPr>
          <p:cNvPr id="214021" name="Line 5"/>
          <p:cNvSpPr>
            <a:spLocks noChangeShapeType="1"/>
          </p:cNvSpPr>
          <p:nvPr/>
        </p:nvSpPr>
        <p:spPr bwMode="auto">
          <a:xfrm flipV="1">
            <a:off x="609600" y="6254392"/>
            <a:ext cx="7924800" cy="0"/>
          </a:xfrm>
          <a:prstGeom prst="line">
            <a:avLst/>
          </a:prstGeom>
          <a:noFill/>
          <a:ln w="3175">
            <a:solidFill>
              <a:srgbClr val="01519A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charset="0"/>
                <a:ea typeface="宋体" charset="-122"/>
              </a:defRPr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  <a:ea typeface="宋体" charset="-122"/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738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rgbClr val="183883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3031" y="410968"/>
            <a:ext cx="8001000" cy="67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820" y="1454654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14020" name="AutoShape 4"/>
          <p:cNvSpPr>
            <a:spLocks noChangeArrowheads="1"/>
          </p:cNvSpPr>
          <p:nvPr/>
        </p:nvSpPr>
        <p:spPr bwMode="auto">
          <a:xfrm>
            <a:off x="609601" y="1114804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zh-CN" sz="1800"/>
          </a:p>
        </p:txBody>
      </p:sp>
      <p:sp>
        <p:nvSpPr>
          <p:cNvPr id="214021" name="Line 5"/>
          <p:cNvSpPr>
            <a:spLocks noChangeShapeType="1"/>
          </p:cNvSpPr>
          <p:nvPr/>
        </p:nvSpPr>
        <p:spPr bwMode="auto">
          <a:xfrm flipV="1">
            <a:off x="609600" y="6254392"/>
            <a:ext cx="7924800" cy="0"/>
          </a:xfrm>
          <a:prstGeom prst="line">
            <a:avLst/>
          </a:prstGeom>
          <a:noFill/>
          <a:ln w="3175">
            <a:solidFill>
              <a:srgbClr val="01519A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/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75">
                <a:latin typeface="Arial" charset="0"/>
                <a:ea typeface="宋体" charset="-122"/>
              </a:defRPr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  <a:ea typeface="宋体" charset="-122"/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245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352425" indent="-352425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o"/>
        <a:defRPr sz="2250">
          <a:solidFill>
            <a:schemeClr val="tx1"/>
          </a:solidFill>
          <a:latin typeface="+mn-lt"/>
          <a:ea typeface="+mn-ea"/>
          <a:cs typeface="+mn-cs"/>
        </a:defRPr>
      </a:lvl1pPr>
      <a:lvl2pPr marL="681038" indent="-327422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n"/>
        <a:defRPr sz="1950">
          <a:solidFill>
            <a:schemeClr val="tx1"/>
          </a:solidFill>
          <a:latin typeface="+mn-lt"/>
          <a:cs typeface="+mn-cs"/>
        </a:defRPr>
      </a:lvl2pPr>
      <a:lvl3pPr marL="978694" indent="-296466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o"/>
        <a:defRPr sz="1725">
          <a:solidFill>
            <a:schemeClr val="tx1"/>
          </a:solidFill>
          <a:latin typeface="+mn-lt"/>
          <a:cs typeface="+mn-cs"/>
        </a:defRPr>
      </a:lvl3pPr>
      <a:lvl4pPr marL="1270397" indent="-290513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n"/>
        <a:defRPr sz="1500">
          <a:solidFill>
            <a:schemeClr val="tx1"/>
          </a:solidFill>
          <a:latin typeface="+mn-lt"/>
          <a:cs typeface="+mn-cs"/>
        </a:defRPr>
      </a:lvl4pPr>
      <a:lvl5pPr marL="1570435" indent="-298847" algn="l" rtl="0" fontAlgn="base">
        <a:spcBef>
          <a:spcPct val="25000"/>
        </a:spcBef>
        <a:spcAft>
          <a:spcPct val="0"/>
        </a:spcAft>
        <a:buClr>
          <a:srgbClr val="183883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5pPr>
      <a:lvl6pPr marL="1913335" indent="-29884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6pPr>
      <a:lvl7pPr marL="2256235" indent="-29884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7pPr>
      <a:lvl8pPr marL="2599135" indent="-29884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8pPr>
      <a:lvl9pPr marL="2942035" indent="-29884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25968"/>
            <a:ext cx="8001000" cy="678344"/>
          </a:xfrm>
        </p:spPr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第三章 矩阵分解</a:t>
            </a:r>
          </a:p>
        </p:txBody>
      </p:sp>
      <p:sp>
        <p:nvSpPr>
          <p:cNvPr id="3" name="矩形 2"/>
          <p:cNvSpPr/>
          <p:nvPr/>
        </p:nvSpPr>
        <p:spPr>
          <a:xfrm>
            <a:off x="1" y="3202784"/>
            <a:ext cx="9144000" cy="735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defRPr/>
            </a:pPr>
            <a:r>
              <a:rPr lang="en-US" altLang="zh-CN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3.4 </a:t>
            </a:r>
            <a:r>
              <a:rPr lang="zh-CN" altLang="en-US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对角化</a:t>
            </a:r>
            <a:r>
              <a:rPr lang="zh-CN" altLang="en-US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分解</a:t>
            </a:r>
            <a:endParaRPr lang="en-US" altLang="zh-CN" sz="3600" kern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907643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对角化分解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3.4.2 </a:t>
                </a:r>
                <a:r>
                  <a:rPr lang="zh-CN" altLang="en-US" sz="2800" dirty="0"/>
                  <a:t>复方阵</a:t>
                </a:r>
                <a14:m>
                  <m:oMath xmlns:m="http://schemas.openxmlformats.org/officeDocument/2006/math">
                    <m:r>
                      <a:rPr lang="en-US" altLang="zh-CN" sz="2800" i="1" kern="100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判断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solidFill>
                          <a:srgbClr val="0D0D0D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是否可对角化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解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zh-CN" sz="2800" kern="1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zh-CN" sz="2800" kern="1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知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endParaRPr lang="en-US" altLang="zh-CN" sz="2800" i="1" kern="100" dirty="0">
                  <a:solidFill>
                    <a:srgbClr val="0D0D0D"/>
                  </a:solidFill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100">
                          <a:solidFill>
                            <a:srgbClr val="0D0D0D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zh-CN" sz="2800" i="1" kern="10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kern="10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 kern="100">
                          <a:solidFill>
                            <a:srgbClr val="0D0D0D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i="1" kern="10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kern="10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800" i="1" kern="10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 kern="100">
                          <a:solidFill>
                            <a:srgbClr val="0D0D0D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800" i="1" kern="100">
                          <a:solidFill>
                            <a:srgbClr val="0D0D0D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𝜆</m:t>
                      </m:r>
                    </m:oMath>
                  </m:oMathPara>
                </a14:m>
                <a:endParaRPr lang="en-US" altLang="zh-CN" sz="2800" kern="100" dirty="0">
                  <a:solidFill>
                    <a:srgbClr val="0D0D0D"/>
                  </a:solidFill>
                  <a:effectLst/>
                  <a:latin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kern="1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zh-CN" sz="2800" kern="1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的零化多项式</a:t>
                </a:r>
                <a:r>
                  <a:rPr lang="en-US" altLang="zh-CN" sz="2800" kern="1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kern="1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注意</a:t>
                </a:r>
                <a14:m>
                  <m:oMath xmlns:m="http://schemas.openxmlformats.org/officeDocument/2006/math">
                    <m:r>
                      <a:rPr lang="en-US" altLang="zh-CN" sz="2800" i="1" kern="1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28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en-US" sz="2800" kern="100" dirty="0">
                    <a:solidFill>
                      <a:srgbClr val="0000FF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不一定</a:t>
                </a:r>
                <a:r>
                  <a:rPr lang="zh-CN" altLang="zh-CN" sz="2800" kern="100" dirty="0">
                    <a:solidFill>
                      <a:srgbClr val="0000FF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zh-CN" sz="2800" kern="100" dirty="0">
                    <a:solidFill>
                      <a:srgbClr val="0000FF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的最小多项式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kern="100">
                        <a:solidFill>
                          <a:srgbClr val="0D0D0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zh-CN" sz="2800" kern="1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的最小多项式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zh-CN" altLang="zh-CN" sz="2800" i="1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kern="1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只能是</a:t>
                </a:r>
                <a:endParaRPr lang="en-US" altLang="zh-CN" sz="2800" kern="100" dirty="0">
                  <a:solidFill>
                    <a:srgbClr val="0D0D0D"/>
                  </a:solidFill>
                  <a:latin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kern="10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zh-CN" altLang="zh-CN" sz="28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800" kern="1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zh-CN" altLang="zh-CN" sz="2800" kern="1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kern="10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zh-CN" altLang="zh-CN" sz="2800" i="1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sz="2800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zh-CN" altLang="zh-CN" sz="2800" kern="1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 kern="10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sz="2800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800" i="1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kern="1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altLang="zh-CN" sz="2800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800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800" kern="1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kern="10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sz="2800" kern="1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kern="1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因此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zh-CN" sz="2800" kern="1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800" kern="1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最小多项式也</a:t>
                </a:r>
                <a:r>
                  <a:rPr lang="zh-CN" altLang="zh-CN" sz="2800" dirty="0">
                    <a:latin typeface="黑体" panose="02010609060101010101" pitchFamily="49" charset="-122"/>
                  </a:rPr>
                  <a:t>无</a:t>
                </a:r>
                <a:r>
                  <a:rPr lang="zh-CN" altLang="zh-CN" sz="2800" kern="1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重根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kern="1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即</a:t>
                </a:r>
                <a:r>
                  <a:rPr lang="zh-CN" altLang="zh-CN" sz="2800" kern="1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zh-CN" sz="2800" kern="1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是单纯矩阵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zh-CN" altLang="zh-CN" sz="2800" kern="100" dirty="0">
                  <a:effectLst/>
                  <a:latin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  <a:blipFill>
                <a:blip r:embed="rId2"/>
                <a:stretch>
                  <a:fillRect l="-1494" t="-989" r="-3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94893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对角化分解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800" b="1" dirty="0">
                    <a:solidFill>
                      <a:srgbClr val="0000FF"/>
                    </a:solidFill>
                  </a:rPr>
                  <a:t>推论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3.4.2 </a:t>
                </a:r>
                <a:r>
                  <a:rPr lang="zh-CN" altLang="zh-CN" dirty="0"/>
                  <a:t>若复方阵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dirty="0"/>
                  <a:t>的零化多项式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dirty="0"/>
                  <a:t>无重根</a:t>
                </a:r>
                <a:r>
                  <a:rPr lang="en-US" altLang="zh-CN" sz="3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endParaRPr lang="en-US" altLang="zh-CN" sz="3200" i="1" kern="100" dirty="0">
                  <a:solidFill>
                    <a:srgbClr val="0D0D0D"/>
                  </a:solidFill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dirty="0"/>
                  <a:t>则矩阵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dirty="0"/>
                  <a:t>是单纯矩阵</a:t>
                </a:r>
                <a:r>
                  <a:rPr lang="en-US" altLang="zh-CN" sz="32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zh-CN" sz="32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</a:t>
                </a:r>
                <a:r>
                  <a:rPr lang="en-US" altLang="zh-CN" sz="3200" b="1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zh-CN" dirty="0"/>
                  <a:t>上述两推论仅</a:t>
                </a:r>
                <a:r>
                  <a:rPr lang="zh-CN" altLang="en-US" dirty="0"/>
                  <a:t>作为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dirty="0"/>
                  <a:t>为单纯矩阵的充分非必要条件</a:t>
                </a:r>
                <a:r>
                  <a:rPr lang="en-US" altLang="zh-CN" sz="2800" kern="10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zh-CN" sz="2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  <a:blipFill>
                <a:blip r:embed="rId2"/>
                <a:stretch>
                  <a:fillRect l="-1718" t="-1978" r="-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154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对角化分解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0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3.4.3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  <a:blipFill>
                <a:blip r:embed="rId3"/>
                <a:stretch>
                  <a:fillRect l="-1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99045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对角化分解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15300" cy="52342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3.4.2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FF"/>
                            </a:solidFill>
                          </a:rPr>
                          <m:t>酉相似对角化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 若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阶复方阵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酉相似于对角矩阵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即存在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阶酉矩阵使得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𝑈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𝐻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𝐴𝑈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则称矩阵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是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可酉相似对角化的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思考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何种矩阵可作酉相似对角化？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15300" cy="5234260"/>
              </a:xfrm>
              <a:prstGeom prst="rect">
                <a:avLst/>
              </a:prstGeom>
              <a:blipFill>
                <a:blip r:embed="rId2"/>
                <a:stretch>
                  <a:fillRect l="-1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655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对角化分解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15300" cy="52342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3.4.2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FF"/>
                            </a:solidFill>
                          </a:rPr>
                          <m:t>酉相似对角化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 若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阶复方阵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酉相似于对角矩阵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即存在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阶酉矩阵使得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𝑈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𝐻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𝐴𝑈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则称矩阵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是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可酉相似对角化的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思考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何种矩阵可作酉相似对角化？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>
                    <a:solidFill>
                      <a:srgbClr val="0000FF"/>
                    </a:solidFill>
                  </a:rPr>
                  <a:t>分析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zh-CN" sz="2800" kern="1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假设存在酉阵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zh-CN" altLang="zh-CN" sz="2800" kern="1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sz="2800" i="1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𝐴𝑈</m:t>
                    </m:r>
                    <m:r>
                      <a:rPr lang="en-US" altLang="zh-CN" sz="2800" i="1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diag</m:t>
                    </m:r>
                    <m:d>
                      <m:dPr>
                        <m:ctrlPr>
                          <a:rPr lang="zh-CN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 kern="10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kern="10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 kern="10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sz="2800" i="1" kern="10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kern="10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 kern="10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endParaRPr lang="en-US" altLang="zh-CN" sz="2800" kern="100" dirty="0">
                  <a:solidFill>
                    <a:srgbClr val="0D0D0D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kern="1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并令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CN" sz="2800" i="1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2800" b="1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altLang="zh-CN" sz="2800" i="1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kern="1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则有</a:t>
                </a:r>
              </a:p>
              <a:p>
                <a:pPr indent="304800" algn="just">
                  <a:lnSpc>
                    <a:spcPct val="120000"/>
                  </a:lnSpc>
                </a:pPr>
                <a:r>
                  <a:rPr lang="en-US" altLang="zh-CN" sz="2800" kern="100" dirty="0">
                    <a:solidFill>
                      <a:srgbClr val="0D0D0D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zh-CN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2800" b="1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altLang="zh-CN" sz="2800" i="1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]=[</m:t>
                    </m:r>
                    <m:sSub>
                      <m:sSubPr>
                        <m:ctrlPr>
                          <a:rPr lang="zh-CN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altLang="zh-CN" sz="2800" i="1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  <m:r>
                      <m:rPr>
                        <m:sty m:val="p"/>
                      </m:rPr>
                      <a:rPr lang="en-US" altLang="zh-CN" sz="2800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diag</m:t>
                    </m:r>
                    <m:d>
                      <m:dPr>
                        <m:ctrlPr>
                          <a:rPr lang="zh-CN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 kern="10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kern="10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 kern="10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sz="2800" i="1" kern="10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kern="10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 kern="10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8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304800"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0" smtClean="0">
                          <a:latin typeface="Cambria Math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800" kern="100" dirty="0">
                  <a:solidFill>
                    <a:srgbClr val="0D0D0D"/>
                  </a:solidFill>
                  <a:effectLst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kern="1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这</a:t>
                </a:r>
                <a:r>
                  <a:rPr lang="zh-CN" altLang="en-US" sz="2800" kern="1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表明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800" kern="1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是属于特征值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800" kern="1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的特征向量</a:t>
                </a:r>
                <a:r>
                  <a:rPr lang="en-US" altLang="zh-CN" sz="2800" kern="10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endParaRPr lang="zh-CN" altLang="zh-CN" sz="2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15300" cy="5234260"/>
              </a:xfrm>
              <a:prstGeom prst="rect">
                <a:avLst/>
              </a:prstGeom>
              <a:blipFill>
                <a:blip r:embed="rId2"/>
                <a:stretch>
                  <a:fillRect l="-1503" r="-676" b="-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18924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对角化分解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思考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何种矩阵可作酉相似对角化？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dirty="0">
                    <a:solidFill>
                      <a:srgbClr val="0000FF"/>
                    </a:solidFill>
                  </a:rPr>
                  <a:t>分析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zh-CN" sz="2800" dirty="0"/>
                  <a:t>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𝑖</m:t>
                        </m:r>
                        <m:r>
                          <a:rPr lang="en-US" altLang="zh-CN" sz="2800">
                            <a:latin typeface="Cambria Math"/>
                          </a:rPr>
                          <m:t>≠</m:t>
                        </m:r>
                        <m:r>
                          <a:rPr lang="en-US" altLang="zh-CN" sz="28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zh-CN" sz="2800" dirty="0"/>
                  <a:t>两两正交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这表明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个正交的特征向量</a:t>
                </a:r>
                <a:r>
                  <a:rPr lang="en-US" altLang="zh-CN" sz="2800" kern="1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endParaRPr lang="zh-CN" altLang="zh-CN" sz="28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dirty="0"/>
                  <a:t>考查</a:t>
                </a:r>
                <a:r>
                  <a:rPr lang="zh-CN" altLang="en-US" sz="2800" dirty="0"/>
                  <a:t>两个不同</a:t>
                </a:r>
                <a:r>
                  <a:rPr lang="zh-CN" altLang="zh-CN" sz="2800" dirty="0"/>
                  <a:t>特征子空间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 ker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zh-CN" altLang="zh-CN" sz="2800" i="1" ker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 kern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kern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 kern="0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则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0">
                          <a:solidFill>
                            <a:srgbClr val="0D0D0D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zh-CN" altLang="zh-CN" sz="2800" i="1" kern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 kern="0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0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i="1" kern="0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 kern="0" smtClean="0">
                          <a:solidFill>
                            <a:srgbClr val="0D0D0D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⊥</m:t>
                      </m:r>
                      <m:r>
                        <a:rPr lang="en-US" altLang="zh-CN" sz="2800" i="1" kern="0">
                          <a:solidFill>
                            <a:srgbClr val="0D0D0D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zh-CN" altLang="zh-CN" sz="2800" i="1" kern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 kern="0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0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i="1" kern="0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kern="0" dirty="0">
                  <a:solidFill>
                    <a:srgbClr val="0D0D0D"/>
                  </a:solidFill>
                  <a:latin typeface="黑体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kern="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这也说明对酉矩阵而言</a:t>
                </a:r>
                <a:r>
                  <a:rPr lang="en-US" altLang="zh-CN" sz="2800" kern="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2800" kern="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属于不同特征值的特征向量必正交</a:t>
                </a:r>
                <a:r>
                  <a:rPr lang="en-US" altLang="zh-CN" sz="2800" kern="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  <a:blipFill>
                <a:blip r:embed="rId2"/>
                <a:stretch>
                  <a:fillRect l="-1503" t="-989" r="-1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16851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对角化分解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3.4.4 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考查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Hermite</a:t>
                </a:r>
                <a:r>
                  <a:rPr lang="zh-CN" altLang="zh-CN" sz="2800" dirty="0">
                    <a:solidFill>
                      <a:schemeClr val="tx1"/>
                    </a:solidFill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是否可作酉相似对角化</a:t>
                </a:r>
                <a:r>
                  <a:rPr lang="en-US" altLang="zh-CN" sz="28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endParaRPr lang="zh-CN" altLang="zh-CN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>
                    <a:solidFill>
                      <a:srgbClr val="0000FF"/>
                    </a:solidFill>
                  </a:rPr>
                  <a:t>分析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zh-CN" sz="2800" kern="100" dirty="0"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利用</a:t>
                </a:r>
                <a:r>
                  <a:rPr lang="en-US" altLang="zh-CN" sz="2800" kern="100" dirty="0"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Schur</a:t>
                </a:r>
                <a:r>
                  <a:rPr lang="zh-CN" altLang="zh-CN" sz="2800" kern="100" dirty="0"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引理可得</a:t>
                </a:r>
                <a:endParaRPr lang="en-US" altLang="zh-CN" sz="2800" kern="100" dirty="0">
                  <a:solidFill>
                    <a:schemeClr val="tx1"/>
                  </a:solidFill>
                  <a:effectLst/>
                  <a:latin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altLang="zh-CN" sz="28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𝐴𝑈</m:t>
                      </m:r>
                      <m:r>
                        <a:rPr lang="en-US" altLang="zh-CN" sz="28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𝛬</m:t>
                      </m:r>
                    </m:oMath>
                  </m:oMathPara>
                </a14:m>
                <a:endParaRPr lang="zh-CN" altLang="zh-CN" sz="2800" kern="100" dirty="0">
                  <a:solidFill>
                    <a:schemeClr val="tx1"/>
                  </a:solidFill>
                  <a:effectLst/>
                  <a:latin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kern="0" dirty="0"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式中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zh-CN" altLang="zh-CN" sz="2800" kern="100" dirty="0"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是酉矩阵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𝛬</m:t>
                    </m:r>
                  </m:oMath>
                </a14:m>
                <a:r>
                  <a:rPr lang="zh-CN" altLang="zh-CN" sz="2800" kern="100" dirty="0"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是上三角矩阵</a:t>
                </a:r>
                <a:r>
                  <a:rPr lang="en-US" altLang="zh-CN" sz="2800" kern="100" dirty="0"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kern="100" dirty="0"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对上式两端</a:t>
                </a:r>
                <a:r>
                  <a:rPr lang="zh-CN" altLang="en-US" sz="2800" kern="100" dirty="0"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取</a:t>
                </a:r>
                <a:r>
                  <a:rPr lang="zh-CN" altLang="zh-CN" sz="2800" kern="100" dirty="0"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共轭转置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kern="100" dirty="0"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endParaRPr lang="en-US" altLang="zh-CN" sz="2800" kern="100" dirty="0">
                  <a:latin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sup>
                      </m:sSup>
                      <m:sSup>
                        <m:sSupPr>
                          <m:ctrlPr>
                            <a:rPr lang="zh-CN" altLang="zh-CN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altLang="zh-CN" sz="28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US" altLang="zh-CN" sz="28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zh-CN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𝛬</m:t>
                          </m:r>
                        </m:e>
                      </m:acc>
                    </m:oMath>
                  </m:oMathPara>
                </a14:m>
                <a:endParaRPr lang="en-US" altLang="zh-CN" sz="2800" kern="100" dirty="0">
                  <a:solidFill>
                    <a:schemeClr val="tx1"/>
                  </a:solidFill>
                  <a:effectLst/>
                  <a:latin typeface="黑体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kern="100" dirty="0"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式中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kern="100" dirty="0">
                    <a:latin typeface="黑体" panose="02010609060101010101" pitchFamily="49" charset="-122"/>
                    <a:cs typeface="Times New Roman" panose="02020603050405020304" pitchFamily="18" charset="0"/>
                  </a:rPr>
                  <a:t>下三角阵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𝛬</m:t>
                        </m:r>
                      </m:e>
                    </m:acc>
                    <m:r>
                      <a:rPr lang="en-US" altLang="zh-CN" sz="2800" b="0" i="1" kern="100" smtClean="0"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kern="100" smtClean="0"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𝛬</m:t>
                        </m:r>
                        <m:r>
                          <a:rPr lang="en-US" altLang="zh-CN" sz="2800" b="0" i="1" kern="100" smtClean="0"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kern="100" smtClean="0">
                            <a:latin typeface="Cambria Math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altLang="zh-CN" sz="2800" kern="100" dirty="0">
                    <a:latin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800" kern="100" dirty="0"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800" b="0" i="1" kern="100" smtClean="0">
                        <a:latin typeface="Cambria Math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kern="100" dirty="0">
                    <a:latin typeface="黑体" panose="02010609060101010101" pitchFamily="49" charset="-122"/>
                    <a:cs typeface="Times New Roman" panose="02020603050405020304" pitchFamily="18" charset="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𝛬</m:t>
                    </m:r>
                    <m:r>
                      <a:rPr lang="en-US" altLang="zh-CN" sz="2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zh-CN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𝛬</m:t>
                        </m:r>
                      </m:e>
                    </m:acc>
                  </m:oMath>
                </a14:m>
                <a:r>
                  <a:rPr lang="en-US" altLang="zh-CN" sz="2800" kern="100" dirty="0"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2800" kern="100" dirty="0"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𝛬</m:t>
                    </m:r>
                  </m:oMath>
                </a14:m>
                <a:r>
                  <a:rPr lang="zh-CN" altLang="zh-CN" sz="2800" kern="100" dirty="0"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只能是对角阵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kern="100" dirty="0"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且对角元素</a:t>
                </a:r>
                <a:r>
                  <a:rPr lang="zh-CN" altLang="en-US" sz="2800" kern="100" dirty="0"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必为实数</a:t>
                </a:r>
                <a:r>
                  <a:rPr lang="en-US" altLang="zh-CN" sz="2800" kern="100" dirty="0">
                    <a:solidFill>
                      <a:schemeClr val="tx1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endParaRPr lang="zh-CN" altLang="zh-CN" sz="2800" kern="100" dirty="0">
                  <a:solidFill>
                    <a:schemeClr val="tx1"/>
                  </a:solidFill>
                  <a:effectLst/>
                  <a:latin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  <a:blipFill>
                <a:blip r:embed="rId2"/>
                <a:stretch>
                  <a:fillRect l="-1503" t="-989" r="-1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52012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对角化分解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3790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推论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3.4.3 </a:t>
                </a:r>
                <a:r>
                  <a:rPr lang="zh-CN" altLang="en-US" sz="2800" dirty="0"/>
                  <a:t>复方阵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是</a:t>
                </a:r>
                <a:r>
                  <a:rPr lang="en-US" altLang="zh-CN" sz="2800" dirty="0"/>
                  <a:t>Hermite</a:t>
                </a:r>
                <a:r>
                  <a:rPr lang="zh-CN" altLang="zh-CN" sz="2800" dirty="0"/>
                  <a:t>矩阵当且仅当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的所有特征值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为实数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且存在酉矩阵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800" dirty="0"/>
                  <a:t>使得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𝐴𝑈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en-US" altLang="zh-CN" sz="2800" b="1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推论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3.4.4  </a:t>
                </a:r>
                <a:r>
                  <a:rPr lang="zh-CN" altLang="en-US" sz="2800" dirty="0"/>
                  <a:t>实方阵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是对称阵当且仅当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的所有特征值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为实数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且存在正交矩阵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800" dirty="0"/>
                  <a:t>使得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𝐴𝑄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37909" cy="4935337"/>
              </a:xfrm>
              <a:prstGeom prst="rect">
                <a:avLst/>
              </a:prstGeom>
              <a:blipFill>
                <a:blip r:embed="rId3"/>
                <a:stretch>
                  <a:fillRect l="-1498" t="-989" r="-15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801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对角化分解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3.4.5 </a:t>
                </a:r>
                <a:r>
                  <a:rPr lang="zh-CN" altLang="en-US" sz="2800" dirty="0"/>
                  <a:t>求正交矩阵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800" dirty="0"/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800" dirty="0"/>
                  <a:t>为对角阵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其中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100" smtClean="0">
                          <a:solidFill>
                            <a:srgbClr val="0D0D0D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800" kern="100">
                          <a:solidFill>
                            <a:srgbClr val="0D0D0D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solidFill>
                                    <a:srgbClr val="0D0D0D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solidFill>
                                          <a:srgbClr val="0D0D0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sz="2800" i="1" kern="100">
                                          <a:solidFill>
                                            <a:srgbClr val="0D0D0D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S Gothic" panose="020B0609070205080204" pitchFamily="49" charset="-128"/>
                                          <a:cs typeface="MS Gothic" panose="020B0609070205080204" pitchFamily="49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i="1" kern="100">
                                          <a:solidFill>
                                            <a:srgbClr val="0D0D0D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zh-CN" altLang="en-US" sz="2800" i="1" kern="100">
                                          <a:solidFill>
                                            <a:srgbClr val="0D0D0D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S Gothic" panose="020B0609070205080204" pitchFamily="49" charset="-128"/>
                                          <a:cs typeface="MS Gothic" panose="020B0609070205080204" pitchFamily="49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i="1" kern="100">
                                          <a:solidFill>
                                            <a:srgbClr val="0D0D0D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800" i="1" kern="100">
                                          <a:solidFill>
                                            <a:srgbClr val="0D0D0D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S Gothic" panose="020B0609070205080204" pitchFamily="49" charset="-128"/>
                                          <a:cs typeface="MS Gothic" panose="020B0609070205080204" pitchFamily="49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i="1" kern="100">
                                          <a:solidFill>
                                            <a:srgbClr val="0D0D0D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zh-CN" altLang="en-US" sz="2800" i="1" kern="100">
                                          <a:solidFill>
                                            <a:srgbClr val="0D0D0D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S Gothic" panose="020B0609070205080204" pitchFamily="49" charset="-128"/>
                                          <a:cs typeface="MS Gothic" panose="020B0609070205080204" pitchFamily="49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i="1" kern="100">
                                          <a:solidFill>
                                            <a:srgbClr val="0D0D0D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solidFill>
                                          <a:srgbClr val="0D0D0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i="1" kern="100">
                                          <a:solidFill>
                                            <a:srgbClr val="0D0D0D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zh-CN" altLang="en-US" sz="2800" i="1" kern="100">
                                          <a:solidFill>
                                            <a:srgbClr val="0D0D0D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S Gothic" panose="020B0609070205080204" pitchFamily="49" charset="-128"/>
                                          <a:cs typeface="MS Gothic" panose="020B0609070205080204" pitchFamily="49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i="1" kern="100">
                                          <a:solidFill>
                                            <a:srgbClr val="0D0D0D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800" i="1" kern="100">
                                          <a:solidFill>
                                            <a:srgbClr val="0D0D0D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S Gothic" panose="020B0609070205080204" pitchFamily="49" charset="-128"/>
                                          <a:cs typeface="MS Gothic" panose="020B0609070205080204" pitchFamily="49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i="1" kern="100">
                                          <a:solidFill>
                                            <a:srgbClr val="0D0D0D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800" i="1" kern="100">
                                          <a:solidFill>
                                            <a:srgbClr val="0D0D0D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solidFill>
                                          <a:srgbClr val="0D0D0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i="1" kern="100">
                                          <a:solidFill>
                                            <a:srgbClr val="0D0D0D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zh-CN" altLang="en-US" sz="2800" i="1" kern="100">
                                          <a:solidFill>
                                            <a:srgbClr val="0D0D0D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S Gothic" panose="020B0609070205080204" pitchFamily="49" charset="-128"/>
                                          <a:cs typeface="MS Gothic" panose="020B0609070205080204" pitchFamily="49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i="1" kern="100">
                                          <a:solidFill>
                                            <a:srgbClr val="0D0D0D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800" i="1" kern="100">
                                          <a:solidFill>
                                            <a:srgbClr val="0D0D0D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S Gothic" panose="020B0609070205080204" pitchFamily="49" charset="-128"/>
                                          <a:cs typeface="MS Gothic" panose="020B0609070205080204" pitchFamily="49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i="1" kern="100">
                                          <a:solidFill>
                                            <a:srgbClr val="0D0D0D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800" i="1" kern="100">
                                          <a:solidFill>
                                            <a:srgbClr val="0D0D0D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solidFill>
                                          <a:srgbClr val="0D0D0D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sz="2800" i="1" kern="100">
                                          <a:solidFill>
                                            <a:srgbClr val="0D0D0D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S Gothic" panose="020B0609070205080204" pitchFamily="49" charset="-128"/>
                                          <a:cs typeface="MS Gothic" panose="020B0609070205080204" pitchFamily="49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i="1" kern="100">
                                          <a:solidFill>
                                            <a:srgbClr val="0D0D0D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zh-CN" altLang="en-US" sz="2800" i="1" kern="100">
                                          <a:solidFill>
                                            <a:srgbClr val="0D0D0D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S Gothic" panose="020B0609070205080204" pitchFamily="49" charset="-128"/>
                                          <a:cs typeface="MS Gothic" panose="020B0609070205080204" pitchFamily="49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i="1" kern="100">
                                          <a:solidFill>
                                            <a:srgbClr val="0D0D0D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800" i="1" kern="100">
                                          <a:solidFill>
                                            <a:srgbClr val="0D0D0D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S Gothic" panose="020B0609070205080204" pitchFamily="49" charset="-128"/>
                                          <a:cs typeface="MS Gothic" panose="020B0609070205080204" pitchFamily="49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i="1" kern="100">
                                          <a:solidFill>
                                            <a:srgbClr val="0D0D0D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zh-CN" altLang="en-US" sz="2800" i="1" kern="100">
                                          <a:solidFill>
                                            <a:srgbClr val="0D0D0D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MS Gothic" panose="020B0609070205080204" pitchFamily="49" charset="-128"/>
                                          <a:cs typeface="MS Gothic" panose="020B0609070205080204" pitchFamily="49" charset="-128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i="1" kern="100">
                                          <a:solidFill>
                                            <a:srgbClr val="0D0D0D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  <a:blipFill>
                <a:blip r:embed="rId2"/>
                <a:stretch>
                  <a:fillRect l="-150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49124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对角化分解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  <a:cs typeface="Arial"/>
                  </a:rPr>
                  <a:t>4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：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求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Hermite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矩阵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酉相似于对角阵的步骤如下：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1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）求出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的全部相异特征值及重数；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2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）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对于每个特征值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，求方程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的一个基础解系，并将其单位正交化处理；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）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由标准正交特征向量生成酉矩阵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𝐴𝑄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是对角矩阵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ts val="28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  <a:blipFill>
                <a:blip r:embed="rId2"/>
                <a:stretch>
                  <a:fillRect l="-1494" t="-1607" r="-5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93132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对角化分解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24341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3.4.1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FF"/>
                            </a:solidFill>
                          </a:rPr>
                          <m:t>单纯矩阵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阶复方阵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相似于对角阵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即存在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阶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可逆矩阵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𝑃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使得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𝐴𝑃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则矩阵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称为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可对角化矩阵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dirty="0"/>
                          <m:t>或</m:t>
                        </m:r>
                      </m:e>
                    </m:d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</a:rPr>
                  <a:t>单纯矩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FF0000"/>
                            </a:solidFill>
                          </a:rPr>
                          <m:t>阵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1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zh-CN" sz="2800" dirty="0"/>
                  <a:t>单纯阵的定义式就是单纯阵的对角化分解</a:t>
                </a:r>
                <a:r>
                  <a:rPr lang="zh-CN" altLang="en-US" sz="2800" dirty="0"/>
                  <a:t>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它</a:t>
                </a:r>
                <a:r>
                  <a:rPr lang="zh-CN" altLang="zh-CN" sz="2800" dirty="0"/>
                  <a:t>实际上是</a:t>
                </a:r>
                <a:r>
                  <a:rPr lang="en-US" altLang="zh-CN" sz="2800" dirty="0"/>
                  <a:t>Schur</a:t>
                </a:r>
                <a:r>
                  <a:rPr lang="zh-CN" altLang="zh-CN" sz="2800" dirty="0"/>
                  <a:t>分解的一种特殊</a:t>
                </a:r>
                <a:r>
                  <a:rPr lang="zh-CN" altLang="en-US" sz="2800" dirty="0"/>
                  <a:t>形式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24341" cy="4935337"/>
              </a:xfrm>
              <a:prstGeom prst="rect">
                <a:avLst/>
              </a:prstGeom>
              <a:blipFill>
                <a:blip r:embed="rId2"/>
                <a:stretch>
                  <a:fillRect l="-1500" r="-37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3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对角化分解</a:t>
            </a: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513032" y="1229293"/>
            <a:ext cx="8164244" cy="4935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思考</a:t>
            </a:r>
            <a:r>
              <a:rPr lang="en-US" altLang="zh-CN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zh-CN" altLang="en-US" sz="2800" dirty="0"/>
              <a:t>除了</a:t>
            </a:r>
            <a:r>
              <a:rPr lang="en-US" altLang="zh-CN" sz="2800" dirty="0"/>
              <a:t>Hermite</a:t>
            </a:r>
            <a:r>
              <a:rPr lang="zh-CN" altLang="zh-CN" sz="2800" dirty="0"/>
              <a:t>矩阵</a:t>
            </a:r>
            <a:r>
              <a:rPr lang="zh-CN" altLang="en-US" sz="2800" dirty="0"/>
              <a:t>外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800" dirty="0"/>
              <a:t>还有哪些矩阵可作</a:t>
            </a:r>
            <a:r>
              <a:rPr lang="zh-CN" altLang="en-US" sz="2800" dirty="0">
                <a:solidFill>
                  <a:srgbClr val="FF0000"/>
                </a:solidFill>
              </a:rPr>
              <a:t>酉相似对角化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pPr algn="just">
              <a:lnSpc>
                <a:spcPct val="120000"/>
              </a:lnSpc>
            </a:pPr>
            <a:endParaRPr lang="zh-CN" altLang="zh-CN" sz="2800" dirty="0"/>
          </a:p>
          <a:p>
            <a:pPr algn="just">
              <a:lnSpc>
                <a:spcPct val="120000"/>
              </a:lnSpc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1578607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对角化分解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FF0000"/>
                    </a:solidFill>
                  </a:rPr>
                  <a:t>思考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/>
                  <a:t>除了</a:t>
                </a:r>
                <a:r>
                  <a:rPr lang="en-US" altLang="zh-CN" sz="2800" dirty="0"/>
                  <a:t>Hermite</a:t>
                </a:r>
                <a:r>
                  <a:rPr lang="zh-CN" altLang="zh-CN" sz="2800" dirty="0"/>
                  <a:t>矩阵</a:t>
                </a:r>
                <a:r>
                  <a:rPr lang="zh-CN" altLang="en-US" sz="2800" dirty="0"/>
                  <a:t>外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还有哪些矩阵可作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酉相似对角化</a:t>
                </a:r>
                <a:r>
                  <a:rPr lang="zh-CN" altLang="en-US" sz="2800" dirty="0"/>
                  <a:t>？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3.4.3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b="1" dirty="0" smtClean="0">
                            <a:solidFill>
                              <a:srgbClr val="0000FF"/>
                            </a:solidFill>
                          </a:rPr>
                          <m:t>正规矩阵</m:t>
                        </m:r>
                      </m:e>
                    </m:d>
                  </m:oMath>
                </a14:m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 </a:t>
                </a:r>
                <a:r>
                  <a:rPr lang="zh-CN" altLang="zh-CN" sz="2800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为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正规矩阵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zh-CN" sz="2800" dirty="0"/>
                          <m:t>或</m:t>
                        </m:r>
                      </m:e>
                    </m:d>
                  </m:oMath>
                </a14:m>
                <a:r>
                  <a:rPr lang="zh-CN" altLang="zh-CN" sz="2800" b="1" dirty="0">
                    <a:solidFill>
                      <a:srgbClr val="FF0000"/>
                    </a:solidFill>
                  </a:rPr>
                  <a:t>规范矩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zh-CN" sz="2800" b="1" dirty="0">
                            <a:solidFill>
                              <a:srgbClr val="FF0000"/>
                            </a:solidFill>
                          </a:rPr>
                          <m:t>阵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2800" dirty="0"/>
                  <a:t>Hermite</a:t>
                </a:r>
                <a:r>
                  <a:rPr lang="zh-CN" altLang="zh-CN" sz="2800" dirty="0"/>
                  <a:t>阵、反</a:t>
                </a:r>
                <a:r>
                  <a:rPr lang="en-US" altLang="zh-CN" sz="2800" dirty="0"/>
                  <a:t>Hermite</a:t>
                </a:r>
                <a:r>
                  <a:rPr lang="zh-CN" altLang="zh-CN" sz="2800" dirty="0"/>
                  <a:t>阵、正交阵、酉矩阵等都是正规阵</a:t>
                </a:r>
                <a:r>
                  <a:rPr lang="en-US" altLang="zh-CN" sz="2800" dirty="0"/>
                  <a:t>. </a:t>
                </a:r>
                <a:r>
                  <a:rPr lang="zh-CN" altLang="zh-CN" sz="2800" dirty="0"/>
                  <a:t>再如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 </a:t>
                </a:r>
                <a:endParaRPr lang="en-US" altLang="zh-CN" sz="2800" i="1" dirty="0">
                  <a:latin typeface="Cambria Math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/>
                        </a:rPr>
                        <m:t>𝐵</m:t>
                      </m:r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𝐻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800">
                          <a:latin typeface="Cambria Math"/>
                        </a:rPr>
                        <m:t>diag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3+5</m:t>
                          </m:r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/>
                            </a:rPr>
                            <m:t>i</m:t>
                          </m:r>
                          <m:r>
                            <a:rPr lang="en-US" altLang="zh-CN" sz="280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/>
                            </a:rPr>
                            <m:t>2−</m:t>
                          </m:r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/>
                            </a:rPr>
                            <m:t>i</m:t>
                          </m:r>
                        </m:e>
                      </m:d>
                      <m:r>
                        <a:rPr lang="en-US" altLang="zh-CN" sz="2800" i="1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dirty="0"/>
                  <a:t>也是正规阵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𝑈</m:t>
                    </m:r>
                  </m:oMath>
                </a14:m>
                <a:r>
                  <a:rPr lang="zh-CN" altLang="zh-CN" sz="2800" dirty="0"/>
                  <a:t>为任意二阶酉矩阵</a:t>
                </a:r>
                <a:r>
                  <a:rPr lang="en-US" altLang="zh-CN" sz="2800" dirty="0"/>
                  <a:t>.</a:t>
                </a: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  <a:blipFill>
                <a:blip r:embed="rId2"/>
                <a:stretch>
                  <a:fillRect l="-1494" t="-989" r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78228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对角化分解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3.4.2 </a:t>
                </a:r>
                <a:r>
                  <a:rPr lang="zh-CN" altLang="en-US" sz="2800" dirty="0"/>
                  <a:t>复方阵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是正规矩阵</a:t>
                </a:r>
                <a:r>
                  <a:rPr lang="zh-CN" altLang="zh-CN" sz="2800" dirty="0"/>
                  <a:t>当且仅当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酉相似于对角阵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zh-CN" altLang="en-US" sz="2800" dirty="0"/>
                  <a:t>当且仅当存在酉矩阵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800" dirty="0"/>
                  <a:t>使得</a:t>
                </a:r>
                <a:endParaRPr lang="en-US" altLang="zh-CN" sz="2800" i="1" dirty="0">
                  <a:latin typeface="Cambria Math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证明：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充分性显然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r>
                  <a:rPr lang="zh-CN" altLang="en-US" sz="2800" dirty="0">
                    <a:latin typeface="黑体" panose="02010609060101010101" pitchFamily="49" charset="-122"/>
                  </a:rPr>
                  <a:t>必要性：由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Schur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引理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，存在酉阵</a:t>
                </a:r>
                <a:r>
                  <a:rPr lang="en-US" altLang="zh-CN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, 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使得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r>
                  <a:rPr lang="en-US" altLang="zh-CN" sz="2800" dirty="0">
                    <a:latin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</m:t>
                    </m:r>
                    <m:r>
                      <m:rPr>
                        <m:sty m:val="p"/>
                      </m:rPr>
                      <a:rPr lang="el-GR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为上三角矩阵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𝐴𝐴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,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m:rPr>
                        <m:sty m:val="p"/>
                      </m:rPr>
                      <a:rPr lang="el-GR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非对角元为零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ts val="28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  <a:blipFill>
                <a:blip r:embed="rId2"/>
                <a:stretch>
                  <a:fillRect l="-1494" t="-989" r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4167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对角化分解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3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推论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3.4.5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复方阵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是正规矩阵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当且仅当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有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个特征向量构成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空间的一组标准正交基，且属于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的不同特征值的特征向量正交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  <a:blipFill>
                <a:blip r:embed="rId2"/>
                <a:stretch>
                  <a:fillRect l="-1494" t="-371" r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7018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对角化分解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3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推论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3.4.5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复方阵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是正规矩阵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当且仅当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有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个特征向量构成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空间的一组标准正交基，且属于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的不同特征值的特征向量正交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lvl="0" fontAlgn="base">
                  <a:lnSpc>
                    <a:spcPct val="130000"/>
                  </a:lnSpc>
                  <a:spcAft>
                    <a:spcPct val="0"/>
                  </a:spcAft>
                  <a:defRPr/>
                </a:pPr>
                <a:r>
                  <a:rPr lang="zh-CN" altLang="en-US" sz="2800" dirty="0">
                    <a:solidFill>
                      <a:srgbClr val="0000FF"/>
                    </a:solidFill>
                    <a:cs typeface="Arial"/>
                  </a:rPr>
                  <a:t>证明：</a:t>
                </a:r>
                <a:r>
                  <a:rPr lang="zh-CN" altLang="en-US" sz="2800" dirty="0">
                    <a:solidFill>
                      <a:srgbClr val="000000"/>
                    </a:solidFill>
                    <a:cs typeface="Arial"/>
                  </a:rPr>
                  <a:t>必要性：若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</a:rPr>
                  <a:t>是正规矩阵，则矩阵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可酉相似对角化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lvl="0" fontAlgn="base">
                  <a:lnSpc>
                    <a:spcPct val="130000"/>
                  </a:lnSpc>
                  <a:spcAft>
                    <a:spcPct val="0"/>
                  </a:spcAft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即一定存在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Arial"/>
                      </a:rPr>
                      <m:t>𝑛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个线性无关的特征向量构成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</a:rPr>
                  <a:t>空间的一组标正基</a:t>
                </a:r>
                <a:r>
                  <a:rPr lang="en-US" altLang="zh-CN" sz="2800" dirty="0">
                    <a:solidFill>
                      <a:srgbClr val="000000"/>
                    </a:solidFill>
                  </a:rPr>
                  <a:t>. </a:t>
                </a:r>
              </a:p>
              <a:p>
                <a:pPr lvl="0" fontAlgn="base">
                  <a:lnSpc>
                    <a:spcPct val="130000"/>
                  </a:lnSpc>
                  <a:spcAft>
                    <a:spcPct val="0"/>
                  </a:spcAft>
                  <a:defRPr/>
                </a:pPr>
                <a:r>
                  <a:rPr lang="zh-CN" altLang="en-US" sz="2800" dirty="0">
                    <a:solidFill>
                      <a:srgbClr val="000000"/>
                    </a:solidFill>
                  </a:rPr>
                  <a:t>由于属于不同特征值的特征子空间正交</a:t>
                </a:r>
                <a:endParaRPr lang="en-US" altLang="zh-CN" sz="2800" dirty="0">
                  <a:solidFill>
                    <a:srgbClr val="000000"/>
                  </a:solidFill>
                </a:endParaRPr>
              </a:p>
              <a:p>
                <a:pPr lvl="0" fontAlgn="base">
                  <a:lnSpc>
                    <a:spcPct val="130000"/>
                  </a:lnSpc>
                  <a:spcAft>
                    <a:spcPct val="0"/>
                  </a:spcAft>
                  <a:defRPr/>
                </a:pPr>
                <a:r>
                  <a:rPr lang="zh-CN" altLang="en-US" sz="2800" dirty="0">
                    <a:solidFill>
                      <a:srgbClr val="000000"/>
                    </a:solidFill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</a:rPr>
                  <a:t>的不同特征值的特征向量正交</a:t>
                </a:r>
                <a:r>
                  <a:rPr lang="en-US" altLang="zh-CN" sz="2800" dirty="0">
                    <a:solidFill>
                      <a:srgbClr val="0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  <a:blipFill>
                <a:blip r:embed="rId2"/>
                <a:stretch>
                  <a:fillRect l="-1494" t="-371" r="-1568" b="-11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18426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对角化分解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3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推论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3.4.5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复方阵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是正规矩阵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当且仅当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有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个特征向量构成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空间的一组标准正交基，且属于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的不同特征值的特征向量正交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lvl="0" fontAlgn="base">
                  <a:lnSpc>
                    <a:spcPct val="130000"/>
                  </a:lnSpc>
                  <a:spcAft>
                    <a:spcPct val="0"/>
                  </a:spcAft>
                  <a:defRPr/>
                </a:pPr>
                <a:r>
                  <a:rPr lang="zh-CN" altLang="en-US" sz="2800" dirty="0">
                    <a:solidFill>
                      <a:srgbClr val="0000FF"/>
                    </a:solidFill>
                    <a:cs typeface="Arial"/>
                  </a:rPr>
                  <a:t>证明：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充分性：矩阵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</a:rPr>
                  <a:t>个标准正交特征向量</a:t>
                </a:r>
                <a:endParaRPr lang="en-US" altLang="zh-CN" sz="2800" dirty="0">
                  <a:solidFill>
                    <a:srgbClr val="000000"/>
                  </a:solidFill>
                </a:endParaRPr>
              </a:p>
              <a:p>
                <a:pPr lvl="0" fontAlgn="base">
                  <a:lnSpc>
                    <a:spcPct val="130000"/>
                  </a:lnSpc>
                  <a:spcAft>
                    <a:spcPct val="0"/>
                  </a:spcAft>
                  <a:defRPr/>
                </a:pPr>
                <a:r>
                  <a:rPr lang="zh-CN" altLang="en-US" sz="2800" dirty="0">
                    <a:solidFill>
                      <a:srgbClr val="000000"/>
                    </a:solidFill>
                  </a:rPr>
                  <a:t>即矩阵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</a:rPr>
                  <a:t>可酉相似对角化</a:t>
                </a:r>
                <a:endParaRPr lang="en-US" altLang="zh-CN" sz="2800" dirty="0">
                  <a:solidFill>
                    <a:srgbClr val="000000"/>
                  </a:solidFill>
                </a:endParaRPr>
              </a:p>
              <a:p>
                <a:pPr lvl="0" fontAlgn="base">
                  <a:lnSpc>
                    <a:spcPct val="130000"/>
                  </a:lnSpc>
                  <a:spcAft>
                    <a:spcPct val="0"/>
                  </a:spcAft>
                  <a:defRPr/>
                </a:pPr>
                <a:r>
                  <a:rPr lang="zh-CN" altLang="en-US" sz="2800" dirty="0">
                    <a:solidFill>
                      <a:srgbClr val="000000"/>
                    </a:solidFill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</a:rPr>
                  <a:t>是正规矩阵</a:t>
                </a:r>
                <a:r>
                  <a:rPr lang="en-US" altLang="zh-CN" sz="2800" dirty="0">
                    <a:solidFill>
                      <a:srgbClr val="0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  <a:blipFill>
                <a:blip r:embed="rId2"/>
                <a:stretch>
                  <a:fillRect l="-1494" t="-371" r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52700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对角化分解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3.4.6 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是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3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阶实对称矩阵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相似于对角矩阵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>
                        <a:latin typeface="Cambria Math"/>
                        <a:ea typeface="Cambria Math"/>
                      </a:rPr>
                      <m:t>Λ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/>
                        <a:ea typeface="Cambria Math"/>
                      </a:rPr>
                      <m:t>diag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3,9,3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1,2,3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1,1,1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是矩阵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的特征向量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求矩阵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t="-989" r="-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76507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对角化分解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3.4.6 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是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3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阶实对称矩阵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相似于对角矩阵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>
                        <a:latin typeface="Cambria Math"/>
                        <a:ea typeface="Cambria Math"/>
                      </a:rPr>
                      <m:t>Λ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/>
                        <a:ea typeface="Cambria Math"/>
                      </a:rPr>
                      <m:t>diag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3,9,3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1,2,3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1,1,1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是矩阵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的特征向量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求矩阵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分析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如何求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的第三个线性无关的特征向量呢？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)=6</m:t>
                      </m:r>
                    </m:oMath>
                  </m:oMathPara>
                </a14:m>
                <a:endParaRPr lang="en-US" altLang="zh-CN" sz="2800" b="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800" dirty="0"/>
                  <a:t>不正交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zh-CN" altLang="zh-CN" sz="2800" dirty="0"/>
                  <a:t>这</a:t>
                </a:r>
                <a:r>
                  <a:rPr lang="zh-CN" altLang="en-US" sz="2800" dirty="0"/>
                  <a:t>表明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800" dirty="0"/>
                  <a:t>一定是属于特征值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zh-CN" sz="2800" dirty="0"/>
                  <a:t>的特征向量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是属于</a:t>
                </a:r>
                <a:r>
                  <a:rPr lang="zh-CN" altLang="zh-CN" sz="2800" dirty="0"/>
                  <a:t>特征值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zh-CN" altLang="zh-CN" sz="2800" dirty="0"/>
                  <a:t>的特征向量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则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)=</m:t>
                    </m:r>
                    <m:r>
                      <a:rPr lang="en-US" altLang="zh-CN" sz="2800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sz="2800" i="1">
                        <a:latin typeface="Cambria Math"/>
                      </a:rPr>
                      <m:t>)=0</m:t>
                    </m:r>
                  </m:oMath>
                </a14:m>
                <a:endParaRPr lang="en-US" altLang="zh-CN" sz="2800" dirty="0">
                  <a:latin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t="-989" r="-914" b="-3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51938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对角化分解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zh-CN" sz="2800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由此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构造变换矩阵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为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</a:rPr>
                      <m:t>𝐴</m:t>
                    </m:r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i="1">
                        <a:latin typeface="Cambria Math"/>
                      </a:rPr>
                      <m:t>𝑃</m:t>
                    </m:r>
                    <m:r>
                      <a:rPr lang="el-GR" altLang="zh-CN" sz="2400" i="1">
                        <a:latin typeface="Cambria Math"/>
                      </a:rPr>
                      <m:t>𝛬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CN" sz="24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latin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51094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对角化分解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推论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3.4.6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阶实方阵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是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正交矩阵</a:t>
                </a:r>
                <a:r>
                  <a:rPr lang="zh-CN" altLang="zh-CN" sz="2800" dirty="0"/>
                  <a:t>当且仅当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的所有特征值的模值为</a:t>
                </a:r>
                <a:r>
                  <a:rPr lang="en-US" altLang="zh-CN" sz="2800" dirty="0"/>
                  <a:t>1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且存在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酉矩阵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800" dirty="0"/>
                  <a:t>使得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𝐴𝑈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个特征值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en-US" altLang="zh-CN" sz="28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  <a:blipFill>
                <a:blip r:embed="rId3"/>
                <a:stretch>
                  <a:fillRect l="-1494" t="-989" r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56436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对角化分解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3.4.1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sz="2800" dirty="0"/>
                  <a:t>设矩阵</a:t>
                </a:r>
                <a14:m>
                  <m:oMath xmlns:m="http://schemas.openxmlformats.org/officeDocument/2006/math">
                    <m:r>
                      <a:rPr lang="en-US" altLang="zh-CN" sz="2800" i="1" kern="100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800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的全部互异特征根为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⋯,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endChr m:val="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m:rPr>
                        <m:nor/>
                      </m:rPr>
                      <a:rPr lang="en-US" altLang="zh-CN" sz="28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,</m:t>
                    </m:r>
                  </m:oMath>
                </a14:m>
                <a:r>
                  <a:rPr lang="zh-CN" altLang="en-US" sz="2800" dirty="0"/>
                  <a:t>则以下命题等价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en-US" altLang="zh-CN" sz="28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（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是单纯矩阵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</a:t>
                </a:r>
                <a:r>
                  <a:rPr lang="en-US" altLang="zh-CN" sz="28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（</a:t>
                </a:r>
                <a:r>
                  <a:rPr lang="en-US" altLang="zh-CN" sz="2800" dirty="0"/>
                  <a:t>2</a:t>
                </a:r>
                <a:r>
                  <a:rPr lang="zh-CN" altLang="en-US" sz="28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个线性无关的特征向量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 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（</a:t>
                </a:r>
                <a:r>
                  <a:rPr lang="en-US" altLang="zh-CN" sz="2800" dirty="0"/>
                  <a:t>3</a:t>
                </a:r>
                <a:r>
                  <a:rPr lang="zh-CN" altLang="en-US" sz="2800" dirty="0"/>
                  <a:t>）</a:t>
                </a:r>
                <a:r>
                  <a:rPr lang="zh-CN" altLang="zh-CN" sz="2800" dirty="0"/>
                  <a:t>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endChr m:val="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=1,⋯,</m:t>
                    </m:r>
                    <m:d>
                      <m:dPr>
                        <m:begChr m:val="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800" dirty="0"/>
                  <a:t>的代数重数等于其几何重数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 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（</a:t>
                </a:r>
                <a:r>
                  <a:rPr lang="en-US" altLang="zh-CN" sz="2800" dirty="0"/>
                  <a:t>4</a:t>
                </a:r>
                <a:r>
                  <a:rPr lang="zh-CN" altLang="en-US" sz="2800" dirty="0"/>
                  <a:t>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dim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</a:t>
                </a:r>
                <a:r>
                  <a:rPr lang="en-US" altLang="zh-CN" sz="28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（</a:t>
                </a:r>
                <a:r>
                  <a:rPr lang="en-US" altLang="zh-CN" sz="2800" dirty="0"/>
                  <a:t>5</a:t>
                </a:r>
                <a:r>
                  <a:rPr lang="zh-CN" altLang="en-US" sz="2800" dirty="0"/>
                  <a:t>）</a:t>
                </a:r>
                <a:r>
                  <a:rPr lang="zh-CN" altLang="zh-CN" sz="2800" dirty="0"/>
                  <a:t>最小多项式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无重根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  <a:blipFill>
                <a:blip r:embed="rId3"/>
                <a:stretch>
                  <a:fillRect l="-1494" t="-989" r="-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26077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对角化分解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推论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3.4.6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阶实方阵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是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正交矩阵</a:t>
                </a:r>
                <a:r>
                  <a:rPr lang="zh-CN" altLang="zh-CN" sz="2800" dirty="0"/>
                  <a:t>当且仅当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的所有特征值的模值为</a:t>
                </a:r>
                <a:r>
                  <a:rPr lang="en-US" altLang="zh-CN" sz="2800" dirty="0"/>
                  <a:t>1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且存在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酉矩阵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800" dirty="0"/>
                  <a:t>使得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𝐴𝑈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个特征值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en-US" altLang="zh-CN" sz="2800" b="1" dirty="0">
                  <a:solidFill>
                    <a:srgbClr val="0000FF"/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推论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3.4.7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阶复方阵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是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酉矩阵</a:t>
                </a:r>
                <a:r>
                  <a:rPr lang="zh-CN" altLang="zh-CN" sz="2800" dirty="0"/>
                  <a:t>当且仅当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的所有特征值的模值为</a:t>
                </a:r>
                <a:r>
                  <a:rPr lang="en-US" altLang="zh-CN" sz="2800" dirty="0"/>
                  <a:t>1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且存在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酉矩阵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800" dirty="0"/>
                  <a:t>使得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𝐴𝑈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个特征值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5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zh-CN" sz="2800" dirty="0"/>
                  <a:t>正交阵酉相似对角化时的变换阵是酉矩阵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en-US" altLang="zh-CN" sz="2800" dirty="0"/>
                  <a:t> 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  <a:blipFill>
                <a:blip r:embed="rId3"/>
                <a:stretch>
                  <a:fillRect l="-1494" t="-989" r="-1568" b="-3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165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对角化分解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3" y="1229293"/>
                <a:ext cx="8099626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3.4.1 </a:t>
                </a:r>
                <a:r>
                  <a:rPr lang="zh-CN" altLang="zh-CN" sz="2800" dirty="0"/>
                  <a:t>设线性变换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zh-CN" sz="2800" dirty="0"/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zh-CN" sz="2800" dirty="0"/>
                  <a:t>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sz="2800" dirty="0"/>
                  <a:t>下的矩阵为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即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]=[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其中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pPr algn="just"/>
                <a:r>
                  <a:rPr lang="zh-CN" altLang="zh-CN" sz="2800" dirty="0"/>
                  <a:t>问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zh-CN" sz="2800" dirty="0"/>
                  <a:t>线性变换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可否对角化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zh-CN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endParaRPr lang="en-US" altLang="zh-CN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/>
                <a:r>
                  <a:rPr lang="zh-CN" altLang="en-US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800" dirty="0"/>
                  <a:t>可对角化，试求满秩矩阵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800" dirty="0"/>
                  <a:t>，使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zh-CN" altLang="en-US" sz="2800" dirty="0"/>
                  <a:t>为对角阵</a:t>
                </a:r>
                <a:endParaRPr lang="en-US" altLang="zh-CN" sz="2800" dirty="0"/>
              </a:p>
              <a:p>
                <a:pPr algn="just"/>
                <a:endParaRPr lang="en-US" altLang="zh-CN" sz="2800" dirty="0">
                  <a:solidFill>
                    <a:srgbClr val="0000FF"/>
                  </a:solidFill>
                  <a:latin typeface="黑体" panose="02010609060101010101" pitchFamily="49" charset="-122"/>
                </a:endParaRPr>
              </a:p>
              <a:p>
                <a:pPr algn="just"/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分析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zh-CN" sz="2800" dirty="0">
                    <a:latin typeface="黑体" panose="02010609060101010101" pitchFamily="49" charset="-122"/>
                  </a:rPr>
                  <a:t>线性变换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𝑇</m:t>
                    </m:r>
                  </m:oMath>
                </a14:m>
                <a:r>
                  <a:rPr lang="zh-CN" altLang="zh-CN" sz="2800" dirty="0">
                    <a:latin typeface="黑体" panose="02010609060101010101" pitchFamily="49" charset="-122"/>
                  </a:rPr>
                  <a:t>可否对角化就等价于矩阵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>
                    <a:latin typeface="黑体" panose="02010609060101010101" pitchFamily="49" charset="-122"/>
                  </a:rPr>
                  <a:t>是否为单纯矩阵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3" y="1229293"/>
                <a:ext cx="8099626" cy="4935337"/>
              </a:xfrm>
              <a:prstGeom prst="rect">
                <a:avLst/>
              </a:prstGeom>
              <a:blipFill>
                <a:blip r:embed="rId3"/>
                <a:stretch>
                  <a:fillRect l="-1505" t="-742" r="-1505" b="-4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401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对角化分解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3" y="1229293"/>
                <a:ext cx="8192818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首先计算矩阵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的特征多项式</a:t>
                </a:r>
                <a:endParaRPr lang="en-US" altLang="zh-CN" sz="2800" i="1" dirty="0">
                  <a:solidFill>
                    <a:srgbClr val="0D0D0D"/>
                  </a:solidFill>
                  <a:effectLst/>
                  <a:latin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>
                          <a:solidFill>
                            <a:srgbClr val="0D0D0D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80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zh-CN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US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MS Gothic" panose="020B06090702050802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方法一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zh-CN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又知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zh-CN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sz="28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的最小多项式为</a:t>
                </a:r>
                <a:endParaRPr lang="en-US" altLang="zh-CN" sz="2800" dirty="0">
                  <a:solidFill>
                    <a:srgbClr val="0D0D0D"/>
                  </a:solidFill>
                  <a:effectLst/>
                  <a:latin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𝜆</m:t>
                    </m:r>
                    <m:d>
                      <m:dPr>
                        <m:ctrlPr>
                          <a:rPr lang="zh-CN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MS Gothic" panose="020B06090702050802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smtClea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无重根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是单纯矩阵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即线性变换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可作对角化</a:t>
                </a:r>
                <a:r>
                  <a:rPr lang="en-US" altLang="zh-CN" sz="280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 </a:t>
                </a:r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3" y="1229293"/>
                <a:ext cx="8192818" cy="4935337"/>
              </a:xfrm>
              <a:prstGeom prst="rect">
                <a:avLst/>
              </a:prstGeom>
              <a:blipFill>
                <a:blip r:embed="rId2"/>
                <a:stretch>
                  <a:fillRect l="-1488" t="-989" r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0374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对角化分解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3" y="1229293"/>
                <a:ext cx="8164436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首先计算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的特征多项式</a:t>
                </a:r>
                <a:endParaRPr lang="en-US" altLang="zh-CN" sz="2800" i="1" dirty="0">
                  <a:solidFill>
                    <a:srgbClr val="0D0D0D"/>
                  </a:solidFill>
                  <a:effectLst/>
                  <a:latin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>
                          <a:solidFill>
                            <a:srgbClr val="0D0D0D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80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zh-CN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US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MS Gothic" panose="020B06090702050802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r>
                  <a:rPr lang="zh-CN" altLang="en-US" sz="2800" b="1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方法二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kern="1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solidFill>
                          <a:srgbClr val="0D0D0D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>
                        <a:solidFill>
                          <a:srgbClr val="0D0D0D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的</a:t>
                </a:r>
                <a:r>
                  <a:rPr lang="zh-CN" altLang="zh-CN" sz="2800" dirty="0">
                    <a:latin typeface="黑体" panose="02010609060101010101" pitchFamily="49" charset="-122"/>
                  </a:rPr>
                  <a:t>几何重数为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rank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1=2</m:t>
                      </m:r>
                    </m:oMath>
                  </m:oMathPara>
                </a14:m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r>
                  <a:rPr lang="zh-CN" altLang="en-US" sz="2800" kern="1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kern="100">
                        <a:solidFill>
                          <a:srgbClr val="0D0D0D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的</a:t>
                </a:r>
                <a:r>
                  <a:rPr lang="zh-CN" altLang="zh-CN" sz="2800" kern="1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几何重数为</a:t>
                </a:r>
                <a:endParaRPr lang="zh-CN" altLang="zh-CN" sz="2800" kern="100" dirty="0">
                  <a:latin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30480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100">
                          <a:solidFill>
                            <a:srgbClr val="0D0D0D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800" i="1" kern="100">
                          <a:solidFill>
                            <a:srgbClr val="0D0D0D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800" kern="100">
                          <a:solidFill>
                            <a:srgbClr val="0D0D0D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rank</m:t>
                      </m:r>
                      <m:d>
                        <m:dPr>
                          <m:ctrlPr>
                            <a:rPr lang="zh-CN" altLang="zh-CN" sz="2800" i="1" kern="10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kern="10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altLang="zh-CN" sz="2800" i="1" kern="10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CN" sz="2800" i="1" kern="10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 kern="10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kern="100">
                          <a:solidFill>
                            <a:srgbClr val="0D0D0D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=3</m:t>
                      </m:r>
                      <m:r>
                        <a:rPr lang="en-US" altLang="zh-CN" sz="2800" i="1" kern="100">
                          <a:solidFill>
                            <a:srgbClr val="0D0D0D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800" kern="100">
                          <a:solidFill>
                            <a:srgbClr val="0D0D0D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2=1</m:t>
                      </m:r>
                    </m:oMath>
                  </m:oMathPara>
                </a14:m>
                <a:endParaRPr lang="en-US" altLang="zh-CN" sz="2800" kern="100" dirty="0">
                  <a:solidFill>
                    <a:srgbClr val="0D0D0D"/>
                  </a:solidFill>
                  <a:latin typeface="黑体" panose="02010609060101010101" pitchFamily="49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kern="100" dirty="0">
                    <a:latin typeface="黑体" panose="02010609060101010101" pitchFamily="49" charset="-122"/>
                    <a:cs typeface="Times New Roman" panose="02020603050405020304" pitchFamily="18" charset="0"/>
                  </a:rPr>
                  <a:t>因此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kern="100" dirty="0">
                    <a:latin typeface="黑体" panose="02010609060101010101" pitchFamily="49" charset="-122"/>
                    <a:cs typeface="Times New Roman" panose="02020603050405020304" pitchFamily="18" charset="0"/>
                  </a:rPr>
                  <a:t>所有</a:t>
                </a:r>
                <a:r>
                  <a:rPr lang="zh-CN" altLang="zh-CN" sz="2800" dirty="0">
                    <a:latin typeface="黑体" panose="02010609060101010101" pitchFamily="49" charset="-122"/>
                  </a:rPr>
                  <a:t>特征值的代数重数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均</a:t>
                </a:r>
                <a:r>
                  <a:rPr lang="zh-CN" altLang="zh-CN" sz="2800" dirty="0">
                    <a:latin typeface="黑体" panose="02010609060101010101" pitchFamily="49" charset="-122"/>
                  </a:rPr>
                  <a:t>等于其几何重数</a:t>
                </a:r>
                <a:r>
                  <a:rPr lang="en-US" altLang="zh-CN" sz="28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800" kern="100" dirty="0">
                    <a:latin typeface="黑体" panose="02010609060101010101" pitchFamily="49" charset="-122"/>
                    <a:cs typeface="Times New Roman" panose="02020603050405020304" pitchFamily="18" charset="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D0D0D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是单纯矩阵</a:t>
                </a:r>
                <a:r>
                  <a:rPr lang="en-US" altLang="zh-CN" sz="28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endParaRPr lang="zh-CN" altLang="zh-CN" sz="2800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3" y="1229293"/>
                <a:ext cx="8164436" cy="4935337"/>
              </a:xfrm>
              <a:prstGeom prst="rect">
                <a:avLst/>
              </a:prstGeom>
              <a:blipFill>
                <a:blip r:embed="rId2"/>
                <a:stretch>
                  <a:fillRect l="-1494" t="-989" r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49485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对角化分解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3" y="1229293"/>
                <a:ext cx="8164436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kern="1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solidFill>
                          <a:srgbClr val="0D0D0D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>
                        <a:solidFill>
                          <a:srgbClr val="0D0D0D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，解方程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得到两个线性无关的特征向量，分别为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2, 0, 1</m:t>
                            </m:r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，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r>
                  <a:rPr lang="zh-CN" altLang="en-US" sz="2800" kern="1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0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>
                        <a:solidFill>
                          <a:srgbClr val="0D0D0D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0" i="0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，解方程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得到一个特征向量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 0, 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r>
                  <a:rPr lang="zh-CN" altLang="en-US" sz="2800" dirty="0">
                    <a:latin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为可逆矩阵，满足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diag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(0,0,5)</m:t>
                      </m:r>
                    </m:oMath>
                  </m:oMathPara>
                </a14:m>
                <a:endParaRPr lang="zh-CN" altLang="zh-CN" sz="2800" dirty="0">
                  <a:latin typeface="黑体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3" y="1229293"/>
                <a:ext cx="8164436" cy="4935337"/>
              </a:xfrm>
              <a:prstGeom prst="rect">
                <a:avLst/>
              </a:prstGeom>
              <a:blipFill>
                <a:blip r:embed="rId3"/>
                <a:stretch>
                  <a:fillRect l="-1494" t="-1607" r="-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7517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对角化分解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3" y="1229293"/>
                <a:ext cx="8164436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复方</a:t>
                </a:r>
                <a:r>
                  <a:rPr lang="zh-CN" altLang="zh-CN" sz="28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阵</a:t>
                </a:r>
                <a:r>
                  <a:rPr lang="zh-CN" altLang="en-US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某</a:t>
                </a:r>
                <a:r>
                  <a:rPr lang="zh-CN" altLang="zh-CN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一特征值的代数重数为</a:t>
                </a:r>
                <a:r>
                  <a:rPr lang="en-US" altLang="zh-CN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</a:rPr>
                  <a:t>1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zh-CN" altLang="zh-CN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它的几何重数</a:t>
                </a:r>
                <a:r>
                  <a:rPr lang="zh-CN" altLang="en-US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必</a:t>
                </a:r>
                <a:r>
                  <a:rPr lang="zh-CN" altLang="zh-CN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</a:rPr>
                  <a:t>1</a:t>
                </a:r>
                <a:r>
                  <a:rPr lang="en-US" altLang="zh-CN" sz="2800" dirty="0">
                    <a:solidFill>
                      <a:srgbClr val="0D0D0D"/>
                    </a:solidFill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>
                  <a:solidFill>
                    <a:srgbClr val="0D0D0D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推论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3.4.1 </a:t>
                </a:r>
                <a:r>
                  <a:rPr lang="zh-CN" altLang="en-US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阶复方阵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恰好有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个互异特征值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则它必可对角化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反之则不然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3" y="1229293"/>
                <a:ext cx="8164436" cy="4935337"/>
              </a:xfrm>
              <a:prstGeom prst="rect">
                <a:avLst/>
              </a:prstGeom>
              <a:blipFill>
                <a:blip r:embed="rId2"/>
                <a:stretch>
                  <a:fillRect l="-1494" t="-989" r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242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对角化分解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3.4.2 </a:t>
                </a:r>
                <a:r>
                  <a:rPr lang="zh-CN" altLang="en-US" sz="2800" dirty="0"/>
                  <a:t>复方阵</a:t>
                </a:r>
                <a14:m>
                  <m:oMath xmlns:m="http://schemas.openxmlformats.org/officeDocument/2006/math">
                    <m:r>
                      <a:rPr lang="en-US" altLang="zh-CN" sz="2800" i="1" kern="100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判断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solidFill>
                          <a:srgbClr val="0D0D0D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是否可对角化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  <a:blipFill>
                <a:blip r:embed="rId2"/>
                <a:stretch>
                  <a:fillRect l="-1494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19178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  <a:txDef>
      <a:spPr/>
      <a:bodyPr vert="horz" lIns="91440" tIns="45720" rIns="91440" bIns="45720" rtlCol="0">
        <a:normAutofit fontScale="25000" lnSpcReduction="20000"/>
      </a:bodyPr>
      <a:lstStyle>
        <a:defPPr>
          <a:lnSpc>
            <a:spcPct val="140000"/>
          </a:lnSpc>
          <a:defRPr sz="11200" b="1" dirty="0"/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  <a:txDef>
      <a:spPr/>
      <a:bodyPr vert="horz" lIns="91440" tIns="45720" rIns="91440" bIns="45720" rtlCol="0">
        <a:normAutofit fontScale="25000" lnSpcReduction="20000"/>
      </a:bodyPr>
      <a:lstStyle>
        <a:defPPr>
          <a:lnSpc>
            <a:spcPct val="140000"/>
          </a:lnSpc>
          <a:defRPr sz="11200" b="1" dirty="0"/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581</TotalTime>
  <Words>1947</Words>
  <Application>Microsoft Office PowerPoint</Application>
  <PresentationFormat>全屏显示(4:3)</PresentationFormat>
  <Paragraphs>170</Paragraphs>
  <Slides>30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MS Gothic</vt:lpstr>
      <vt:lpstr>等线</vt:lpstr>
      <vt:lpstr>仿宋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Verdana</vt:lpstr>
      <vt:lpstr>Wingdings</vt:lpstr>
      <vt:lpstr>Profile</vt:lpstr>
      <vt:lpstr>1_Profile</vt:lpstr>
      <vt:lpstr>第三章 矩阵分解</vt:lpstr>
      <vt:lpstr>第三章 矩阵分解——对角化分解</vt:lpstr>
      <vt:lpstr>第三章 矩阵分解——对角化分解</vt:lpstr>
      <vt:lpstr>第三章 矩阵分解——对角化分解</vt:lpstr>
      <vt:lpstr>第三章 矩阵分解——对角化分解</vt:lpstr>
      <vt:lpstr>第三章 矩阵分解——对角化分解</vt:lpstr>
      <vt:lpstr>第三章 矩阵分解——对角化分解</vt:lpstr>
      <vt:lpstr>第三章 矩阵分解——对角化分解</vt:lpstr>
      <vt:lpstr>第三章 矩阵分解——对角化分解</vt:lpstr>
      <vt:lpstr>第三章 矩阵分解——对角化分解</vt:lpstr>
      <vt:lpstr>第三章 矩阵分解——对角化分解</vt:lpstr>
      <vt:lpstr>第三章 矩阵分解——对角化分解</vt:lpstr>
      <vt:lpstr>第三章 矩阵分解——对角化分解</vt:lpstr>
      <vt:lpstr>第三章 矩阵分解——对角化分解</vt:lpstr>
      <vt:lpstr>第三章 矩阵分解——对角化分解</vt:lpstr>
      <vt:lpstr>第三章 矩阵分解——对角化分解</vt:lpstr>
      <vt:lpstr>第三章 矩阵分解——对角化分解</vt:lpstr>
      <vt:lpstr>第三章 矩阵分解——对角化分解</vt:lpstr>
      <vt:lpstr>第三章 矩阵分解——对角化分解</vt:lpstr>
      <vt:lpstr>第三章 矩阵分解——对角化分解</vt:lpstr>
      <vt:lpstr>第三章 矩阵分解——对角化分解</vt:lpstr>
      <vt:lpstr>第三章 矩阵分解——对角化分解</vt:lpstr>
      <vt:lpstr>第三章 矩阵分解——对角化分解</vt:lpstr>
      <vt:lpstr>第三章 矩阵分解——对角化分解</vt:lpstr>
      <vt:lpstr>第三章 矩阵分解——对角化分解</vt:lpstr>
      <vt:lpstr>第三章 矩阵分解——对角化分解</vt:lpstr>
      <vt:lpstr>第三章 矩阵分解——对角化分解</vt:lpstr>
      <vt:lpstr>第三章 矩阵分解——对角化分解</vt:lpstr>
      <vt:lpstr>第三章 矩阵分解——对角化分解</vt:lpstr>
      <vt:lpstr>第三章 矩阵分解——对角化分解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矩阵分解</dc:title>
  <dc:creator>Liu Kexin</dc:creator>
  <cp:lastModifiedBy>buaa</cp:lastModifiedBy>
  <cp:revision>74</cp:revision>
  <dcterms:created xsi:type="dcterms:W3CDTF">2020-08-26T00:48:23Z</dcterms:created>
  <dcterms:modified xsi:type="dcterms:W3CDTF">2024-08-30T11:20:54Z</dcterms:modified>
</cp:coreProperties>
</file>