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9"/>
  </p:notesMasterIdLst>
  <p:sldIdLst>
    <p:sldId id="547" r:id="rId3"/>
    <p:sldId id="590" r:id="rId4"/>
    <p:sldId id="616" r:id="rId5"/>
    <p:sldId id="468" r:id="rId6"/>
    <p:sldId id="617" r:id="rId7"/>
    <p:sldId id="469" r:id="rId8"/>
    <p:sldId id="549" r:id="rId9"/>
    <p:sldId id="627" r:id="rId10"/>
    <p:sldId id="550" r:id="rId11"/>
    <p:sldId id="470" r:id="rId12"/>
    <p:sldId id="471" r:id="rId13"/>
    <p:sldId id="472" r:id="rId14"/>
    <p:sldId id="591" r:id="rId15"/>
    <p:sldId id="622" r:id="rId16"/>
    <p:sldId id="597" r:id="rId17"/>
    <p:sldId id="640" r:id="rId18"/>
    <p:sldId id="623" r:id="rId19"/>
    <p:sldId id="593" r:id="rId20"/>
    <p:sldId id="633" r:id="rId21"/>
    <p:sldId id="625" r:id="rId22"/>
    <p:sldId id="626" r:id="rId23"/>
    <p:sldId id="473" r:id="rId24"/>
    <p:sldId id="476" r:id="rId25"/>
    <p:sldId id="477" r:id="rId26"/>
    <p:sldId id="618" r:id="rId27"/>
    <p:sldId id="634" r:id="rId28"/>
    <p:sldId id="596" r:id="rId29"/>
    <p:sldId id="598" r:id="rId30"/>
    <p:sldId id="479" r:id="rId31"/>
    <p:sldId id="480" r:id="rId32"/>
    <p:sldId id="636" r:id="rId33"/>
    <p:sldId id="482" r:id="rId34"/>
    <p:sldId id="613" r:id="rId35"/>
    <p:sldId id="637" r:id="rId36"/>
    <p:sldId id="614" r:id="rId37"/>
    <p:sldId id="615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4" autoAdjust="0"/>
  </p:normalViewPr>
  <p:slideViewPr>
    <p:cSldViewPr snapToGrid="0">
      <p:cViewPr varScale="1">
        <p:scale>
          <a:sx n="63" d="100"/>
          <a:sy n="63" d="100"/>
        </p:scale>
        <p:origin x="1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EF39A-CD67-4129-9A5E-0297439E1B7A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F7ED0-2BA3-4D3D-AFBE-66B03695DD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4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04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3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F7ED0-2BA3-4D3D-AFBE-66B03695DD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982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683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F7ED0-2BA3-4D3D-AFBE-66B03695DDF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785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639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295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63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33079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654192"/>
            <a:ext cx="7010400" cy="108732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  <a:ea typeface="宋体" charset="-122"/>
              </a:defRPr>
            </a:lvl1pPr>
          </a:lstStyle>
          <a:p>
            <a:fld id="{32B3A7C3-238C-4F15-9026-CB518688ABF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685800" y="3935747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35" y="489436"/>
            <a:ext cx="4073331" cy="90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2186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7298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7980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33079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654194"/>
            <a:ext cx="7010400" cy="108732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  <a:ea typeface="宋体" charset="-122"/>
              </a:defRPr>
            </a:lvl1pPr>
          </a:lstStyle>
          <a:p>
            <a:fld id="{32B3A7C3-238C-4F15-9026-CB518688ABF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685800" y="3935747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zh-CN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35" y="489436"/>
            <a:ext cx="4073331" cy="90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9841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49324"/>
            <a:ext cx="8001000" cy="67834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5500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5230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2731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0310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1874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9625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4633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49324"/>
            <a:ext cx="8001000" cy="67834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6021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6538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3065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9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9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2817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702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821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1143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8133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9592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8779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6439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3031" y="410968"/>
            <a:ext cx="8001000" cy="67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820" y="1454654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14020" name="AutoShape 4"/>
          <p:cNvSpPr>
            <a:spLocks noChangeArrowheads="1"/>
          </p:cNvSpPr>
          <p:nvPr/>
        </p:nvSpPr>
        <p:spPr bwMode="auto">
          <a:xfrm>
            <a:off x="609600" y="1114802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sp>
        <p:nvSpPr>
          <p:cNvPr id="214021" name="Line 5"/>
          <p:cNvSpPr>
            <a:spLocks noChangeShapeType="1"/>
          </p:cNvSpPr>
          <p:nvPr/>
        </p:nvSpPr>
        <p:spPr bwMode="auto">
          <a:xfrm flipV="1">
            <a:off x="609600" y="6254392"/>
            <a:ext cx="7924800" cy="0"/>
          </a:xfrm>
          <a:prstGeom prst="line">
            <a:avLst/>
          </a:prstGeom>
          <a:noFill/>
          <a:ln w="3175">
            <a:solidFill>
              <a:srgbClr val="01519A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charset="0"/>
                <a:ea typeface="宋体" charset="-122"/>
              </a:defRPr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  <a:ea typeface="宋体" charset="-122"/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659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rgbClr val="183883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3031" y="410968"/>
            <a:ext cx="8001000" cy="67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820" y="1454654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14020" name="AutoShape 4"/>
          <p:cNvSpPr>
            <a:spLocks noChangeArrowheads="1"/>
          </p:cNvSpPr>
          <p:nvPr/>
        </p:nvSpPr>
        <p:spPr bwMode="auto">
          <a:xfrm>
            <a:off x="609601" y="1114804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zh-CN" sz="1800"/>
          </a:p>
        </p:txBody>
      </p:sp>
      <p:sp>
        <p:nvSpPr>
          <p:cNvPr id="214021" name="Line 5"/>
          <p:cNvSpPr>
            <a:spLocks noChangeShapeType="1"/>
          </p:cNvSpPr>
          <p:nvPr/>
        </p:nvSpPr>
        <p:spPr bwMode="auto">
          <a:xfrm flipV="1">
            <a:off x="609600" y="6254392"/>
            <a:ext cx="7924800" cy="0"/>
          </a:xfrm>
          <a:prstGeom prst="line">
            <a:avLst/>
          </a:prstGeom>
          <a:noFill/>
          <a:ln w="3175">
            <a:solidFill>
              <a:srgbClr val="01519A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/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75">
                <a:latin typeface="Arial" charset="0"/>
                <a:ea typeface="宋体" charset="-122"/>
              </a:defRPr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  <a:ea typeface="宋体" charset="-122"/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89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352425" indent="-352425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o"/>
        <a:defRPr sz="2250">
          <a:solidFill>
            <a:schemeClr val="tx1"/>
          </a:solidFill>
          <a:latin typeface="+mn-lt"/>
          <a:ea typeface="+mn-ea"/>
          <a:cs typeface="+mn-cs"/>
        </a:defRPr>
      </a:lvl1pPr>
      <a:lvl2pPr marL="681038" indent="-327422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n"/>
        <a:defRPr sz="1950">
          <a:solidFill>
            <a:schemeClr val="tx1"/>
          </a:solidFill>
          <a:latin typeface="+mn-lt"/>
          <a:cs typeface="+mn-cs"/>
        </a:defRPr>
      </a:lvl2pPr>
      <a:lvl3pPr marL="978694" indent="-296466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o"/>
        <a:defRPr sz="1725">
          <a:solidFill>
            <a:schemeClr val="tx1"/>
          </a:solidFill>
          <a:latin typeface="+mn-lt"/>
          <a:cs typeface="+mn-cs"/>
        </a:defRPr>
      </a:lvl3pPr>
      <a:lvl4pPr marL="1270397" indent="-290513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n"/>
        <a:defRPr sz="1500">
          <a:solidFill>
            <a:schemeClr val="tx1"/>
          </a:solidFill>
          <a:latin typeface="+mn-lt"/>
          <a:cs typeface="+mn-cs"/>
        </a:defRPr>
      </a:lvl4pPr>
      <a:lvl5pPr marL="1570435" indent="-298847" algn="l" rtl="0" fontAlgn="base">
        <a:spcBef>
          <a:spcPct val="25000"/>
        </a:spcBef>
        <a:spcAft>
          <a:spcPct val="0"/>
        </a:spcAft>
        <a:buClr>
          <a:srgbClr val="183883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5pPr>
      <a:lvl6pPr marL="1913335" indent="-29884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6pPr>
      <a:lvl7pPr marL="2256235" indent="-29884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7pPr>
      <a:lvl8pPr marL="2599135" indent="-29884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8pPr>
      <a:lvl9pPr marL="2942035" indent="-29884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10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25968"/>
            <a:ext cx="8001000" cy="678344"/>
          </a:xfrm>
        </p:spPr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第三章 矩阵分解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3202784"/>
            <a:ext cx="9144000" cy="735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defRPr/>
            </a:pPr>
            <a:r>
              <a:rPr lang="en-US" altLang="zh-CN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 </a:t>
            </a:r>
            <a:r>
              <a:rPr lang="zh-CN" altLang="en-US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谱</a:t>
            </a:r>
            <a:r>
              <a:rPr lang="zh-CN" altLang="en-US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分解</a:t>
            </a:r>
            <a:endParaRPr lang="en-US" altLang="zh-CN" sz="3600" kern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907643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定理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3.5.1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（正规矩阵谱阵的性质）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设正规矩阵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0" lang="zh-CN" alt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谱分解式为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,⋯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是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个互异特征值，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,⋯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是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个谱阵，则对任意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=1,⋯,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且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≠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，有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1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；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2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；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；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4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nary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；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5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）谱阵集合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zh-CN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,⋯</m:t>
                        </m:r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唯一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ts val="28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  <a:blipFill>
                <a:blip r:embed="rId2"/>
                <a:stretch>
                  <a:fillRect l="-1494" t="-1607" r="-1568" b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7082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1" y="1229293"/>
                <a:ext cx="8202344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定理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3.5.2 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设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阶复方阵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有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个互异特征值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，则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为正规矩阵当且仅当存在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个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阶矩阵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使得对任意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=1,⋯,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且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≠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，有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1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）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；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2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；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；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4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；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5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nary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；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6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）谱阵集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zh-CN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,⋯</m:t>
                        </m:r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唯一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ts val="28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1" y="1229293"/>
                <a:ext cx="8202344" cy="4935337"/>
              </a:xfrm>
              <a:prstGeom prst="rect">
                <a:avLst/>
              </a:prstGeom>
              <a:blipFill>
                <a:blip r:embed="rId2"/>
                <a:stretch>
                  <a:fillRect l="-1486" t="-1607" r="-1486" b="-1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79379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1" y="1229293"/>
                <a:ext cx="8110108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定义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3.5.2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（幂等矩阵）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设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，则称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为</a:t>
                </a:r>
                <a:r>
                  <a:rPr kumimoji="0" lang="zh-CN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幂等矩阵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(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或</a:t>
                </a:r>
                <a:r>
                  <a:rPr kumimoji="0" lang="zh-CN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投影矩阵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). 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en-US" altLang="zh-CN" sz="2800" dirty="0">
                  <a:solidFill>
                    <a:srgbClr val="000000"/>
                  </a:solidFill>
                  <a:cs typeface="Arial"/>
                </a:endParaRP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3.5.3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（正交投影矩阵）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若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𝐻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latin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zh-CN" sz="2800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zh-CN" sz="2800" dirty="0"/>
                  <a:t>为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正交投影矩阵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1" y="1229293"/>
                <a:ext cx="8110108" cy="4935337"/>
              </a:xfrm>
              <a:prstGeom prst="rect">
                <a:avLst/>
              </a:prstGeom>
              <a:blipFill>
                <a:blip r:embed="rId2"/>
                <a:stretch>
                  <a:fillRect l="-1503" t="-1607" r="-1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42683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1" y="1229293"/>
                <a:ext cx="8081093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3.5.3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FF"/>
                            </a:solidFill>
                          </a:rPr>
                          <m:t>幂等阵性质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zh-CN" altLang="en-US" sz="280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800" dirty="0"/>
                  <a:t>幂等阵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则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（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altLang="zh-CN" sz="2800" b="0" i="1">
                            <a:latin typeface="Cambria Math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altLang="zh-CN" sz="2800" b="1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𝐼</m:t>
                    </m:r>
                    <m:r>
                      <a:rPr lang="en-US" altLang="zh-CN" sz="2800" i="1">
                        <a:latin typeface="Cambria Math"/>
                      </a:rPr>
                      <m:t>−</m:t>
                    </m:r>
                    <m:r>
                      <a:rPr lang="en-US" altLang="zh-CN" sz="2800" i="1">
                        <a:latin typeface="Cambria Math"/>
                      </a:rPr>
                      <m:t>𝐸</m:t>
                    </m:r>
                  </m:oMath>
                </a14:m>
                <a:r>
                  <a:rPr lang="zh-CN" altLang="zh-CN" sz="2800" dirty="0"/>
                  <a:t>都是幂等矩阵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这</a:t>
                </a:r>
                <a:r>
                  <a:rPr lang="zh-CN" altLang="zh-CN" sz="2800" dirty="0"/>
                  <a:t>表明幂等矩阵</a:t>
                </a:r>
                <a:r>
                  <a:rPr lang="zh-CN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“</a:t>
                </a:r>
                <a:r>
                  <a:rPr lang="zh-CN" altLang="zh-CN" sz="2800" dirty="0"/>
                  <a:t>诱导</a:t>
                </a:r>
                <a:r>
                  <a:rPr lang="zh-CN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”</a:t>
                </a:r>
                <a:r>
                  <a:rPr lang="zh-CN" altLang="zh-CN" sz="2800" dirty="0"/>
                  <a:t>出的矩阵仍是幂等矩阵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 </a:t>
                </a:r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1" y="1229293"/>
                <a:ext cx="8081093" cy="4935337"/>
              </a:xfrm>
              <a:prstGeom prst="rect">
                <a:avLst/>
              </a:prstGeom>
              <a:blipFill>
                <a:blip r:embed="rId3"/>
                <a:stretch>
                  <a:fillRect l="-1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93370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1" y="1229293"/>
                <a:ext cx="8110108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3.5.3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FF"/>
                            </a:solidFill>
                          </a:rPr>
                          <m:t>幂等阵性质</m:t>
                        </m:r>
                      </m:e>
                    </m:d>
                  </m:oMath>
                </a14:m>
                <a:r>
                  <a:rPr lang="zh-CN" altLang="en-US" sz="2800" dirty="0"/>
                  <a:t> 若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zh-CN" altLang="en-US" sz="280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800" dirty="0"/>
                  <a:t>幂等阵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则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（</a:t>
                </a:r>
                <a:r>
                  <a:rPr lang="en-US" altLang="zh-CN" sz="2800" dirty="0"/>
                  <a:t>2</a:t>
                </a:r>
                <a:r>
                  <a:rPr lang="zh-CN" altLang="en-US" sz="28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zh-CN" sz="2800" dirty="0"/>
                  <a:t>为单纯阵且</a:t>
                </a:r>
                <a:r>
                  <a:rPr lang="zh-CN" altLang="en-US" sz="2800" dirty="0"/>
                  <a:t>相似于对角阵</a:t>
                </a:r>
                <a14:m>
                  <m:oMath xmlns:m="http://schemas.openxmlformats.org/officeDocument/2006/math">
                    <m:r>
                      <a:rPr lang="el-GR" altLang="zh-CN" sz="2800" i="1" smtClean="0">
                        <a:latin typeface="Cambria Math"/>
                        <a:ea typeface="Cambria Math"/>
                      </a:rPr>
                      <m:t>𝛬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</a:t>
                </a:r>
                <a:r>
                  <a:rPr lang="en-US" altLang="zh-CN" sz="2800" dirty="0"/>
                  <a:t>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00"/>
                    </a:solidFill>
                  </a:rPr>
                  <a:t>（</a:t>
                </a:r>
                <a:r>
                  <a:rPr lang="en-US" altLang="zh-CN" sz="2800" dirty="0">
                    <a:solidFill>
                      <a:srgbClr val="000000"/>
                    </a:solidFill>
                  </a:rPr>
                  <a:t>3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</a:rPr>
                  <a:t>；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分析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𝜑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latin typeface="Cambria Math"/>
                      </a:rPr>
                      <m:t>=</m:t>
                    </m:r>
                    <m:r>
                      <a:rPr lang="en-US" altLang="zh-CN" sz="2800" i="1">
                        <a:latin typeface="Cambria Math"/>
                      </a:rPr>
                      <m:t>𝜆</m:t>
                    </m:r>
                    <m:r>
                      <a:rPr lang="en-US" altLang="zh-CN" sz="2800" i="1">
                        <a:latin typeface="Cambria Math"/>
                      </a:rPr>
                      <m:t>(</m:t>
                    </m:r>
                    <m:r>
                      <a:rPr lang="en-US" altLang="zh-CN" sz="2800" i="1">
                        <a:latin typeface="Cambria Math"/>
                      </a:rPr>
                      <m:t>𝜆</m:t>
                    </m:r>
                    <m:r>
                      <a:rPr lang="en-US" altLang="zh-CN" sz="2800" i="1">
                        <a:latin typeface="Cambria Math"/>
                      </a:rPr>
                      <m:t>−1)</m:t>
                    </m:r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𝐸</m:t>
                    </m:r>
                  </m:oMath>
                </a14:m>
                <a:r>
                  <a:rPr lang="zh-CN" altLang="zh-CN" sz="2800" dirty="0"/>
                  <a:t>的零化多项式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2800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𝐸</m:t>
                    </m:r>
                  </m:oMath>
                </a14:m>
                <a:r>
                  <a:rPr lang="zh-CN" altLang="en-US" sz="280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𝑟</m:t>
                    </m:r>
                  </m:oMath>
                </a14:m>
                <a:r>
                  <a:rPr lang="zh-CN" altLang="en-US" sz="2800" dirty="0"/>
                  <a:t>个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1</m:t>
                    </m:r>
                  </m:oMath>
                </a14:m>
                <a:r>
                  <a:rPr lang="zh-CN" altLang="en-US" sz="2800" dirty="0"/>
                  <a:t>特征值和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𝑛</m:t>
                    </m:r>
                    <m:r>
                      <a:rPr lang="en-US" altLang="zh-CN" sz="2800" b="0" i="0" smtClean="0">
                        <a:latin typeface="Cambria Math"/>
                      </a:rPr>
                      <m:t>−</m:t>
                    </m:r>
                    <m:r>
                      <a:rPr lang="en-US" altLang="zh-CN" sz="2800" i="1">
                        <a:latin typeface="Cambria Math"/>
                      </a:rPr>
                      <m:t>𝑟</m:t>
                    </m:r>
                  </m:oMath>
                </a14:m>
                <a:r>
                  <a:rPr lang="zh-CN" altLang="en-US" sz="2800" dirty="0"/>
                  <a:t>个零特征值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latin typeface="Cambria Math"/>
                        </a:rPr>
                        <m:t>tr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altLang="zh-CN" sz="28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/>
                        </a:rPr>
                        <m:t>tr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altLang="zh-CN" sz="2800" i="1">
                              <a:latin typeface="Cambria Math"/>
                              <a:ea typeface="Cambria Math"/>
                            </a:rPr>
                            <m:t>𝛬</m:t>
                          </m:r>
                        </m:e>
                      </m:d>
                      <m:r>
                        <a:rPr lang="en-US" altLang="zh-CN" sz="2800">
                          <a:latin typeface="Cambria Math"/>
                        </a:rPr>
                        <m:t>=</m:t>
                      </m:r>
                      <m:r>
                        <a:rPr lang="en-US" altLang="zh-CN" sz="2800" i="1">
                          <a:latin typeface="Cambria Math"/>
                        </a:rPr>
                        <m:t>𝑟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/>
                        </a:rPr>
                        <m:t>rank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800" dirty="0"/>
                  <a:t>为满秩矩阵时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en-US" altLang="zh-CN" sz="2800" dirty="0"/>
                  <a:t> </a:t>
                </a:r>
                <a:endParaRPr lang="en-US" altLang="zh-CN" sz="2800" i="1" dirty="0">
                  <a:latin typeface="Cambria Math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𝐸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1" y="1229293"/>
                <a:ext cx="8110108" cy="4935337"/>
              </a:xfrm>
              <a:prstGeom prst="rect">
                <a:avLst/>
              </a:prstGeom>
              <a:blipFill>
                <a:blip r:embed="rId2"/>
                <a:stretch>
                  <a:fillRect l="-1503" b="-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185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1" y="1229293"/>
                <a:ext cx="8110108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3.5.3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FF"/>
                            </a:solidFill>
                          </a:rPr>
                          <m:t>幂等阵性质</m:t>
                        </m:r>
                      </m:e>
                    </m:d>
                  </m:oMath>
                </a14:m>
                <a:r>
                  <a:rPr lang="zh-CN" altLang="en-US" sz="2800" dirty="0"/>
                  <a:t> 若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zh-CN" altLang="en-US" sz="280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800" dirty="0"/>
                  <a:t>幂等阵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则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（</a:t>
                </a:r>
                <a:r>
                  <a:rPr lang="en-US" altLang="zh-CN" sz="2800" dirty="0"/>
                  <a:t>4</a:t>
                </a:r>
                <a:r>
                  <a:rPr lang="zh-CN" altLang="en-US" sz="2800" dirty="0"/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𝑅</m:t>
                    </m:r>
                    <m:r>
                      <a:rPr lang="en-US" altLang="zh-CN" sz="2800" i="1">
                        <a:latin typeface="Cambria Math"/>
                      </a:rPr>
                      <m:t>(</m:t>
                    </m:r>
                    <m:r>
                      <a:rPr lang="en-US" altLang="zh-CN" sz="2800" b="0" i="1" smtClean="0">
                        <a:latin typeface="Cambria Math"/>
                      </a:rPr>
                      <m:t>𝐸</m:t>
                    </m:r>
                    <m:r>
                      <a:rPr lang="en-US" altLang="zh-CN" sz="2800" i="1">
                        <a:latin typeface="Cambria Math"/>
                      </a:rPr>
                      <m:t>)</m:t>
                    </m:r>
                    <m:acc>
                      <m:accPr>
                        <m:chr m:val="̇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acc>
                    <m:r>
                      <a:rPr lang="en-US" altLang="zh-CN" sz="2800" b="0" i="1" smtClean="0">
                        <a:latin typeface="Cambria Math"/>
                      </a:rPr>
                      <m:t>𝑁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𝐸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CN" sz="2800" b="0" i="0" dirty="0" smtClean="0">
                        <a:latin typeface="Cambria Math"/>
                      </a:rPr>
                      <m:t>=</m:t>
                    </m:r>
                    <m:r>
                      <a:rPr lang="en-US" altLang="zh-CN" sz="2800" i="1">
                        <a:latin typeface="Cambria Math"/>
                      </a:rPr>
                      <m:t>𝑅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𝐼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𝐸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1" y="1229293"/>
                <a:ext cx="8110108" cy="4935337"/>
              </a:xfrm>
              <a:prstGeom prst="rect">
                <a:avLst/>
              </a:prstGeom>
              <a:blipFill>
                <a:blip r:embed="rId2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75166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1" y="1229293"/>
                <a:ext cx="8110108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3.5.3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FF"/>
                            </a:solidFill>
                          </a:rPr>
                          <m:t>幂等阵性质</m:t>
                        </m:r>
                      </m:e>
                    </m:d>
                  </m:oMath>
                </a14:m>
                <a:r>
                  <a:rPr lang="zh-CN" altLang="en-US" sz="2800" dirty="0"/>
                  <a:t> 若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zh-CN" altLang="en-US" sz="280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800" dirty="0"/>
                  <a:t>幂等阵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则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（</a:t>
                </a:r>
                <a:r>
                  <a:rPr lang="en-US" altLang="zh-CN" sz="2800" dirty="0"/>
                  <a:t>4</a:t>
                </a:r>
                <a:r>
                  <a:rPr lang="zh-CN" altLang="en-US" sz="2800" dirty="0"/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𝑅</m:t>
                    </m:r>
                    <m:r>
                      <a:rPr lang="en-US" altLang="zh-CN" sz="2800" i="1">
                        <a:latin typeface="Cambria Math"/>
                      </a:rPr>
                      <m:t>(</m:t>
                    </m:r>
                    <m:r>
                      <a:rPr lang="en-US" altLang="zh-CN" sz="2800" b="0" i="1" smtClean="0">
                        <a:latin typeface="Cambria Math"/>
                      </a:rPr>
                      <m:t>𝐸</m:t>
                    </m:r>
                    <m:r>
                      <a:rPr lang="en-US" altLang="zh-CN" sz="2800" i="1">
                        <a:latin typeface="Cambria Math"/>
                      </a:rPr>
                      <m:t>)</m:t>
                    </m:r>
                    <m:acc>
                      <m:accPr>
                        <m:chr m:val="̇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acc>
                    <m:r>
                      <a:rPr lang="en-US" altLang="zh-CN" sz="2800" b="0" i="1" smtClean="0">
                        <a:latin typeface="Cambria Math"/>
                      </a:rPr>
                      <m:t>𝑁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𝐸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CN" sz="2800" b="0" i="0" dirty="0" smtClean="0">
                        <a:latin typeface="Cambria Math"/>
                      </a:rPr>
                      <m:t>=</m:t>
                    </m:r>
                    <m:r>
                      <a:rPr lang="en-US" altLang="zh-CN" sz="2800" i="1">
                        <a:latin typeface="Cambria Math"/>
                      </a:rPr>
                      <m:t>𝑅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𝐼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𝐸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  <a:ea typeface="仿宋" panose="02010609060101010101" pitchFamily="49" charset="-122"/>
                        </a:rPr>
                        <m:t>𝒙</m:t>
                      </m:r>
                      <m:r>
                        <a:rPr lang="en-US" altLang="zh-CN" sz="2800" i="1">
                          <a:latin typeface="Cambria Math"/>
                          <a:ea typeface="仿宋" panose="02010609060101010101" pitchFamily="49" charset="-122"/>
                        </a:rPr>
                        <m:t>=</m:t>
                      </m:r>
                      <m:r>
                        <a:rPr lang="en-US" altLang="zh-CN" sz="2800" i="1">
                          <a:latin typeface="Cambria Math"/>
                          <a:ea typeface="仿宋" panose="02010609060101010101" pitchFamily="49" charset="-122"/>
                        </a:rPr>
                        <m:t>𝐸</m:t>
                      </m:r>
                      <m:r>
                        <a:rPr lang="en-US" altLang="zh-CN" sz="2800" b="1" i="1">
                          <a:latin typeface="Cambria Math"/>
                          <a:ea typeface="仿宋" panose="02010609060101010101" pitchFamily="49" charset="-122"/>
                        </a:rPr>
                        <m:t>𝒙</m:t>
                      </m:r>
                      <m:r>
                        <a:rPr lang="en-US" altLang="zh-CN" sz="2800" i="1">
                          <a:latin typeface="Cambria Math"/>
                          <a:ea typeface="仿宋" panose="02010609060101010101" pitchFamily="49" charset="-122"/>
                        </a:rPr>
                        <m:t>+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  <a:ea typeface="仿宋" panose="02010609060101010101" pitchFamily="49" charset="-122"/>
                            </a:rPr>
                            <m:t>𝐼</m:t>
                          </m:r>
                          <m:r>
                            <a:rPr lang="en-US" altLang="zh-CN" sz="2800" i="1">
                              <a:latin typeface="Cambria Math"/>
                              <a:ea typeface="仿宋" panose="02010609060101010101" pitchFamily="49" charset="-122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/>
                              <a:ea typeface="仿宋" panose="02010609060101010101" pitchFamily="49" charset="-122"/>
                            </a:rPr>
                            <m:t>𝐸</m:t>
                          </m:r>
                        </m:e>
                      </m:d>
                      <m:r>
                        <a:rPr lang="en-US" altLang="zh-CN" sz="2800" b="1" i="1">
                          <a:latin typeface="Cambria Math"/>
                          <a:ea typeface="仿宋" panose="02010609060101010101" pitchFamily="49" charset="-122"/>
                        </a:rPr>
                        <m:t>𝒙</m:t>
                      </m:r>
                    </m:oMath>
                  </m:oMathPara>
                </a14:m>
                <a:endParaRPr lang="en-US" altLang="zh-CN" sz="2800" b="1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式中</m:t>
                    </m:r>
                    <m:r>
                      <m:rPr>
                        <m:nor/>
                      </m:rPr>
                      <a:rPr lang="en-US" altLang="zh-CN" sz="28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,</m:t>
                    </m:r>
                    <m:r>
                      <a:rPr lang="en-US" altLang="zh-CN" sz="2800" i="1">
                        <a:latin typeface="Cambria Math"/>
                        <a:ea typeface="仿宋" panose="02010609060101010101" pitchFamily="49" charset="-122"/>
                      </a:rPr>
                      <m:t>𝐸</m:t>
                    </m:r>
                    <m:r>
                      <a:rPr lang="en-US" altLang="zh-CN" sz="2800" b="1" i="1">
                        <a:latin typeface="Cambria Math"/>
                        <a:ea typeface="仿宋" panose="02010609060101010101" pitchFamily="49" charset="-122"/>
                      </a:rPr>
                      <m:t>𝒙</m:t>
                    </m:r>
                    <m:r>
                      <a:rPr lang="en-US" altLang="zh-CN" sz="2800" b="1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800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𝐸</m:t>
                        </m:r>
                      </m:e>
                    </m:d>
                    <m:r>
                      <m:rPr>
                        <m:nor/>
                      </m:rPr>
                      <a:rPr lang="en-US" altLang="zh-CN" sz="28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,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  <a:ea typeface="仿宋" panose="02010609060101010101" pitchFamily="49" charset="-122"/>
                          </a:rPr>
                          <m:t>𝐼</m:t>
                        </m:r>
                        <m:r>
                          <a:rPr lang="en-US" altLang="zh-CN" sz="2800" i="1">
                            <a:latin typeface="Cambria Math"/>
                            <a:ea typeface="仿宋" panose="02010609060101010101" pitchFamily="49" charset="-122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/>
                            <a:ea typeface="仿宋" panose="02010609060101010101" pitchFamily="49" charset="-122"/>
                          </a:rPr>
                          <m:t>𝐸</m:t>
                        </m:r>
                      </m:e>
                    </m:d>
                    <m:r>
                      <a:rPr lang="en-US" altLang="zh-CN" sz="2800" b="1" i="1">
                        <a:latin typeface="Cambria Math"/>
                        <a:ea typeface="仿宋" panose="02010609060101010101" pitchFamily="49" charset="-122"/>
                      </a:rPr>
                      <m:t>𝒙</m:t>
                    </m:r>
                    <m:r>
                      <a:rPr lang="en-US" altLang="zh-CN" sz="2800" b="1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800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𝐼</m:t>
                        </m:r>
                        <m:r>
                          <a:rPr lang="en-US" altLang="zh-CN" sz="2800" i="1">
                            <a:latin typeface="Cambria Math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幂等矩阵也称为投影矩阵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1" y="1229293"/>
                <a:ext cx="8110108" cy="4935337"/>
              </a:xfrm>
              <a:prstGeom prst="rect">
                <a:avLst/>
              </a:prstGeom>
              <a:blipFill>
                <a:blip r:embed="rId2"/>
                <a:stretch>
                  <a:fillRect l="-1503" b="-15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DE2C532B-B388-1A73-CC38-CD89A8EB30F7}"/>
              </a:ext>
            </a:extLst>
          </p:cNvPr>
          <p:cNvGrpSpPr/>
          <p:nvPr/>
        </p:nvGrpSpPr>
        <p:grpSpPr>
          <a:xfrm>
            <a:off x="2477386" y="3760526"/>
            <a:ext cx="4260988" cy="2404104"/>
            <a:chOff x="1542288" y="1676400"/>
            <a:chExt cx="5291328" cy="3255588"/>
          </a:xfrm>
        </p:grpSpPr>
        <p:sp>
          <p:nvSpPr>
            <p:cNvPr id="3" name="平行四边形 2">
              <a:extLst>
                <a:ext uri="{FF2B5EF4-FFF2-40B4-BE49-F238E27FC236}">
                  <a16:creationId xmlns:a16="http://schemas.microsoft.com/office/drawing/2014/main" id="{C0DBF398-E5CF-ED1A-A2AD-A61D05FAFF5D}"/>
                </a:ext>
              </a:extLst>
            </p:cNvPr>
            <p:cNvSpPr/>
            <p:nvPr/>
          </p:nvSpPr>
          <p:spPr bwMode="auto">
            <a:xfrm>
              <a:off x="1542288" y="3272089"/>
              <a:ext cx="5291328" cy="1659899"/>
            </a:xfrm>
            <a:prstGeom prst="parallelogram">
              <a:avLst>
                <a:gd name="adj" fmla="val 7792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9DBE7CB5-69BD-D079-5EBA-EB3A4619848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80688" y="2724912"/>
              <a:ext cx="1566672" cy="12252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BF0C8CC4-BD1C-C368-9F54-6C6BB39EC72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80688" y="1676400"/>
              <a:ext cx="737616" cy="227380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4D2B9C20-E7E7-93A2-7642-4718F0F13E3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80688" y="3881628"/>
              <a:ext cx="1156022" cy="6858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1B4EA57A-DDA6-C2EB-49F7-5CE4F6153C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33105" y="2724912"/>
              <a:ext cx="414255" cy="119100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5FCF08EC-1816-F14B-6F71-660F21742C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80688" y="2731506"/>
              <a:ext cx="414255" cy="119100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843892A-2ECC-B071-6F3B-1BE240414A0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91338" y="2716397"/>
              <a:ext cx="1156022" cy="6858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E6A21475-B714-E4D5-94F8-B7FBC144C350}"/>
                    </a:ext>
                  </a:extLst>
                </p:cNvPr>
                <p:cNvSpPr txBox="1"/>
                <p:nvPr/>
              </p:nvSpPr>
              <p:spPr>
                <a:xfrm>
                  <a:off x="5547360" y="2464498"/>
                  <a:ext cx="463296" cy="402336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E3F933C-7D47-407D-9C7E-FD7DA419FA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7360" y="2464498"/>
                  <a:ext cx="463296" cy="40233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0261D1B1-1827-2BBD-8978-C0CA55912661}"/>
                    </a:ext>
                  </a:extLst>
                </p:cNvPr>
                <p:cNvSpPr txBox="1"/>
                <p:nvPr/>
              </p:nvSpPr>
              <p:spPr>
                <a:xfrm>
                  <a:off x="4663440" y="4336896"/>
                  <a:ext cx="1115568" cy="320977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8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i="1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D79AD8FA-7E95-45AF-B108-7A38C7C351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3440" y="4336896"/>
                  <a:ext cx="1115568" cy="320977"/>
                </a:xfrm>
                <a:prstGeom prst="rect">
                  <a:avLst/>
                </a:prstGeom>
                <a:blipFill>
                  <a:blip r:embed="rId4"/>
                  <a:stretch>
                    <a:fillRect b="-7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9B21F0DF-3901-25E8-973F-7680ED6B1200}"/>
                    </a:ext>
                  </a:extLst>
                </p:cNvPr>
                <p:cNvSpPr txBox="1"/>
                <p:nvPr/>
              </p:nvSpPr>
              <p:spPr>
                <a:xfrm>
                  <a:off x="4431792" y="3847823"/>
                  <a:ext cx="1115568" cy="320977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5C9CA0A-1E8E-4583-9D44-8485BF083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792" y="3847823"/>
                  <a:ext cx="1115568" cy="320977"/>
                </a:xfrm>
                <a:prstGeom prst="rect">
                  <a:avLst/>
                </a:prstGeom>
                <a:blipFill>
                  <a:blip r:embed="rId5"/>
                  <a:stretch>
                    <a:fillRect b="-354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4EE10D6C-FBB3-ED5C-8E85-05246BB9830F}"/>
                    </a:ext>
                  </a:extLst>
                </p:cNvPr>
                <p:cNvSpPr txBox="1"/>
                <p:nvPr/>
              </p:nvSpPr>
              <p:spPr>
                <a:xfrm>
                  <a:off x="2401537" y="2475881"/>
                  <a:ext cx="2231709" cy="593560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i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56E5E192-4589-44C5-8139-F579A96C3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1537" y="2475881"/>
                  <a:ext cx="2231709" cy="59356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E93148B-6408-05F3-FF6D-4A717BC1B5CA}"/>
                    </a:ext>
                  </a:extLst>
                </p:cNvPr>
                <p:cNvSpPr txBox="1"/>
                <p:nvPr/>
              </p:nvSpPr>
              <p:spPr>
                <a:xfrm>
                  <a:off x="4764024" y="1687415"/>
                  <a:ext cx="1980480" cy="602894"/>
                </a:xfrm>
                <a:prstGeom prst="rect">
                  <a:avLst/>
                </a:prstGeom>
              </p:spPr>
              <p:txBody>
                <a:bodyPr vert="horz" wrap="square" lIns="91440" tIns="45720" rIns="91440" bIns="4572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𝑅</m:t>
                        </m:r>
                        <m:r>
                          <a:rPr lang="en-US" altLang="zh-CN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𝐼</m:t>
                        </m:r>
                        <m:r>
                          <a:rPr lang="en-US" altLang="zh-CN" sz="28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E93148B-6408-05F3-FF6D-4A717BC1B5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4024" y="1687415"/>
                  <a:ext cx="1980480" cy="602894"/>
                </a:xfrm>
                <a:prstGeom prst="rect">
                  <a:avLst/>
                </a:prstGeom>
                <a:blipFill>
                  <a:blip r:embed="rId7"/>
                  <a:stretch>
                    <a:fillRect b="-68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2172877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1" y="1229293"/>
                <a:ext cx="8110108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3.5.3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FF"/>
                            </a:solidFill>
                          </a:rPr>
                          <m:t>幂等阵性质</m:t>
                        </m:r>
                      </m:e>
                    </m:d>
                  </m:oMath>
                </a14:m>
                <a:r>
                  <a:rPr lang="zh-CN" altLang="en-US" sz="2800" dirty="0"/>
                  <a:t> 若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zh-CN" altLang="en-US" sz="280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800" dirty="0"/>
                  <a:t>幂等阵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则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（</a:t>
                </a:r>
                <a:r>
                  <a:rPr lang="en-US" altLang="zh-CN" sz="2800" dirty="0"/>
                  <a:t>5</a:t>
                </a:r>
                <a:r>
                  <a:rPr lang="zh-CN" altLang="en-US" sz="28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证明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zh-CN" sz="2800" dirty="0"/>
                  <a:t>由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𝐸</m:t>
                    </m:r>
                    <m:r>
                      <a:rPr lang="en-US" altLang="zh-CN" sz="2800" b="1" i="1">
                        <a:latin typeface="Cambria Math"/>
                      </a:rPr>
                      <m:t>𝒙</m:t>
                    </m:r>
                    <m:r>
                      <a:rPr lang="en-US" altLang="zh-CN" sz="2800">
                        <a:latin typeface="Cambria Math"/>
                      </a:rPr>
                      <m:t>=</m:t>
                    </m:r>
                    <m:r>
                      <a:rPr lang="en-US" altLang="zh-CN" sz="2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zh-CN" sz="2800" dirty="0"/>
                  <a:t>知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en-US" altLang="zh-CN" sz="2800" dirty="0"/>
                  <a:t> </a:t>
                </a:r>
                <a:endParaRPr lang="en-US" altLang="zh-CN" sz="2800" b="1" i="1" dirty="0">
                  <a:latin typeface="Cambria Math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/>
                        </a:rPr>
                        <m:t>𝒙</m:t>
                      </m:r>
                      <m:r>
                        <a:rPr lang="en-US" altLang="zh-CN" sz="2800">
                          <a:latin typeface="Cambria Math"/>
                        </a:rPr>
                        <m:t>∈</m:t>
                      </m:r>
                      <m:r>
                        <a:rPr lang="en-US" altLang="zh-CN" sz="2800" i="1">
                          <a:latin typeface="Cambria Math"/>
                        </a:rPr>
                        <m:t>𝑅</m:t>
                      </m:r>
                      <m:r>
                        <a:rPr lang="en-US" altLang="zh-CN" sz="2800">
                          <a:latin typeface="Cambria Math"/>
                        </a:rPr>
                        <m:t>(</m:t>
                      </m:r>
                      <m:r>
                        <a:rPr lang="en-US" altLang="zh-CN" sz="2800" i="1">
                          <a:latin typeface="Cambria Math"/>
                        </a:rPr>
                        <m:t>𝐸</m:t>
                      </m:r>
                      <m:r>
                        <a:rPr lang="en-US" altLang="zh-CN" sz="280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dirty="0"/>
                  <a:t>反之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𝒙</m:t>
                    </m:r>
                    <m:r>
                      <a:rPr lang="en-US" altLang="zh-CN" sz="2800">
                        <a:latin typeface="Cambria Math"/>
                      </a:rPr>
                      <m:t>∈</m:t>
                    </m:r>
                    <m:r>
                      <a:rPr lang="en-US" altLang="zh-CN" sz="2800" i="1">
                        <a:latin typeface="Cambria Math"/>
                      </a:rPr>
                      <m:t>𝑅</m:t>
                    </m:r>
                    <m:r>
                      <a:rPr lang="en-US" altLang="zh-CN" sz="2800">
                        <a:latin typeface="Cambria Math"/>
                      </a:rPr>
                      <m:t>(</m:t>
                    </m:r>
                    <m:r>
                      <a:rPr lang="en-US" altLang="zh-CN" sz="2800" i="1">
                        <a:latin typeface="Cambria Math"/>
                      </a:rPr>
                      <m:t>𝐸</m:t>
                    </m:r>
                    <m:r>
                      <a:rPr lang="en-US" altLang="zh-CN" sz="280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altLang="zh-CN" sz="2800" b="1" i="1">
                        <a:latin typeface="Cambria Math"/>
                      </a:rPr>
                      <m:t>𝒚</m:t>
                    </m:r>
                    <m:r>
                      <a:rPr lang="en-US" altLang="zh-CN" sz="2800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800" dirty="0"/>
                  <a:t>满足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𝒙</m:t>
                    </m:r>
                    <m:r>
                      <a:rPr lang="en-US" altLang="zh-CN" sz="2800">
                        <a:latin typeface="Cambria Math"/>
                      </a:rPr>
                      <m:t>=</m:t>
                    </m:r>
                    <m:r>
                      <a:rPr lang="en-US" altLang="zh-CN" sz="2800" i="1">
                        <a:latin typeface="Cambria Math"/>
                      </a:rPr>
                      <m:t>𝐸</m:t>
                    </m:r>
                    <m:r>
                      <a:rPr lang="en-US" altLang="zh-CN" sz="2800" b="1" i="1">
                        <a:latin typeface="Cambria Math"/>
                      </a:rPr>
                      <m:t>𝒚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故</a:t>
                </a:r>
                <a:endParaRPr lang="en-US" altLang="zh-CN" sz="28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𝐸</m:t>
                    </m:r>
                    <m:r>
                      <a:rPr lang="en-US" altLang="zh-CN" sz="2800" b="1" i="1">
                        <a:latin typeface="Cambria Math"/>
                      </a:rPr>
                      <m:t>𝒙</m:t>
                    </m:r>
                    <m:r>
                      <a:rPr lang="en-US" altLang="zh-CN" sz="2800">
                        <a:latin typeface="Cambria Math"/>
                      </a:rPr>
                      <m:t>=</m:t>
                    </m:r>
                    <m:r>
                      <a:rPr lang="en-US" altLang="zh-CN" sz="28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𝐸</m:t>
                        </m:r>
                        <m:r>
                          <a:rPr lang="en-US" altLang="zh-CN" sz="2800" b="1" i="1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zh-CN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800" b="1" i="1">
                        <a:latin typeface="Cambria Math"/>
                      </a:rPr>
                      <m:t>𝒚</m:t>
                    </m:r>
                    <m:r>
                      <a:rPr lang="en-US" altLang="zh-CN" sz="2800" i="1">
                        <a:latin typeface="Cambria Math"/>
                      </a:rPr>
                      <m:t>=</m:t>
                    </m:r>
                    <m:r>
                      <a:rPr lang="en-US" altLang="zh-CN" sz="2800" i="1">
                        <a:latin typeface="Cambria Math"/>
                      </a:rPr>
                      <m:t>𝐸</m:t>
                    </m:r>
                    <m:r>
                      <a:rPr lang="en-US" altLang="zh-CN" sz="2800" b="1" i="1">
                        <a:latin typeface="Cambria Math"/>
                      </a:rPr>
                      <m:t>𝒚</m:t>
                    </m:r>
                    <m:r>
                      <a:rPr lang="en-US" altLang="zh-CN" sz="2800" i="1">
                        <a:latin typeface="Cambria Math"/>
                      </a:rPr>
                      <m:t>=</m:t>
                    </m:r>
                    <m:r>
                      <a:rPr lang="en-US" altLang="zh-CN" sz="2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/>
                  <a:t>性质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zh-CN" altLang="en-US" sz="2800" dirty="0"/>
                  <a:t>的几何解释为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当且仅当向量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在空间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的投影恰为它本身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1" y="1229293"/>
                <a:ext cx="8110108" cy="4935337"/>
              </a:xfrm>
              <a:prstGeom prst="rect">
                <a:avLst/>
              </a:prstGeom>
              <a:blipFill>
                <a:blip r:embed="rId2"/>
                <a:stretch>
                  <a:fillRect l="-1503" r="-1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80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3.5.2 </a:t>
                </a:r>
                <a:r>
                  <a:rPr lang="zh-CN" altLang="en-US" sz="2800" dirty="0"/>
                  <a:t>求</a:t>
                </a:r>
                <a:r>
                  <a:rPr lang="zh-CN" altLang="zh-CN" sz="2800" dirty="0"/>
                  <a:t>向量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800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span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⋯,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800" dirty="0"/>
                  <a:t>上的正交投影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其中向量组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⋯,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800" dirty="0"/>
                  <a:t>空间的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zh-CN" sz="2800" dirty="0"/>
                  <a:t>个线性无关向量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t="-989" r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9153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3.5.2 </a:t>
                </a:r>
                <a:r>
                  <a:rPr lang="zh-CN" altLang="en-US" sz="2800" dirty="0"/>
                  <a:t>求</a:t>
                </a:r>
                <a:r>
                  <a:rPr lang="zh-CN" altLang="zh-CN" sz="2800" dirty="0"/>
                  <a:t>向量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800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span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⋯,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800" dirty="0"/>
                  <a:t>上的正交投影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其中向量组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⋯,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800" dirty="0"/>
                  <a:t>空间的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zh-CN" sz="2800" dirty="0"/>
                  <a:t>个线性无关向量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分析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/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/>
                  <a:t>为例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/>
                            </a:rPr>
                            <m:t>Proj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2800" b="1" i="1">
                          <a:latin typeface="Cambria Math"/>
                        </a:rPr>
                        <m:t>𝒃</m:t>
                      </m:r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𝒃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8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8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8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          </m:t>
                      </m:r>
                    </m:oMath>
                  </m:oMathPara>
                </a14:m>
                <a:endParaRPr lang="en-US" altLang="zh-CN" sz="2800" i="1" dirty="0"/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                    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/>
                                </a:rPr>
                                <m:t>𝐻</m:t>
                              </m:r>
                            </m:sup>
                          </m:sSubSup>
                          <m:r>
                            <a:rPr lang="en-US" altLang="zh-CN" sz="2800" b="1" i="1">
                              <a:latin typeface="Cambria Math"/>
                            </a:rPr>
                            <m:t>𝒃</m:t>
                          </m:r>
                        </m:e>
                      </m:d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80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                </m:t>
                      </m:r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80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𝐻</m:t>
                          </m:r>
                        </m:sup>
                      </m:sSubSup>
                      <m:r>
                        <a:rPr lang="en-US" altLang="zh-CN" sz="28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en-US" altLang="zh-CN" sz="2800" b="1" i="1" dirty="0">
                  <a:latin typeface="Cambria Math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≜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1" i="1">
                          <a:latin typeface="Cambria Math"/>
                        </a:rPr>
                        <m:t>𝒃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         </m:t>
                      </m:r>
                    </m:oMath>
                  </m:oMathPara>
                </a14:m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t="-989" r="-1523" b="-2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36648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复方阵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FF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</a:rPr>
                  <a:t>是正规矩阵当且仅当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sz="2800" b="1" dirty="0">
                    <a:solidFill>
                      <a:srgbClr val="0000FF"/>
                    </a:solidFill>
                  </a:rPr>
                  <a:t>酉相似于对角矩阵</a:t>
                </a:r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存在矩阵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使得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𝐻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</a:rPr>
                      <m:t>𝐴𝑈</m:t>
                    </m:r>
                    <m:r>
                      <a:rPr lang="en-US" altLang="zh-CN" sz="28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/>
                      </a:rPr>
                      <m:t>diag</m:t>
                    </m:r>
                    <m:r>
                      <a:rPr lang="en-US" altLang="zh-CN" sz="2800" i="1">
                        <a:latin typeface="Cambria Math"/>
                      </a:rPr>
                      <m:t>(</m:t>
                    </m:r>
                    <m:limLow>
                      <m:limLow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80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80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groupChr>
                      </m:e>
                      <m:lim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lim>
                    </m:limLow>
                    <m:r>
                      <a:rPr lang="en-US" altLang="zh-CN" sz="2800" i="1">
                        <a:latin typeface="Cambria Math"/>
                      </a:rPr>
                      <m:t>,⋯,</m:t>
                    </m:r>
                    <m:limLow>
                      <m:limLow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e>
                        </m:groupChr>
                      </m:e>
                      <m:lim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lim>
                    </m:limLow>
                    <m:r>
                      <a:rPr lang="en-US" altLang="zh-CN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800" dirty="0"/>
                  <a:t>.          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式中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sz="2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,⋯</m:t>
                    </m:r>
                    <m:r>
                      <a:rPr lang="en-US" altLang="zh-CN" sz="280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zh-CN" sz="2800" dirty="0"/>
                  <a:t>是矩阵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zh-CN" sz="28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zh-CN" sz="2800" dirty="0"/>
                  <a:t>个互异特征值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其代数重数分别为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,⋯</m:t>
                    </m:r>
                    <m:r>
                      <a:rPr lang="en-US" altLang="zh-CN" sz="280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酉矩阵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𝑈</m:t>
                    </m:r>
                  </m:oMath>
                </a14:m>
                <a:r>
                  <a:rPr lang="zh-CN" altLang="zh-CN" sz="2800" dirty="0"/>
                  <a:t>定义</a:t>
                </a:r>
                <a:r>
                  <a:rPr lang="zh-CN" altLang="en-US" sz="2800" dirty="0"/>
                  <a:t>为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𝑈</m:t>
                      </m:r>
                      <m:r>
                        <a:rPr lang="en-US" altLang="zh-CN" sz="2800" i="1">
                          <a:latin typeface="Cambria Math"/>
                        </a:rPr>
                        <m:t>=[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,</m:t>
                      </m:r>
                      <m:r>
                        <a:rPr lang="en-US" altLang="zh-CN" sz="2800">
                          <a:latin typeface="Cambria Math"/>
                        </a:rPr>
                        <m:t>⋯</m:t>
                      </m:r>
                      <m:r>
                        <a:rPr lang="en-US" altLang="zh-CN" sz="28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,</m:t>
                      </m:r>
                      <m:r>
                        <a:rPr lang="en-US" altLang="zh-CN" sz="2800">
                          <a:latin typeface="Cambria Math"/>
                        </a:rPr>
                        <m:t>⋯</m:t>
                      </m:r>
                      <m:r>
                        <a:rPr lang="en-US" altLang="zh-CN" sz="28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𝑚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,</m:t>
                      </m:r>
                      <m:r>
                        <a:rPr lang="en-US" altLang="zh-CN" sz="2800">
                          <a:latin typeface="Cambria Math"/>
                        </a:rPr>
                        <m:t>⋯</m:t>
                      </m:r>
                      <m:r>
                        <a:rPr lang="en-US" altLang="zh-CN" sz="28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]</m:t>
                      </m:r>
                      <m:r>
                        <a:rPr lang="en-US" altLang="zh-CN" sz="280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ℂ</m:t>
                          </m:r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800">
                              <a:latin typeface="Cambria Math"/>
                            </a:rPr>
                            <m:t>×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其中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𝑗</m:t>
                        </m:r>
                        <m:r>
                          <a:rPr lang="en-US" altLang="zh-CN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,</m:t>
                    </m:r>
                    <m:r>
                      <a:rPr lang="en-US" altLang="zh-CN" sz="2800">
                        <a:latin typeface="Cambria Math"/>
                      </a:rPr>
                      <m:t>⋯</m:t>
                    </m:r>
                    <m:r>
                      <a:rPr lang="en-US" altLang="zh-CN" sz="2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𝑗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800" dirty="0"/>
                  <a:t>是属于特征值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sz="2800" dirty="0"/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sz="2800" dirty="0"/>
                  <a:t>个单位正交的特征向量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𝑗</m:t>
                    </m:r>
                    <m:r>
                      <a:rPr lang="en-US" altLang="zh-CN" sz="2800">
                        <a:latin typeface="Cambria Math"/>
                      </a:rPr>
                      <m:t>=1,⋯,</m:t>
                    </m:r>
                    <m:r>
                      <a:rPr lang="en-US" altLang="zh-CN" sz="2800" i="1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  <a:blipFill>
                <a:blip r:embed="rId3"/>
                <a:stretch>
                  <a:fillRect l="-1494" t="-989" r="-1344" b="-6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07475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zh-CN" sz="2800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800" dirty="0"/>
                  <a:t>的正交投影</a:t>
                </a:r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：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/>
                            </a:rPr>
                            <m:t>Proj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2800" b="1" i="1">
                          <a:latin typeface="Cambria Math"/>
                        </a:rPr>
                        <m:t>𝒃</m:t>
                      </m:r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80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𝐻</m:t>
                          </m:r>
                        </m:sup>
                      </m:sSubSup>
                      <m:r>
                        <a:rPr lang="en-US" altLang="zh-CN" sz="2800" b="1" i="1">
                          <a:latin typeface="Cambria Math"/>
                        </a:rPr>
                        <m:t>𝒃</m:t>
                      </m:r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≜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1" i="1"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联想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zh-CN" sz="2800" dirty="0">
                    <a:solidFill>
                      <a:srgbClr val="0000FF"/>
                    </a:solidFill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zh-CN" sz="2800" dirty="0">
                    <a:solidFill>
                      <a:srgbClr val="0000FF"/>
                    </a:solidFill>
                  </a:rPr>
                  <a:t>的正交投影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：</a:t>
                </a:r>
                <a:endParaRPr lang="en-US" altLang="zh-CN" sz="2800" dirty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r>
                  <a:rPr lang="zh-CN" altLang="zh-CN" sz="2800" dirty="0"/>
                  <a:t>定义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𝐴</m:t>
                    </m:r>
                    <m:r>
                      <a:rPr lang="en-US" altLang="zh-CN" sz="280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⋯,</m:t>
                            </m:r>
                            <m:r>
                              <a:rPr lang="en-US" altLang="zh-CN" sz="2800" b="1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sz="2800" b="1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/>
                          </a:rPr>
                          <m:t>×</m:t>
                        </m:r>
                        <m:r>
                          <a:rPr lang="en-US" altLang="zh-CN" sz="2800" i="1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仿照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/>
                  <a:t>构造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800" dirty="0"/>
                  <a:t>中的</a:t>
                </a:r>
                <a:r>
                  <a:rPr lang="zh-CN" altLang="zh-CN" sz="2800" dirty="0"/>
                  <a:t>正交投影</a:t>
                </a:r>
                <a:r>
                  <a:rPr lang="zh-CN" altLang="en-US" sz="2800" dirty="0"/>
                  <a:t>矩阵</a:t>
                </a:r>
                <a:endParaRPr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  <a:ea typeface="Cambria Math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/>
                              <a:ea typeface="Cambria Math"/>
                            </a:rPr>
                            <m:t>𝒎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r>
                        <a:rPr lang="en-US" altLang="zh-CN" sz="2800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𝐻</m:t>
                          </m:r>
                        </m:sup>
                      </m:sSup>
                    </m:oMath>
                  </m:oMathPara>
                </a14:m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FF0000"/>
                    </a:solidFill>
                  </a:rPr>
                  <a:t>思考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有定义吗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𝐻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sz="2800" dirty="0"/>
                  <a:t>可逆吗？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回答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zh-CN" sz="2800" dirty="0"/>
                  <a:t>列满秩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故复方阵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可逆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265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再思考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zh-CN" sz="2800" dirty="0"/>
                  <a:t>是正交投影矩阵吗？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800" b="0" i="1">
                              <a:latin typeface="Cambria Math"/>
                            </a:rPr>
                            <m:t>𝐻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sup>
                                      </m:sSup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𝐻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               </m:t>
                      </m:r>
                    </m:oMath>
                  </m:oMathPara>
                </a14:m>
                <a:endParaRPr lang="en-US" altLang="zh-CN" sz="2800" i="1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zh-CN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𝐴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800" i="1">
                                                  <a:latin typeface="Cambria Math"/>
                                                </a:rPr>
                                                <m:t>𝐻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sz="2800" i="1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latin typeface="Cambria Math"/>
                                        </a:rPr>
                                        <m:t>𝐻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𝐻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       </m:t>
                      </m:r>
                    </m:oMath>
                  </m:oMathPara>
                </a14:m>
                <a:endParaRPr lang="en-US" altLang="zh-CN" sz="2800" i="1" dirty="0">
                  <a:latin typeface="Cambria Math"/>
                </a:endParaRP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𝐻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 sz="2800" i="1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r>
                        <a:rPr lang="en-US" altLang="zh-CN" sz="2800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𝐻</m:t>
                          </m:r>
                        </m:sup>
                      </m:sSup>
                      <m:r>
                        <a:rPr lang="en-US" altLang="zh-CN" sz="2800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𝐻</m:t>
                          </m:r>
                        </m:sup>
                      </m:sSup>
                    </m:oMath>
                  </m:oMathPara>
                </a14:m>
                <a:endParaRPr lang="en-US" altLang="zh-CN" sz="2800" i="1" dirty="0"/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r>
                        <a:rPr lang="en-US" altLang="zh-CN" sz="2800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𝐻</m:t>
                          </m:r>
                        </m:sup>
                      </m:sSup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en-US" sz="2800" dirty="0"/>
                  <a:t>因此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CN" sz="2800" b="1" i="1"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sz="2800" dirty="0"/>
                  <a:t>一定是</a:t>
                </a:r>
                <a:r>
                  <a:rPr lang="zh-CN" altLang="zh-CN" sz="2800" dirty="0"/>
                  <a:t>向量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zh-CN" sz="2800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zh-CN" sz="2800" dirty="0"/>
                  <a:t>上的</a:t>
                </a:r>
                <a:r>
                  <a:rPr lang="zh-CN" altLang="en-US" sz="2800" dirty="0"/>
                  <a:t>正交</a:t>
                </a:r>
                <a:r>
                  <a:rPr lang="zh-CN" altLang="zh-CN" sz="2800" dirty="0"/>
                  <a:t>投影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t="-989" b="-4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18940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3.5.2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续</m:t>
                        </m:r>
                      </m:e>
                    </m:d>
                  </m:oMath>
                </a14:m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考察向量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Arial"/>
                      </a:rPr>
                      <m:t>𝑃𝑏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和空间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/>
                          </a:rPr>
                          <m:t>𝑉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，令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Arial"/>
                      </a:rPr>
                      <m:t>𝑃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Arial"/>
                      </a:rPr>
                      <m:t>=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，有以下结论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lvl="0" algn="just" fontAlgn="base">
                  <a:lnSpc>
                    <a:spcPct val="120000"/>
                  </a:lnSpc>
                  <a:spcAft>
                    <a:spcPct val="0"/>
                  </a:spcAft>
                  <a:defRPr/>
                </a:pPr>
                <a:r>
                  <a:rPr lang="en-US" altLang="zh-CN" sz="2800" b="0" dirty="0">
                    <a:solidFill>
                      <a:srgbClr val="000000"/>
                    </a:solidFill>
                    <a:cs typeface="Arial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𝑅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𝑃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𝑅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𝑚</m:t>
                        </m:r>
                      </m:sub>
                    </m:sSub>
                  </m:oMath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lvl="0" algn="just" fontAlgn="base">
                  <a:lnSpc>
                    <a:spcPct val="120000"/>
                  </a:lnSpc>
                  <a:spcAft>
                    <a:spcPct val="0"/>
                  </a:spcAft>
                  <a:defRPr/>
                </a:pPr>
                <a:r>
                  <a:rPr lang="en-US" altLang="zh-CN" sz="2800" dirty="0">
                    <a:solidFill>
                      <a:srgbClr val="000000"/>
                    </a:solidFill>
                  </a:rPr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Arial"/>
                      </a:rPr>
                      <m:t>=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Arial"/>
                      </a:rPr>
                      <m:t>𝑅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Arial"/>
                      </a:rPr>
                      <m:t>(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Arial"/>
                      </a:rPr>
                      <m:t>𝑃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Arial"/>
                      </a:rPr>
                      <m:t>)⊕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𝑁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(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𝑃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lvl="0" algn="just" fontAlgn="base">
                  <a:lnSpc>
                    <a:spcPct val="120000"/>
                  </a:lnSpc>
                  <a:spcAft>
                    <a:spcPct val="0"/>
                  </a:spcAft>
                  <a:defRPr/>
                </a:pPr>
                <a:r>
                  <a:rPr lang="en-US" altLang="zh-CN" sz="2800" b="0" dirty="0">
                    <a:solidFill>
                      <a:srgbClr val="000000"/>
                    </a:solidFill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lvl="0" algn="just" fontAlgn="base">
                  <a:lnSpc>
                    <a:spcPct val="120000"/>
                  </a:lnSpc>
                  <a:spcAft>
                    <a:spcPct val="0"/>
                  </a:spcAft>
                  <a:defRPr/>
                </a:pPr>
                <a:r>
                  <a:rPr lang="en-US" altLang="zh-CN" sz="2800" dirty="0">
                    <a:solidFill>
                      <a:srgbClr val="000000"/>
                    </a:solidFill>
                  </a:rPr>
                  <a:t>(4)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lvl="0" algn="just" fontAlgn="base">
                  <a:lnSpc>
                    <a:spcPct val="120000"/>
                  </a:lnSpc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Arial"/>
                      </a:rPr>
                      <m:t>𝑃𝑏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是向量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Arial"/>
                      </a:rPr>
                      <m:t>𝑏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在空间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/>
                          </a:rPr>
                          <m:t>𝑉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上的投影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</a:p>
              <a:p>
                <a:pPr lvl="0" algn="just" fontAlgn="base">
                  <a:lnSpc>
                    <a:spcPct val="120000"/>
                  </a:lnSpc>
                  <a:spcAft>
                    <a:spcPct val="0"/>
                  </a:spcAft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514350" lvl="0" indent="-514350" algn="just" fontAlgn="base">
                  <a:lnSpc>
                    <a:spcPct val="120000"/>
                  </a:lnSpc>
                  <a:spcAft>
                    <a:spcPct val="0"/>
                  </a:spcAft>
                  <a:buAutoNum type="arabicParenBoth"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ts val="18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28788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1" y="1229293"/>
                <a:ext cx="8271373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定义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3.5.4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（单纯矩阵谱分解）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是单纯矩阵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个互异特征值，其代数重数分别为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，则矩阵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的谱分解式定义为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lvl="0" algn="just" fontAlgn="base"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式中，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zh-CN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kumimoji="0" lang="en-US" altLang="zh-CN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sSubSup>
                          <m:sSubSup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kumimoji="0" lang="en-US" altLang="zh-CN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  <m:sup>
                            <m:r>
                              <a:rPr kumimoji="0" lang="en-US" altLang="zh-CN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e>
                    </m:nary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=1,⋯,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，称为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</a:t>
                </a:r>
                <a:r>
                  <a:rPr kumimoji="0" lang="zh-CN" altLang="zh-CN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谱阵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en-US" altLang="zh-CN" sz="2800" dirty="0">
                  <a:solidFill>
                    <a:srgbClr val="000000"/>
                  </a:solidFill>
                  <a:cs typeface="Arial"/>
                </a:endParaRPr>
              </a:p>
              <a:p>
                <a:pPr algn="just" fontAlgn="base">
                  <a:spcAft>
                    <a:spcPct val="0"/>
                  </a:spcAft>
                  <a:defRPr/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单纯矩阵特征值的代数重数等于其几何重数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1" y="1229293"/>
                <a:ext cx="8271373" cy="4935337"/>
              </a:xfrm>
              <a:prstGeom prst="rect">
                <a:avLst/>
              </a:prstGeom>
              <a:blipFill>
                <a:blip r:embed="rId2"/>
                <a:stretch>
                  <a:fillRect l="-1474" t="-1607" r="-1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231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1" y="1229293"/>
                <a:ext cx="80010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12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  <a:cs typeface="Arial"/>
                  </a:rPr>
                  <a:t>4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：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在定义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3.5.4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中，所有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列向量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构成的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阶方阵恰好构成可逆变换矩阵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，而由所有行向量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构成的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阶方阵恰好是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1" y="1229293"/>
                <a:ext cx="8001000" cy="4935337"/>
              </a:xfrm>
              <a:prstGeom prst="rect">
                <a:avLst/>
              </a:prstGeom>
              <a:blipFill>
                <a:blip r:embed="rId2"/>
                <a:stretch>
                  <a:fillRect l="-1523" t="-989" r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70869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FF0000"/>
                    </a:solidFill>
                  </a:rPr>
                  <a:t>思考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单纯矩阵的谱分解存在吗？</a:t>
                </a:r>
                <a:endParaRPr lang="en-US" altLang="zh-CN" sz="2800" dirty="0">
                  <a:solidFill>
                    <a:srgbClr val="FF0000"/>
                  </a:solidFill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3.5.3 </a:t>
                </a:r>
                <a:r>
                  <a:rPr lang="zh-CN" altLang="en-US" sz="2800" dirty="0"/>
                  <a:t>求</a:t>
                </a:r>
                <a:r>
                  <a:rPr lang="zh-CN" altLang="zh-CN" sz="2800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2800" dirty="0"/>
                  <a:t>的谱分解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70698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FF0000"/>
                    </a:solidFill>
                  </a:rPr>
                  <a:t>思考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单纯矩阵的谱分解存在吗？</a:t>
                </a:r>
                <a:endParaRPr lang="en-US" altLang="zh-CN" sz="2800" dirty="0">
                  <a:solidFill>
                    <a:srgbClr val="FF0000"/>
                  </a:solidFill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3.5.3 </a:t>
                </a:r>
                <a:r>
                  <a:rPr lang="zh-CN" altLang="en-US" sz="2800" dirty="0"/>
                  <a:t>求</a:t>
                </a:r>
                <a:r>
                  <a:rPr lang="zh-CN" altLang="zh-CN" sz="2800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2800" dirty="0"/>
                  <a:t>的谱分解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分析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的特征值为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对应的特征向量分别为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2,−1,0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0,0,1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−1,1,1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是单纯矩阵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t="-989" b="-1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47757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作对角化分解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𝑃</m:t>
                    </m:r>
                    <m:r>
                      <m:rPr>
                        <m:sty m:val="p"/>
                      </m:rPr>
                      <a:rPr lang="el-GR" altLang="zh-CN" sz="2800" b="0" i="1" smtClean="0">
                        <a:latin typeface="Cambria Math"/>
                        <a:ea typeface="Cambria Math"/>
                      </a:rPr>
                      <m:t>Λ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其中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800" i="1">
                          <a:latin typeface="Cambria Math"/>
                          <a:ea typeface="Cambria Math"/>
                        </a:rPr>
                        <m:t>Λ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latin typeface="Cambria Math"/>
                          <a:ea typeface="Cambria Math"/>
                        </a:rPr>
                        <m:t>diag</m:t>
                      </m:r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1,1,−2</m:t>
                          </m:r>
                        </m:e>
                      </m:d>
                    </m:oMath>
                  </m:oMathPara>
                </a14:m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dirty="0"/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l-GR" altLang="zh-CN" sz="2800" i="1">
                          <a:latin typeface="Cambria Math"/>
                          <a:ea typeface="Cambria Math"/>
                        </a:rPr>
                        <m:t>Λ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i="1" dirty="0">
                  <a:latin typeface="Cambria Math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             </m:t>
                      </m:r>
                    </m:oMath>
                  </m:oMathPara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57997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定义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 i="1">
                                    <a:latin typeface="Cambria Math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𝐻</m:t>
                                </m:r>
                              </m:sup>
                            </m:sSubSup>
                            <m:r>
                              <a:rPr lang="en-US" altLang="zh-CN" sz="2800" b="0" i="1" smtClean="0">
                                <a:latin typeface="Cambria Math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 i="1">
                                    <a:latin typeface="Cambria Math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𝐻</m:t>
                                </m:r>
                              </m:sup>
                            </m:sSubSup>
                            <m:r>
                              <a:rPr lang="en-US" altLang="zh-CN" sz="2800" b="0" i="1" smtClean="0">
                                <a:latin typeface="Cambria Math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 i="1">
                                    <a:latin typeface="Cambria Math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latin typeface="Cambria Math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el-GR" altLang="zh-CN" sz="2800" dirty="0">
                    <a:ea typeface="Cambria Math"/>
                  </a:rPr>
                  <a:t> </a:t>
                </a:r>
                <a:endParaRPr lang="en-US" altLang="zh-CN" sz="2800" b="0" i="1" dirty="0">
                  <a:latin typeface="Cambria Math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l-GR" altLang="zh-CN" sz="2800" i="1">
                          <a:latin typeface="Cambria Math"/>
                          <a:ea typeface="Cambria Math"/>
                        </a:rPr>
                        <m:t>Λ</m:t>
                      </m:r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,−2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b="1" i="1">
                                        <a:latin typeface="Cambria Math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b="1" i="1">
                                        <a:latin typeface="Cambria Math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800" b="1" i="1">
                                        <a:latin typeface="Cambria Math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𝐻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i="1" dirty="0">
                  <a:latin typeface="Cambria Math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2800" b="0" dirty="0"/>
                  <a:t>              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sz="2800" i="1">
                            <a:latin typeface="Cambria Math"/>
                          </a:rPr>
                          <m:t>𝐻</m:t>
                        </m:r>
                      </m:sup>
                    </m:sSubSup>
                    <m:r>
                      <a:rPr lang="en-US" altLang="zh-CN" sz="28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zh-CN" sz="2800" i="1">
                            <a:latin typeface="Cambria Math"/>
                          </a:rPr>
                          <m:t>𝐻</m:t>
                        </m:r>
                      </m:sup>
                    </m:sSubSup>
                    <m:r>
                      <a:rPr lang="zh-CN" altLang="en-US" sz="2800" i="1">
                        <a:latin typeface="Cambria Math"/>
                      </a:rPr>
                      <m:t>−</m:t>
                    </m:r>
                    <m:r>
                      <a:rPr lang="en-US" altLang="zh-CN" sz="2800" i="1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/>
                          </a:rPr>
                          <m:t>𝜷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altLang="zh-CN" sz="2800" i="1">
                            <a:latin typeface="Cambria Math"/>
                          </a:rPr>
                          <m:t>𝐻</m:t>
                        </m:r>
                      </m:sup>
                    </m:sSubSup>
                  </m:oMath>
                </a14:m>
                <a:endParaRPr lang="en-US" altLang="zh-CN" sz="2800" i="1" dirty="0"/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/>
                          <a:ea typeface="Cambria Math"/>
                        </a:rPr>
                        <m:t>≜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1" i="1">
                          <a:latin typeface="Cambria Math"/>
                        </a:rPr>
                        <m:t>−</m:t>
                      </m:r>
                      <m:r>
                        <a:rPr lang="en-US" altLang="zh-CN" sz="2800" i="1">
                          <a:latin typeface="Cambria Math"/>
                        </a:rPr>
                        <m:t>2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   </m:t>
                      </m:r>
                    </m:oMath>
                  </m:oMathPara>
                </a14:m>
                <a:endParaRPr lang="en-US" altLang="zh-CN" sz="2800" b="0" i="1" dirty="0">
                  <a:latin typeface="Cambria Math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5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上述过程对</a:t>
                </a:r>
                <a:r>
                  <a:rPr lang="zh-CN" altLang="zh-CN" sz="2800" dirty="0">
                    <a:latin typeface="黑体" panose="02010609060101010101" pitchFamily="49" charset="-122"/>
                  </a:rPr>
                  <a:t>任意单纯阵都适应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故</a:t>
                </a:r>
                <a:r>
                  <a:rPr lang="zh-CN" altLang="zh-CN" sz="2800" dirty="0">
                    <a:latin typeface="黑体" panose="02010609060101010101" pitchFamily="49" charset="-122"/>
                  </a:rPr>
                  <a:t>单纯阵的谱分解总存在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.</a:t>
                </a: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671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10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定理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3.5.4 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设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阶复方阵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有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个互异特征值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，则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是单纯矩阵当且仅当存在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个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阶矩阵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使得对任意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=1,⋯,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且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≠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，有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1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）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；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2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；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；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4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；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5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nary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；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6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）谱阵集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zh-CN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,⋯</m:t>
                        </m:r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唯一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ts val="28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1000" cy="4935337"/>
              </a:xfrm>
              <a:prstGeom prst="rect">
                <a:avLst/>
              </a:prstGeom>
              <a:blipFill>
                <a:blip r:embed="rId2"/>
                <a:stretch>
                  <a:fillRect l="-1523" t="-1607" r="-1523" b="-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86020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于是有</a:t>
                </a:r>
                <a:endParaRPr lang="en-US" altLang="zh-CN" sz="28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/>
                      </a:rPr>
                      <m:t>𝐴</m:t>
                    </m:r>
                    <m:r>
                      <a:rPr lang="en-US" altLang="zh-CN" sz="2800" i="1">
                        <a:latin typeface="Cambria Math"/>
                      </a:rPr>
                      <m:t>=</m:t>
                    </m:r>
                    <m:r>
                      <a:rPr lang="en-US" altLang="zh-CN" sz="2800" i="1">
                        <a:latin typeface="Cambria Math"/>
                      </a:rPr>
                      <m:t>𝑈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/>
                      </a:rPr>
                      <m:t>diag</m:t>
                    </m:r>
                    <m:r>
                      <a:rPr lang="en-US" altLang="zh-CN" sz="2800" i="1">
                        <a:latin typeface="Cambria Math"/>
                      </a:rPr>
                      <m:t>(</m:t>
                    </m:r>
                    <m:limLow>
                      <m:limLow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80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80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groupChr>
                      </m:e>
                      <m:lim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lim>
                    </m:limLow>
                    <m:r>
                      <a:rPr lang="en-US" altLang="zh-CN" sz="2800" i="1">
                        <a:latin typeface="Cambria Math"/>
                      </a:rPr>
                      <m:t>,⋯,</m:t>
                    </m:r>
                    <m:limLow>
                      <m:limLow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e>
                        </m:groupChr>
                      </m:e>
                      <m:lim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lim>
                    </m:limLow>
                    <m:r>
                      <a:rPr lang="en-US" altLang="zh-CN" sz="2800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𝐻</m:t>
                        </m:r>
                      </m:sup>
                    </m:sSup>
                  </m:oMath>
                </a14:m>
                <a:endParaRPr lang="en-US" altLang="zh-CN" sz="2800" dirty="0"/>
              </a:p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𝐻</m:t>
                          </m:r>
                        </m:sup>
                      </m:sSubSup>
                      <m:r>
                        <a:rPr lang="en-US" altLang="zh-CN" sz="2800" i="1">
                          <a:latin typeface="Cambria Math"/>
                        </a:rPr>
                        <m:t>+⋯+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𝐻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800" i="1">
                          <a:latin typeface="Cambria Math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altLang="zh-CN" sz="2800" i="1">
                          <a:latin typeface="Cambria Math"/>
                        </a:rPr>
                        <m:t>+⋯+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𝑚𝑖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𝑚𝑖</m:t>
                                  </m:r>
                                </m:sub>
                                <m:sup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𝐻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≜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+⋯+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</m:oMath>
                  </m:oMathPara>
                </a14:m>
                <a:endParaRPr lang="zh-CN" altLang="zh-CN" sz="2800" dirty="0"/>
              </a:p>
              <a:p>
                <a:pPr algn="just"/>
                <a:r>
                  <a:rPr lang="zh-CN" altLang="en-US" sz="2800" dirty="0"/>
                  <a:t>定义：</a:t>
                </a:r>
                <a:r>
                  <a:rPr lang="zh-CN" altLang="zh-CN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zh-CN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zh-CN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sSubSup>
                          <m:sSubSupPr>
                            <m:ctrlPr>
                              <a:rPr lang="zh-CN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  <m:sup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800" dirty="0"/>
                  <a:t>          </a:t>
                </a: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  <a:blipFill>
                <a:blip r:embed="rId3"/>
                <a:stretch>
                  <a:fillRect l="-1494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7932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</a:t>
            </a: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513031" y="1229293"/>
            <a:ext cx="8001000" cy="4935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黑体" panose="02010609060101010101" pitchFamily="49" charset="-122"/>
                <a:cs typeface="Arial"/>
              </a:rPr>
              <a:t>注</a:t>
            </a:r>
            <a:r>
              <a:rPr lang="en-US" altLang="zh-CN" sz="2800" b="1" dirty="0">
                <a:solidFill>
                  <a:srgbClr val="0000FF"/>
                </a:solidFill>
                <a:cs typeface="Arial"/>
              </a:rPr>
              <a:t>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黑体" panose="02010609060101010101" pitchFamily="49" charset="-122"/>
                <a:cs typeface="Arial"/>
              </a:rPr>
              <a:t>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黑体" panose="02010609060101010101" pitchFamily="49" charset="-122"/>
                <a:cs typeface="Arial"/>
              </a:rPr>
              <a:t>同正规矩阵的谱阵相比，单纯矩阵的谱阵是幂等矩阵，但不是正交投影矩阵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黑体" panose="02010609060101010101" pitchFamily="49" charset="-122"/>
                <a:cs typeface="Arial"/>
              </a:rPr>
              <a:t>.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黑体" panose="02010609060101010101" pitchFamily="49" charset="-122"/>
              <a:cs typeface="Arial"/>
            </a:endParaRPr>
          </a:p>
          <a:p>
            <a:pPr marL="0" marR="0" lvl="0" indent="0" algn="just" defTabSz="914400" rtl="0" eaLnBrk="1" fontAlgn="base" latinLnBrk="0" hangingPunct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黑体" panose="02010609060101010101" pitchFamily="49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31969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25277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2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例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3.5.</a:t>
                </a:r>
                <a:r>
                  <a:rPr lang="en-US" altLang="zh-CN" sz="2800" b="1" dirty="0">
                    <a:solidFill>
                      <a:srgbClr val="B90000">
                        <a:lumMod val="75000"/>
                      </a:srgbClr>
                    </a:solidFill>
                    <a:cs typeface="Arial"/>
                  </a:rPr>
                  <a:t>4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设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altLang="zh-C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altLang="zh-C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C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US" altLang="zh-C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en-US" altLang="zh-C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US" altLang="zh-C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sSup>
                          <m:sSup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25277" cy="4935337"/>
              </a:xfrm>
              <a:prstGeom prst="rect">
                <a:avLst/>
              </a:prstGeom>
              <a:blipFill>
                <a:blip r:embed="rId3"/>
                <a:stretch>
                  <a:fillRect l="-1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99304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344557" y="1229293"/>
                <a:ext cx="846813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推论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3.5.1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设单纯矩阵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的谱分解为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为数域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上的任一多项式，则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zh-CN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zh-CN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0" lang="zh-CN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0" lang="zh-CN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algn="just"/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式中，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为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个互异特征值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(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=1,⋯,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)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是矩阵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的谱阵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  <a:r>
                  <a:rPr lang="zh-CN" altLang="en-US" sz="2800" dirty="0"/>
                  <a:t>特别地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/>
                        <a:ea typeface="仿宋" panose="02010609060101010101" pitchFamily="49" charset="-122"/>
                      </a:rPr>
                      <m:t>𝑘</m:t>
                    </m:r>
                    <m:r>
                      <a:rPr lang="en-US" altLang="zh-CN" sz="28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800" i="1" dirty="0">
                        <a:latin typeface="Cambria Math"/>
                        <a:ea typeface="Cambria Math"/>
                      </a:rPr>
                      <m:t>ℕ</m:t>
                    </m:r>
                  </m:oMath>
                </a14:m>
                <a:r>
                  <a:rPr lang="zh-CN" altLang="en-US" sz="2800" dirty="0"/>
                  <a:t>时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ts val="28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57" y="1229293"/>
                <a:ext cx="8468139" cy="4935337"/>
              </a:xfrm>
              <a:prstGeom prst="rect">
                <a:avLst/>
              </a:prstGeom>
              <a:blipFill>
                <a:blip r:embed="rId2"/>
                <a:stretch>
                  <a:fillRect l="-1512" t="-1607" r="-3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14179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谱分解与幂等阵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zh-CN" altLang="en-US" sz="2800" b="1" dirty="0">
                    <a:solidFill>
                      <a:srgbClr val="FF0000"/>
                    </a:solidFill>
                  </a:rPr>
                  <a:t>思考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能否直接求解出矩阵的谱阵呢？</a:t>
                </a:r>
                <a:endParaRPr lang="en-US" altLang="zh-CN" sz="2800" dirty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zh-CN" altLang="en-US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3.5.2</a:t>
                </a:r>
                <a:r>
                  <a:rPr lang="zh-CN" altLang="en-US" sz="2800" dirty="0"/>
                  <a:t>设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单纯矩阵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</a:rPr>
                  <a:t>的</a:t>
                </a:r>
                <a:r>
                  <a:rPr lang="zh-CN" altLang="zh-CN" sz="2800" dirty="0"/>
                  <a:t>谱分解式为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m:rPr>
                        <m:nor/>
                      </m:rPr>
                      <a:rPr lang="en-US" altLang="zh-CN" sz="28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,</m:t>
                    </m:r>
                  </m:oMath>
                </a14:m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nor/>
                      </m:rPr>
                      <a:rPr lang="en-US" altLang="zh-CN" sz="28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,</m:t>
                    </m:r>
                  </m:oMath>
                </a14:m>
                <a:endParaRPr lang="zh-CN" altLang="zh-CN" sz="2800" dirty="0"/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</m:e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nary>
                        <m:naryPr>
                          <m:chr m:val="∏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r>
                  <a:rPr lang="zh-CN" altLang="en-US" sz="2800" b="1" dirty="0">
                    <a:solidFill>
                      <a:srgbClr val="0000FF"/>
                    </a:solidFill>
                    <a:cs typeface="Arial"/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  <a:cs typeface="Arial"/>
                  </a:rPr>
                  <a:t>7: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</a:t>
                </a:r>
                <a:r>
                  <a:rPr lang="zh-CN" altLang="zh-CN" sz="2800" dirty="0"/>
                  <a:t>最小多项式为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/>
                          </a:rPr>
                          <m:t>𝑙</m:t>
                        </m:r>
                        <m:r>
                          <a:rPr lang="en-US" altLang="zh-CN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US" altLang="zh-CN" sz="2800" i="1">
                            <a:latin typeface="Cambria Math"/>
                          </a:rPr>
                          <m:t>(</m:t>
                        </m:r>
                        <m:r>
                          <a:rPr lang="en-US" altLang="zh-CN" sz="2800" i="1">
                            <a:latin typeface="Cambria Math"/>
                          </a:rPr>
                          <m:t>𝜆</m:t>
                        </m:r>
                        <m:r>
                          <a:rPr lang="en-US" altLang="zh-CN" sz="2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</a:t>
                </a:r>
                <a:r>
                  <a:rPr lang="zh-CN" altLang="en-US" sz="2800" dirty="0"/>
                  <a:t>定义</a:t>
                </a:r>
                <a:endParaRPr lang="en-US" altLang="zh-CN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/>
                          </a:rPr>
                          <m:t>𝑙</m:t>
                        </m:r>
                        <m:r>
                          <a:rPr lang="en-US" altLang="zh-CN" sz="2800" i="1">
                            <a:latin typeface="Cambria Math"/>
                          </a:rPr>
                          <m:t>=1,</m:t>
                        </m:r>
                        <m:r>
                          <a:rPr lang="en-US" altLang="zh-CN" sz="2800" i="1">
                            <a:latin typeface="Cambria Math"/>
                          </a:rPr>
                          <m:t>𝑙</m:t>
                        </m:r>
                        <m:r>
                          <a:rPr lang="en-US" altLang="zh-CN" sz="2800" i="1">
                            <a:latin typeface="Cambria Math"/>
                          </a:rPr>
                          <m:t>≠</m:t>
                        </m:r>
                        <m:r>
                          <a:rPr lang="en-US" altLang="zh-CN" sz="2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2800" i="1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US" altLang="zh-CN" sz="2800" i="1">
                            <a:latin typeface="Cambria Math"/>
                          </a:rPr>
                          <m:t>(</m:t>
                        </m:r>
                        <m:r>
                          <a:rPr lang="en-US" altLang="zh-CN" sz="2800" i="1">
                            <a:latin typeface="Cambria Math"/>
                          </a:rPr>
                          <m:t>𝜆</m:t>
                        </m:r>
                        <m:r>
                          <a:rPr lang="en-US" altLang="zh-CN" sz="2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</a:p>
              <a:p>
                <a:pPr algn="just"/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 algn="just"/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ts val="28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3"/>
                <a:stretch>
                  <a:fillRect l="-1523" t="-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112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谱分解与幂等阵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3.5.5 </a:t>
                </a:r>
                <a:r>
                  <a:rPr lang="zh-CN" altLang="en-US" sz="2800" dirty="0"/>
                  <a:t>求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/>
                  <a:t>的谱分解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3"/>
                <a:stretch>
                  <a:fillRect l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34330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谱分解与幂等阵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3.5.5 </a:t>
                </a:r>
                <a:r>
                  <a:rPr lang="zh-CN" altLang="en-US" sz="2800" dirty="0"/>
                  <a:t>求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/>
                  <a:t>的谱分解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en-US" altLang="zh-CN" sz="2800" dirty="0"/>
              </a:p>
              <a:p>
                <a:pPr algn="just"/>
                <a:r>
                  <a:rPr lang="zh-CN" altLang="en-US" sz="2800" dirty="0">
                    <a:solidFill>
                      <a:srgbClr val="0000FF"/>
                    </a:solidFill>
                  </a:rPr>
                  <a:t>解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zh-CN" sz="2800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的两个特征值分别为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=1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=4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则其</a:t>
                </a:r>
                <a:r>
                  <a:rPr lang="zh-CN" altLang="zh-CN" sz="2800" dirty="0"/>
                  <a:t>最小多项式为</a:t>
                </a:r>
                <a:endParaRPr lang="en-US" altLang="zh-CN" sz="2800" i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𝜆</m:t>
                        </m:r>
                      </m:e>
                    </m:d>
                    <m:r>
                      <a:rPr lang="en-US" altLang="zh-CN" sz="2800" b="0" i="1" smtClean="0">
                        <a:latin typeface="Cambria Math"/>
                      </a:rPr>
                      <m:t>=(</m:t>
                    </m:r>
                    <m:r>
                      <a:rPr lang="en-US" altLang="zh-CN" sz="2800" i="1">
                        <a:latin typeface="Cambria Math"/>
                      </a:rPr>
                      <m:t>𝜆</m:t>
                    </m:r>
                    <m:r>
                      <a:rPr lang="en-US" altLang="zh-CN" sz="2800" b="0" i="1" smtClean="0">
                        <a:latin typeface="Cambria Math"/>
                      </a:rPr>
                      <m:t>−1)(</m:t>
                    </m:r>
                    <m:r>
                      <a:rPr lang="en-US" altLang="zh-CN" sz="2800" i="1">
                        <a:latin typeface="Cambria Math"/>
                      </a:rPr>
                      <m:t>𝜆</m:t>
                    </m:r>
                    <m:r>
                      <a:rPr lang="en-US" altLang="zh-CN" sz="2800" b="0" i="1" smtClean="0">
                        <a:latin typeface="Cambria Math"/>
                      </a:rPr>
                      <m:t>−4)</m:t>
                    </m:r>
                  </m:oMath>
                </a14:m>
                <a:r>
                  <a:rPr lang="en-US" altLang="zh-CN" sz="2800" dirty="0"/>
                  <a:t> .</a:t>
                </a:r>
              </a:p>
              <a:p>
                <a:pPr algn="just"/>
                <a:r>
                  <a:rPr lang="zh-CN" altLang="en-US" sz="2800" dirty="0"/>
                  <a:t>定义</a:t>
                </a:r>
                <a:endParaRPr lang="en-US" altLang="zh-CN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latin typeface="Cambria Math"/>
                      </a:rPr>
                      <m:t>=</m:t>
                    </m:r>
                    <m:r>
                      <a:rPr lang="en-US" altLang="zh-CN" sz="2800" i="1">
                        <a:latin typeface="Cambria Math"/>
                      </a:rPr>
                      <m:t>𝜆</m:t>
                    </m:r>
                    <m:r>
                      <a:rPr lang="en-US" altLang="zh-CN" sz="2800" i="1">
                        <a:latin typeface="Cambria Math"/>
                      </a:rPr>
                      <m:t>−4</m:t>
                    </m:r>
                    <m:r>
                      <a:rPr lang="en-US" altLang="zh-CN" sz="2800" b="0" i="0" smtClean="0">
                        <a:latin typeface="Cambria Math"/>
                      </a:rPr>
                      <m:t>,</m:t>
                    </m:r>
                  </m:oMath>
                </a14:m>
                <a:r>
                  <a:rPr lang="zh-CN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latin typeface="Cambria Math"/>
                      </a:rPr>
                      <m:t>=</m:t>
                    </m:r>
                    <m:r>
                      <a:rPr lang="en-US" altLang="zh-CN" sz="2800" i="1">
                        <a:latin typeface="Cambria Math"/>
                      </a:rPr>
                      <m:t>𝜆</m:t>
                    </m:r>
                    <m:r>
                      <a:rPr lang="en-US" altLang="zh-CN" sz="2800" i="1">
                        <a:latin typeface="Cambria Math"/>
                      </a:rPr>
                      <m:t>−1</m:t>
                    </m:r>
                  </m:oMath>
                </a14:m>
                <a:endParaRPr lang="en-US" altLang="zh-CN" sz="2800" dirty="0"/>
              </a:p>
              <a:p>
                <a:pPr algn="just"/>
                <a:r>
                  <a:rPr lang="zh-CN" altLang="en-US" sz="2800" dirty="0"/>
                  <a:t>由此</a:t>
                </a:r>
                <a:endParaRPr lang="en-US" altLang="zh-CN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𝐴</m:t>
                    </m:r>
                    <m:r>
                      <a:rPr lang="en-US" altLang="zh-CN" sz="2800" i="1">
                        <a:latin typeface="Cambria Math"/>
                      </a:rPr>
                      <m:t>−4</m:t>
                    </m:r>
                    <m:r>
                      <a:rPr lang="en-US" altLang="zh-CN" sz="2800" b="0" i="1" smtClean="0">
                        <a:latin typeface="Cambria Math"/>
                      </a:rPr>
                      <m:t>𝐼</m:t>
                    </m:r>
                    <m:r>
                      <a:rPr lang="en-US" altLang="zh-CN" sz="2800">
                        <a:latin typeface="Cambria Math"/>
                      </a:rPr>
                      <m:t>,</m:t>
                    </m:r>
                  </m:oMath>
                </a14:m>
                <a:r>
                  <a:rPr lang="zh-CN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latin typeface="Cambria Math"/>
                      </a:rPr>
                      <m:t>=</m:t>
                    </m:r>
                    <m:r>
                      <a:rPr lang="en-US" altLang="zh-CN" sz="2800" b="0" i="1" smtClean="0">
                        <a:latin typeface="Cambria Math"/>
                      </a:rPr>
                      <m:t>𝐴</m:t>
                    </m:r>
                    <m:r>
                      <a:rPr lang="en-US" altLang="zh-CN" sz="2800" i="1">
                        <a:latin typeface="Cambria Math"/>
                      </a:rPr>
                      <m:t>−</m:t>
                    </m:r>
                    <m:r>
                      <a:rPr lang="en-US" altLang="zh-CN" sz="2800" b="0" i="1" smtClean="0">
                        <a:latin typeface="Cambria Math"/>
                      </a:rPr>
                      <m:t>𝐼</m:t>
                    </m:r>
                  </m:oMath>
                </a14:m>
                <a:endParaRPr lang="en-US" altLang="zh-CN" sz="2800" dirty="0"/>
              </a:p>
              <a:p>
                <a:pPr algn="just"/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3"/>
                <a:stretch>
                  <a:fillRect l="-1523" r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28881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谱分解与幂等阵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sz="28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𝐴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−4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𝐼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𝐴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𝐼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 algn="ctr">
                  <a:lnSpc>
                    <a:spcPct val="200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  <a:p>
                <a:pPr algn="just"/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47159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定义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3.5.1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（正规矩阵谱分解）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,⋯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是正规矩阵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个互异特征值，其代数重数分别为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,⋯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+⋯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 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矩阵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</a:t>
                </a:r>
                <a:r>
                  <a:rPr kumimoji="0" lang="zh-CN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谱分解式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为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kumimoji="0" lang="zh-CN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kumimoji="0" lang="zh-CN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zh-CN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式中，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sSubSup>
                          <m:sSubSup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  <m:sup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e>
                    </m:nary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=1,⋯,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，称为矩阵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</a:t>
                </a:r>
                <a:r>
                  <a:rPr kumimoji="0" lang="zh-CN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谱阵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是属于特征值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个单位正交的特征向量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ts val="28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  <a:blipFill>
                <a:blip r:embed="rId3"/>
                <a:stretch>
                  <a:fillRect l="-1494" t="-1607" r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2311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例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3.5.1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求正规矩阵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kumimoji="0" lang="zh-CN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kumimoji="0" lang="zh-CN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的谱分解式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r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76878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例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3.5.1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求正规矩阵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kumimoji="0" lang="zh-CN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kumimoji="0" lang="zh-CN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的谱分解式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>
                  <a:spcBef>
                    <a:spcPts val="800"/>
                  </a:spcBef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解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 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的特征值与特征向量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.</a:t>
                </a:r>
              </a:p>
              <a:p>
                <a:pPr>
                  <a:spcBef>
                    <a:spcPts val="8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易计算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>
                  <a:spcBef>
                    <a:spcPts val="8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>
                  <a:spcBef>
                    <a:spcPts val="8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从而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的特征值为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endParaRPr lang="en-US" altLang="zh-CN" sz="2800" dirty="0">
                  <a:latin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r="-1523" b="-4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28239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EE271FA-E993-4794-AE14-A9FD486354DF}"/>
                  </a:ext>
                </a:extLst>
              </p:cNvPr>
              <p:cNvSpPr/>
              <p:nvPr/>
            </p:nvSpPr>
            <p:spPr>
              <a:xfrm>
                <a:off x="512763" y="1237306"/>
                <a:ext cx="8320341" cy="4861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800"/>
                  </a:spcBef>
                </a:pPr>
                <a:r>
                  <a:rPr lang="zh-CN" altLang="en-US" sz="2600" dirty="0">
                    <a:solidFill>
                      <a:srgbClr val="C00000"/>
                    </a:solidFill>
                    <a:latin typeface="黑体" pitchFamily="49" charset="-122"/>
                    <a:ea typeface="黑体" pitchFamily="49" charset="-122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600" dirty="0">
                    <a:solidFill>
                      <a:srgbClr val="C00000"/>
                    </a:solidFill>
                    <a:latin typeface="黑体" pitchFamily="49" charset="-122"/>
                    <a:ea typeface="黑体" pitchFamily="49" charset="-122"/>
                  </a:rPr>
                  <a:t>时</a:t>
                </a:r>
                <a:r>
                  <a:rPr lang="zh-CN" altLang="en-US" sz="2600" dirty="0">
                    <a:latin typeface="黑体" pitchFamily="49" charset="-122"/>
                    <a:ea typeface="黑体" pitchFamily="49" charset="-122"/>
                  </a:rPr>
                  <a:t>，求得三个线性无关的特征向量为</a:t>
                </a:r>
                <a:endParaRPr lang="en-US" altLang="zh-CN" sz="2600" dirty="0">
                  <a:latin typeface="黑体" pitchFamily="49" charset="-122"/>
                  <a:ea typeface="黑体" pitchFamily="49" charset="-122"/>
                </a:endParaRPr>
              </a:p>
              <a:p>
                <a:pPr>
                  <a:spcBef>
                    <a:spcPts val="8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1,1,0,0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1,0,1,0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6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−1,0,0,1</m:t>
                              </m:r>
                            </m:e>
                          </m:d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600" dirty="0">
                  <a:latin typeface="黑体" pitchFamily="49" charset="-122"/>
                  <a:ea typeface="黑体" pitchFamily="49" charset="-122"/>
                </a:endParaRPr>
              </a:p>
              <a:p>
                <a:pPr>
                  <a:spcBef>
                    <a:spcPts val="800"/>
                  </a:spcBef>
                </a:pPr>
                <a:r>
                  <a:rPr lang="zh-CN" altLang="en-US" sz="2600" dirty="0">
                    <a:solidFill>
                      <a:srgbClr val="C00000"/>
                    </a:solidFill>
                    <a:latin typeface="黑体" pitchFamily="49" charset="-122"/>
                    <a:ea typeface="黑体" pitchFamily="49" charset="-122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r>
                  <a:rPr lang="zh-CN" altLang="en-US" sz="2600" dirty="0">
                    <a:solidFill>
                      <a:srgbClr val="C00000"/>
                    </a:solidFill>
                    <a:latin typeface="黑体" pitchFamily="49" charset="-122"/>
                    <a:ea typeface="黑体" pitchFamily="49" charset="-122"/>
                  </a:rPr>
                  <a:t>时</a:t>
                </a:r>
                <a:r>
                  <a:rPr lang="zh-CN" altLang="en-US" sz="2600" dirty="0">
                    <a:latin typeface="黑体" pitchFamily="49" charset="-122"/>
                    <a:ea typeface="黑体" pitchFamily="49" charset="-122"/>
                  </a:rPr>
                  <a:t>，求得一个线性无关的特征向量为</a:t>
                </a:r>
                <a:endParaRPr lang="en-US" altLang="zh-CN" sz="2600" dirty="0">
                  <a:latin typeface="黑体" pitchFamily="49" charset="-122"/>
                  <a:ea typeface="黑体" pitchFamily="49" charset="-122"/>
                </a:endParaRPr>
              </a:p>
              <a:p>
                <a:pPr>
                  <a:spcBef>
                    <a:spcPts val="8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1,−1,−1,1</m:t>
                            </m:r>
                          </m:e>
                        </m:d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600" dirty="0">
                    <a:latin typeface="黑体" pitchFamily="49" charset="-122"/>
                    <a:ea typeface="黑体" pitchFamily="49" charset="-122"/>
                  </a:rPr>
                  <a:t>.</a:t>
                </a:r>
              </a:p>
              <a:p>
                <a:pPr>
                  <a:spcBef>
                    <a:spcPts val="800"/>
                  </a:spcBef>
                </a:pPr>
                <a:r>
                  <a:rPr lang="zh-CN" altLang="en-US" sz="2600" dirty="0">
                    <a:solidFill>
                      <a:srgbClr val="C00000"/>
                    </a:solidFill>
                    <a:latin typeface="黑体" pitchFamily="49" charset="-122"/>
                    <a:ea typeface="黑体" pitchFamily="49" charset="-122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600" dirty="0">
                    <a:solidFill>
                      <a:srgbClr val="C00000"/>
                    </a:solidFill>
                    <a:latin typeface="黑体" pitchFamily="49" charset="-122"/>
                    <a:ea typeface="黑体" pitchFamily="49" charset="-122"/>
                  </a:rPr>
                  <a:t>单位正交化得</a:t>
                </a:r>
                <a:endParaRPr lang="en-US" altLang="zh-CN" sz="2600" i="1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>
                  <a:spcBef>
                    <a:spcPts val="800"/>
                  </a:spcBef>
                </a:pPr>
                <a:r>
                  <a:rPr lang="en-US" altLang="zh-CN" sz="2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1/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,1/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,0,0</m:t>
                            </m:r>
                          </m:e>
                        </m:d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6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600" i="1" dirty="0">
                  <a:latin typeface="黑体" pitchFamily="49" charset="-122"/>
                  <a:ea typeface="黑体" pitchFamily="49" charset="-122"/>
                </a:endParaRPr>
              </a:p>
              <a:p>
                <a:pPr>
                  <a:spcBef>
                    <a:spcPts val="800"/>
                  </a:spcBef>
                </a:pPr>
                <a:r>
                  <a:rPr lang="en-US" altLang="zh-CN" sz="2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1/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rad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,1/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rad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,2/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rad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6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600" dirty="0">
                  <a:latin typeface="黑体" pitchFamily="49" charset="-122"/>
                  <a:ea typeface="黑体" pitchFamily="49" charset="-122"/>
                </a:endParaRPr>
              </a:p>
              <a:p>
                <a:pPr>
                  <a:spcBef>
                    <a:spcPts val="800"/>
                  </a:spcBef>
                </a:pPr>
                <a:r>
                  <a:rPr lang="en-US" altLang="zh-CN" sz="2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−1/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rad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,1/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rad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,1/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rad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,3/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600" i="1">
                        <a:latin typeface="Cambria Math"/>
                      </a:rPr>
                      <m:t>,</m:t>
                    </m:r>
                  </m:oMath>
                </a14:m>
                <a:endParaRPr lang="en-US" altLang="zh-CN" sz="2600" dirty="0">
                  <a:latin typeface="黑体" pitchFamily="49" charset="-122"/>
                  <a:ea typeface="黑体" pitchFamily="49" charset="-122"/>
                </a:endParaRPr>
              </a:p>
              <a:p>
                <a:pPr>
                  <a:spcBef>
                    <a:spcPts val="800"/>
                  </a:spcBef>
                </a:pPr>
                <a:r>
                  <a:rPr lang="en-US" altLang="zh-CN" sz="2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1/2,−1/2,−1/2,1/2</m:t>
                            </m:r>
                          </m:e>
                        </m:d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600" dirty="0">
                    <a:latin typeface="黑体" pitchFamily="49" charset="-122"/>
                    <a:ea typeface="黑体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EE271FA-E993-4794-AE14-A9FD48635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63" y="1237306"/>
                <a:ext cx="8320341" cy="4861203"/>
              </a:xfrm>
              <a:prstGeom prst="rect">
                <a:avLst/>
              </a:prstGeom>
              <a:blipFill>
                <a:blip r:embed="rId2"/>
                <a:stretch>
                  <a:fillRect l="-1319" t="-1380" b="-2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id="{E52B1586-9F5E-437E-9D1E-5A583051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</a:t>
            </a:r>
          </a:p>
        </p:txBody>
      </p:sp>
    </p:spTree>
    <p:extLst>
      <p:ext uri="{BB962C8B-B14F-4D97-AF65-F5344CB8AC3E}">
        <p14:creationId xmlns:p14="http://schemas.microsoft.com/office/powerpoint/2010/main" val="42385575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ACAE47B-A05C-4B61-A49B-F29B5B118CB7}"/>
                  </a:ext>
                </a:extLst>
              </p:cNvPr>
              <p:cNvSpPr/>
              <p:nvPr/>
            </p:nvSpPr>
            <p:spPr>
              <a:xfrm>
                <a:off x="611560" y="1124744"/>
                <a:ext cx="8064896" cy="3765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800"/>
                  </a:spcBef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en-US" altLang="zh-CN" sz="28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800" i="1" dirty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CN" alt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CN" alt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800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b="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8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b="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b="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2800" b="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US" altLang="zh-CN" sz="28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8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b="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US" altLang="zh-CN" sz="2800" b="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b="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US" altLang="zh-CN" sz="2800" b="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b="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b="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b="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800" b="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b="0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2800" b="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US" altLang="zh-CN" sz="28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8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8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8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altLang="zh-CN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8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ACAE47B-A05C-4B61-A49B-F29B5B118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24744"/>
                <a:ext cx="8064896" cy="37650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id="{9B300DF2-087A-4B72-A93F-73600566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</a:t>
            </a:r>
          </a:p>
        </p:txBody>
      </p:sp>
    </p:spTree>
    <p:extLst>
      <p:ext uri="{BB962C8B-B14F-4D97-AF65-F5344CB8AC3E}">
        <p14:creationId xmlns:p14="http://schemas.microsoft.com/office/powerpoint/2010/main" val="293176382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ACAE47B-A05C-4B61-A49B-F29B5B118CB7}"/>
                  </a:ext>
                </a:extLst>
              </p:cNvPr>
              <p:cNvSpPr/>
              <p:nvPr/>
            </p:nvSpPr>
            <p:spPr>
              <a:xfrm>
                <a:off x="492291" y="1124744"/>
                <a:ext cx="8287275" cy="4365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800"/>
                  </a:spcBef>
                </a:pPr>
                <a:endParaRPr lang="en-US" altLang="zh-CN" sz="28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8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box>
                                        <m:boxPr>
                                          <m:ctrlPr>
                                            <a:rPr lang="en-US" altLang="zh-CN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r>
                                            <m:rPr>
                                              <m:brk m:alnAt="63"/>
                                            </m:rPr>
                                            <a:rPr lang="en-US" altLang="zh-CN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CN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box>
                                        <m:box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</m:mr>
                                  <m:mr>
                                    <m:e>
                                      <m:box>
                                        <m:box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box>
                                        <m:box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box>
                                        <m:box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ox>
                                        <m:box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ox>
                                        <m:box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  <m:e>
                                      <m:box>
                                        <m:box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box>
                                        <m:box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ox>
                                        <m:box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ox>
                                        <m:box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  <m:e>
                                      <m:box>
                                        <m:box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box>
                                        <m:box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box>
                                        <m:box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</m:mr>
                                  <m:mr>
                                    <m:e>
                                      <m:box>
                                        <m:box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box>
                                        <m:box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box>
                                        <m:box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ox>
                                        <m:box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ox>
                                        <m:box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  <m:e>
                                      <m:box>
                                        <m:box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ox>
                                        <m:box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  <m:e>
                                      <m:box>
                                        <m:box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</m:mr>
                                  <m:mr>
                                    <m:e>
                                      <m:box>
                                        <m:box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ox>
                                        <m:box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ox>
                                        <m:box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  <m:e>
                                      <m:box>
                                        <m:box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</m:mr>
                                  <m:mr>
                                    <m:e>
                                      <m:box>
                                        <m:box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ox>
                                        <m:box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box>
                                        <m:box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ox>
                                        <m:box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ox>
                                        <m:box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  <m:e>
                                      <m:box>
                                        <m:box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800"/>
                  </a:spcBef>
                </a:pPr>
                <a:endParaRPr lang="en-US" altLang="zh-CN" sz="28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800"/>
                  </a:spcBef>
                </a:pPr>
                <a:r>
                  <a:rPr lang="zh-CN" altLang="en-US" sz="2800" b="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en-US" altLang="zh-CN" sz="2800" b="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800" b="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r>
                  <a:rPr lang="en-US" altLang="zh-CN" sz="28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en-US" altLang="zh-CN" sz="28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;(2)</a:t>
                </a:r>
                <a:r>
                  <a:rPr lang="en-US" altLang="zh-CN" sz="28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;(3)</a:t>
                </a:r>
                <a:r>
                  <a:rPr lang="en-US" altLang="zh-CN" sz="2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8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800"/>
                  </a:spcBef>
                </a:pP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(4)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28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ACAE47B-A05C-4B61-A49B-F29B5B118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91" y="1124744"/>
                <a:ext cx="8287275" cy="4365490"/>
              </a:xfrm>
              <a:prstGeom prst="rect">
                <a:avLst/>
              </a:prstGeom>
              <a:blipFill>
                <a:blip r:embed="rId2"/>
                <a:stretch>
                  <a:fillRect l="-1545" b="-2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id="{9B300DF2-087A-4B72-A93F-73600566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谱分解</a:t>
            </a:r>
          </a:p>
        </p:txBody>
      </p:sp>
    </p:spTree>
    <p:extLst>
      <p:ext uri="{BB962C8B-B14F-4D97-AF65-F5344CB8AC3E}">
        <p14:creationId xmlns:p14="http://schemas.microsoft.com/office/powerpoint/2010/main" val="436617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  <a:txDef>
      <a:spPr/>
      <a:bodyPr vert="horz" lIns="91440" tIns="45720" rIns="91440" bIns="45720" rtlCol="0">
        <a:normAutofit fontScale="25000" lnSpcReduction="20000"/>
      </a:bodyPr>
      <a:lstStyle>
        <a:defPPr>
          <a:lnSpc>
            <a:spcPct val="140000"/>
          </a:lnSpc>
          <a:defRPr sz="11200" b="1" dirty="0"/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  <a:txDef>
      <a:spPr/>
      <a:bodyPr vert="horz" lIns="91440" tIns="45720" rIns="91440" bIns="45720" rtlCol="0">
        <a:normAutofit fontScale="25000" lnSpcReduction="20000"/>
      </a:bodyPr>
      <a:lstStyle>
        <a:defPPr>
          <a:lnSpc>
            <a:spcPct val="140000"/>
          </a:lnSpc>
          <a:defRPr sz="11200" b="1" dirty="0"/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2016</TotalTime>
  <Words>2285</Words>
  <Application>Microsoft Office PowerPoint</Application>
  <PresentationFormat>全屏显示(4:3)</PresentationFormat>
  <Paragraphs>222</Paragraphs>
  <Slides>36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等线</vt:lpstr>
      <vt:lpstr>仿宋</vt:lpstr>
      <vt:lpstr>黑体</vt:lpstr>
      <vt:lpstr>宋体</vt:lpstr>
      <vt:lpstr>Arial</vt:lpstr>
      <vt:lpstr>Calibri</vt:lpstr>
      <vt:lpstr>Cambria Math</vt:lpstr>
      <vt:lpstr>Times New Roman</vt:lpstr>
      <vt:lpstr>Verdana</vt:lpstr>
      <vt:lpstr>Wingdings</vt:lpstr>
      <vt:lpstr>Profile</vt:lpstr>
      <vt:lpstr>1_Profile</vt:lpstr>
      <vt:lpstr>第三章 矩阵分解</vt:lpstr>
      <vt:lpstr>第三章 矩阵分解——谱分解</vt:lpstr>
      <vt:lpstr>第三章 矩阵分解——谱分解</vt:lpstr>
      <vt:lpstr>第三章 矩阵分解——谱分解</vt:lpstr>
      <vt:lpstr>第三章 矩阵分解——谱分解</vt:lpstr>
      <vt:lpstr>第三章 矩阵分解——谱分解</vt:lpstr>
      <vt:lpstr>第三章 矩阵分解——谱分解</vt:lpstr>
      <vt:lpstr>第三章 矩阵分解——谱分解</vt:lpstr>
      <vt:lpstr>第三章 矩阵分解——谱分解</vt:lpstr>
      <vt:lpstr>第三章 矩阵分解——谱分解</vt:lpstr>
      <vt:lpstr>第三章 矩阵分解——谱分解</vt:lpstr>
      <vt:lpstr>第三章 矩阵分解——谱分解</vt:lpstr>
      <vt:lpstr>第三章 矩阵分解——谱分解</vt:lpstr>
      <vt:lpstr>第三章 矩阵分解——谱分解</vt:lpstr>
      <vt:lpstr>第三章 矩阵分解——谱分解</vt:lpstr>
      <vt:lpstr>第三章 矩阵分解——谱分解</vt:lpstr>
      <vt:lpstr>第三章 矩阵分解——谱分解</vt:lpstr>
      <vt:lpstr>第三章 矩阵分解——谱分解</vt:lpstr>
      <vt:lpstr>第三章 矩阵分解——谱分解</vt:lpstr>
      <vt:lpstr>第三章 矩阵分解——谱分解</vt:lpstr>
      <vt:lpstr>第三章 矩阵分解——谱分解</vt:lpstr>
      <vt:lpstr>第三章 矩阵分解——谱分解</vt:lpstr>
      <vt:lpstr>第三章 矩阵分解——谱分解</vt:lpstr>
      <vt:lpstr>第三章 矩阵分解——谱分解</vt:lpstr>
      <vt:lpstr>第三章 矩阵分解——谱分解</vt:lpstr>
      <vt:lpstr>第三章 矩阵分解——谱分解</vt:lpstr>
      <vt:lpstr>第三章 矩阵分解——谱分解</vt:lpstr>
      <vt:lpstr>第三章 矩阵分解——谱分解</vt:lpstr>
      <vt:lpstr>第三章 矩阵分解——谱分解</vt:lpstr>
      <vt:lpstr>第三章 矩阵分解——谱分解</vt:lpstr>
      <vt:lpstr>第三章 矩阵分解——谱分解</vt:lpstr>
      <vt:lpstr>第三章 矩阵分解——谱分解</vt:lpstr>
      <vt:lpstr>第三章 矩阵分解——谱分解与幂等阵</vt:lpstr>
      <vt:lpstr>第三章 矩阵分解——谱分解与幂等阵</vt:lpstr>
      <vt:lpstr>第三章 矩阵分解——谱分解与幂等阵</vt:lpstr>
      <vt:lpstr>第三章 矩阵分解——谱分解与幂等阵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矩阵分解</dc:title>
  <dc:creator>Liu Kexin</dc:creator>
  <cp:lastModifiedBy>buaa</cp:lastModifiedBy>
  <cp:revision>132</cp:revision>
  <dcterms:created xsi:type="dcterms:W3CDTF">2020-08-26T03:01:10Z</dcterms:created>
  <dcterms:modified xsi:type="dcterms:W3CDTF">2024-08-30T11:27:27Z</dcterms:modified>
</cp:coreProperties>
</file>