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5"/>
  </p:notesMasterIdLst>
  <p:sldIdLst>
    <p:sldId id="547" r:id="rId3"/>
    <p:sldId id="594" r:id="rId4"/>
    <p:sldId id="593" r:id="rId5"/>
    <p:sldId id="487" r:id="rId6"/>
    <p:sldId id="554" r:id="rId7"/>
    <p:sldId id="489" r:id="rId8"/>
    <p:sldId id="595" r:id="rId9"/>
    <p:sldId id="591" r:id="rId10"/>
    <p:sldId id="491" r:id="rId11"/>
    <p:sldId id="628" r:id="rId12"/>
    <p:sldId id="492" r:id="rId13"/>
    <p:sldId id="596" r:id="rId14"/>
    <p:sldId id="597" r:id="rId15"/>
    <p:sldId id="598" r:id="rId16"/>
    <p:sldId id="493" r:id="rId17"/>
    <p:sldId id="494" r:id="rId18"/>
    <p:sldId id="616" r:id="rId19"/>
    <p:sldId id="495" r:id="rId20"/>
    <p:sldId id="599" r:id="rId21"/>
    <p:sldId id="637" r:id="rId22"/>
    <p:sldId id="497" r:id="rId23"/>
    <p:sldId id="608" r:id="rId24"/>
    <p:sldId id="638" r:id="rId25"/>
    <p:sldId id="609" r:id="rId26"/>
    <p:sldId id="639" r:id="rId27"/>
    <p:sldId id="610" r:id="rId28"/>
    <p:sldId id="560" r:id="rId29"/>
    <p:sldId id="611" r:id="rId30"/>
    <p:sldId id="612" r:id="rId31"/>
    <p:sldId id="562" r:id="rId32"/>
    <p:sldId id="504" r:id="rId33"/>
    <p:sldId id="505" r:id="rId34"/>
    <p:sldId id="613" r:id="rId35"/>
    <p:sldId id="629" r:id="rId36"/>
    <p:sldId id="507" r:id="rId37"/>
    <p:sldId id="508" r:id="rId38"/>
    <p:sldId id="617" r:id="rId39"/>
    <p:sldId id="631" r:id="rId40"/>
    <p:sldId id="549" r:id="rId41"/>
    <p:sldId id="635" r:id="rId42"/>
    <p:sldId id="510" r:id="rId43"/>
    <p:sldId id="570" r:id="rId44"/>
    <p:sldId id="634" r:id="rId45"/>
    <p:sldId id="618" r:id="rId46"/>
    <p:sldId id="619" r:id="rId47"/>
    <p:sldId id="514" r:id="rId48"/>
    <p:sldId id="620" r:id="rId49"/>
    <p:sldId id="602" r:id="rId50"/>
    <p:sldId id="641" r:id="rId51"/>
    <p:sldId id="621" r:id="rId52"/>
    <p:sldId id="517" r:id="rId53"/>
    <p:sldId id="603" r:id="rId54"/>
    <p:sldId id="642" r:id="rId55"/>
    <p:sldId id="624" r:id="rId56"/>
    <p:sldId id="632" r:id="rId57"/>
    <p:sldId id="622" r:id="rId58"/>
    <p:sldId id="590" r:id="rId59"/>
    <p:sldId id="636" r:id="rId60"/>
    <p:sldId id="606" r:id="rId61"/>
    <p:sldId id="623" r:id="rId62"/>
    <p:sldId id="522" r:id="rId63"/>
    <p:sldId id="52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93" autoAdjust="0"/>
  </p:normalViewPr>
  <p:slideViewPr>
    <p:cSldViewPr snapToGrid="0">
      <p:cViewPr varScale="1">
        <p:scale>
          <a:sx n="62" d="100"/>
          <a:sy n="62" d="100"/>
        </p:scale>
        <p:origin x="12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26B8-473D-4C4F-A5E7-C202CDAA6F38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4562E-21FE-4541-8165-D7A942111B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81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下面对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矩阵作两点说明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</a:rPr>
                  <a:t>.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61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对比</a:t>
                </a:r>
                <a:r>
                  <a:rPr lang="en-US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𝐴</a:t>
                </a:r>
                <a:r>
                  <a:rPr lang="zh-CN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𝜆)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的行列式因子和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Smith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标准形，我们发现如下关系：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90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我们看到尽管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𝜆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因子重复了，但不可以删除。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813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我们看到尽管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𝜆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因子重复了，但不可以删除。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0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581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51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73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15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64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3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矩阵秩的定义同一般数字矩阵秩的定义一样，都是通过非零子式的最高阶数来定义的。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95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这一定理证明比较简单，直接根据定理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3.8.5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复方阵</a:t>
                </a:r>
                <a:r>
                  <a:rPr lang="en-US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𝐴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𝐵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相似当且仅当它们的特征矩阵相抵，再结合特征矩阵相抵当且仅当它们的初等因子相同即可。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12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这一定理证明比较简单，直接根据定理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3.8.5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复方阵</a:t>
                </a:r>
                <a:r>
                  <a:rPr lang="en-US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𝐴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𝐵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相似当且仅当它们的特征矩阵相抵，再结合特征矩阵相抵当且仅当它们的初等因子相同即可。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03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15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基于此引出</a:t>
                </a:r>
                <a:r>
                  <a:rPr lang="en-US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矩阵的逆矩阵定义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0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81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这里对</a:t>
                </a:r>
                <a:r>
                  <a:rPr lang="en-US" altLang="zh-CN" sz="18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𝜆</a:t>
                </a:r>
                <a:r>
                  <a:rPr lang="zh-CN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矩阵初等变换作两点说明</a:t>
                </a:r>
                <a:r>
                  <a:rPr lang="en-US" altLang="zh-CN" sz="1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</a:rPr>
                  <a:t>.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55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下面</a:t>
                </a:r>
                <a:r>
                  <a:rPr lang="zh-CN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主要讲授与</a:t>
                </a:r>
                <a:r>
                  <a:rPr lang="en-US" altLang="zh-CN" sz="120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zh-CN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矩阵密切相关的三种因子</a:t>
                </a:r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</a:rPr>
                  <a:t>. </a:t>
                </a:r>
                <a:r>
                  <a:rPr lang="zh-CN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首先给出行列式因子的定义</a:t>
                </a:r>
                <a:r>
                  <a:rPr lang="en-US" altLang="zh-CN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</a:rPr>
                  <a:t>. 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00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答案是肯定的，</a:t>
                </a:r>
                <a:r>
                  <a:rPr lang="en-US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𝜆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矩阵与数字矩阵一样，有它的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Smith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标准形，具体表述如下：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5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答案是肯定的，</a:t>
                </a:r>
                <a:r>
                  <a:rPr lang="en-US" altLang="zh-CN" sz="1800" i="0" kern="10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𝜆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矩阵与数字矩阵一样，有它的</a:t>
                </a:r>
                <a:r>
                  <a:rPr lang="en-US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Smith</a:t>
                </a:r>
                <a:r>
                  <a:rPr lang="zh-CN" altLang="zh-CN" sz="1800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标准形，具体表述如下：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562E-21FE-4541-8165-D7A942111B8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3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5947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037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91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4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479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293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7361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151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725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917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5508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698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7760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226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589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263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278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223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4013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6065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745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53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248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03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1" y="1114804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27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52425" indent="-35242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950">
          <a:solidFill>
            <a:schemeClr val="tx1"/>
          </a:solidFill>
          <a:latin typeface="+mn-lt"/>
          <a:cs typeface="+mn-cs"/>
        </a:defRPr>
      </a:lvl2pPr>
      <a:lvl3pPr marL="978694" indent="-296466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1725">
          <a:solidFill>
            <a:schemeClr val="tx1"/>
          </a:solidFill>
          <a:latin typeface="+mn-lt"/>
          <a:cs typeface="+mn-cs"/>
        </a:defRPr>
      </a:lvl3pPr>
      <a:lvl4pPr marL="1270397" indent="-29051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4pPr>
      <a:lvl5pPr marL="1570435" indent="-298847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5pPr>
      <a:lvl6pPr marL="19133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6pPr>
      <a:lvl7pPr marL="22562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7pPr>
      <a:lvl8pPr marL="25991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8pPr>
      <a:lvl9pPr marL="29420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第三章 矩阵分解</a:t>
            </a:r>
          </a:p>
        </p:txBody>
      </p:sp>
      <p:sp>
        <p:nvSpPr>
          <p:cNvPr id="3" name="矩形 2"/>
          <p:cNvSpPr/>
          <p:nvPr/>
        </p:nvSpPr>
        <p:spPr>
          <a:xfrm>
            <a:off x="1" y="3202784"/>
            <a:ext cx="9144000" cy="73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defRPr/>
            </a:pPr>
            <a:r>
              <a:rPr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3.6 Jordan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分解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0764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342241" y="1236017"/>
                <a:ext cx="8459518" cy="5189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3.6.1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可逆的充分必要条件是其行列式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为非零常数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必要性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则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又因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均为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的多项式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故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只能是零次多项式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为非零常数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充分性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的</a:t>
                </a:r>
                <a:r>
                  <a:rPr lang="zh-CN" altLang="zh-CN" sz="2800" dirty="0"/>
                  <a:t>伴随矩阵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则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即可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1" y="1236017"/>
                <a:ext cx="8459518" cy="5189436"/>
              </a:xfrm>
              <a:prstGeom prst="rect">
                <a:avLst/>
              </a:prstGeom>
              <a:blipFill>
                <a:blip r:embed="rId2"/>
                <a:stretch>
                  <a:fillRect l="-1441" t="-940" r="-1513" b="-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282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3.6.4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（初等变换）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下列三种变换称为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阵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初等变换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：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1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矩阵的两行（列）互换位置；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2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矩阵的某一行（列）乘以非零常数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矩阵的某一行（列）的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倍加到另一行（列），其中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1360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313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3844" y="1196752"/>
                <a:ext cx="8114620" cy="518457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zh-CN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对单位阵施行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三种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初等变换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得到三种初等矩阵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	1)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任两行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列互换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	</a:t>
                </a: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44" y="1196752"/>
                <a:ext cx="8114620" cy="5184576"/>
              </a:xfrm>
              <a:blipFill>
                <a:blip r:embed="rId2"/>
                <a:stretch>
                  <a:fillRect l="-1578"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168" y="2492896"/>
            <a:ext cx="4896544" cy="384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73625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3845" y="1196752"/>
                <a:ext cx="8114620" cy="518457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zh-CN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对单位阵施行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三种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初等变换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得到三种初等矩阵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	2)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用不为零的数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乘某行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列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45" y="1196752"/>
                <a:ext cx="8114620" cy="5184576"/>
              </a:xfrm>
              <a:blipFill>
                <a:blip r:embed="rId2"/>
                <a:stretch>
                  <a:fillRect l="-1578"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63" y="2564904"/>
            <a:ext cx="50292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3803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3844" y="1196752"/>
                <a:ext cx="8114620" cy="518457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buNone/>
                </a:pPr>
                <a:r>
                  <a:rPr lang="zh-CN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对单位阵施行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三种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初等变换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得到三种初等矩阵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	3)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乘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  <a:ea typeface="黑体" panose="02010609060101010101" pitchFamily="49" charset="-122"/>
                      </a:rPr>
                      <m:t>𝑗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列并加到第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行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列上去  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844" y="1196752"/>
                <a:ext cx="8114620" cy="5184576"/>
              </a:xfrm>
              <a:blipFill>
                <a:blip r:embed="rId2"/>
                <a:stretch>
                  <a:fillRect l="-1578" t="-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58388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93748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4:</a:t>
                </a:r>
                <a:r>
                  <a:rPr lang="zh-CN" altLang="zh-CN" sz="2800" dirty="0"/>
                  <a:t>与数字矩阵一样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矩阵作一次初等行变换意味着左乘相应的初等矩阵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矩阵作一次初等列变换意味着右乘相应的初等矩阵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5:</a:t>
                </a:r>
                <a:r>
                  <a:rPr lang="zh-CN" altLang="zh-CN" sz="2800" dirty="0"/>
                  <a:t>由于三种初等矩阵的行列式均为非零常数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故初等矩阵都是可逆的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且对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矩阵作初等变换不改变它的秩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/>
                  <a:t> 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  <a:blipFill>
                <a:blip r:embed="rId3"/>
                <a:stretch>
                  <a:fillRect l="-1523" t="-989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89467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3.6.5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14:m>
                  <m:oMath xmlns:m="http://schemas.openxmlformats.org/officeDocument/2006/math"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矩阵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相抵）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经过有限次初等变换化为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相抵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记为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989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77826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</a:t>
                </a:r>
                <a:r>
                  <a:rPr lang="en-US" altLang="zh-CN" sz="2800" b="1" dirty="0">
                    <a:solidFill>
                      <a:srgbClr val="B90000">
                        <a:lumMod val="75000"/>
                      </a:srgbClr>
                    </a:solidFill>
                    <a:cs typeface="Arial"/>
                  </a:rPr>
                  <a:t>6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.4</a:t>
                </a:r>
                <a:r>
                  <a:rPr lang="zh-CN" altLang="en-US" sz="2800" dirty="0"/>
                  <a:t>判断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kern="100" dirty="0">
                    <a:solidFill>
                      <a:srgbClr val="0D0D0D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 kern="10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 i="1" kern="10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kern="10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 kern="10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solidFill>
                                  <a:srgbClr val="0D0D0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kern="10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kern="10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 kern="10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是否相抵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kern="10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b="0" i="0" kern="100" smtClean="0">
                            <a:solidFill>
                              <a:srgbClr val="0D0D0D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相抵的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矩阵的行列式只能相差一个常数，故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不相抵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6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矩阵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相抵则其秩相同，反之则不然，这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与数字矩阵是有区别的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.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B90000">
                      <a:lumMod val="75000"/>
                    </a:srgbClr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150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 fontAlgn="base">
                  <a:lnSpc>
                    <a:spcPct val="118000"/>
                  </a:lnSpc>
                  <a:spcAft>
                    <a:spcPct val="0"/>
                  </a:spcAft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</a:t>
                </a:r>
                <a:r>
                  <a:rPr lang="en-US" altLang="zh-CN" sz="2800" b="1" dirty="0">
                    <a:solidFill>
                      <a:srgbClr val="0000FF"/>
                    </a:solidFill>
                    <a:cs typeface="Arial"/>
                  </a:rPr>
                  <a:t>6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.6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（行列式因子）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zh-CN" sz="2800" dirty="0"/>
                  <a:t>秩为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对于正整数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的全部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800" dirty="0"/>
                  <a:t>阶子式的首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最大公因式称为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阶行列式因子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1112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67324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 fontAlgn="base">
                  <a:lnSpc>
                    <a:spcPct val="118000"/>
                  </a:lnSpc>
                  <a:spcAft>
                    <a:spcPct val="0"/>
                  </a:spcAft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3.6.6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（行列式因子）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zh-CN" sz="2800" dirty="0"/>
                  <a:t>秩为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对于正整数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的全部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800" dirty="0"/>
                  <a:t>阶子式的首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最大公因式称为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阶行列式因子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</a:t>
                </a:r>
                <a:r>
                  <a:rPr lang="en-US" altLang="zh-CN" sz="2800" b="1" dirty="0">
                    <a:solidFill>
                      <a:srgbClr val="B90000">
                        <a:lumMod val="75000"/>
                      </a:srgbClr>
                    </a:solidFill>
                    <a:cs typeface="Arial"/>
                  </a:rPr>
                  <a:t>6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.5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各阶行列式因子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112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210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70136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矩阵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dirty="0"/>
                  <a:t>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多项式为元素的矩阵称为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b="1" dirty="0">
                    <a:solidFill>
                      <a:srgbClr val="FF0000"/>
                    </a:solidFill>
                  </a:rPr>
                  <a:t>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70136" cy="4935337"/>
              </a:xfrm>
              <a:prstGeom prst="rect">
                <a:avLst/>
              </a:prstGeom>
              <a:blipFill>
                <a:blip r:embed="rId2"/>
                <a:stretch>
                  <a:fillRect l="-1511" r="-3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59501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 fontAlgn="base">
                  <a:lnSpc>
                    <a:spcPct val="118000"/>
                  </a:lnSpc>
                  <a:spcAft>
                    <a:spcPct val="0"/>
                  </a:spcAft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3.6.6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（行列式因子）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zh-CN" sz="2800" dirty="0"/>
                  <a:t>秩为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对于正整数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的全部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800" dirty="0"/>
                  <a:t>阶子式的首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最大公因式称为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阶行列式因子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3.6.5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各阶行列式因子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一阶子式共有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zh-CN" altLang="zh-CN" sz="2800" dirty="0"/>
                  <a:t>个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经计算得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/>
                  <a:t>     二</a:t>
                </a:r>
                <a:r>
                  <a:rPr lang="zh-CN" altLang="zh-CN" sz="2800" dirty="0"/>
                  <a:t>阶子式共有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zh-CN" altLang="zh-CN" sz="2800" dirty="0"/>
                  <a:t>个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经计算得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)|=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112" r="-1523" b="-3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7441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3.6.2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相抵的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阵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具有相同的秩和相同的各阶行列式因子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112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5051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矩阵能否通过初等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变换</a:t>
                </a:r>
                <a:r>
                  <a:rPr lang="zh-CN" altLang="zh-CN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化成</a:t>
                </a:r>
                <a:r>
                  <a:rPr lang="zh-CN" altLang="en-US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标准形</a:t>
                </a:r>
                <a:r>
                  <a:rPr lang="zh-CN" altLang="zh-CN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呢</a:t>
                </a:r>
                <a:r>
                  <a:rPr lang="zh-CN" altLang="en-US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  <a:endPara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802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矩阵能否通过初等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变换</a:t>
                </a:r>
                <a:r>
                  <a:rPr lang="zh-CN" altLang="zh-CN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化成</a:t>
                </a:r>
                <a:r>
                  <a:rPr lang="zh-CN" altLang="en-US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标准形</a:t>
                </a:r>
                <a:r>
                  <a:rPr lang="zh-CN" altLang="zh-CN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呢</a:t>
                </a:r>
                <a:r>
                  <a:rPr lang="zh-CN" altLang="en-US" sz="2800" dirty="0">
                    <a:solidFill>
                      <a:srgbClr val="FF0000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？</a:t>
                </a:r>
                <a:endParaRPr lang="en-US" altLang="zh-CN" sz="2800" b="1" dirty="0">
                  <a:solidFill>
                    <a:srgbClr val="FF0000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00FF"/>
                            </a:solidFill>
                          </a:rPr>
                          <m:t>Smith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标准</m:t>
                        </m:r>
                        <m:r>
                          <m:rPr>
                            <m:nor/>
                          </m:rPr>
                          <a:rPr lang="zh-CN" altLang="en-US" sz="2800" b="1" dirty="0" smtClean="0">
                            <a:solidFill>
                              <a:srgbClr val="0000FF"/>
                            </a:solidFill>
                          </a:rPr>
                          <m:t>形</m:t>
                        </m:r>
                      </m:e>
                    </m:d>
                  </m:oMath>
                </a14:m>
                <a:r>
                  <a:rPr lang="en-US" altLang="zh-CN" sz="2800" b="1" dirty="0">
                    <a:solidFill>
                      <a:schemeClr val="tx1"/>
                    </a:solidFill>
                  </a:rPr>
                  <a:t>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的秩为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是首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称此标准形为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Smith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标准形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7: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不一定是方阵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故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Smith</a:t>
                </a:r>
                <a:r>
                  <a:rPr lang="zh-CN" altLang="zh-CN" sz="2800" dirty="0">
                    <a:solidFill>
                      <a:schemeClr val="tx1"/>
                    </a:solidFill>
                  </a:rPr>
                  <a:t>标准形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不一定是对角阵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989" r="-1523" b="-4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F4A1258-091B-4C2A-927A-F95F4BF18534}"/>
              </a:ext>
            </a:extLst>
          </p:cNvPr>
          <p:cNvCxnSpPr/>
          <p:nvPr/>
        </p:nvCxnSpPr>
        <p:spPr bwMode="auto">
          <a:xfrm>
            <a:off x="3503141" y="3626706"/>
            <a:ext cx="316950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E327FBB-0274-405F-B801-56FB407844F6}"/>
              </a:ext>
            </a:extLst>
          </p:cNvPr>
          <p:cNvCxnSpPr>
            <a:cxnSpLocks/>
          </p:cNvCxnSpPr>
          <p:nvPr/>
        </p:nvCxnSpPr>
        <p:spPr bwMode="auto">
          <a:xfrm flipV="1">
            <a:off x="6283407" y="2526751"/>
            <a:ext cx="0" cy="1439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9741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3.6.5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B90000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</m:ctrlPr>
                      </m:dPr>
                      <m:e>
                        <m:r>
                          <a:rPr lang="zh-CN" altLang="en-US" sz="2800" b="1" i="1" dirty="0">
                            <a:solidFill>
                              <a:srgbClr val="B90000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续</m:t>
                        </m:r>
                      </m:e>
                    </m:d>
                    <m:r>
                      <a:rPr kumimoji="0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900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Smith</a:t>
                </a:r>
                <a:r>
                  <a:rPr lang="zh-CN" altLang="zh-CN" sz="2800" dirty="0"/>
                  <a:t>标准形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7578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3.6.5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B90000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</m:ctrlPr>
                      </m:dPr>
                      <m:e>
                        <m:r>
                          <a:rPr lang="zh-CN" altLang="en-US" sz="2800" b="1" i="1" dirty="0">
                            <a:solidFill>
                              <a:srgbClr val="B90000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续</m:t>
                        </m:r>
                      </m:e>
                    </m:d>
                    <m:r>
                      <a:rPr kumimoji="0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900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Smith</a:t>
                </a:r>
                <a:r>
                  <a:rPr lang="zh-CN" altLang="zh-CN" sz="2800" dirty="0"/>
                  <a:t>标准形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采用初等变换法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box>
                        <m:box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列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列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groupCh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box>
                        <m:box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列</m:t>
                              </m:r>
                              <m:r>
                                <a:rPr lang="en-US" altLang="zh-CN" sz="24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列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US" altLang="zh-CN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groupCh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列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列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groupCh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box>
                        <m:box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行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行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groupCh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1517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3.6.5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B90000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</m:ctrlPr>
                      </m:dPr>
                      <m:e>
                        <m:r>
                          <a:rPr lang="zh-CN" altLang="en-US" sz="2800" b="1" i="1" dirty="0">
                            <a:solidFill>
                              <a:srgbClr val="B90000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续</m:t>
                        </m:r>
                      </m:e>
                    </m:d>
                  </m:oMath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采用初等变换法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box>
                        <m:box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列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3+</m:t>
                              </m:r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列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groupCh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box>
                        <m:box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zh-CN" sz="2400">
                                  <a:latin typeface="Cambria Math" panose="02040503050406030204" pitchFamily="18" charset="0"/>
                                </a:rPr>
                                <m:t>列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3(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1)</m:t>
                              </m:r>
                            </m:e>
                          </m:groupChr>
                        </m:e>
                      </m:box>
                      <m:d>
                        <m:dPr>
                          <m:begChr m:val="["/>
                          <m:endChr m:val="]"/>
                          <m:ctrlPr>
                            <a:rPr lang="zh-CN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行列式因子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b="-2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07596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Smith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标准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形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与行列式因子之间的关系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∙⋯∙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或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</a:rPr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sz="28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</a:rPr>
                  <a:t>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4000"/>
                  </a:lnSpc>
                  <a:spcBef>
                    <a:spcPts val="0"/>
                  </a:spcBef>
                </a:pPr>
                <a:r>
                  <a:rPr lang="en-US" altLang="zh-CN" sz="2800" dirty="0">
                    <a:solidFill>
                      <a:srgbClr val="0000FF"/>
                    </a:solidFill>
                  </a:rPr>
                  <a:t>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10409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3.6.1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:r>
                  <a:rPr lang="zh-CN" altLang="en-US" sz="2800" dirty="0"/>
                  <a:t>的</a:t>
                </a:r>
                <a:r>
                  <a:rPr lang="en-US" altLang="zh-CN" sz="2800" dirty="0"/>
                  <a:t>Smith</a:t>
                </a:r>
                <a:r>
                  <a:rPr lang="zh-CN" altLang="en-US" sz="2800" dirty="0"/>
                  <a:t>标准形是唯一的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3.6.7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 smtClean="0">
                            <a:solidFill>
                              <a:srgbClr val="0000FF"/>
                            </a:solidFill>
                          </a:rPr>
                          <m:t>不变因子</m:t>
                        </m:r>
                      </m:e>
                    </m:d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的</a:t>
                </a:r>
                <a:r>
                  <a:rPr lang="en-US" altLang="zh-CN" sz="2800" dirty="0"/>
                  <a:t>Smith</a:t>
                </a:r>
                <a:r>
                  <a:rPr lang="zh-CN" altLang="en-US" sz="2800" dirty="0"/>
                  <a:t>标准形中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唯一确定的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不变因子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2362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3.6.1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:r>
                  <a:rPr lang="zh-CN" altLang="en-US" sz="2800" dirty="0"/>
                  <a:t>的</a:t>
                </a:r>
                <a:r>
                  <a:rPr lang="en-US" altLang="zh-CN" sz="2800" dirty="0"/>
                  <a:t>Smith</a:t>
                </a:r>
                <a:r>
                  <a:rPr lang="zh-CN" altLang="en-US" sz="2800" dirty="0"/>
                  <a:t>标准形是唯一的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3.6.7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 smtClean="0">
                            <a:solidFill>
                              <a:srgbClr val="0000FF"/>
                            </a:solidFill>
                          </a:rPr>
                          <m:t>不变因子</m:t>
                        </m:r>
                      </m:e>
                    </m:d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的</a:t>
                </a:r>
                <a:r>
                  <a:rPr lang="en-US" altLang="zh-CN" sz="2800" dirty="0"/>
                  <a:t>Smith</a:t>
                </a:r>
                <a:r>
                  <a:rPr lang="zh-CN" altLang="en-US" sz="2800" dirty="0"/>
                  <a:t>标准形中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唯一确定的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不变因子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3.6.5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B90000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</m:ctrlPr>
                      </m:dPr>
                      <m:e>
                        <m:r>
                          <a:rPr lang="zh-CN" altLang="en-US" sz="2800" b="1" i="1" dirty="0">
                            <a:solidFill>
                              <a:srgbClr val="B90000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续</m:t>
                        </m:r>
                      </m:e>
                    </m:d>
                    <m:r>
                      <a:rPr kumimoji="0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900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不变因子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altLang="zh-CN" sz="2800">
                          <a:latin typeface="黑体" panose="02010609060101010101" pitchFamily="49" charset="-122"/>
                        </a:rPr>
                        <m:t>(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+1)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8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nor/>
                              </m:rPr>
                              <a:rPr lang="en-US" altLang="zh-CN" sz="28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 altLang="zh-CN" sz="2800" dirty="0">
                                <a:solidFill>
                                  <a:srgbClr val="0000FF"/>
                                </a:solidFill>
                                <a:latin typeface="黑体" panose="02010609060101010101" pitchFamily="49" charset="-122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zh-CN" altLang="en-US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+1)</m:t>
                            </m:r>
                            <m:r>
                              <m:rPr>
                                <m:nor/>
                              </m:rPr>
                              <a:rPr lang="en-US" altLang="zh-CN" sz="2800" dirty="0">
                                <a:solidFill>
                                  <a:srgbClr val="0000FF"/>
                                </a:solidFill>
                                <a:latin typeface="黑体" panose="02010609060101010101" pitchFamily="49" charset="-122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3732" b="-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4970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17341"/>
                <a:ext cx="8000999" cy="52133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3.6.1 </a:t>
                </a:r>
                <a:r>
                  <a:rPr lang="zh-CN" altLang="en-US" sz="2800" dirty="0"/>
                  <a:t>判断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是否为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其中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    </a:t>
                </a:r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17341"/>
                <a:ext cx="8000999" cy="5213342"/>
              </a:xfrm>
              <a:prstGeom prst="rect">
                <a:avLst/>
              </a:prstGeom>
              <a:blipFill>
                <a:blip r:embed="rId2"/>
                <a:stretch>
                  <a:fillRect l="-1523" t="-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100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3.6.5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B90000">
                                <a:lumMod val="75000"/>
                              </a:srgb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/>
                          </a:rPr>
                        </m:ctrlPr>
                      </m:dPr>
                      <m:e>
                        <m:r>
                          <a:rPr lang="zh-CN" altLang="en-US" sz="2800" b="1" i="1" dirty="0">
                            <a:solidFill>
                              <a:srgbClr val="B90000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续</m:t>
                        </m:r>
                      </m:e>
                    </m:d>
                    <m:r>
                      <a:rPr kumimoji="0" lang="en-US" altLang="zh-CN" sz="2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B90000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Arial"/>
                      </a:rPr>
                      <m:t> </m:t>
                    </m:r>
                  </m:oMath>
                </a14:m>
                <a:endPara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B90000">
                      <a:lumMod val="75000"/>
                    </a:srgbClr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Arial"/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800">
                        <a:latin typeface="黑体" panose="02010609060101010101" pitchFamily="49" charset="-122"/>
                      </a:rPr>
                      <m:t>(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zh-CN" altLang="en-US" sz="2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+1)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br>
                  <a:rPr lang="en-US" altLang="zh-CN" sz="2800" i="1" dirty="0">
                    <a:solidFill>
                      <a:srgbClr val="0000FF"/>
                    </a:solidFill>
                    <a:latin typeface="Cambria Math"/>
                  </a:rPr>
                </a:br>
                <a:r>
                  <a:rPr lang="en-US" altLang="zh-CN" sz="2800" i="1" dirty="0">
                    <a:solidFill>
                      <a:srgbClr val="0000FF"/>
                    </a:solidFill>
                    <a:latin typeface="Cambria Math"/>
                  </a:rPr>
                  <a:t>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/>
                      </a:rPr>
                      <m:t>1=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A50021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zh-CN" alt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A5002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zh-CN" alt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solidFill>
                              <a:srgbClr val="A50021"/>
                            </a:solidFill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A50021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8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FF"/>
                    </a:solidFill>
                  </a:rPr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A5002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zh-CN" alt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A5002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zh-CN" alt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solidFill>
                              <a:srgbClr val="A50021"/>
                            </a:solidFill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A50021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altLang="zh-CN" sz="2800" dirty="0">
                    <a:solidFill>
                      <a:srgbClr val="0000FF"/>
                    </a:solidFill>
                  </a:rPr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/>
                      </a:rPr>
                      <m:t>+1)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A5002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zh-CN" altLang="en-US" sz="28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A5002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zh-CN" altLang="en-US" sz="2800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solidFill>
                              <a:srgbClr val="A50021"/>
                            </a:solidFill>
                            <a:latin typeface="Cambria Math"/>
                          </a:rPr>
                          <m:t>+1)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A50021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81834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推论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3.6.2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与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相抵当且仅当它们有完全一致的不变因子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cs typeface="Arial"/>
                  </a:rPr>
                  <a:t>8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：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初等变换不改变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阵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的不变因子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112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5571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3.6.8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（初等因子）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的不变因子为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⋯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，且有分解式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kumimoji="0" lang="en-US" altLang="zh-CN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11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kumimoji="0" lang="en-US" altLang="zh-CN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∙⋯∙</m:t>
                                      </m:r>
                                      <m:sSup>
                                        <m:sSup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kumimoji="0" lang="en-US" altLang="zh-CN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21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kumimoji="0" lang="en-US" altLang="zh-CN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∙⋯∙</m:t>
                                      </m:r>
                                      <m:sSup>
                                        <m:sSup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en-US" altLang="zh-CN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d>
                                      <m:r>
                                        <a:rPr kumimoji="0" lang="en-US" altLang="zh-CN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p>
                                        <m:sSup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kumimoji="0" lang="en-US" altLang="zh-CN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∙⋯∙</m:t>
                                      </m:r>
                                      <m:sSup>
                                        <m:sSupPr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kumimoji="0" lang="en-US" altLang="zh-CN" sz="2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𝑟𝑠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则所有幂指数大于零的因子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zh-CN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，统称为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zh-CN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初等因子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（组）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112" r="-6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245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2175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800" b="1" dirty="0">
                    <a:solidFill>
                      <a:srgbClr val="B90000">
                        <a:lumMod val="75000"/>
                      </a:srgb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rgbClr val="B90000">
                        <a:lumMod val="75000"/>
                      </a:srgbClr>
                    </a:solidFill>
                  </a:rPr>
                  <a:t>3.6.5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>
                            <a:solidFill>
                              <a:srgbClr val="B90000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dirty="0">
                            <a:solidFill>
                              <a:srgbClr val="B90000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续</m:t>
                        </m:r>
                      </m:e>
                    </m:d>
                    <m:r>
                      <a:rPr lang="en-US" altLang="zh-CN" sz="2800" b="1" i="1" dirty="0">
                        <a:solidFill>
                          <a:srgbClr val="B90000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初等</m:t>
                    </m:r>
                  </m:oMath>
                </a14:m>
                <a:r>
                  <a:rPr lang="zh-CN" altLang="en-US" sz="2800" dirty="0"/>
                  <a:t>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21751" cy="4935337"/>
              </a:xfrm>
              <a:prstGeom prst="rect">
                <a:avLst/>
              </a:prstGeom>
              <a:blipFill>
                <a:blip r:embed="rId3"/>
                <a:stretch>
                  <a:fillRect l="-1502" r="-3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8026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23126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800" b="1" dirty="0">
                    <a:solidFill>
                      <a:srgbClr val="B90000">
                        <a:lumMod val="75000"/>
                      </a:srgb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rgbClr val="B90000">
                        <a:lumMod val="75000"/>
                      </a:srgbClr>
                    </a:solidFill>
                  </a:rPr>
                  <a:t>3.6.5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dirty="0">
                            <a:solidFill>
                              <a:srgbClr val="B90000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 dirty="0">
                            <a:solidFill>
                              <a:srgbClr val="B90000">
                                <a:lumMod val="75000"/>
                              </a:srgbClr>
                            </a:solidFill>
                            <a:latin typeface="Cambria Math" panose="02040503050406030204" pitchFamily="18" charset="0"/>
                          </a:rPr>
                          <m:t>续</m:t>
                        </m:r>
                      </m:e>
                    </m:d>
                    <m:r>
                      <a:rPr lang="en-US" altLang="zh-CN" sz="2800" b="1" i="1" dirty="0">
                        <a:solidFill>
                          <a:srgbClr val="B90000">
                            <a:lumMod val="75000"/>
                          </a:srgb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初等</m:t>
                    </m:r>
                  </m:oMath>
                </a14:m>
                <a:r>
                  <a:rPr lang="zh-CN" altLang="en-US" sz="2800" dirty="0"/>
                  <a:t>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en-US" altLang="zh-CN" sz="2800">
                          <a:latin typeface="黑体" panose="02010609060101010101" pitchFamily="49" charset="-122"/>
                        </a:rPr>
                        <m:t>(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+1)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CN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m:rPr>
                                <m:nor/>
                              </m:rP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m:rPr>
                                <m:nor/>
                              </m:rPr>
                              <a:rPr lang="en-US" altLang="zh-CN" sz="2800" dirty="0">
                                <a:solidFill>
                                  <a:srgbClr val="0000FF"/>
                                </a:solidFill>
                                <a:latin typeface="黑体" panose="02010609060101010101" pitchFamily="49" charset="-122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zh-CN" altLang="en-US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+1)</m:t>
                            </m:r>
                            <m:r>
                              <m:rPr>
                                <m:nor/>
                              </m:rPr>
                              <a:rPr lang="en-US" altLang="zh-CN" sz="2800" dirty="0">
                                <a:solidFill>
                                  <a:srgbClr val="0000FF"/>
                                </a:solidFill>
                                <a:latin typeface="黑体" panose="02010609060101010101" pitchFamily="49" charset="-122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根据初等因子定义知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/>
                  <a:t>的初等因子为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,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,</m:t>
                      </m:r>
                      <m:r>
                        <a:rPr lang="zh-CN" altLang="en-US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9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初等因子组可能存在相同的因子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231260" cy="4935337"/>
              </a:xfrm>
              <a:prstGeom prst="rect">
                <a:avLst/>
              </a:prstGeom>
              <a:blipFill>
                <a:blip r:embed="rId3"/>
                <a:stretch>
                  <a:fillRect l="-1481" r="-963" b="-2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3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cs typeface="Arial"/>
                  </a:rPr>
                  <a:t>10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：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≅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与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有完全一致的行列式因子，进而有相同的不变因子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所以，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与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有完全一致的初等因子，这表明初等变换不改变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的初等因子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ts val="28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思考：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与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有完全一致的初等因子，则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≅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成立吗？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607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62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3.6.6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考查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与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是否相抵，其中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−2)(</m:t>
                                </m:r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−2)(</m:t>
                                </m:r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kumimoji="0" lang="en-US" altLang="zh-CN" sz="2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lnSpc>
                    <a:spcPct val="114000"/>
                  </a:lnSpc>
                  <a:spcAft>
                    <a:spcPct val="0"/>
                  </a:spcAft>
                  <a:defRPr/>
                </a:pPr>
                <a:r>
                  <a:rPr lang="zh-CN" altLang="en-US" sz="2800" dirty="0">
                    <a:solidFill>
                      <a:srgbClr val="0000FF"/>
                    </a:solidFill>
                    <a:cs typeface="Arial"/>
                  </a:rPr>
                  <a:t>解：</a:t>
                </a:r>
                <a:r>
                  <a:rPr kumimoji="0" lang="en-US" altLang="zh-CN" sz="28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均是</a:t>
                </a:r>
                <a:r>
                  <a:rPr lang="en-US" altLang="zh-CN" sz="2800" dirty="0"/>
                  <a:t>Smith</a:t>
                </a:r>
                <a:r>
                  <a:rPr lang="zh-CN" altLang="zh-CN" sz="2800" dirty="0"/>
                  <a:t>标准形</a:t>
                </a:r>
                <a:r>
                  <a:rPr lang="zh-CN" altLang="en-US" sz="2800" dirty="0"/>
                  <a:t>，但两者不同，故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不相抵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360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5239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3.6.3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相抵当且仅当它们具有相同的各阶行列式因子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当且仅当它们具有完全一致的不变因子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5239469"/>
              </a:xfrm>
              <a:prstGeom prst="rect">
                <a:avLst/>
              </a:prstGeom>
              <a:blipFill>
                <a:blip r:embed="rId2"/>
                <a:stretch>
                  <a:fillRect l="-1523" t="-931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18284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52394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3.6.3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相抵当且仅当它们具有相同的各阶行列式因子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当且仅当它们具有完全一致的不变因子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3.6.4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≅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当且仅当它们有完全一致的初等因子，且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5239469"/>
              </a:xfrm>
              <a:prstGeom prst="rect">
                <a:avLst/>
              </a:prstGeom>
              <a:blipFill>
                <a:blip r:embed="rId2"/>
                <a:stretch>
                  <a:fillRect l="-1523" t="-931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23357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3.6.5 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矩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为对角块矩阵，即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初等因子的全体就是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的全部初等因子，其中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是适当阶数的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矩阵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360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59775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1:</a:t>
                </a:r>
                <a:r>
                  <a:rPr lang="zh-CN" altLang="en-US" sz="2800" dirty="0"/>
                  <a:t>数字矩阵是特殊的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zh-CN" altLang="en-US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特征矩阵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2: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矩阵</a:t>
                </a:r>
                <a:r>
                  <a:rPr lang="zh-CN" altLang="en-US" sz="2800" dirty="0"/>
                  <a:t>和数字矩阵一样有加、减、乘等运算且具有相同的运算规律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同样可定义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正方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矩阵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的行列式、子式及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矩阵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的秩</a:t>
                </a:r>
                <a:r>
                  <a:rPr lang="zh-CN" altLang="en-US" sz="2800" dirty="0"/>
                  <a:t>等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  <a:blipFill>
                <a:blip r:embed="rId3"/>
                <a:stretch>
                  <a:fillRect l="-1523" t="-989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43654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3.6.5 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矩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为对角块矩阵，即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初等因子的全体就是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的全部初等因子，其中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是适当阶数的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矩阵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lnSpc>
                    <a:spcPct val="118000"/>
                  </a:lnSpc>
                  <a:spcAft>
                    <a:spcPct val="0"/>
                  </a:spcAft>
                  <a:defRPr/>
                </a:pPr>
                <a:r>
                  <a:rPr lang="zh-CN" altLang="en-US" sz="2800" b="1" dirty="0">
                    <a:solidFill>
                      <a:srgbClr val="0000FF"/>
                    </a:solidFill>
                    <a:cs typeface="Arial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cs typeface="Arial"/>
                  </a:rPr>
                  <a:t>11</a:t>
                </a:r>
                <a:r>
                  <a:rPr lang="zh-CN" altLang="en-US" sz="2800" b="1" dirty="0">
                    <a:solidFill>
                      <a:srgbClr val="0000FF"/>
                    </a:solidFill>
                    <a:cs typeface="Arial"/>
                  </a:rPr>
                  <a:t>：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Arial"/>
                  </a:rPr>
                  <a:t>在求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矩阵的</a:t>
                </a:r>
                <a:r>
                  <a:rPr lang="en-US" altLang="zh-CN" sz="2800" dirty="0"/>
                  <a:t>Smith</a:t>
                </a:r>
                <a:r>
                  <a:rPr lang="zh-CN" altLang="en-US" sz="2800" dirty="0"/>
                  <a:t>标准形、不变因子或初等因子时，可先将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矩阵作初等变换，使得变换后的矩阵为对角（块）矩阵，然后利用上述定理求出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矩阵的初等因子，进而求出</a:t>
                </a:r>
                <a:r>
                  <a:rPr lang="en-US" altLang="zh-CN" sz="2800" dirty="0"/>
                  <a:t>Smith</a:t>
                </a:r>
                <a:r>
                  <a:rPr lang="zh-CN" altLang="en-US" sz="2800" dirty="0"/>
                  <a:t>标准形和不变因子</a:t>
                </a:r>
                <a:r>
                  <a:rPr lang="en-US" altLang="zh-CN" sz="2800" dirty="0"/>
                  <a:t>.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360" r="-1523" b="-7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8001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3.6.7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特征矩阵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Smith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标准形，其中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02154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3.6.6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复方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相似当且仅当它们的特征矩阵相抵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小结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对于数字方阵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有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rgbClr val="C00000"/>
                  </a:solidFill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有相同的不变因子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>
                  <a:solidFill>
                    <a:srgbClr val="C00000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18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18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18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14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989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23060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3.6.6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复方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相似当且仅当它们的特征矩阵相抵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小结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对于数字方阵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有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2800" dirty="0">
                  <a:solidFill>
                    <a:srgbClr val="C00000"/>
                  </a:solidFill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有相同的不变因子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>
                  <a:solidFill>
                    <a:srgbClr val="C00000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有相同的初等因子成立吗？</a:t>
                </a:r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小结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对于数字方阵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有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</a:rPr>
                  <a:t>有相同的初等因子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>
                  <a:solidFill>
                    <a:srgbClr val="C00000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18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18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18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14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989" r="-1523" b="-4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193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思考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可对角化的充要条件？</a:t>
                </a:r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3.6.4 </a:t>
                </a:r>
                <a:r>
                  <a:rPr lang="zh-CN" altLang="zh-CN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是单纯矩阵的充分必要条件是它的特征矩阵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的初等因子</a:t>
                </a:r>
                <a:r>
                  <a:rPr lang="zh-CN" altLang="en-US" sz="2800" dirty="0"/>
                  <a:t>是</a:t>
                </a:r>
                <a:r>
                  <a:rPr lang="zh-CN" altLang="zh-CN" sz="2800" dirty="0"/>
                  <a:t>一次的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3.6.5 </a:t>
                </a:r>
                <a:r>
                  <a:rPr lang="zh-CN" altLang="zh-CN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是单纯矩阵的充分必要条件是它的特征矩阵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的不变因子无重根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621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3.6.8  </a:t>
                </a:r>
                <a:r>
                  <a:rPr lang="zh-CN" altLang="en-US" sz="2800" dirty="0"/>
                  <a:t>判断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zh-CN" altLang="zh-CN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2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zh-CN" altLang="zh-CN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2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⋱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zh-CN" altLang="zh-CN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⋱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2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zh-CN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e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zh-CN" altLang="zh-CN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 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2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𝑎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/>
                  <a:t>是否为单纯矩阵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3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r="-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60966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定义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3.6.9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Jordan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块）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，其特征矩阵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初等因子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zh-CN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zh-CN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zh-CN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 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zh-CN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阶矩阵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zh-CN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8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kumimoji="0" lang="en-US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则称矩阵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=1,⋯,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）为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Jordan</a:t>
                </a:r>
                <a:r>
                  <a:rPr kumimoji="0" lang="zh-CN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块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618" r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86669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3.6.9 </a:t>
                </a:r>
                <a:r>
                  <a:rPr lang="zh-CN" altLang="en-US" sz="2800" dirty="0"/>
                  <a:t>判断下列</a:t>
                </a:r>
                <a:r>
                  <a:rPr lang="zh-CN" altLang="zh-CN" sz="2800" dirty="0"/>
                  <a:t>矩阵</a:t>
                </a:r>
                <a:r>
                  <a:rPr lang="zh-CN" altLang="en-US" sz="2800" dirty="0"/>
                  <a:t>是否为</a:t>
                </a:r>
                <a:r>
                  <a:rPr lang="en-US" altLang="zh-CN" sz="2800" dirty="0"/>
                  <a:t>Jordan</a:t>
                </a:r>
                <a:r>
                  <a:rPr lang="zh-CN" altLang="en-US" sz="2800" dirty="0"/>
                  <a:t>块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其中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9335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302262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6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600" b="1" dirty="0">
                    <a:solidFill>
                      <a:schemeClr val="accent6">
                        <a:lumMod val="75000"/>
                      </a:schemeClr>
                    </a:solidFill>
                  </a:rPr>
                  <a:t>3.6.10 </a:t>
                </a:r>
                <a:r>
                  <a:rPr lang="zh-CN" altLang="en-US" sz="2600" dirty="0"/>
                  <a:t>求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Jordan</a:t>
                </a:r>
                <a:r>
                  <a:rPr lang="zh-CN" altLang="en-US" sz="2600" dirty="0"/>
                  <a:t>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6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zh-CN" altLang="zh-CN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260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60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zh-CN" altLang="zh-CN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26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600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60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600" dirty="0"/>
                  <a:t>的最小多项式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302262" cy="4935337"/>
              </a:xfrm>
              <a:prstGeom prst="rect">
                <a:avLst/>
              </a:prstGeom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8865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302262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6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600" b="1" dirty="0">
                    <a:solidFill>
                      <a:schemeClr val="accent6">
                        <a:lumMod val="75000"/>
                      </a:schemeClr>
                    </a:solidFill>
                  </a:rPr>
                  <a:t>3.6.10 </a:t>
                </a:r>
                <a:r>
                  <a:rPr lang="zh-CN" altLang="en-US" sz="2600" dirty="0"/>
                  <a:t>求</a:t>
                </a:r>
                <a:r>
                  <a:rPr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Jordan</a:t>
                </a:r>
                <a:r>
                  <a:rPr lang="zh-CN" altLang="en-US" sz="2600" dirty="0"/>
                  <a:t>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26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altLang="zh-CN" sz="260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6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260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zh-C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zh-CN" altLang="zh-CN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2600">
                                                  <a:latin typeface="Cambria Math" panose="02040503050406030204" pitchFamily="18" charset="0"/>
                                                </a:rPr>
                                                <m:t>⋱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altLang="zh-CN" sz="260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zh-CN" altLang="zh-CN" sz="2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en-US" altLang="zh-CN" sz="26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600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60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CN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zh-CN" sz="2600" dirty="0"/>
                  <a:t>的最小多项式</a:t>
                </a:r>
                <a:r>
                  <a:rPr lang="en-US" altLang="zh-CN" sz="2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sz="2800" kern="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特征多项式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其最小多项式可能为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800" dirty="0"/>
                  <a:t> </a:t>
                </a:r>
              </a:p>
              <a:p>
                <a:r>
                  <a:rPr lang="zh-CN" altLang="zh-CN" sz="2800" dirty="0"/>
                  <a:t>经计算知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 2, ⋯,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因此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的最小多项式为</a:t>
                </a:r>
                <a:endParaRPr lang="en-US" altLang="zh-CN" sz="2800" dirty="0"/>
              </a:p>
              <a:p>
                <a:pPr algn="ctr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­</m:t>
                        </m:r>
                      </m:e>
                      <m:sub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302262" cy="4935337"/>
              </a:xfrm>
              <a:prstGeom prst="rect">
                <a:avLst/>
              </a:prstGeom>
              <a:blipFill>
                <a:blip r:embed="rId2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41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矩阵的秩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中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非零子式的最高阶数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定义为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秩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3.6.2  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800" dirty="0"/>
                  <a:t>的行列式和秩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由于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3:</a:t>
                </a:r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sz="2800" dirty="0"/>
                  <a:t>矩阵理论中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“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时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矩阵的秩为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其余情况矩阵的秩为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”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这种说法是错误的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001000" cy="4935337"/>
              </a:xfrm>
              <a:prstGeom prst="rect">
                <a:avLst/>
              </a:prstGeom>
              <a:blipFill>
                <a:blip r:embed="rId3"/>
                <a:stretch>
                  <a:fillRect l="-1523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78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4820" y="1299274"/>
                <a:ext cx="8110700" cy="4267200"/>
              </a:xfrm>
            </p:spPr>
            <p:txBody>
              <a:bodyPr/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12</a:t>
                </a:r>
                <a:r>
                  <a:rPr lang="en-US" altLang="zh-CN" sz="2800" b="1" kern="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任一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Jordan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块的最小多项式等于它的特征多项式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也是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Jordan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块所对应特征矩阵的初等因子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Jordan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块形式看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给定初等因子所作的最简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kern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矩阵就是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Jordan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块的特征矩阵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那么对复方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所有的初等因子作最简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矩阵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并构造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对角块矩阵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即可得到与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相似的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最简阵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820" y="1299274"/>
                <a:ext cx="8110700" cy="4267200"/>
              </a:xfrm>
              <a:blipFill>
                <a:blip r:embed="rId3"/>
                <a:stretch>
                  <a:fillRect l="-1503" t="-286" r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28362604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3.6.10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00FF"/>
                            </a:solidFill>
                          </a:rPr>
                          <m:t>Jordan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标准</m:t>
                        </m:r>
                        <m:r>
                          <m:rPr>
                            <m:nor/>
                          </m:rPr>
                          <a:rPr lang="zh-CN" altLang="en-US" sz="2800" b="1" dirty="0" smtClean="0">
                            <a:solidFill>
                              <a:srgbClr val="0000FF"/>
                            </a:solidFill>
                          </a:rPr>
                          <m:t>形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</a:t>
                </a:r>
                <a:r>
                  <a:rPr lang="zh-CN" altLang="en-US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zh-CN" sz="2800" dirty="0"/>
                  <a:t>特征矩阵</a:t>
                </a:r>
                <a:r>
                  <a:rPr lang="zh-CN" altLang="en-US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dirty="0"/>
                  <a:t>其</a:t>
                </a:r>
                <a:r>
                  <a:rPr lang="zh-CN" altLang="zh-CN" sz="2800" dirty="0"/>
                  <a:t>初等因子为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对应的</a:t>
                </a:r>
                <a:r>
                  <a:rPr lang="en-US" altLang="zh-CN" sz="2800" dirty="0"/>
                  <a:t>Jordan</a:t>
                </a:r>
                <a:r>
                  <a:rPr lang="zh-CN" altLang="zh-CN" sz="2800" dirty="0"/>
                  <a:t>块分别记为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则由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zh-CN" sz="2800" dirty="0"/>
                  <a:t>个</a:t>
                </a:r>
                <a:r>
                  <a:rPr lang="en-US" altLang="zh-CN" sz="2800" dirty="0"/>
                  <a:t>Jordan</a:t>
                </a:r>
                <a:r>
                  <a:rPr lang="zh-CN" altLang="zh-CN" sz="2800" dirty="0"/>
                  <a:t>块作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阶对角块矩阵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Jordan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标准形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dirty="0"/>
                          <m:t>或</m:t>
                        </m:r>
                      </m:e>
                    </m:d>
                    <m:d>
                      <m:dPr>
                        <m:begChr m:val="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FF0000"/>
                            </a:solidFill>
                          </a:rPr>
                          <m:t>Jordan</m:t>
                        </m:r>
                        <m:r>
                          <m:rPr>
                            <m:nor/>
                          </m:rPr>
                          <a:rPr lang="zh-CN" altLang="zh-CN" sz="2800" b="1" dirty="0">
                            <a:solidFill>
                              <a:srgbClr val="FF0000"/>
                            </a:solidFill>
                          </a:rPr>
                          <m:t>法式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r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6192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5177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3.6.11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en-US" sz="2800" dirty="0"/>
                  <a:t>特征矩阵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,1,1,1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en-US" altLang="zh-CN" sz="2800" dirty="0"/>
                  <a:t>Jordan</a:t>
                </a:r>
                <a:r>
                  <a:rPr lang="zh-CN" altLang="zh-CN" sz="2800" dirty="0"/>
                  <a:t>标准形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5177685"/>
              </a:xfrm>
              <a:prstGeom prst="rect">
                <a:avLst/>
              </a:prstGeom>
              <a:blipFill>
                <a:blip r:embed="rId3"/>
                <a:stretch>
                  <a:fillRect l="-1523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69924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51776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3.6.11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en-US" sz="2800" dirty="0"/>
                  <a:t>特征矩阵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,1,1,1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en-US" altLang="zh-CN" sz="2800" dirty="0"/>
                  <a:t>Jordan</a:t>
                </a:r>
                <a:r>
                  <a:rPr lang="zh-CN" altLang="zh-CN" sz="2800" dirty="0"/>
                  <a:t>标准形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sz="2800" kern="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zh-CN" sz="2800" dirty="0"/>
                  <a:t>初等因子为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,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作</a:t>
                </a:r>
                <a:r>
                  <a:rPr lang="en-US" altLang="zh-CN" sz="2800" dirty="0"/>
                  <a:t>Jordan</a:t>
                </a:r>
                <a:r>
                  <a:rPr lang="zh-CN" altLang="zh-CN" sz="2800" dirty="0"/>
                  <a:t>块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1   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5177685"/>
              </a:xfrm>
              <a:prstGeom prst="rect">
                <a:avLst/>
              </a:prstGeom>
              <a:blipFill>
                <a:blip r:embed="rId3"/>
                <a:stretch>
                  <a:fillRect l="-1523" t="-942" r="-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8EAB4B-D944-423E-97D2-C65D5777B95D}"/>
              </a:ext>
            </a:extLst>
          </p:cNvPr>
          <p:cNvCxnSpPr/>
          <p:nvPr/>
        </p:nvCxnSpPr>
        <p:spPr bwMode="auto">
          <a:xfrm>
            <a:off x="3280718" y="5121875"/>
            <a:ext cx="117389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7B2ED0C-7C44-433A-A02D-27C13020469E}"/>
              </a:ext>
            </a:extLst>
          </p:cNvPr>
          <p:cNvCxnSpPr>
            <a:cxnSpLocks/>
          </p:cNvCxnSpPr>
          <p:nvPr/>
        </p:nvCxnSpPr>
        <p:spPr bwMode="auto">
          <a:xfrm>
            <a:off x="4217772" y="5533767"/>
            <a:ext cx="87321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C6BC7CD-21DD-427A-9203-AB6E8FED663C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7496" y="4361935"/>
            <a:ext cx="0" cy="10441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3971A6F-9127-44AE-A659-3335882DCB1E}"/>
              </a:ext>
            </a:extLst>
          </p:cNvPr>
          <p:cNvCxnSpPr>
            <a:cxnSpLocks/>
          </p:cNvCxnSpPr>
          <p:nvPr/>
        </p:nvCxnSpPr>
        <p:spPr bwMode="auto">
          <a:xfrm flipV="1">
            <a:off x="4856204" y="5074508"/>
            <a:ext cx="0" cy="104414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231460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3.6.7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（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Jordan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标准形定理）</a:t>
                </a:r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设矩阵</a:t>
                </a:r>
                <a14:m>
                  <m:oMath xmlns:m="http://schemas.openxmlformats.org/officeDocument/2006/math">
                    <m:r>
                      <a:rPr kumimoji="0" lang="en-US" altLang="zh-CN" sz="3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是复方阵</a:t>
                </a:r>
                <a14:m>
                  <m:oMath xmlns:m="http://schemas.openxmlformats.org/officeDocument/2006/math">
                    <m:r>
                      <a:rPr kumimoji="0" lang="en-US" altLang="zh-CN" sz="3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Jordan</a:t>
                </a:r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标准形，则矩阵</a:t>
                </a:r>
                <a14:m>
                  <m:oMath xmlns:m="http://schemas.openxmlformats.org/officeDocument/2006/math">
                    <m:r>
                      <a:rPr kumimoji="0" lang="en-US" altLang="zh-CN" sz="3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与矩阵</a:t>
                </a:r>
                <a14:m>
                  <m:oMath xmlns:m="http://schemas.openxmlformats.org/officeDocument/2006/math">
                    <m:r>
                      <a:rPr kumimoji="0" lang="en-US" altLang="zh-CN" sz="3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相似</a:t>
                </a:r>
                <a:r>
                  <a:rPr kumimoji="0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752" t="-1854" r="-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033272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3.6.7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（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Jordan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标准形定理）</a:t>
                </a:r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设矩阵</a:t>
                </a:r>
                <a14:m>
                  <m:oMath xmlns:m="http://schemas.openxmlformats.org/officeDocument/2006/math">
                    <m:r>
                      <a:rPr kumimoji="0" lang="en-US" altLang="zh-CN" sz="3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是复方阵</a:t>
                </a:r>
                <a14:m>
                  <m:oMath xmlns:m="http://schemas.openxmlformats.org/officeDocument/2006/math">
                    <m:r>
                      <a:rPr kumimoji="0" lang="en-US" altLang="zh-CN" sz="3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Jordan</a:t>
                </a:r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标准形，则矩阵</a:t>
                </a:r>
                <a14:m>
                  <m:oMath xmlns:m="http://schemas.openxmlformats.org/officeDocument/2006/math">
                    <m:r>
                      <a:rPr kumimoji="0" lang="en-US" altLang="zh-CN" sz="3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与矩阵</a:t>
                </a:r>
                <a14:m>
                  <m:oMath xmlns:m="http://schemas.openxmlformats.org/officeDocument/2006/math">
                    <m:r>
                      <a:rPr kumimoji="0" lang="en-US" altLang="zh-CN" sz="3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kumimoji="0" lang="zh-CN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相似</a:t>
                </a:r>
                <a:r>
                  <a:rPr kumimoji="0" lang="en-US" altLang="zh-CN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3.6.12 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zh-CN" sz="2800" dirty="0"/>
                  <a:t>的</a:t>
                </a:r>
                <a:r>
                  <a:rPr lang="en-US" altLang="zh-CN" sz="2800" dirty="0"/>
                  <a:t>Jordan</a:t>
                </a:r>
                <a:r>
                  <a:rPr lang="zh-CN" altLang="zh-CN" sz="2800" dirty="0"/>
                  <a:t>标准形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并求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对矩阵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作初等变换得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i="1">
                                    <a:latin typeface="Cambria Math"/>
                                  </a:rPr>
                                  <m:t>−1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752" t="-1854" r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09992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280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r>
                  <a:rPr lang="zh-CN" altLang="zh-CN" sz="2800" dirty="0"/>
                  <a:t>则特征矩阵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的初等因子为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en-US" altLang="zh-CN" sz="2800" dirty="0"/>
                  <a:t>Jordan</a:t>
                </a:r>
                <a:r>
                  <a:rPr lang="zh-CN" altLang="zh-CN" sz="2800" dirty="0"/>
                  <a:t>标准形为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altLang="zh-CN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 algn="ctr"/>
                <a:endParaRPr lang="zh-CN" altLang="zh-CN" sz="2800" dirty="0"/>
              </a:p>
              <a:p>
                <a:pPr algn="just"/>
                <a:endParaRPr lang="zh-CN" altLang="zh-CN" sz="2800" dirty="0"/>
              </a:p>
              <a:p>
                <a:pPr algn="just"/>
                <a:endParaRPr lang="zh-CN" altLang="zh-CN" dirty="0"/>
              </a:p>
              <a:p>
                <a:pPr algn="just"/>
                <a:endParaRPr lang="zh-CN" altLang="zh-CN" sz="2800" dirty="0"/>
              </a:p>
              <a:p>
                <a:pPr algn="just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2808" cy="4935337"/>
              </a:xfrm>
              <a:prstGeom prst="rect">
                <a:avLst/>
              </a:prstGeom>
              <a:blipFill>
                <a:blip r:embed="rId2"/>
                <a:stretch>
                  <a:fillRect l="-1503" t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43525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解得两个线性无关的向量为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[3,0,1]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,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[0,3,1]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[0,3,1]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800" dirty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zh-CN" sz="2800" dirty="0"/>
                  <a:t>此时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方程无解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若将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调整</a:t>
                </a:r>
                <a:r>
                  <a:rPr lang="zh-CN" altLang="zh-CN" sz="2800" dirty="0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顺序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[3,0,1]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zh-CN" altLang="en-US" sz="2800" dirty="0"/>
                  <a:t>再</a:t>
                </a:r>
                <a:r>
                  <a:rPr lang="zh-CN" altLang="zh-CN" sz="280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代入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方程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仍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无解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3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47950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解得两个线性无关的向量为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[3,0,1]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,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[0,3,1]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[0,3,1]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sz="2800" dirty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zh-CN" sz="2800" dirty="0"/>
                  <a:t>此时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方程无解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若将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调整</a:t>
                </a:r>
                <a:r>
                  <a:rPr lang="zh-CN" altLang="zh-CN" sz="2800" dirty="0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顺序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[3,0,1]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zh-CN" altLang="en-US" sz="2800" dirty="0"/>
                  <a:t>再</a:t>
                </a:r>
                <a:r>
                  <a:rPr lang="zh-CN" altLang="zh-CN" sz="280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代入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方程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仍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无解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为什么找不到可逆阵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回答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的任一非零解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dirty="0"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之前选取的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不合适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3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090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803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定义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并</a:t>
                </a:r>
                <a:r>
                  <a:rPr lang="zh-CN" altLang="zh-CN" sz="280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zh-CN" sz="2800" dirty="0"/>
                  <a:t>得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观察知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应表示为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[2,1,1]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803" cy="4935337"/>
              </a:xfrm>
              <a:prstGeom prst="rect">
                <a:avLst/>
              </a:prstGeom>
              <a:blipFill>
                <a:blip r:embed="rId2"/>
                <a:stretch>
                  <a:fillRect l="-149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5406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3.6.3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zh-CN" sz="2800" dirty="0"/>
                  <a:t>是关于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的一元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次多项式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zh-CN" sz="2800" dirty="0"/>
                  <a:t>因此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的特征矩阵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的秩为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总是满秩的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989" r="-3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03749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803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dirty="0"/>
                  <a:t>求解方程组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这表明向量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[2,1,1]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800" dirty="0"/>
                  <a:t>是方程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的解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此时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[3,0,1]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[2,1,1]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[−1,0,0]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zh-CN" sz="2800" dirty="0"/>
                  <a:t>因此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803" cy="4935337"/>
              </a:xfrm>
              <a:prstGeom prst="rect">
                <a:avLst/>
              </a:prstGeom>
              <a:blipFill>
                <a:blip r:embed="rId2"/>
                <a:stretch>
                  <a:fillRect l="-1493" t="-989" r="-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35702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16863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3.6.8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Frobenious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，其特征矩阵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Smith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标准形为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diag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algn="just" fontAlgn="base">
                  <a:lnSpc>
                    <a:spcPct val="114000"/>
                  </a:lnSpc>
                  <a:spcAft>
                    <a:spcPct val="0"/>
                  </a:spcAft>
                  <a:defRPr/>
                </a:pPr>
                <a:r>
                  <a:rPr lang="zh-CN" altLang="en-US" sz="2800" b="1" dirty="0">
                    <a:solidFill>
                      <a:srgbClr val="0000FF"/>
                    </a:solidFill>
                    <a:cs typeface="Arial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cs typeface="Arial"/>
                  </a:rPr>
                  <a:t>13: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en-US" sz="2800" dirty="0"/>
                  <a:t>初等因子的最小公倍式即为矩阵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zh-CN" sz="2800" dirty="0"/>
                  <a:t>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lnSpc>
                    <a:spcPct val="114000"/>
                  </a:lnSpc>
                  <a:spcAft>
                    <a:spcPct val="0"/>
                  </a:spcAft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8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4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168631" cy="4935337"/>
              </a:xfrm>
              <a:prstGeom prst="rect">
                <a:avLst/>
              </a:prstGeom>
              <a:blipFill>
                <a:blip r:embed="rId3"/>
                <a:stretch>
                  <a:fillRect l="-1493" t="-1360" r="-1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197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例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90000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3.6.13 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求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以下矩阵的最小多项式，其中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1 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zh-CN" altLang="zh-CN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523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0957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3.8.3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zh-CN" sz="2800" dirty="0"/>
                  <a:t>是关于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的一元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次多项式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zh-CN" sz="2800" dirty="0"/>
                  <a:t>因此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的特征矩阵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的秩为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rgbClr val="FF0000"/>
                    </a:solidFill>
                  </a:rPr>
                  <a:t>总是满秩的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矩阵的逆矩阵</m:t>
                        </m:r>
                      </m:e>
                    </m:d>
                  </m:oMath>
                </a14:m>
                <a:r>
                  <a:rPr lang="zh-CN" altLang="en-US" sz="2800" dirty="0"/>
                  <a:t> 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方阵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若存在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是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可逆</a:t>
                </a:r>
                <a:r>
                  <a:rPr lang="zh-CN" altLang="zh-CN" sz="2800" dirty="0"/>
                  <a:t>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并称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的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逆矩阵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在</a:t>
                </a:r>
                <a:r>
                  <a:rPr lang="zh-CN" altLang="en-US" sz="2800" dirty="0"/>
                  <a:t>数字方阵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中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满秩和可逆是等价的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这一结论适用于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矩</a:t>
                </a:r>
                <a:r>
                  <a:rPr lang="zh-CN" altLang="zh-CN" sz="2800" dirty="0">
                    <a:solidFill>
                      <a:schemeClr val="tx1"/>
                    </a:solidFill>
                  </a:rPr>
                  <a:t>阵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吗？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00999" cy="4935337"/>
              </a:xfrm>
              <a:prstGeom prst="rect">
                <a:avLst/>
              </a:prstGeom>
              <a:blipFill>
                <a:blip r:embed="rId3"/>
                <a:stretch>
                  <a:fillRect l="-1523" t="-989" r="-3732" b="-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4094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06986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再次考察例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3.6.2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由例</a:t>
                </a:r>
                <a:r>
                  <a:rPr lang="en-US" altLang="zh-CN" sz="2800" dirty="0"/>
                  <a:t>3.8.2</a:t>
                </a:r>
                <a:r>
                  <a:rPr lang="zh-CN" altLang="en-US" sz="2800" dirty="0"/>
                  <a:t>可知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满秩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可逆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则其逆矩阵应为</a:t>
                </a:r>
                <a:endParaRPr lang="en-US" altLang="zh-CN" sz="2800" dirty="0"/>
              </a:p>
              <a:p>
                <a:pPr algn="just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06986" cy="4935337"/>
              </a:xfrm>
              <a:prstGeom prst="rect">
                <a:avLst/>
              </a:prstGeom>
              <a:blipFill>
                <a:blip r:embed="rId2"/>
                <a:stretch>
                  <a:fillRect l="-1504" r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6924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——Jordan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342241" y="1236017"/>
                <a:ext cx="8459518" cy="5189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3.6.1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/>
                  <a:t>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可逆的充分必要条件是其行列式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800" dirty="0"/>
                  <a:t>为非零常数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41" y="1236017"/>
                <a:ext cx="8459518" cy="5189436"/>
              </a:xfrm>
              <a:prstGeom prst="rect">
                <a:avLst/>
              </a:prstGeom>
              <a:blipFill>
                <a:blip r:embed="rId2"/>
                <a:stretch>
                  <a:fillRect l="-1441" t="-940" r="-1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3675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</TotalTime>
  <Words>3631</Words>
  <Application>Microsoft Office PowerPoint</Application>
  <PresentationFormat>全屏显示(4:3)</PresentationFormat>
  <Paragraphs>328</Paragraphs>
  <Slides>62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等线</vt:lpstr>
      <vt:lpstr>仿宋</vt:lpstr>
      <vt:lpstr>黑体</vt:lpstr>
      <vt:lpstr>宋体</vt:lpstr>
      <vt:lpstr>Arial</vt:lpstr>
      <vt:lpstr>Cambria Math</vt:lpstr>
      <vt:lpstr>Times New Roman</vt:lpstr>
      <vt:lpstr>Verdana</vt:lpstr>
      <vt:lpstr>Wingdings</vt:lpstr>
      <vt:lpstr>Profile</vt:lpstr>
      <vt:lpstr>1_Profile</vt:lpstr>
      <vt:lpstr>第三章 矩阵分解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  <vt:lpstr>第三章 矩阵分解——Jordan分解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Kexin</dc:creator>
  <cp:lastModifiedBy>buaa</cp:lastModifiedBy>
  <cp:revision>118</cp:revision>
  <dcterms:created xsi:type="dcterms:W3CDTF">2020-08-26T03:03:02Z</dcterms:created>
  <dcterms:modified xsi:type="dcterms:W3CDTF">2024-08-30T11:28:08Z</dcterms:modified>
</cp:coreProperties>
</file>