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notesMasterIdLst>
    <p:notesMasterId r:id="rId25"/>
  </p:notesMasterIdLst>
  <p:sldIdLst>
    <p:sldId id="648" r:id="rId2"/>
    <p:sldId id="402" r:id="rId3"/>
    <p:sldId id="351" r:id="rId4"/>
    <p:sldId id="622" r:id="rId5"/>
    <p:sldId id="647" r:id="rId6"/>
    <p:sldId id="420" r:id="rId7"/>
    <p:sldId id="632" r:id="rId8"/>
    <p:sldId id="350" r:id="rId9"/>
    <p:sldId id="422" r:id="rId10"/>
    <p:sldId id="636" r:id="rId11"/>
    <p:sldId id="637" r:id="rId12"/>
    <p:sldId id="423" r:id="rId13"/>
    <p:sldId id="641" r:id="rId14"/>
    <p:sldId id="642" r:id="rId15"/>
    <p:sldId id="630" r:id="rId16"/>
    <p:sldId id="644" r:id="rId17"/>
    <p:sldId id="428" r:id="rId18"/>
    <p:sldId id="607" r:id="rId19"/>
    <p:sldId id="608" r:id="rId20"/>
    <p:sldId id="430" r:id="rId21"/>
    <p:sldId id="609" r:id="rId22"/>
    <p:sldId id="646" r:id="rId23"/>
    <p:sldId id="431" r:id="rId24"/>
  </p:sldIdLst>
  <p:sldSz cx="9144000" cy="6858000" type="screen4x3"/>
  <p:notesSz cx="7315200" cy="9601200"/>
  <p:defaultTextStyle>
    <a:defPPr>
      <a:defRPr lang="en-US"/>
    </a:defPPr>
    <a:lvl1pPr algn="l" rtl="0" eaLnBrk="0" fontAlgn="base" hangingPunct="0">
      <a:spcBef>
        <a:spcPct val="0"/>
      </a:spcBef>
      <a:spcAft>
        <a:spcPct val="0"/>
      </a:spcAft>
      <a:defRPr sz="3000" kern="1200">
        <a:solidFill>
          <a:schemeClr val="tx1"/>
        </a:solidFill>
        <a:latin typeface="Times New Roman" pitchFamily="18" charset="0"/>
        <a:ea typeface="+mn-ea"/>
        <a:cs typeface="Arial" charset="0"/>
      </a:defRPr>
    </a:lvl1pPr>
    <a:lvl2pPr marL="457200" algn="l" rtl="0" eaLnBrk="0" fontAlgn="base" hangingPunct="0">
      <a:spcBef>
        <a:spcPct val="0"/>
      </a:spcBef>
      <a:spcAft>
        <a:spcPct val="0"/>
      </a:spcAft>
      <a:defRPr sz="3000" kern="1200">
        <a:solidFill>
          <a:schemeClr val="tx1"/>
        </a:solidFill>
        <a:latin typeface="Times New Roman" pitchFamily="18" charset="0"/>
        <a:ea typeface="+mn-ea"/>
        <a:cs typeface="Arial" charset="0"/>
      </a:defRPr>
    </a:lvl2pPr>
    <a:lvl3pPr marL="914400" algn="l" rtl="0" eaLnBrk="0" fontAlgn="base" hangingPunct="0">
      <a:spcBef>
        <a:spcPct val="0"/>
      </a:spcBef>
      <a:spcAft>
        <a:spcPct val="0"/>
      </a:spcAft>
      <a:defRPr sz="3000" kern="1200">
        <a:solidFill>
          <a:schemeClr val="tx1"/>
        </a:solidFill>
        <a:latin typeface="Times New Roman" pitchFamily="18" charset="0"/>
        <a:ea typeface="+mn-ea"/>
        <a:cs typeface="Arial" charset="0"/>
      </a:defRPr>
    </a:lvl3pPr>
    <a:lvl4pPr marL="1371600" algn="l" rtl="0" eaLnBrk="0" fontAlgn="base" hangingPunct="0">
      <a:spcBef>
        <a:spcPct val="0"/>
      </a:spcBef>
      <a:spcAft>
        <a:spcPct val="0"/>
      </a:spcAft>
      <a:defRPr sz="3000" kern="1200">
        <a:solidFill>
          <a:schemeClr val="tx1"/>
        </a:solidFill>
        <a:latin typeface="Times New Roman" pitchFamily="18" charset="0"/>
        <a:ea typeface="+mn-ea"/>
        <a:cs typeface="Arial" charset="0"/>
      </a:defRPr>
    </a:lvl4pPr>
    <a:lvl5pPr marL="1828800" algn="l" rtl="0" eaLnBrk="0" fontAlgn="base" hangingPunct="0">
      <a:spcBef>
        <a:spcPct val="0"/>
      </a:spcBef>
      <a:spcAft>
        <a:spcPct val="0"/>
      </a:spcAft>
      <a:defRPr sz="3000" kern="1200">
        <a:solidFill>
          <a:schemeClr val="tx1"/>
        </a:solidFill>
        <a:latin typeface="Times New Roman" pitchFamily="18" charset="0"/>
        <a:ea typeface="+mn-ea"/>
        <a:cs typeface="Arial" charset="0"/>
      </a:defRPr>
    </a:lvl5pPr>
    <a:lvl6pPr marL="2286000" algn="l" defTabSz="914400" rtl="0" eaLnBrk="1" latinLnBrk="0" hangingPunct="1">
      <a:defRPr sz="3000" kern="1200">
        <a:solidFill>
          <a:schemeClr val="tx1"/>
        </a:solidFill>
        <a:latin typeface="Times New Roman" pitchFamily="18" charset="0"/>
        <a:ea typeface="+mn-ea"/>
        <a:cs typeface="Arial" charset="0"/>
      </a:defRPr>
    </a:lvl6pPr>
    <a:lvl7pPr marL="2743200" algn="l" defTabSz="914400" rtl="0" eaLnBrk="1" latinLnBrk="0" hangingPunct="1">
      <a:defRPr sz="3000" kern="1200">
        <a:solidFill>
          <a:schemeClr val="tx1"/>
        </a:solidFill>
        <a:latin typeface="Times New Roman" pitchFamily="18" charset="0"/>
        <a:ea typeface="+mn-ea"/>
        <a:cs typeface="Arial" charset="0"/>
      </a:defRPr>
    </a:lvl7pPr>
    <a:lvl8pPr marL="3200400" algn="l" defTabSz="914400" rtl="0" eaLnBrk="1" latinLnBrk="0" hangingPunct="1">
      <a:defRPr sz="3000" kern="1200">
        <a:solidFill>
          <a:schemeClr val="tx1"/>
        </a:solidFill>
        <a:latin typeface="Times New Roman" pitchFamily="18" charset="0"/>
        <a:ea typeface="+mn-ea"/>
        <a:cs typeface="Arial" charset="0"/>
      </a:defRPr>
    </a:lvl8pPr>
    <a:lvl9pPr marL="3657600" algn="l" defTabSz="914400" rtl="0" eaLnBrk="1" latinLnBrk="0" hangingPunct="1">
      <a:defRPr sz="30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秦 鸿宇" initials="秦" lastIdx="1" clrIdx="0">
    <p:extLst>
      <p:ext uri="{19B8F6BF-5375-455C-9EA6-DF929625EA0E}">
        <p15:presenceInfo xmlns:p15="http://schemas.microsoft.com/office/powerpoint/2012/main" userId="b62545d6ddf4289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8B0000"/>
    <a:srgbClr val="183883"/>
    <a:srgbClr val="0033CC"/>
    <a:srgbClr val="2456C6"/>
    <a:srgbClr val="F2B800"/>
    <a:srgbClr val="FF9900"/>
    <a:srgbClr val="FF6600"/>
    <a:srgbClr val="FFFF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78" autoAdjust="0"/>
    <p:restoredTop sz="94414" autoAdjust="0"/>
  </p:normalViewPr>
  <p:slideViewPr>
    <p:cSldViewPr snapToGrid="0">
      <p:cViewPr varScale="1">
        <p:scale>
          <a:sx n="69" d="100"/>
          <a:sy n="69" d="100"/>
        </p:scale>
        <p:origin x="1140"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7891A5F5-5892-403B-B42B-C44EFE4992F9}" type="datetimeFigureOut">
              <a:rPr lang="zh-CN" altLang="en-US" smtClean="0"/>
              <a:pPr/>
              <a:t>2024/8/30</a:t>
            </a:fld>
            <a:endParaRPr lang="zh-CN" altLang="en-US"/>
          </a:p>
        </p:txBody>
      </p:sp>
      <p:sp>
        <p:nvSpPr>
          <p:cNvPr id="4" name="幻灯片图像占位符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1EA38935-2443-4442-B9E7-AF218D8B08B1}" type="slidenum">
              <a:rPr lang="zh-CN" altLang="en-US" smtClean="0"/>
              <a:pPr/>
              <a:t>‹#›</a:t>
            </a:fld>
            <a:endParaRPr lang="zh-CN" altLang="en-US"/>
          </a:p>
        </p:txBody>
      </p:sp>
    </p:spTree>
    <p:extLst>
      <p:ext uri="{BB962C8B-B14F-4D97-AF65-F5344CB8AC3E}">
        <p14:creationId xmlns:p14="http://schemas.microsoft.com/office/powerpoint/2010/main" val="3087432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15042" name="Rectangle 2"/>
          <p:cNvSpPr>
            <a:spLocks noGrp="1" noChangeArrowheads="1"/>
          </p:cNvSpPr>
          <p:nvPr>
            <p:ph type="ctrTitle"/>
          </p:nvPr>
        </p:nvSpPr>
        <p:spPr>
          <a:xfrm>
            <a:off x="685800" y="1833079"/>
            <a:ext cx="7772400" cy="1371600"/>
          </a:xfrm>
        </p:spPr>
        <p:txBody>
          <a:bodyPr/>
          <a:lstStyle>
            <a:lvl1pPr>
              <a:defRPr/>
            </a:lvl1pPr>
          </a:lstStyle>
          <a:p>
            <a:r>
              <a:rPr lang="en-US" altLang="zh-CN"/>
              <a:t>Click to edit Master title style</a:t>
            </a:r>
          </a:p>
        </p:txBody>
      </p:sp>
      <p:sp>
        <p:nvSpPr>
          <p:cNvPr id="215043" name="Rectangle 3"/>
          <p:cNvSpPr>
            <a:spLocks noGrp="1" noChangeArrowheads="1"/>
          </p:cNvSpPr>
          <p:nvPr>
            <p:ph type="subTitle" idx="1"/>
          </p:nvPr>
        </p:nvSpPr>
        <p:spPr>
          <a:xfrm>
            <a:off x="1066800" y="4654192"/>
            <a:ext cx="7010400" cy="1087323"/>
          </a:xfrm>
        </p:spPr>
        <p:txBody>
          <a:bodyPr/>
          <a:lstStyle>
            <a:lvl1pPr marL="0" indent="0" algn="ctr">
              <a:buFont typeface="Wingdings" pitchFamily="2" charset="2"/>
              <a:buNone/>
              <a:defRPr/>
            </a:lvl1pPr>
          </a:lstStyle>
          <a:p>
            <a:r>
              <a:rPr lang="en-US" altLang="zh-CN" dirty="0"/>
              <a:t>Click to edit Master subtitle style</a:t>
            </a:r>
          </a:p>
        </p:txBody>
      </p:sp>
      <p:sp>
        <p:nvSpPr>
          <p:cNvPr id="215044" name="Rectangle 4"/>
          <p:cNvSpPr>
            <a:spLocks noGrp="1" noChangeArrowheads="1"/>
          </p:cNvSpPr>
          <p:nvPr>
            <p:ph type="dt" sz="half" idx="2"/>
          </p:nvPr>
        </p:nvSpPr>
        <p:spPr>
          <a:xfrm>
            <a:off x="685800" y="6248400"/>
            <a:ext cx="1905000" cy="457200"/>
          </a:xfrm>
        </p:spPr>
        <p:txBody>
          <a:bodyPr/>
          <a:lstStyle>
            <a:lvl1pPr>
              <a:defRPr sz="1200">
                <a:latin typeface="+mn-lt"/>
              </a:defRPr>
            </a:lvl1pPr>
          </a:lstStyle>
          <a:p>
            <a:endParaRPr lang="en-US" altLang="zh-CN"/>
          </a:p>
        </p:txBody>
      </p:sp>
      <p:sp>
        <p:nvSpPr>
          <p:cNvPr id="215045" name="Rectangle 5"/>
          <p:cNvSpPr>
            <a:spLocks noGrp="1" noChangeArrowheads="1"/>
          </p:cNvSpPr>
          <p:nvPr>
            <p:ph type="ftr" sz="quarter" idx="3"/>
          </p:nvPr>
        </p:nvSpPr>
        <p:spPr>
          <a:xfrm>
            <a:off x="3124200" y="6248400"/>
            <a:ext cx="2895600" cy="457200"/>
          </a:xfrm>
        </p:spPr>
        <p:txBody>
          <a:bodyPr/>
          <a:lstStyle>
            <a:lvl1pPr>
              <a:defRPr/>
            </a:lvl1pPr>
          </a:lstStyle>
          <a:p>
            <a:endParaRPr lang="en-US" altLang="zh-CN"/>
          </a:p>
        </p:txBody>
      </p:sp>
      <p:sp>
        <p:nvSpPr>
          <p:cNvPr id="215046" name="Rectangle 6"/>
          <p:cNvSpPr>
            <a:spLocks noGrp="1" noChangeArrowheads="1"/>
          </p:cNvSpPr>
          <p:nvPr>
            <p:ph type="sldNum" sz="quarter" idx="4"/>
          </p:nvPr>
        </p:nvSpPr>
        <p:spPr bwMode="auto">
          <a:xfrm>
            <a:off x="6553200" y="6248400"/>
            <a:ext cx="190500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atin typeface="+mn-lt"/>
                <a:ea typeface="宋体" charset="-122"/>
              </a:defRPr>
            </a:lvl1pPr>
          </a:lstStyle>
          <a:p>
            <a:fld id="{32B3A7C3-238C-4F15-9026-CB518688ABFA}" type="slidenum">
              <a:rPr lang="en-US" altLang="zh-CN"/>
              <a:pPr/>
              <a:t>‹#›</a:t>
            </a:fld>
            <a:endParaRPr lang="en-US" altLang="zh-CN"/>
          </a:p>
        </p:txBody>
      </p:sp>
      <p:sp>
        <p:nvSpPr>
          <p:cNvPr id="215047" name="AutoShape 7"/>
          <p:cNvSpPr>
            <a:spLocks noChangeArrowheads="1"/>
          </p:cNvSpPr>
          <p:nvPr/>
        </p:nvSpPr>
        <p:spPr bwMode="auto">
          <a:xfrm>
            <a:off x="685800" y="3935747"/>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183883"/>
          </a:solidFill>
          <a:ln w="9525">
            <a:solidFill>
              <a:srgbClr val="01519A"/>
            </a:solidFill>
            <a:round/>
            <a:headEnd/>
            <a:tailEnd/>
          </a:ln>
        </p:spPr>
        <p:txBody>
          <a:bodyPr/>
          <a:lstStyle/>
          <a:p>
            <a:pPr eaLnBrk="1" hangingPunct="1"/>
            <a:endParaRPr lang="zh-CN" altLang="zh-CN" sz="2400"/>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35335" y="489436"/>
            <a:ext cx="4073331" cy="908972"/>
          </a:xfrm>
          <a:prstGeom prst="rect">
            <a:avLst/>
          </a:prstGeom>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5" name="页脚占位符 4"/>
          <p:cNvSpPr>
            <a:spLocks noGrp="1"/>
          </p:cNvSpPr>
          <p:nvPr>
            <p:ph type="ftr" sz="quarter" idx="11"/>
          </p:nvPr>
        </p:nvSpPr>
        <p:spPr/>
        <p:txBody>
          <a:bodyPr/>
          <a:lstStyle>
            <a:lvl1pPr>
              <a:defRPr/>
            </a:lvl1pPr>
          </a:lstStyle>
          <a:p>
            <a:endParaRPr lang="en-US" altLang="zh-CN"/>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5" name="页脚占位符 4"/>
          <p:cNvSpPr>
            <a:spLocks noGrp="1"/>
          </p:cNvSpPr>
          <p:nvPr>
            <p:ph type="ftr" sz="quarter" idx="11"/>
          </p:nvPr>
        </p:nvSpPr>
        <p:spPr/>
        <p:txBody>
          <a:bodyPr/>
          <a:lstStyle>
            <a:lvl1pPr>
              <a:defRPr/>
            </a:lvl1pPr>
          </a:lstStyle>
          <a:p>
            <a:endParaRPr lang="en-US" altLang="zh-CN"/>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13031" y="349324"/>
            <a:ext cx="8001000" cy="678344"/>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6" name="页脚占位符 5"/>
          <p:cNvSpPr>
            <a:spLocks noGrp="1"/>
          </p:cNvSpPr>
          <p:nvPr>
            <p:ph type="ftr" sz="quarter" idx="11"/>
          </p:nvPr>
        </p:nvSpPr>
        <p:spPr/>
        <p:txBody>
          <a:bodyPr/>
          <a:lstStyle>
            <a:lvl1pPr>
              <a:defRPr/>
            </a:lvl1pPr>
          </a:lstStyle>
          <a:p>
            <a:endParaRPr lang="en-US" altLang="zh-CN" dirty="0"/>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8" name="页脚占位符 7"/>
          <p:cNvSpPr>
            <a:spLocks noGrp="1"/>
          </p:cNvSpPr>
          <p:nvPr>
            <p:ph type="ftr" sz="quarter" idx="11"/>
          </p:nvPr>
        </p:nvSpPr>
        <p:spPr/>
        <p:txBody>
          <a:bodyPr/>
          <a:lstStyle>
            <a:lvl1pPr>
              <a:defRPr/>
            </a:lvl1pPr>
          </a:lstStyle>
          <a:p>
            <a:endParaRPr lang="en-US" altLang="zh-CN"/>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4" name="页脚占位符 3"/>
          <p:cNvSpPr>
            <a:spLocks noGrp="1"/>
          </p:cNvSpPr>
          <p:nvPr>
            <p:ph type="ftr" sz="quarter" idx="11"/>
          </p:nvPr>
        </p:nvSpPr>
        <p:spPr/>
        <p:txBody>
          <a:bodyPr/>
          <a:lstStyle>
            <a:lvl1pPr>
              <a:defRPr/>
            </a:lvl1pPr>
          </a:lstStyle>
          <a:p>
            <a:endParaRPr lang="en-US" altLang="zh-CN"/>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3" name="页脚占位符 2"/>
          <p:cNvSpPr>
            <a:spLocks noGrp="1"/>
          </p:cNvSpPr>
          <p:nvPr>
            <p:ph type="ftr" sz="quarter" idx="11"/>
          </p:nvPr>
        </p:nvSpPr>
        <p:spPr/>
        <p:txBody>
          <a:bodyPr/>
          <a:lstStyle>
            <a:lvl1pPr>
              <a:defRPr/>
            </a:lvl1pPr>
          </a:lstStyle>
          <a:p>
            <a:endParaRPr lang="en-US" altLang="zh-CN"/>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6" name="页脚占位符 5"/>
          <p:cNvSpPr>
            <a:spLocks noGrp="1"/>
          </p:cNvSpPr>
          <p:nvPr>
            <p:ph type="ftr" sz="quarter" idx="11"/>
          </p:nvPr>
        </p:nvSpPr>
        <p:spPr/>
        <p:txBody>
          <a:bodyPr/>
          <a:lstStyle>
            <a:lvl1pPr>
              <a:defRPr/>
            </a:lvl1pPr>
          </a:lstStyle>
          <a:p>
            <a:endParaRPr lang="en-US" altLang="zh-CN"/>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6" name="页脚占位符 5"/>
          <p:cNvSpPr>
            <a:spLocks noGrp="1"/>
          </p:cNvSpPr>
          <p:nvPr>
            <p:ph type="ftr" sz="quarter" idx="11"/>
          </p:nvPr>
        </p:nvSpPr>
        <p:spPr/>
        <p:txBody>
          <a:bodyPr/>
          <a:lstStyle>
            <a:lvl1pPr>
              <a:defRPr/>
            </a:lvl1pPr>
          </a:lstStyle>
          <a:p>
            <a:endParaRPr lang="en-US" altLang="zh-CN"/>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tint val="34118"/>
                <a:invGamma/>
              </a:schemeClr>
            </a:gs>
            <a:gs pos="50000">
              <a:schemeClr val="bg1"/>
            </a:gs>
            <a:gs pos="100000">
              <a:schemeClr val="bg1">
                <a:gamma/>
                <a:tint val="34118"/>
                <a:invGamma/>
              </a:schemeClr>
            </a:gs>
          </a:gsLst>
          <a:lin ang="5400000" scaled="1"/>
        </a:gradFill>
        <a:effectLst/>
      </p:bgPr>
    </p:bg>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bwMode="auto">
          <a:xfrm>
            <a:off x="513031" y="410968"/>
            <a:ext cx="8001000" cy="67834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zh-CN" dirty="0"/>
              <a:t>Click to edit Master title style</a:t>
            </a:r>
          </a:p>
        </p:txBody>
      </p:sp>
      <p:sp>
        <p:nvSpPr>
          <p:cNvPr id="214019" name="Rectangle 3"/>
          <p:cNvSpPr>
            <a:spLocks noGrp="1" noChangeArrowheads="1"/>
          </p:cNvSpPr>
          <p:nvPr>
            <p:ph type="body" idx="1"/>
          </p:nvPr>
        </p:nvSpPr>
        <p:spPr bwMode="auto">
          <a:xfrm>
            <a:off x="494820" y="1454654"/>
            <a:ext cx="8001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214020" name="AutoShape 4"/>
          <p:cNvSpPr>
            <a:spLocks noChangeArrowheads="1"/>
          </p:cNvSpPr>
          <p:nvPr/>
        </p:nvSpPr>
        <p:spPr bwMode="auto">
          <a:xfrm>
            <a:off x="609600" y="1114802"/>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rgbClr val="183883"/>
          </a:solidFill>
          <a:ln w="9525">
            <a:solidFill>
              <a:srgbClr val="01519A"/>
            </a:solidFill>
            <a:round/>
            <a:headEnd/>
            <a:tailEnd/>
          </a:ln>
        </p:spPr>
        <p:txBody>
          <a:bodyPr/>
          <a:lstStyle/>
          <a:p>
            <a:pPr eaLnBrk="1" hangingPunct="1"/>
            <a:endParaRPr lang="zh-CN" altLang="zh-CN" sz="2400"/>
          </a:p>
        </p:txBody>
      </p:sp>
      <p:sp>
        <p:nvSpPr>
          <p:cNvPr id="214021" name="Line 5"/>
          <p:cNvSpPr>
            <a:spLocks noChangeShapeType="1"/>
          </p:cNvSpPr>
          <p:nvPr/>
        </p:nvSpPr>
        <p:spPr bwMode="auto">
          <a:xfrm flipV="1">
            <a:off x="609600" y="6254392"/>
            <a:ext cx="7924800" cy="0"/>
          </a:xfrm>
          <a:prstGeom prst="line">
            <a:avLst/>
          </a:prstGeom>
          <a:noFill/>
          <a:ln w="3175">
            <a:solidFill>
              <a:srgbClr val="01519A"/>
            </a:solidFill>
            <a:round/>
            <a:headEnd/>
            <a:tailEnd/>
          </a:ln>
          <a:effectLst/>
        </p:spPr>
        <p:txBody>
          <a:bodyPr/>
          <a:lstStyle/>
          <a:p>
            <a:endParaRPr lang="zh-CN" altLang="en-US"/>
          </a:p>
        </p:txBody>
      </p:sp>
      <p:sp>
        <p:nvSpPr>
          <p:cNvPr id="214022" name="Rectangle 6"/>
          <p:cNvSpPr>
            <a:spLocks noGrp="1" noChangeArrowheads="1"/>
          </p:cNvSpPr>
          <p:nvPr>
            <p:ph type="dt" sz="half" idx="2"/>
          </p:nvPr>
        </p:nvSpPr>
        <p:spPr bwMode="auto">
          <a:xfrm>
            <a:off x="6096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900">
                <a:latin typeface="Arial" charset="0"/>
                <a:ea typeface="宋体" charset="-122"/>
              </a:defRPr>
            </a:lvl1pPr>
          </a:lstStyle>
          <a:p>
            <a:r>
              <a:rPr lang="en-US" altLang="zh-CN" dirty="0"/>
              <a:t>IASTED CONTROL AND APPLICATIONS</a:t>
            </a:r>
          </a:p>
          <a:p>
            <a:r>
              <a:rPr lang="en-US" altLang="zh-CN" dirty="0"/>
              <a:t>May 24-26,  2006,  Montreal,  Quebec,  Canada</a:t>
            </a:r>
          </a:p>
        </p:txBody>
      </p:sp>
      <p:sp>
        <p:nvSpPr>
          <p:cNvPr id="214023" name="Rectangle 7"/>
          <p:cNvSpPr>
            <a:spLocks noGrp="1" noChangeArrowheads="1"/>
          </p:cNvSpPr>
          <p:nvPr>
            <p:ph type="ftr" sz="quarter" idx="3"/>
          </p:nvPr>
        </p:nvSpPr>
        <p:spPr bwMode="auto">
          <a:xfrm>
            <a:off x="5715000" y="61722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latin typeface="+mn-lt"/>
                <a:ea typeface="宋体" charset="-122"/>
              </a:defRPr>
            </a:lvl1pPr>
          </a:lstStyle>
          <a:p>
            <a:endParaRPr lang="en-US" altLang="zh-CN"/>
          </a:p>
        </p:txBody>
      </p:sp>
    </p:spTree>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ransition/>
  <p:hf sldNum="0" hdr="0" ftr="0"/>
  <p:txStyles>
    <p:titleStyle>
      <a:lvl1pPr algn="l" rtl="0" fontAlgn="base">
        <a:spcBef>
          <a:spcPct val="0"/>
        </a:spcBef>
        <a:spcAft>
          <a:spcPct val="0"/>
        </a:spcAft>
        <a:defRPr sz="3800">
          <a:solidFill>
            <a:schemeClr val="tx2"/>
          </a:solidFill>
          <a:latin typeface="+mj-lt"/>
          <a:ea typeface="+mj-ea"/>
          <a:cs typeface="+mj-cs"/>
        </a:defRPr>
      </a:lvl1pPr>
      <a:lvl2pPr algn="l" rtl="0" fontAlgn="base">
        <a:spcBef>
          <a:spcPct val="0"/>
        </a:spcBef>
        <a:spcAft>
          <a:spcPct val="0"/>
        </a:spcAft>
        <a:defRPr sz="3800">
          <a:solidFill>
            <a:schemeClr val="tx2"/>
          </a:solidFill>
          <a:latin typeface="Verdana" pitchFamily="34" charset="0"/>
          <a:cs typeface="Arial" charset="0"/>
        </a:defRPr>
      </a:lvl2pPr>
      <a:lvl3pPr algn="l" rtl="0" fontAlgn="base">
        <a:spcBef>
          <a:spcPct val="0"/>
        </a:spcBef>
        <a:spcAft>
          <a:spcPct val="0"/>
        </a:spcAft>
        <a:defRPr sz="3800">
          <a:solidFill>
            <a:schemeClr val="tx2"/>
          </a:solidFill>
          <a:latin typeface="Verdana" pitchFamily="34" charset="0"/>
          <a:cs typeface="Arial" charset="0"/>
        </a:defRPr>
      </a:lvl3pPr>
      <a:lvl4pPr algn="l" rtl="0" fontAlgn="base">
        <a:spcBef>
          <a:spcPct val="0"/>
        </a:spcBef>
        <a:spcAft>
          <a:spcPct val="0"/>
        </a:spcAft>
        <a:defRPr sz="3800">
          <a:solidFill>
            <a:schemeClr val="tx2"/>
          </a:solidFill>
          <a:latin typeface="Verdana" pitchFamily="34" charset="0"/>
          <a:cs typeface="Arial" charset="0"/>
        </a:defRPr>
      </a:lvl4pPr>
      <a:lvl5pPr algn="l" rtl="0" fontAlgn="base">
        <a:spcBef>
          <a:spcPct val="0"/>
        </a:spcBef>
        <a:spcAft>
          <a:spcPct val="0"/>
        </a:spcAft>
        <a:defRPr sz="3800">
          <a:solidFill>
            <a:schemeClr val="tx2"/>
          </a:solidFill>
          <a:latin typeface="Verdana" pitchFamily="34" charset="0"/>
          <a:cs typeface="Arial" charset="0"/>
        </a:defRPr>
      </a:lvl5pPr>
      <a:lvl6pPr marL="457200" algn="l" rtl="0" fontAlgn="base">
        <a:spcBef>
          <a:spcPct val="0"/>
        </a:spcBef>
        <a:spcAft>
          <a:spcPct val="0"/>
        </a:spcAft>
        <a:defRPr sz="3800">
          <a:solidFill>
            <a:schemeClr val="tx2"/>
          </a:solidFill>
          <a:latin typeface="Verdana" pitchFamily="34" charset="0"/>
          <a:cs typeface="Arial" charset="0"/>
        </a:defRPr>
      </a:lvl6pPr>
      <a:lvl7pPr marL="914400" algn="l" rtl="0" fontAlgn="base">
        <a:spcBef>
          <a:spcPct val="0"/>
        </a:spcBef>
        <a:spcAft>
          <a:spcPct val="0"/>
        </a:spcAft>
        <a:defRPr sz="3800">
          <a:solidFill>
            <a:schemeClr val="tx2"/>
          </a:solidFill>
          <a:latin typeface="Verdana" pitchFamily="34" charset="0"/>
          <a:cs typeface="Arial" charset="0"/>
        </a:defRPr>
      </a:lvl7pPr>
      <a:lvl8pPr marL="1371600" algn="l" rtl="0" fontAlgn="base">
        <a:spcBef>
          <a:spcPct val="0"/>
        </a:spcBef>
        <a:spcAft>
          <a:spcPct val="0"/>
        </a:spcAft>
        <a:defRPr sz="3800">
          <a:solidFill>
            <a:schemeClr val="tx2"/>
          </a:solidFill>
          <a:latin typeface="Verdana" pitchFamily="34" charset="0"/>
          <a:cs typeface="Arial" charset="0"/>
        </a:defRPr>
      </a:lvl8pPr>
      <a:lvl9pPr marL="1828800" algn="l" rtl="0" fontAlgn="base">
        <a:spcBef>
          <a:spcPct val="0"/>
        </a:spcBef>
        <a:spcAft>
          <a:spcPct val="0"/>
        </a:spcAft>
        <a:defRPr sz="3800">
          <a:solidFill>
            <a:schemeClr val="tx2"/>
          </a:solidFill>
          <a:latin typeface="Verdana" pitchFamily="34" charset="0"/>
          <a:cs typeface="Arial" charset="0"/>
        </a:defRPr>
      </a:lvl9pPr>
    </p:titleStyle>
    <p:bodyStyle>
      <a:lvl1pPr marL="469900" indent="-469900" algn="l" rtl="0" fontAlgn="base">
        <a:spcBef>
          <a:spcPct val="20000"/>
        </a:spcBef>
        <a:spcAft>
          <a:spcPct val="0"/>
        </a:spcAft>
        <a:buClr>
          <a:srgbClr val="183883"/>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rgbClr val="183883"/>
        </a:buClr>
        <a:buFont typeface="Wingdings" pitchFamily="2" charset="2"/>
        <a:buChar char="n"/>
        <a:defRPr sz="2600">
          <a:solidFill>
            <a:schemeClr val="tx1"/>
          </a:solidFill>
          <a:latin typeface="+mn-lt"/>
          <a:cs typeface="+mn-cs"/>
        </a:defRPr>
      </a:lvl2pPr>
      <a:lvl3pPr marL="1304925" indent="-395288" algn="l" rtl="0" fontAlgn="base">
        <a:spcBef>
          <a:spcPct val="20000"/>
        </a:spcBef>
        <a:spcAft>
          <a:spcPct val="0"/>
        </a:spcAft>
        <a:buClr>
          <a:srgbClr val="183883"/>
        </a:buClr>
        <a:buFont typeface="Wingdings" pitchFamily="2" charset="2"/>
        <a:buChar char="o"/>
        <a:defRPr sz="2300">
          <a:solidFill>
            <a:schemeClr val="tx1"/>
          </a:solidFill>
          <a:latin typeface="+mn-lt"/>
          <a:cs typeface="+mn-cs"/>
        </a:defRPr>
      </a:lvl3pPr>
      <a:lvl4pPr marL="1693863" indent="-387350" algn="l" rtl="0" fontAlgn="base">
        <a:spcBef>
          <a:spcPct val="20000"/>
        </a:spcBef>
        <a:spcAft>
          <a:spcPct val="0"/>
        </a:spcAft>
        <a:buClr>
          <a:srgbClr val="183883"/>
        </a:buClr>
        <a:buFont typeface="Wingdings" pitchFamily="2" charset="2"/>
        <a:buChar char="n"/>
        <a:defRPr sz="2000">
          <a:solidFill>
            <a:schemeClr val="tx1"/>
          </a:solidFill>
          <a:latin typeface="+mn-lt"/>
          <a:cs typeface="+mn-cs"/>
        </a:defRPr>
      </a:lvl4pPr>
      <a:lvl5pPr marL="2093913" indent="-398463" algn="l" rtl="0" fontAlgn="base">
        <a:spcBef>
          <a:spcPct val="25000"/>
        </a:spcBef>
        <a:spcAft>
          <a:spcPct val="0"/>
        </a:spcAft>
        <a:buClr>
          <a:srgbClr val="183883"/>
        </a:buClr>
        <a:buFont typeface="Wingdings" pitchFamily="2" charset="2"/>
        <a:buChar char="§"/>
        <a:defRPr sz="2000">
          <a:solidFill>
            <a:schemeClr val="tx1"/>
          </a:solidFill>
          <a:latin typeface="+mn-lt"/>
          <a:cs typeface="+mn-cs"/>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3031" y="325968"/>
            <a:ext cx="8001000" cy="678344"/>
          </a:xfrm>
        </p:spPr>
        <p:txBody>
          <a:bodyPr/>
          <a:lstStyle/>
          <a:p>
            <a:pPr algn="ctr"/>
            <a:r>
              <a:rPr lang="zh-CN" altLang="en-US">
                <a:latin typeface="黑体" panose="02010609060101010101" pitchFamily="49" charset="-122"/>
                <a:ea typeface="黑体" panose="02010609060101010101" pitchFamily="49" charset="-122"/>
              </a:rPr>
              <a:t>第四章 矩阵分析</a:t>
            </a:r>
            <a:endParaRPr lang="zh-CN" altLang="en-US" dirty="0">
              <a:latin typeface="黑体" panose="02010609060101010101" pitchFamily="49" charset="-122"/>
              <a:ea typeface="黑体" panose="02010609060101010101" pitchFamily="49" charset="-122"/>
            </a:endParaRPr>
          </a:p>
        </p:txBody>
      </p:sp>
      <p:sp>
        <p:nvSpPr>
          <p:cNvPr id="4" name="内容占位符 2"/>
          <p:cNvSpPr txBox="1">
            <a:spLocks/>
          </p:cNvSpPr>
          <p:nvPr/>
        </p:nvSpPr>
        <p:spPr>
          <a:xfrm>
            <a:off x="2336132" y="1385900"/>
            <a:ext cx="5582318" cy="4579708"/>
          </a:xfrm>
          <a:prstGeom prst="rect">
            <a:avLst/>
          </a:prstGeom>
        </p:spPr>
        <p:txBody>
          <a:bodyPr/>
          <a:lstStyle>
            <a:lvl1pPr marL="469900" indent="-469900" algn="l" rtl="0" fontAlgn="base">
              <a:spcBef>
                <a:spcPct val="20000"/>
              </a:spcBef>
              <a:spcAft>
                <a:spcPct val="0"/>
              </a:spcAft>
              <a:buClr>
                <a:srgbClr val="01519A"/>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rgbClr val="01519A"/>
              </a:buClr>
              <a:buFont typeface="Wingdings" pitchFamily="2" charset="2"/>
              <a:buChar char="n"/>
              <a:defRPr sz="2600">
                <a:solidFill>
                  <a:schemeClr val="tx1"/>
                </a:solidFill>
                <a:latin typeface="+mn-lt"/>
                <a:cs typeface="+mn-cs"/>
              </a:defRPr>
            </a:lvl2pPr>
            <a:lvl3pPr marL="1304925" indent="-395288" algn="l" rtl="0" fontAlgn="base">
              <a:spcBef>
                <a:spcPct val="20000"/>
              </a:spcBef>
              <a:spcAft>
                <a:spcPct val="0"/>
              </a:spcAft>
              <a:buClr>
                <a:srgbClr val="01519A"/>
              </a:buClr>
              <a:buFont typeface="Wingdings" pitchFamily="2" charset="2"/>
              <a:buChar char="o"/>
              <a:defRPr sz="2300">
                <a:solidFill>
                  <a:schemeClr val="tx1"/>
                </a:solidFill>
                <a:latin typeface="+mn-lt"/>
                <a:cs typeface="+mn-cs"/>
              </a:defRPr>
            </a:lvl3pPr>
            <a:lvl4pPr marL="1693863" indent="-387350" algn="l" rtl="0" fontAlgn="base">
              <a:spcBef>
                <a:spcPct val="20000"/>
              </a:spcBef>
              <a:spcAft>
                <a:spcPct val="0"/>
              </a:spcAft>
              <a:buClr>
                <a:srgbClr val="01519A"/>
              </a:buClr>
              <a:buFont typeface="Wingdings" pitchFamily="2" charset="2"/>
              <a:buChar char="n"/>
              <a:defRPr sz="2000">
                <a:solidFill>
                  <a:schemeClr val="tx1"/>
                </a:solidFill>
                <a:latin typeface="+mn-lt"/>
                <a:cs typeface="+mn-cs"/>
              </a:defRPr>
            </a:lvl4pPr>
            <a:lvl5pPr marL="2093913" indent="-398463" algn="l" rtl="0" fontAlgn="base">
              <a:spcBef>
                <a:spcPct val="25000"/>
              </a:spcBef>
              <a:spcAft>
                <a:spcPct val="0"/>
              </a:spcAft>
              <a:buClr>
                <a:srgbClr val="01519A"/>
              </a:buClr>
              <a:buFont typeface="Wingdings" pitchFamily="2" charset="2"/>
              <a:buChar char="§"/>
              <a:defRPr sz="2000">
                <a:solidFill>
                  <a:schemeClr val="tx1"/>
                </a:solidFill>
                <a:latin typeface="+mn-lt"/>
                <a:cs typeface="+mn-cs"/>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9pPr>
          </a:lstStyle>
          <a:p>
            <a:pPr eaLnBrk="1" hangingPunct="1">
              <a:lnSpc>
                <a:spcPct val="130000"/>
              </a:lnSpc>
            </a:pPr>
            <a:r>
              <a:rPr lang="zh-CN" altLang="en-US" sz="2800" kern="0" dirty="0">
                <a:latin typeface="黑体" panose="02010609060101010101" pitchFamily="49" charset="-122"/>
                <a:ea typeface="黑体" panose="02010609060101010101" pitchFamily="49" charset="-122"/>
              </a:rPr>
              <a:t> 向量范数</a:t>
            </a:r>
            <a:endParaRPr lang="en-US" altLang="zh-CN" sz="2800" kern="0" dirty="0">
              <a:latin typeface="黑体" panose="02010609060101010101" pitchFamily="49" charset="-122"/>
              <a:ea typeface="黑体" panose="02010609060101010101" pitchFamily="49" charset="-122"/>
            </a:endParaRPr>
          </a:p>
          <a:p>
            <a:pPr eaLnBrk="1" hangingPunct="1">
              <a:lnSpc>
                <a:spcPct val="130000"/>
              </a:lnSpc>
            </a:pPr>
            <a:r>
              <a:rPr lang="zh-CN" altLang="en-US" sz="2800" kern="0" dirty="0">
                <a:latin typeface="黑体" panose="02010609060101010101" pitchFamily="49" charset="-122"/>
                <a:ea typeface="黑体" panose="02010609060101010101" pitchFamily="49" charset="-122"/>
              </a:rPr>
              <a:t> 矩阵范数</a:t>
            </a:r>
            <a:endParaRPr lang="en-US" altLang="zh-CN" sz="2800" kern="0" dirty="0">
              <a:latin typeface="黑体" panose="02010609060101010101" pitchFamily="49" charset="-122"/>
              <a:ea typeface="黑体" panose="02010609060101010101" pitchFamily="49" charset="-122"/>
            </a:endParaRPr>
          </a:p>
          <a:p>
            <a:pPr eaLnBrk="1" hangingPunct="1">
              <a:lnSpc>
                <a:spcPct val="130000"/>
              </a:lnSpc>
            </a:pPr>
            <a:r>
              <a:rPr lang="zh-CN" altLang="en-US" sz="2800" kern="0" dirty="0">
                <a:latin typeface="黑体" panose="02010609060101010101" pitchFamily="49" charset="-122"/>
                <a:ea typeface="黑体" panose="02010609060101010101" pitchFamily="49" charset="-122"/>
              </a:rPr>
              <a:t> 相容范数</a:t>
            </a:r>
            <a:endParaRPr lang="en-US" altLang="zh-CN" sz="2800" kern="0" dirty="0">
              <a:latin typeface="黑体" panose="02010609060101010101" pitchFamily="49" charset="-122"/>
              <a:ea typeface="黑体" panose="02010609060101010101" pitchFamily="49" charset="-122"/>
            </a:endParaRPr>
          </a:p>
          <a:p>
            <a:pPr eaLnBrk="1" hangingPunct="1">
              <a:lnSpc>
                <a:spcPct val="130000"/>
              </a:lnSpc>
            </a:pPr>
            <a:r>
              <a:rPr lang="zh-CN" altLang="en-US" sz="2800" kern="0" dirty="0">
                <a:latin typeface="黑体" panose="02010609060101010101" pitchFamily="49" charset="-122"/>
                <a:ea typeface="黑体" panose="02010609060101010101" pitchFamily="49" charset="-122"/>
              </a:rPr>
              <a:t> 特征值估计</a:t>
            </a:r>
            <a:endParaRPr lang="en-US" altLang="zh-CN" sz="2800" kern="0" dirty="0">
              <a:latin typeface="黑体" panose="02010609060101010101" pitchFamily="49" charset="-122"/>
              <a:ea typeface="黑体" panose="02010609060101010101" pitchFamily="49" charset="-122"/>
            </a:endParaRPr>
          </a:p>
          <a:p>
            <a:pPr eaLnBrk="1" hangingPunct="1">
              <a:lnSpc>
                <a:spcPct val="130000"/>
              </a:lnSpc>
            </a:pPr>
            <a:r>
              <a:rPr lang="zh-CN" altLang="en-US" sz="2800" kern="0" dirty="0">
                <a:latin typeface="黑体" panose="02010609060101010101" pitchFamily="49" charset="-122"/>
                <a:ea typeface="黑体" panose="02010609060101010101" pitchFamily="49" charset="-122"/>
              </a:rPr>
              <a:t> 矩阵级数</a:t>
            </a:r>
            <a:endParaRPr lang="en-US" altLang="zh-CN" sz="2800" kern="0" dirty="0">
              <a:latin typeface="黑体" panose="02010609060101010101" pitchFamily="49" charset="-122"/>
              <a:ea typeface="黑体" panose="02010609060101010101" pitchFamily="49" charset="-122"/>
            </a:endParaRPr>
          </a:p>
          <a:p>
            <a:pPr eaLnBrk="1" hangingPunct="1">
              <a:lnSpc>
                <a:spcPct val="130000"/>
              </a:lnSpc>
            </a:pPr>
            <a:r>
              <a:rPr lang="zh-CN" altLang="en-US" sz="2800" kern="0" dirty="0">
                <a:latin typeface="黑体" panose="02010609060101010101" pitchFamily="49" charset="-122"/>
                <a:ea typeface="黑体" panose="02010609060101010101" pitchFamily="49" charset="-122"/>
              </a:rPr>
              <a:t> 矩阵函数</a:t>
            </a:r>
            <a:endParaRPr lang="en-US" altLang="zh-CN" sz="2800" kern="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6611900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第四章 矩阵分析</a:t>
            </a:r>
            <a:r>
              <a:rPr lang="en-US" altLang="zh-CN" sz="2400" dirty="0">
                <a:latin typeface="黑体" panose="02010609060101010101" pitchFamily="49" charset="-122"/>
                <a:ea typeface="黑体" panose="02010609060101010101" pitchFamily="49" charset="-122"/>
                <a:cs typeface="Arial" charset="0"/>
              </a:rPr>
              <a:t>——</a:t>
            </a:r>
            <a:r>
              <a:rPr lang="zh-CN" altLang="en-US" sz="2400" dirty="0">
                <a:latin typeface="黑体" panose="02010609060101010101" pitchFamily="49" charset="-122"/>
                <a:ea typeface="黑体" panose="02010609060101010101" pitchFamily="49" charset="-122"/>
                <a:cs typeface="Arial" charset="0"/>
              </a:rPr>
              <a:t>向量范数</a:t>
            </a:r>
          </a:p>
        </p:txBody>
      </p:sp>
      <p:sp>
        <p:nvSpPr>
          <p:cNvPr id="22" name="内容占位符 2"/>
          <p:cNvSpPr txBox="1">
            <a:spLocks/>
          </p:cNvSpPr>
          <p:nvPr/>
        </p:nvSpPr>
        <p:spPr>
          <a:xfrm>
            <a:off x="627331" y="1229293"/>
            <a:ext cx="7886700" cy="498735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defRPr/>
            </a:pPr>
            <a:r>
              <a:rPr lang="zh-CN" altLang="en-US" sz="2800" dirty="0">
                <a:solidFill>
                  <a:srgbClr val="FF0000"/>
                </a:solidFill>
                <a:latin typeface="黑体" pitchFamily="49" charset="-122"/>
              </a:rPr>
              <a:t>思考</a:t>
            </a:r>
            <a:r>
              <a:rPr lang="en-US" altLang="zh-CN" sz="2800" dirty="0">
                <a:solidFill>
                  <a:srgbClr val="FF0000"/>
                </a:solidFill>
                <a:latin typeface="黑体" pitchFamily="49" charset="-122"/>
              </a:rPr>
              <a:t>:</a:t>
            </a:r>
            <a:r>
              <a:rPr lang="zh-CN" altLang="zh-CN" sz="2800" dirty="0">
                <a:solidFill>
                  <a:srgbClr val="FF0000"/>
                </a:solidFill>
                <a:latin typeface="黑体" pitchFamily="49" charset="-122"/>
              </a:rPr>
              <a:t>例</a:t>
            </a:r>
            <a:r>
              <a:rPr lang="en-US" altLang="zh-CN" sz="2800" dirty="0">
                <a:solidFill>
                  <a:srgbClr val="FF0000"/>
                </a:solidFill>
                <a:latin typeface="Cambria Math" panose="02040503050406030204" pitchFamily="18" charset="0"/>
              </a:rPr>
              <a:t>4.1.2</a:t>
            </a:r>
            <a:r>
              <a:rPr lang="zh-CN" altLang="en-US" sz="2800" dirty="0">
                <a:solidFill>
                  <a:srgbClr val="FF0000"/>
                </a:solidFill>
                <a:latin typeface="黑体" pitchFamily="49" charset="-122"/>
              </a:rPr>
              <a:t>定义的范数是</a:t>
            </a:r>
            <a:r>
              <a:rPr lang="en-US" altLang="zh-CN" sz="2800" dirty="0">
                <a:solidFill>
                  <a:srgbClr val="FF0000"/>
                </a:solidFill>
              </a:rPr>
              <a:t>2-</a:t>
            </a:r>
            <a:r>
              <a:rPr lang="zh-CN" altLang="en-US" sz="2800" dirty="0">
                <a:solidFill>
                  <a:srgbClr val="FF0000"/>
                </a:solidFill>
                <a:latin typeface="宋体" panose="02010600030101010101" pitchFamily="2" charset="-122"/>
              </a:rPr>
              <a:t>范数</a:t>
            </a:r>
            <a:r>
              <a:rPr lang="zh-CN" altLang="en-US" sz="2800" dirty="0">
                <a:solidFill>
                  <a:srgbClr val="FF0000"/>
                </a:solidFill>
                <a:latin typeface="黑体" pitchFamily="49" charset="-122"/>
              </a:rPr>
              <a:t>吗？</a:t>
            </a:r>
            <a:endParaRPr lang="en-US" altLang="zh-CN" sz="2800" dirty="0">
              <a:solidFill>
                <a:srgbClr val="FF0000"/>
              </a:solidFill>
              <a:latin typeface="黑体" panose="02010609060101010101" pitchFamily="49" charset="-122"/>
            </a:endParaRPr>
          </a:p>
          <a:p>
            <a:pPr lvl="0" fontAlgn="auto">
              <a:spcAft>
                <a:spcPts val="0"/>
              </a:spcAft>
              <a:defRPr/>
            </a:pPr>
            <a:endParaRPr kumimoji="0" lang="en-US" altLang="zh-CN" sz="3200" i="0" u="none" strike="noStrike" kern="1200" cap="none" spc="0" normalizeH="0" baseline="0" noProof="0" dirty="0">
              <a:ln>
                <a:noFill/>
              </a:ln>
              <a:effectLst/>
              <a:uLnTx/>
              <a:uFillTx/>
              <a:latin typeface="宋体" panose="02010600030101010101" pitchFamily="2" charset="-122"/>
            </a:endParaRPr>
          </a:p>
        </p:txBody>
      </p:sp>
    </p:spTree>
    <p:extLst>
      <p:ext uri="{BB962C8B-B14F-4D97-AF65-F5344CB8AC3E}">
        <p14:creationId xmlns:p14="http://schemas.microsoft.com/office/powerpoint/2010/main" val="200090096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第四章 矩阵分析</a:t>
            </a:r>
            <a:r>
              <a:rPr lang="en-US" altLang="zh-CN" sz="2400" dirty="0">
                <a:latin typeface="黑体" panose="02010609060101010101" pitchFamily="49" charset="-122"/>
                <a:ea typeface="黑体" panose="02010609060101010101" pitchFamily="49" charset="-122"/>
                <a:cs typeface="Arial" charset="0"/>
              </a:rPr>
              <a:t>——</a:t>
            </a:r>
            <a:r>
              <a:rPr lang="zh-CN" altLang="en-US" sz="2400" dirty="0">
                <a:latin typeface="黑体" panose="02010609060101010101" pitchFamily="49" charset="-122"/>
                <a:ea typeface="黑体" panose="02010609060101010101" pitchFamily="49" charset="-122"/>
                <a:cs typeface="Arial" charset="0"/>
              </a:rPr>
              <a:t>向量范数</a:t>
            </a: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8735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defRPr/>
                </a:pPr>
                <a:r>
                  <a:rPr lang="zh-CN" altLang="en-US" sz="2800" dirty="0">
                    <a:solidFill>
                      <a:srgbClr val="FF0000"/>
                    </a:solidFill>
                    <a:latin typeface="黑体" pitchFamily="49" charset="-122"/>
                  </a:rPr>
                  <a:t>思考</a:t>
                </a:r>
                <a:r>
                  <a:rPr lang="en-US" altLang="zh-CN" sz="2800" dirty="0">
                    <a:solidFill>
                      <a:srgbClr val="FF0000"/>
                    </a:solidFill>
                    <a:latin typeface="黑体" pitchFamily="49" charset="-122"/>
                  </a:rPr>
                  <a:t>:</a:t>
                </a:r>
                <a:r>
                  <a:rPr lang="zh-CN" altLang="zh-CN" sz="2800" dirty="0">
                    <a:solidFill>
                      <a:srgbClr val="FF0000"/>
                    </a:solidFill>
                    <a:latin typeface="黑体" pitchFamily="49" charset="-122"/>
                  </a:rPr>
                  <a:t>例</a:t>
                </a:r>
                <a:r>
                  <a:rPr lang="en-US" altLang="zh-CN" sz="2800" dirty="0">
                    <a:solidFill>
                      <a:srgbClr val="FF0000"/>
                    </a:solidFill>
                    <a:latin typeface="Cambria Math" panose="02040503050406030204" pitchFamily="18" charset="0"/>
                  </a:rPr>
                  <a:t>4.1.2</a:t>
                </a:r>
                <a:r>
                  <a:rPr lang="zh-CN" altLang="en-US" sz="2800" dirty="0">
                    <a:solidFill>
                      <a:srgbClr val="FF0000"/>
                    </a:solidFill>
                    <a:latin typeface="黑体" pitchFamily="49" charset="-122"/>
                  </a:rPr>
                  <a:t>定义的范数是</a:t>
                </a:r>
                <a:r>
                  <a:rPr lang="en-US" altLang="zh-CN" sz="2800" dirty="0">
                    <a:solidFill>
                      <a:srgbClr val="FF0000"/>
                    </a:solidFill>
                  </a:rPr>
                  <a:t>2-</a:t>
                </a:r>
                <a:r>
                  <a:rPr lang="zh-CN" altLang="en-US" sz="2800" dirty="0">
                    <a:solidFill>
                      <a:srgbClr val="FF0000"/>
                    </a:solidFill>
                    <a:latin typeface="宋体" panose="02010600030101010101" pitchFamily="2" charset="-122"/>
                  </a:rPr>
                  <a:t>范数</a:t>
                </a:r>
                <a:r>
                  <a:rPr lang="zh-CN" altLang="en-US" sz="2800" dirty="0">
                    <a:solidFill>
                      <a:srgbClr val="FF0000"/>
                    </a:solidFill>
                    <a:latin typeface="黑体" pitchFamily="49" charset="-122"/>
                  </a:rPr>
                  <a:t>吗？</a:t>
                </a:r>
                <a:endParaRPr lang="en-US" altLang="zh-CN" sz="2800" dirty="0">
                  <a:solidFill>
                    <a:srgbClr val="FF0000"/>
                  </a:solidFill>
                  <a:latin typeface="黑体" panose="02010609060101010101" pitchFamily="49" charset="-122"/>
                </a:endParaRPr>
              </a:p>
              <a:p>
                <a:pPr lvl="0" fontAlgn="auto">
                  <a:spcBef>
                    <a:spcPts val="1200"/>
                  </a:spcBef>
                  <a:spcAft>
                    <a:spcPts val="0"/>
                  </a:spcAft>
                  <a:defRPr/>
                </a:pPr>
                <a:r>
                  <a:rPr kumimoji="0" lang="zh-CN" altLang="en-US" sz="2800" i="0" u="none" strike="noStrike" kern="1200" cap="none" spc="0" normalizeH="0" baseline="0" noProof="0" dirty="0">
                    <a:ln>
                      <a:noFill/>
                    </a:ln>
                    <a:solidFill>
                      <a:srgbClr val="0000FF"/>
                    </a:solidFill>
                    <a:effectLst/>
                    <a:uLnTx/>
                    <a:uFillTx/>
                    <a:latin typeface="宋体" panose="02010600030101010101" pitchFamily="2" charset="-122"/>
                  </a:rPr>
                  <a:t>分析：</a:t>
                </a:r>
                <a:r>
                  <a:rPr kumimoji="0" lang="zh-CN" altLang="en-US" sz="2800" i="0" u="none" strike="noStrike" kern="1200" cap="none" spc="0" normalizeH="0" baseline="0" noProof="0" dirty="0">
                    <a:ln>
                      <a:noFill/>
                    </a:ln>
                    <a:effectLst/>
                    <a:uLnTx/>
                    <a:uFillTx/>
                    <a:latin typeface="宋体" panose="02010600030101010101" pitchFamily="2" charset="-122"/>
                  </a:rPr>
                  <a:t>尽管从形式上看式上述定义的范数和向量</a:t>
                </a:r>
                <a:r>
                  <a:rPr kumimoji="0" lang="en-US" altLang="zh-CN" sz="2800" i="0" u="none" strike="noStrike" kern="1200" cap="none" spc="0" normalizeH="0" baseline="0" noProof="0" dirty="0">
                    <a:ln>
                      <a:noFill/>
                    </a:ln>
                    <a:effectLst/>
                    <a:uLnTx/>
                    <a:uFillTx/>
                    <a:latin typeface="宋体" panose="02010600030101010101" pitchFamily="2" charset="-122"/>
                  </a:rPr>
                  <a:t>2-</a:t>
                </a:r>
                <a:r>
                  <a:rPr kumimoji="0" lang="zh-CN" altLang="en-US" sz="2800" i="0" u="none" strike="noStrike" kern="1200" cap="none" spc="0" normalizeH="0" baseline="0" noProof="0" dirty="0">
                    <a:ln>
                      <a:noFill/>
                    </a:ln>
                    <a:effectLst/>
                    <a:uLnTx/>
                    <a:uFillTx/>
                    <a:latin typeface="宋体" panose="02010600030101010101" pitchFamily="2" charset="-122"/>
                  </a:rPr>
                  <a:t>范数基本一致</a:t>
                </a:r>
                <a:r>
                  <a:rPr kumimoji="0" lang="en-US" altLang="zh-CN" sz="2800" i="0" u="none" strike="noStrike" kern="1200" cap="none" spc="0" normalizeH="0" baseline="0" noProof="0" dirty="0">
                    <a:ln>
                      <a:noFill/>
                    </a:ln>
                    <a:effectLst/>
                    <a:uLnTx/>
                    <a:uFillTx/>
                    <a:latin typeface="宋体" panose="02010600030101010101" pitchFamily="2" charset="-122"/>
                  </a:rPr>
                  <a:t>,</a:t>
                </a:r>
                <a:r>
                  <a:rPr kumimoji="0" lang="zh-CN" altLang="en-US" sz="2800" i="0" u="none" strike="noStrike" kern="1200" cap="none" spc="0" normalizeH="0" baseline="0" noProof="0" dirty="0">
                    <a:ln>
                      <a:noFill/>
                    </a:ln>
                    <a:effectLst/>
                    <a:uLnTx/>
                    <a:uFillTx/>
                    <a:latin typeface="宋体" panose="02010600030101010101" pitchFamily="2" charset="-122"/>
                  </a:rPr>
                  <a:t>但这两种范数并不相同</a:t>
                </a:r>
                <a:r>
                  <a:rPr kumimoji="0" lang="en-US" altLang="zh-CN" sz="2800" i="0" u="none" strike="noStrike" kern="1200" cap="none" spc="0" normalizeH="0" baseline="0" noProof="0" dirty="0">
                    <a:ln>
                      <a:noFill/>
                    </a:ln>
                    <a:effectLst/>
                    <a:uLnTx/>
                    <a:uFillTx/>
                    <a:latin typeface="宋体" panose="02010600030101010101" pitchFamily="2" charset="-122"/>
                  </a:rPr>
                  <a:t>. </a:t>
                </a:r>
              </a:p>
              <a:p>
                <a:pPr lvl="0" fontAlgn="auto">
                  <a:spcBef>
                    <a:spcPts val="1200"/>
                  </a:spcBef>
                  <a:spcAft>
                    <a:spcPts val="0"/>
                  </a:spcAft>
                  <a:defRPr/>
                </a:pPr>
                <a:r>
                  <a:rPr kumimoji="0" lang="zh-CN" altLang="en-US" sz="2800" i="0" u="none" strike="noStrike" kern="1200" cap="none" spc="0" normalizeH="0" baseline="0" noProof="0" dirty="0">
                    <a:ln>
                      <a:noFill/>
                    </a:ln>
                    <a:effectLst/>
                    <a:uLnTx/>
                    <a:uFillTx/>
                    <a:latin typeface="宋体" panose="02010600030101010101" pitchFamily="2" charset="-122"/>
                  </a:rPr>
                  <a:t>向量</a:t>
                </a:r>
                <a14:m>
                  <m:oMath xmlns:m="http://schemas.openxmlformats.org/officeDocument/2006/math">
                    <m:r>
                      <a:rPr lang="zh-CN" altLang="en-US" sz="2800" i="1">
                        <a:latin typeface="Cambria Math" panose="02040503050406030204" pitchFamily="18" charset="0"/>
                      </a:rPr>
                      <m:t>𝛼</m:t>
                    </m:r>
                  </m:oMath>
                </a14:m>
                <a:r>
                  <a:rPr lang="zh-CN" altLang="en-US" sz="2800" dirty="0">
                    <a:latin typeface="宋体" panose="02010600030101010101" pitchFamily="2" charset="-122"/>
                  </a:rPr>
                  <a:t>的</a:t>
                </a:r>
                <a:r>
                  <a:rPr kumimoji="0" lang="en-US" altLang="zh-CN" sz="2800" i="0" u="none" strike="noStrike" kern="1200" cap="none" spc="0" normalizeH="0" baseline="0" noProof="0" dirty="0">
                    <a:ln>
                      <a:noFill/>
                    </a:ln>
                    <a:effectLst/>
                    <a:uLnTx/>
                    <a:uFillTx/>
                    <a:latin typeface="宋体" panose="02010600030101010101" pitchFamily="2" charset="-122"/>
                  </a:rPr>
                  <a:t>2-</a:t>
                </a:r>
                <a:r>
                  <a:rPr kumimoji="0" lang="zh-CN" altLang="en-US" sz="2800" i="0" u="none" strike="noStrike" kern="1200" cap="none" spc="0" normalizeH="0" baseline="0" noProof="0" dirty="0">
                    <a:ln>
                      <a:noFill/>
                    </a:ln>
                    <a:effectLst/>
                    <a:uLnTx/>
                    <a:uFillTx/>
                    <a:latin typeface="宋体" panose="02010600030101010101" pitchFamily="2" charset="-122"/>
                  </a:rPr>
                  <a:t>范数</a:t>
                </a:r>
                <a:r>
                  <a:rPr lang="zh-CN" altLang="en-US" sz="2800" noProof="0" dirty="0">
                    <a:latin typeface="宋体" panose="02010600030101010101" pitchFamily="2" charset="-122"/>
                  </a:rPr>
                  <a:t>是</a:t>
                </a:r>
                <a:r>
                  <a:rPr lang="zh-CN" altLang="en-US" sz="2800" dirty="0">
                    <a:latin typeface="宋体" panose="02010600030101010101" pitchFamily="2" charset="-122"/>
                  </a:rPr>
                  <a:t>针对</a:t>
                </a:r>
                <a14:m>
                  <m:oMath xmlns:m="http://schemas.openxmlformats.org/officeDocument/2006/math">
                    <m:sSup>
                      <m:sSupPr>
                        <m:ctrlPr>
                          <a:rPr lang="en-US" altLang="zh-CN" sz="2800" i="1" smtClean="0">
                            <a:latin typeface="Cambria Math" panose="02040503050406030204" pitchFamily="18" charset="0"/>
                            <a:ea typeface="Cambria Math" panose="02040503050406030204" pitchFamily="18" charset="0"/>
                          </a:rPr>
                        </m:ctrlPr>
                      </m:sSupPr>
                      <m:e>
                        <m:r>
                          <a:rPr lang="en-US" altLang="zh-CN" sz="2800" i="1">
                            <a:latin typeface="Cambria Math" panose="02040503050406030204" pitchFamily="18" charset="0"/>
                          </a:rPr>
                          <m:t>ℂ</m:t>
                        </m:r>
                      </m:e>
                      <m:sup>
                        <m:r>
                          <a:rPr lang="en-US" altLang="zh-CN" sz="2800" i="1">
                            <a:latin typeface="Cambria Math" panose="02040503050406030204" pitchFamily="18" charset="0"/>
                            <a:ea typeface="Cambria Math" panose="02040503050406030204" pitchFamily="18" charset="0"/>
                          </a:rPr>
                          <m:t>𝑛</m:t>
                        </m:r>
                      </m:sup>
                    </m:sSup>
                  </m:oMath>
                </a14:m>
                <a:r>
                  <a:rPr kumimoji="0" lang="zh-CN" altLang="en-US" sz="2800" i="0" u="none" strike="noStrike" kern="1200" cap="none" spc="0" normalizeH="0" baseline="0" noProof="0" dirty="0">
                    <a:ln>
                      <a:noFill/>
                    </a:ln>
                    <a:effectLst/>
                    <a:uLnTx/>
                    <a:uFillTx/>
                    <a:latin typeface="宋体" panose="02010600030101010101" pitchFamily="2" charset="-122"/>
                  </a:rPr>
                  <a:t>或</a:t>
                </a:r>
                <a14:m>
                  <m:oMath xmlns:m="http://schemas.openxmlformats.org/officeDocument/2006/math">
                    <m:sSup>
                      <m:sSupPr>
                        <m:ctrlPr>
                          <a:rPr lang="en-US" altLang="zh-CN" sz="2800" b="0" i="1" smtClean="0">
                            <a:latin typeface="Cambria Math" panose="02040503050406030204" pitchFamily="18" charset="0"/>
                          </a:rPr>
                        </m:ctrlPr>
                      </m:sSupPr>
                      <m:e>
                        <m:r>
                          <a:rPr lang="en-US" altLang="zh-CN" sz="2800">
                            <a:latin typeface="Cambria Math" panose="02040503050406030204" pitchFamily="18" charset="0"/>
                          </a:rPr>
                          <m:t>ℝ</m:t>
                        </m:r>
                      </m:e>
                      <m:sup>
                        <m:r>
                          <m:rPr>
                            <m:sty m:val="p"/>
                          </m:rPr>
                          <a:rPr lang="en-US" altLang="zh-CN" sz="2800" b="0" i="0" smtClean="0">
                            <a:latin typeface="Cambria Math" panose="02040503050406030204" pitchFamily="18" charset="0"/>
                          </a:rPr>
                          <m:t>n</m:t>
                        </m:r>
                      </m:sup>
                    </m:sSup>
                  </m:oMath>
                </a14:m>
                <a:r>
                  <a:rPr lang="zh-CN" altLang="en-US" sz="2800" dirty="0">
                    <a:latin typeface="宋体" panose="02010600030101010101" pitchFamily="2" charset="-122"/>
                  </a:rPr>
                  <a:t>空间中的向量而定义的范数，或理解为向量</a:t>
                </a:r>
                <a14:m>
                  <m:oMath xmlns:m="http://schemas.openxmlformats.org/officeDocument/2006/math">
                    <m:r>
                      <a:rPr lang="zh-CN" altLang="en-US" sz="2800" i="1">
                        <a:latin typeface="Cambria Math" panose="02040503050406030204" pitchFamily="18" charset="0"/>
                      </a:rPr>
                      <m:t>𝛼</m:t>
                    </m:r>
                  </m:oMath>
                </a14:m>
                <a:r>
                  <a:rPr kumimoji="0" lang="zh-CN" altLang="en-US" sz="2800" i="0" u="none" strike="noStrike" kern="1200" cap="none" spc="0" normalizeH="0" baseline="0" noProof="0" dirty="0">
                    <a:ln>
                      <a:noFill/>
                    </a:ln>
                    <a:effectLst/>
                    <a:uLnTx/>
                    <a:uFillTx/>
                    <a:latin typeface="宋体" panose="02010600030101010101" pitchFamily="2" charset="-122"/>
                  </a:rPr>
                  <a:t>的</a:t>
                </a:r>
                <a:r>
                  <a:rPr kumimoji="0" lang="en-US" altLang="zh-CN" sz="2800" i="0" u="none" strike="noStrike" kern="1200" cap="none" spc="0" normalizeH="0" baseline="0" noProof="0" dirty="0">
                    <a:ln>
                      <a:noFill/>
                    </a:ln>
                    <a:effectLst/>
                    <a:uLnTx/>
                    <a:uFillTx/>
                    <a:latin typeface="宋体" panose="02010600030101010101" pitchFamily="2" charset="-122"/>
                  </a:rPr>
                  <a:t>2-</a:t>
                </a:r>
                <a:r>
                  <a:rPr lang="zh-CN" altLang="en-US" sz="2800" dirty="0">
                    <a:latin typeface="宋体" panose="02010600030101010101" pitchFamily="2" charset="-122"/>
                  </a:rPr>
                  <a:t>范数是基于向量</a:t>
                </a:r>
                <a14:m>
                  <m:oMath xmlns:m="http://schemas.openxmlformats.org/officeDocument/2006/math">
                    <m:r>
                      <a:rPr lang="zh-CN" altLang="en-US" sz="2800" i="1">
                        <a:latin typeface="Cambria Math" panose="02040503050406030204" pitchFamily="18" charset="0"/>
                      </a:rPr>
                      <m:t>𝛼</m:t>
                    </m:r>
                  </m:oMath>
                </a14:m>
                <a:r>
                  <a:rPr kumimoji="0" lang="zh-CN" altLang="en-US" sz="2800" i="0" u="none" strike="noStrike" kern="1200" cap="none" spc="0" normalizeH="0" baseline="0" noProof="0" dirty="0">
                    <a:ln>
                      <a:noFill/>
                    </a:ln>
                    <a:effectLst/>
                    <a:uLnTx/>
                    <a:uFillTx/>
                    <a:latin typeface="宋体" panose="02010600030101010101" pitchFamily="2" charset="-122"/>
                  </a:rPr>
                  <a:t>在</a:t>
                </a:r>
                <a14:m>
                  <m:oMath xmlns:m="http://schemas.openxmlformats.org/officeDocument/2006/math">
                    <m:sSup>
                      <m:sSupPr>
                        <m:ctrlPr>
                          <a:rPr lang="en-US" altLang="zh-CN" sz="2800" i="1">
                            <a:latin typeface="Cambria Math" panose="02040503050406030204" pitchFamily="18" charset="0"/>
                            <a:ea typeface="Cambria Math" panose="02040503050406030204" pitchFamily="18" charset="0"/>
                          </a:rPr>
                        </m:ctrlPr>
                      </m:sSupPr>
                      <m:e>
                        <m:r>
                          <a:rPr lang="en-US" altLang="zh-CN" sz="2800" i="1">
                            <a:latin typeface="Cambria Math" panose="02040503050406030204" pitchFamily="18" charset="0"/>
                          </a:rPr>
                          <m:t>ℂ</m:t>
                        </m:r>
                      </m:e>
                      <m:sup>
                        <m:r>
                          <a:rPr lang="en-US" altLang="zh-CN" sz="2800" i="1">
                            <a:latin typeface="Cambria Math" panose="02040503050406030204" pitchFamily="18" charset="0"/>
                            <a:ea typeface="Cambria Math" panose="02040503050406030204" pitchFamily="18" charset="0"/>
                          </a:rPr>
                          <m:t>𝑛</m:t>
                        </m:r>
                      </m:sup>
                    </m:sSup>
                  </m:oMath>
                </a14:m>
                <a:r>
                  <a:rPr lang="zh-CN" altLang="en-US" sz="2800" dirty="0">
                    <a:latin typeface="宋体" panose="02010600030101010101" pitchFamily="2" charset="-122"/>
                  </a:rPr>
                  <a:t>或</a:t>
                </a:r>
                <a14:m>
                  <m:oMath xmlns:m="http://schemas.openxmlformats.org/officeDocument/2006/math">
                    <m:sSup>
                      <m:sSupPr>
                        <m:ctrlPr>
                          <a:rPr lang="en-US" altLang="zh-CN" sz="2800" i="1">
                            <a:latin typeface="Cambria Math" panose="02040503050406030204" pitchFamily="18" charset="0"/>
                          </a:rPr>
                        </m:ctrlPr>
                      </m:sSupPr>
                      <m:e>
                        <m:r>
                          <a:rPr lang="en-US" altLang="zh-CN" sz="2800">
                            <a:latin typeface="Cambria Math" panose="02040503050406030204" pitchFamily="18" charset="0"/>
                          </a:rPr>
                          <m:t>ℝ</m:t>
                        </m:r>
                      </m:e>
                      <m:sup>
                        <m:r>
                          <m:rPr>
                            <m:sty m:val="p"/>
                          </m:rPr>
                          <a:rPr lang="en-US" altLang="zh-CN" sz="2800">
                            <a:latin typeface="Cambria Math" panose="02040503050406030204" pitchFamily="18" charset="0"/>
                          </a:rPr>
                          <m:t>n</m:t>
                        </m:r>
                      </m:sup>
                    </m:sSup>
                  </m:oMath>
                </a14:m>
                <a:r>
                  <a:rPr lang="zh-CN" altLang="en-US" sz="2800" dirty="0">
                    <a:latin typeface="宋体" panose="02010600030101010101" pitchFamily="2" charset="-122"/>
                  </a:rPr>
                  <a:t>空间中的标准基下的坐标</a:t>
                </a:r>
                <a14:m>
                  <m:oMath xmlns:m="http://schemas.openxmlformats.org/officeDocument/2006/math">
                    <m:r>
                      <a:rPr lang="en-US" altLang="zh-CN" sz="2800" b="1" i="1">
                        <a:latin typeface="Cambria Math" panose="02040503050406030204" pitchFamily="18" charset="0"/>
                      </a:rPr>
                      <m:t>𝒙</m:t>
                    </m:r>
                  </m:oMath>
                </a14:m>
                <a:r>
                  <a:rPr kumimoji="0" lang="zh-CN" altLang="en-US" sz="2800" i="0" u="none" strike="noStrike" kern="1200" cap="none" spc="0" normalizeH="0" baseline="0" noProof="0" dirty="0">
                    <a:ln>
                      <a:noFill/>
                    </a:ln>
                    <a:effectLst/>
                    <a:uLnTx/>
                    <a:uFillTx/>
                    <a:latin typeface="宋体" panose="02010600030101010101" pitchFamily="2" charset="-122"/>
                  </a:rPr>
                  <a:t>定义的</a:t>
                </a:r>
                <a:r>
                  <a:rPr kumimoji="0" lang="en-US" altLang="zh-CN" sz="2800" i="0" u="none" strike="noStrike" kern="1200" cap="none" spc="0" normalizeH="0" baseline="0" noProof="0" dirty="0">
                    <a:ln>
                      <a:noFill/>
                    </a:ln>
                    <a:effectLst/>
                    <a:uLnTx/>
                    <a:uFillTx/>
                    <a:latin typeface="宋体" panose="02010600030101010101" pitchFamily="2" charset="-122"/>
                  </a:rPr>
                  <a:t>. </a:t>
                </a:r>
              </a:p>
              <a:p>
                <a:pPr lvl="0" fontAlgn="auto">
                  <a:spcBef>
                    <a:spcPts val="1200"/>
                  </a:spcBef>
                  <a:spcAft>
                    <a:spcPts val="0"/>
                  </a:spcAft>
                  <a:defRPr/>
                </a:pPr>
                <a:r>
                  <a:rPr kumimoji="0" lang="zh-CN" altLang="en-US" sz="2800" i="0" u="none" strike="noStrike" kern="1200" cap="none" spc="0" normalizeH="0" baseline="0" noProof="0" dirty="0">
                    <a:ln>
                      <a:noFill/>
                    </a:ln>
                    <a:effectLst/>
                    <a:uLnTx/>
                    <a:uFillTx/>
                    <a:latin typeface="宋体" panose="02010600030101010101" pitchFamily="2" charset="-122"/>
                  </a:rPr>
                  <a:t>从这个角度看</a:t>
                </a:r>
                <a:r>
                  <a:rPr kumimoji="0" lang="en-US" altLang="zh-CN" sz="2800" i="0" u="none" strike="noStrike" kern="1200" cap="none" spc="0" normalizeH="0" baseline="0" noProof="0" dirty="0">
                    <a:ln>
                      <a:noFill/>
                    </a:ln>
                    <a:effectLst/>
                    <a:uLnTx/>
                    <a:uFillTx/>
                    <a:latin typeface="宋体" panose="02010600030101010101" pitchFamily="2" charset="-122"/>
                  </a:rPr>
                  <a:t>,</a:t>
                </a:r>
                <a:r>
                  <a:rPr kumimoji="0" lang="zh-CN" altLang="en-US" sz="2800" i="0" u="none" strike="noStrike" kern="1200" cap="none" spc="0" normalizeH="0" baseline="0" noProof="0" dirty="0">
                    <a:ln>
                      <a:noFill/>
                    </a:ln>
                    <a:effectLst/>
                    <a:uLnTx/>
                    <a:uFillTx/>
                    <a:latin typeface="宋体" panose="02010600030101010101" pitchFamily="2" charset="-122"/>
                  </a:rPr>
                  <a:t>向量</a:t>
                </a:r>
                <a14:m>
                  <m:oMath xmlns:m="http://schemas.openxmlformats.org/officeDocument/2006/math">
                    <m:r>
                      <a:rPr lang="zh-CN" altLang="en-US" sz="2800" i="1" smtClean="0">
                        <a:latin typeface="Cambria Math" panose="02040503050406030204" pitchFamily="18" charset="0"/>
                      </a:rPr>
                      <m:t>𝛼</m:t>
                    </m:r>
                  </m:oMath>
                </a14:m>
                <a:r>
                  <a:rPr kumimoji="0" lang="zh-CN" altLang="en-US" sz="2800" i="0" u="none" strike="noStrike" kern="1200" cap="none" spc="0" normalizeH="0" baseline="0" noProof="0" dirty="0">
                    <a:ln>
                      <a:noFill/>
                    </a:ln>
                    <a:effectLst/>
                    <a:uLnTx/>
                    <a:uFillTx/>
                    <a:latin typeface="宋体" panose="02010600030101010101" pitchFamily="2" charset="-122"/>
                  </a:rPr>
                  <a:t>的</a:t>
                </a:r>
                <a:r>
                  <a:rPr kumimoji="0" lang="en-US" altLang="zh-CN" sz="2800" i="0" u="none" strike="noStrike" kern="1200" cap="none" spc="0" normalizeH="0" baseline="0" noProof="0" dirty="0">
                    <a:ln>
                      <a:noFill/>
                    </a:ln>
                    <a:effectLst/>
                    <a:uLnTx/>
                    <a:uFillTx/>
                    <a:latin typeface="宋体" panose="02010600030101010101" pitchFamily="2" charset="-122"/>
                  </a:rPr>
                  <a:t>2-</a:t>
                </a:r>
                <a:r>
                  <a:rPr kumimoji="0" lang="zh-CN" altLang="en-US" sz="2800" i="0" u="none" strike="noStrike" kern="1200" cap="none" spc="0" normalizeH="0" baseline="0" noProof="0" dirty="0">
                    <a:ln>
                      <a:noFill/>
                    </a:ln>
                    <a:effectLst/>
                    <a:uLnTx/>
                    <a:uFillTx/>
                    <a:latin typeface="宋体" panose="02010600030101010101" pitchFamily="2" charset="-122"/>
                  </a:rPr>
                  <a:t>范数式是例</a:t>
                </a:r>
                <a:r>
                  <a:rPr kumimoji="0" lang="en-US" altLang="zh-CN" sz="2800" i="0" u="none" strike="noStrike" kern="1200" cap="none" spc="0" normalizeH="0" baseline="0" noProof="0" dirty="0">
                    <a:ln>
                      <a:noFill/>
                    </a:ln>
                    <a:effectLst/>
                    <a:uLnTx/>
                    <a:uFillTx/>
                    <a:latin typeface="宋体" panose="02010600030101010101" pitchFamily="2" charset="-122"/>
                  </a:rPr>
                  <a:t>4.1.2</a:t>
                </a:r>
                <a:r>
                  <a:rPr kumimoji="0" lang="zh-CN" altLang="en-US" sz="2800" i="0" u="none" strike="noStrike" kern="1200" cap="none" spc="0" normalizeH="0" baseline="0" noProof="0" dirty="0">
                    <a:ln>
                      <a:noFill/>
                    </a:ln>
                    <a:effectLst/>
                    <a:uLnTx/>
                    <a:uFillTx/>
                    <a:latin typeface="宋体" panose="02010600030101010101" pitchFamily="2" charset="-122"/>
                  </a:rPr>
                  <a:t>定义的范数的特例</a:t>
                </a:r>
                <a:r>
                  <a:rPr kumimoji="0" lang="en-US" altLang="zh-CN" sz="2800" i="0" u="none" strike="noStrike" kern="1200" cap="none" spc="0" normalizeH="0" baseline="0" noProof="0" dirty="0">
                    <a:ln>
                      <a:noFill/>
                    </a:ln>
                    <a:effectLst/>
                    <a:uLnTx/>
                    <a:uFillTx/>
                    <a:latin typeface="宋体" panose="02010600030101010101" pitchFamily="2" charset="-122"/>
                  </a:rPr>
                  <a:t>;</a:t>
                </a:r>
                <a:r>
                  <a:rPr kumimoji="0" lang="zh-CN" altLang="en-US" sz="2800" i="0" u="none" strike="noStrike" kern="1200" cap="none" spc="0" normalizeH="0" baseline="0" noProof="0" dirty="0">
                    <a:ln>
                      <a:noFill/>
                    </a:ln>
                    <a:effectLst/>
                    <a:uLnTx/>
                    <a:uFillTx/>
                    <a:latin typeface="宋体" panose="02010600030101010101" pitchFamily="2" charset="-122"/>
                  </a:rPr>
                  <a:t>而</a:t>
                </a:r>
                <a:r>
                  <a:rPr lang="zh-CN" altLang="en-US" sz="2800" dirty="0">
                    <a:latin typeface="宋体" panose="02010600030101010101" pitchFamily="2" charset="-122"/>
                  </a:rPr>
                  <a:t>例</a:t>
                </a:r>
                <a:r>
                  <a:rPr lang="en-US" altLang="zh-CN" sz="2800" dirty="0">
                    <a:latin typeface="宋体" panose="02010600030101010101" pitchFamily="2" charset="-122"/>
                  </a:rPr>
                  <a:t>4.1.2</a:t>
                </a:r>
                <a:r>
                  <a:rPr lang="zh-CN" altLang="en-US" sz="2800" dirty="0">
                    <a:latin typeface="宋体" panose="02010600030101010101" pitchFamily="2" charset="-122"/>
                  </a:rPr>
                  <a:t>定义的范数</a:t>
                </a:r>
                <a:r>
                  <a:rPr kumimoji="0" lang="zh-CN" altLang="en-US" sz="2800" i="0" u="none" strike="noStrike" kern="1200" cap="none" spc="0" normalizeH="0" baseline="0" noProof="0" dirty="0">
                    <a:ln>
                      <a:noFill/>
                    </a:ln>
                    <a:effectLst/>
                    <a:uLnTx/>
                    <a:uFillTx/>
                    <a:latin typeface="宋体" panose="02010600030101010101" pitchFamily="2" charset="-122"/>
                  </a:rPr>
                  <a:t>则不限定线性空间</a:t>
                </a:r>
                <a:r>
                  <a:rPr kumimoji="0" lang="en-US" altLang="zh-CN" sz="2800" i="0" u="none" strike="noStrike" kern="1200" cap="none" spc="0" normalizeH="0" baseline="0" noProof="0" dirty="0">
                    <a:ln>
                      <a:noFill/>
                    </a:ln>
                    <a:effectLst/>
                    <a:uLnTx/>
                    <a:uFillTx/>
                    <a:latin typeface="宋体" panose="02010600030101010101" pitchFamily="2" charset="-122"/>
                  </a:rPr>
                  <a:t>,</a:t>
                </a:r>
                <a:r>
                  <a:rPr kumimoji="0" lang="zh-CN" altLang="en-US" sz="2800" i="0" u="none" strike="noStrike" kern="1200" cap="none" spc="0" normalizeH="0" baseline="0" noProof="0" dirty="0">
                    <a:ln>
                      <a:noFill/>
                    </a:ln>
                    <a:effectLst/>
                    <a:uLnTx/>
                    <a:uFillTx/>
                    <a:latin typeface="宋体" panose="02010600030101010101" pitchFamily="2" charset="-122"/>
                  </a:rPr>
                  <a:t>只根据向量在一组特定基</a:t>
                </a:r>
                <a14:m>
                  <m:oMath xmlns:m="http://schemas.openxmlformats.org/officeDocument/2006/math">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𝛼</m:t>
                        </m:r>
                      </m:e>
                      <m:sub>
                        <m:r>
                          <a:rPr lang="en-US" altLang="zh-CN" sz="2800">
                            <a:latin typeface="Cambria Math" panose="02040503050406030204" pitchFamily="18" charset="0"/>
                          </a:rPr>
                          <m:t>1</m:t>
                        </m:r>
                      </m:sub>
                    </m:sSub>
                    <m:r>
                      <a:rPr lang="en-US" altLang="zh-CN" sz="2800">
                        <a:latin typeface="Cambria Math" panose="02040503050406030204" pitchFamily="18" charset="0"/>
                      </a:rPr>
                      <m:t>,</m:t>
                    </m:r>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𝛼</m:t>
                        </m:r>
                      </m:e>
                      <m:sub>
                        <m:r>
                          <a:rPr lang="en-US" altLang="zh-CN" sz="2800">
                            <a:latin typeface="Cambria Math" panose="02040503050406030204" pitchFamily="18" charset="0"/>
                          </a:rPr>
                          <m:t>2</m:t>
                        </m:r>
                      </m:sub>
                    </m:sSub>
                    <m:r>
                      <a:rPr lang="en-US" altLang="zh-CN" sz="2800">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zh-CN" altLang="en-US" sz="2800" i="1">
                            <a:latin typeface="Cambria Math" panose="02040503050406030204" pitchFamily="18" charset="0"/>
                            <a:ea typeface="Cambria Math" panose="02040503050406030204" pitchFamily="18" charset="0"/>
                          </a:rPr>
                          <m:t>𝛼</m:t>
                        </m:r>
                      </m:e>
                      <m:sub>
                        <m:r>
                          <a:rPr lang="en-US" altLang="zh-CN" sz="2800" i="1">
                            <a:latin typeface="Cambria Math" panose="02040503050406030204" pitchFamily="18" charset="0"/>
                            <a:ea typeface="Cambria Math" panose="02040503050406030204" pitchFamily="18" charset="0"/>
                          </a:rPr>
                          <m:t>𝑛</m:t>
                        </m:r>
                      </m:sub>
                    </m:sSub>
                  </m:oMath>
                </a14:m>
                <a:r>
                  <a:rPr kumimoji="0" lang="zh-CN" altLang="en-US" sz="2800" i="0" u="none" strike="noStrike" kern="1200" cap="none" spc="0" normalizeH="0" baseline="0" noProof="0" dirty="0">
                    <a:ln>
                      <a:noFill/>
                    </a:ln>
                    <a:effectLst/>
                    <a:uLnTx/>
                    <a:uFillTx/>
                    <a:latin typeface="宋体" panose="02010600030101010101" pitchFamily="2" charset="-122"/>
                  </a:rPr>
                  <a:t>下的坐标</a:t>
                </a:r>
                <a14:m>
                  <m:oMath xmlns:m="http://schemas.openxmlformats.org/officeDocument/2006/math">
                    <m:r>
                      <a:rPr lang="en-US" altLang="zh-CN" sz="2800" b="1" i="1">
                        <a:latin typeface="Cambria Math" panose="02040503050406030204" pitchFamily="18" charset="0"/>
                      </a:rPr>
                      <m:t>𝒙</m:t>
                    </m:r>
                  </m:oMath>
                </a14:m>
                <a:r>
                  <a:rPr kumimoji="0" lang="zh-CN" altLang="en-US" sz="2800" i="0" u="none" strike="noStrike" kern="1200" cap="none" spc="0" normalizeH="0" baseline="0" noProof="0" dirty="0">
                    <a:ln>
                      <a:noFill/>
                    </a:ln>
                    <a:effectLst/>
                    <a:uLnTx/>
                    <a:uFillTx/>
                    <a:latin typeface="宋体" panose="02010600030101010101" pitchFamily="2" charset="-122"/>
                  </a:rPr>
                  <a:t>进行定义</a:t>
                </a:r>
                <a:r>
                  <a:rPr kumimoji="0" lang="en-US" altLang="zh-CN" sz="2800" i="0" u="none" strike="noStrike" kern="1200" cap="none" spc="0" normalizeH="0" baseline="0" noProof="0" dirty="0">
                    <a:ln>
                      <a:noFill/>
                    </a:ln>
                    <a:effectLst/>
                    <a:uLnTx/>
                    <a:uFillTx/>
                    <a:latin typeface="宋体" panose="02010600030101010101" pitchFamily="2" charset="-122"/>
                  </a:rPr>
                  <a:t>.</a:t>
                </a: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87357"/>
              </a:xfrm>
              <a:prstGeom prst="rect">
                <a:avLst/>
              </a:prstGeom>
              <a:blipFill>
                <a:blip r:embed="rId2"/>
                <a:stretch>
                  <a:fillRect l="-1623" t="-1589" r="-1005" b="-74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7754805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向量范数</a:t>
            </a:r>
            <a:endParaRPr lang="zh-CN" altLang="en-US" sz="2400" dirty="0">
              <a:latin typeface="黑体" panose="02010609060101010101" pitchFamily="49" charset="-122"/>
              <a:ea typeface="黑体" panose="02010609060101010101" pitchFamily="49" charset="-122"/>
              <a:cs typeface="Arial" charset="0"/>
            </a:endParaRP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0" y="1229293"/>
                <a:ext cx="840872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4.1.3 </a:t>
                </a:r>
                <a:r>
                  <a:rPr lang="zh-CN" altLang="en-US" sz="2800" dirty="0">
                    <a:latin typeface="宋体" panose="02010600030101010101" pitchFamily="2" charset="-122"/>
                  </a:rPr>
                  <a:t>设</a:t>
                </a:r>
                <a14:m>
                  <m:oMath xmlns:m="http://schemas.openxmlformats.org/officeDocument/2006/math">
                    <m:r>
                      <a:rPr lang="en-US" altLang="zh-CN" sz="2800" b="0" i="1" smtClean="0">
                        <a:latin typeface="Cambria Math" panose="02040503050406030204" pitchFamily="18" charset="0"/>
                      </a:rPr>
                      <m:t>1</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𝑝</m:t>
                    </m:r>
                    <m:r>
                      <a:rPr lang="en-US" altLang="zh-CN" sz="2800" b="0" i="1" smtClean="0">
                        <a:latin typeface="Cambria Math" panose="02040503050406030204" pitchFamily="18" charset="0"/>
                        <a:ea typeface="Cambria Math" panose="02040503050406030204" pitchFamily="18" charset="0"/>
                      </a:rPr>
                      <m:t>≤∞</m:t>
                    </m:r>
                  </m:oMath>
                </a14:m>
                <a:r>
                  <a:rPr lang="en-US" altLang="zh-CN" sz="2800" dirty="0"/>
                  <a:t>, </a:t>
                </a:r>
                <a:r>
                  <a:rPr lang="zh-CN" altLang="en-US" sz="2800" dirty="0">
                    <a:latin typeface="宋体" panose="02010600030101010101" pitchFamily="2" charset="-122"/>
                  </a:rPr>
                  <a:t>对任意向量</a:t>
                </a:r>
                <a:endParaRPr lang="en-US" altLang="zh-CN" sz="2800" b="1" i="1" dirty="0">
                  <a:latin typeface="Cambria Math" panose="02040503050406030204" pitchFamily="18" charset="0"/>
                </a:endParaRPr>
              </a:p>
              <a:p>
                <a:pPr>
                  <a:lnSpc>
                    <a:spcPct val="120000"/>
                  </a:lnSpc>
                </a:pPr>
                <a14:m>
                  <m:oMathPara xmlns:m="http://schemas.openxmlformats.org/officeDocument/2006/math">
                    <m:oMathParaPr>
                      <m:jc m:val="centerGroup"/>
                    </m:oMathParaPr>
                    <m:oMath xmlns:m="http://schemas.openxmlformats.org/officeDocument/2006/math">
                      <m:r>
                        <a:rPr lang="en-US" altLang="zh-CN" sz="2800" b="1" i="1">
                          <a:latin typeface="Cambria Math" panose="02040503050406030204" pitchFamily="18" charset="0"/>
                        </a:rPr>
                        <m:t>𝒙</m:t>
                      </m:r>
                      <m:r>
                        <a:rPr lang="en-US" altLang="zh-CN" sz="2800">
                          <a:latin typeface="Cambria Math" panose="02040503050406030204" pitchFamily="18" charset="0"/>
                        </a:rPr>
                        <m:t>=</m:t>
                      </m:r>
                      <m:sSup>
                        <m:sSupPr>
                          <m:ctrlPr>
                            <a:rPr lang="en-US" altLang="zh-CN" sz="2800" i="1">
                              <a:latin typeface="Cambria Math" panose="02040503050406030204" pitchFamily="18" charset="0"/>
                            </a:rPr>
                          </m:ctrlPr>
                        </m:sSupPr>
                        <m:e>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a:latin typeface="Cambria Math" panose="02040503050406030204" pitchFamily="18" charset="0"/>
                                    </a:rPr>
                                    <m:t>1</m:t>
                                  </m:r>
                                </m:sub>
                              </m:sSub>
                              <m:r>
                                <a:rPr lang="en-US" altLang="zh-CN" sz="280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a:latin typeface="Cambria Math" panose="02040503050406030204" pitchFamily="18" charset="0"/>
                                    </a:rPr>
                                    <m:t>2</m:t>
                                  </m:r>
                                </m:sub>
                              </m:sSub>
                              <m:r>
                                <a:rPr lang="en-US" altLang="zh-CN" sz="2800">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𝑥</m:t>
                                  </m:r>
                                </m:e>
                                <m:sub>
                                  <m:r>
                                    <a:rPr lang="en-US" altLang="zh-CN" sz="2800" i="1">
                                      <a:latin typeface="Cambria Math" panose="02040503050406030204" pitchFamily="18" charset="0"/>
                                      <a:ea typeface="Cambria Math" panose="02040503050406030204" pitchFamily="18" charset="0"/>
                                    </a:rPr>
                                    <m:t>𝑛</m:t>
                                  </m:r>
                                </m:sub>
                              </m:sSub>
                            </m:e>
                          </m:d>
                        </m:e>
                        <m:sup>
                          <m:r>
                            <a:rPr lang="en-US" altLang="zh-CN" sz="2800" i="1">
                              <a:latin typeface="Cambria Math" panose="02040503050406030204" pitchFamily="18" charset="0"/>
                            </a:rPr>
                            <m:t>𝑇</m:t>
                          </m:r>
                        </m:sup>
                      </m:sSup>
                      <m:r>
                        <a:rPr lang="en-US" altLang="zh-CN" sz="2800" i="1" smtClean="0">
                          <a:latin typeface="Cambria Math" panose="02040503050406030204" pitchFamily="18" charset="0"/>
                          <a:ea typeface="Cambria Math" panose="02040503050406030204" pitchFamily="18" charset="0"/>
                        </a:rPr>
                        <m:t>∈</m:t>
                      </m:r>
                      <m:sSup>
                        <m:sSupPr>
                          <m:ctrlPr>
                            <a:rPr lang="en-US" altLang="zh-CN" sz="2800" i="1" smtClean="0">
                              <a:latin typeface="Cambria Math" panose="02040503050406030204" pitchFamily="18" charset="0"/>
                              <a:ea typeface="Cambria Math" panose="02040503050406030204" pitchFamily="18" charset="0"/>
                            </a:rPr>
                          </m:ctrlPr>
                        </m:sSupPr>
                        <m:e>
                          <m:r>
                            <a:rPr lang="en-US" altLang="zh-CN" sz="2800" i="1">
                              <a:latin typeface="Cambria Math" panose="02040503050406030204" pitchFamily="18" charset="0"/>
                            </a:rPr>
                            <m:t>ℂ</m:t>
                          </m:r>
                        </m:e>
                        <m:sup>
                          <m:r>
                            <a:rPr lang="en-US" altLang="zh-CN" sz="2800" b="0" i="1" smtClean="0">
                              <a:latin typeface="Cambria Math" panose="02040503050406030204" pitchFamily="18" charset="0"/>
                              <a:ea typeface="Cambria Math" panose="02040503050406030204" pitchFamily="18" charset="0"/>
                            </a:rPr>
                            <m:t>𝑛</m:t>
                          </m:r>
                        </m:sup>
                      </m:sSup>
                    </m:oMath>
                  </m:oMathPara>
                </a14:m>
                <a:endParaRPr lang="en-US" altLang="zh-CN" sz="2800" dirty="0">
                  <a:latin typeface="宋体" panose="02010600030101010101" pitchFamily="2" charset="-122"/>
                </a:endParaRPr>
              </a:p>
              <a:p>
                <a:pPr>
                  <a:lnSpc>
                    <a:spcPct val="120000"/>
                  </a:lnSpc>
                </a:pPr>
                <a:r>
                  <a:rPr lang="zh-CN" altLang="en-US" sz="2800" dirty="0">
                    <a:latin typeface="宋体" panose="02010600030101010101" pitchFamily="2" charset="-122"/>
                  </a:rPr>
                  <a:t>定义</a:t>
                </a:r>
                <a:endParaRPr lang="en-US" altLang="zh-CN" sz="2800" dirty="0">
                  <a:latin typeface="宋体" panose="02010600030101010101" pitchFamily="2" charset="-122"/>
                </a:endParaRPr>
              </a:p>
              <a:p>
                <a:pPr>
                  <a:lnSpc>
                    <a:spcPct val="100000"/>
                  </a:lnSpc>
                </a:pPr>
                <a14:m>
                  <m:oMathPara xmlns:m="http://schemas.openxmlformats.org/officeDocument/2006/math">
                    <m:oMathParaPr>
                      <m:jc m:val="centerGroup"/>
                    </m:oMathParaPr>
                    <m:oMath xmlns:m="http://schemas.openxmlformats.org/officeDocument/2006/math">
                      <m:sSub>
                        <m:sSubPr>
                          <m:ctrlPr>
                            <a:rPr lang="en-US" altLang="zh-CN" sz="2800" b="1" i="1" smtClean="0">
                              <a:solidFill>
                                <a:schemeClr val="tx1"/>
                              </a:solidFill>
                              <a:latin typeface="Cambria Math" panose="02040503050406030204" pitchFamily="18" charset="0"/>
                            </a:rPr>
                          </m:ctrlPr>
                        </m:sSubPr>
                        <m:e>
                          <m:d>
                            <m:dPr>
                              <m:begChr m:val="‖"/>
                              <m:endChr m:val="‖"/>
                              <m:ctrlPr>
                                <a:rPr lang="en-US" altLang="zh-CN" sz="2800" b="1" i="1" smtClean="0">
                                  <a:solidFill>
                                    <a:schemeClr val="tx1"/>
                                  </a:solidFill>
                                  <a:latin typeface="Cambria Math" panose="02040503050406030204" pitchFamily="18" charset="0"/>
                                </a:rPr>
                              </m:ctrlPr>
                            </m:dPr>
                            <m:e>
                              <m:r>
                                <a:rPr lang="en-US" altLang="zh-CN" sz="2800" b="1" i="1" smtClean="0">
                                  <a:solidFill>
                                    <a:schemeClr val="tx1"/>
                                  </a:solidFill>
                                  <a:latin typeface="Cambria Math" panose="02040503050406030204" pitchFamily="18" charset="0"/>
                                </a:rPr>
                                <m:t>𝒙</m:t>
                              </m:r>
                            </m:e>
                          </m:d>
                        </m:e>
                        <m:sub>
                          <m:r>
                            <a:rPr lang="en-US" altLang="zh-CN" sz="2800" b="1" i="1" smtClean="0">
                              <a:solidFill>
                                <a:schemeClr val="tx1"/>
                              </a:solidFill>
                              <a:latin typeface="Cambria Math" panose="02040503050406030204" pitchFamily="18" charset="0"/>
                            </a:rPr>
                            <m:t>𝒑</m:t>
                          </m:r>
                        </m:sub>
                      </m:sSub>
                      <m:r>
                        <a:rPr lang="en-US" altLang="zh-CN" sz="2800" b="0" i="1" smtClean="0">
                          <a:solidFill>
                            <a:schemeClr val="tx1"/>
                          </a:solidFill>
                          <a:latin typeface="Cambria Math" panose="02040503050406030204" pitchFamily="18" charset="0"/>
                        </a:rPr>
                        <m:t>=(</m:t>
                      </m:r>
                      <m:sSup>
                        <m:sSupPr>
                          <m:ctrlPr>
                            <a:rPr lang="en-US" altLang="zh-CN" sz="2800" b="0" i="1" smtClean="0">
                              <a:solidFill>
                                <a:schemeClr val="tx1"/>
                              </a:solidFill>
                              <a:latin typeface="Cambria Math" panose="02040503050406030204" pitchFamily="18" charset="0"/>
                            </a:rPr>
                          </m:ctrlPr>
                        </m:sSupPr>
                        <m:e>
                          <m:nary>
                            <m:naryPr>
                              <m:chr m:val="∑"/>
                              <m:limLoc m:val="subSup"/>
                              <m:ctrlPr>
                                <a:rPr lang="en-US" altLang="zh-CN" sz="2800" i="1">
                                  <a:latin typeface="Cambria Math" panose="02040503050406030204" pitchFamily="18" charset="0"/>
                                </a:rPr>
                              </m:ctrlPr>
                            </m:naryPr>
                            <m:sub>
                              <m:r>
                                <m:rPr>
                                  <m:brk m:alnAt="25"/>
                                </m:rPr>
                                <a:rPr lang="en-US" altLang="zh-CN" sz="2800" i="1">
                                  <a:latin typeface="Cambria Math" panose="02040503050406030204" pitchFamily="18" charset="0"/>
                                </a:rPr>
                                <m:t>𝑖</m:t>
                              </m:r>
                              <m:r>
                                <a:rPr lang="en-US" altLang="zh-CN" sz="2800" i="1">
                                  <a:latin typeface="Cambria Math" panose="02040503050406030204" pitchFamily="18" charset="0"/>
                                </a:rPr>
                                <m:t>=1</m:t>
                              </m:r>
                            </m:sub>
                            <m:sup>
                              <m:r>
                                <a:rPr lang="en-US" altLang="zh-CN" sz="2800" i="1">
                                  <a:latin typeface="Cambria Math" panose="02040503050406030204" pitchFamily="18" charset="0"/>
                                </a:rPr>
                                <m:t>𝑛</m:t>
                              </m:r>
                            </m:sup>
                            <m:e>
                              <m:sSup>
                                <m:sSupPr>
                                  <m:ctrlPr>
                                    <a:rPr lang="en-US" altLang="zh-CN" sz="2800" i="1">
                                      <a:latin typeface="Cambria Math" panose="02040503050406030204" pitchFamily="18" charset="0"/>
                                    </a:rPr>
                                  </m:ctrlPr>
                                </m:sSupPr>
                                <m:e>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𝑖</m:t>
                                          </m:r>
                                        </m:sub>
                                      </m:sSub>
                                    </m:e>
                                  </m:d>
                                </m:e>
                                <m:sup>
                                  <m:r>
                                    <a:rPr lang="en-US" altLang="zh-CN" sz="2800" i="1">
                                      <a:latin typeface="Cambria Math" panose="02040503050406030204" pitchFamily="18" charset="0"/>
                                    </a:rPr>
                                    <m:t>𝑝</m:t>
                                  </m:r>
                                </m:sup>
                              </m:sSup>
                            </m:e>
                          </m:nary>
                          <m:r>
                            <a:rPr lang="en-US" altLang="zh-CN" sz="2800" b="0" i="1" smtClean="0">
                              <a:latin typeface="Cambria Math" panose="02040503050406030204" pitchFamily="18" charset="0"/>
                            </a:rPr>
                            <m:t>)</m:t>
                          </m:r>
                        </m:e>
                        <m:sup>
                          <m:f>
                            <m:fPr>
                              <m:ctrlPr>
                                <a:rPr lang="en-US" altLang="zh-CN" sz="2800" b="0" i="1" smtClean="0">
                                  <a:solidFill>
                                    <a:schemeClr val="tx1"/>
                                  </a:solidFill>
                                  <a:latin typeface="Cambria Math" panose="02040503050406030204" pitchFamily="18" charset="0"/>
                                </a:rPr>
                              </m:ctrlPr>
                            </m:fPr>
                            <m:num>
                              <m:r>
                                <a:rPr lang="en-US" altLang="zh-CN" sz="2800" b="0" i="1" smtClean="0">
                                  <a:solidFill>
                                    <a:schemeClr val="tx1"/>
                                  </a:solidFill>
                                  <a:latin typeface="Cambria Math" panose="02040503050406030204" pitchFamily="18" charset="0"/>
                                </a:rPr>
                                <m:t>1</m:t>
                              </m:r>
                            </m:num>
                            <m:den>
                              <m:r>
                                <a:rPr lang="en-US" altLang="zh-CN" sz="2800" b="0" i="1" smtClean="0">
                                  <a:solidFill>
                                    <a:schemeClr val="tx1"/>
                                  </a:solidFill>
                                  <a:latin typeface="Cambria Math" panose="02040503050406030204" pitchFamily="18" charset="0"/>
                                </a:rPr>
                                <m:t>𝑝</m:t>
                              </m:r>
                            </m:den>
                          </m:f>
                        </m:sup>
                      </m:sSup>
                    </m:oMath>
                  </m:oMathPara>
                </a14:m>
                <a:endParaRPr lang="en-US" altLang="zh-CN" sz="2800" dirty="0">
                  <a:latin typeface="宋体" panose="02010600030101010101" pitchFamily="2" charset="-122"/>
                </a:endParaRPr>
              </a:p>
              <a:p>
                <a:pPr>
                  <a:lnSpc>
                    <a:spcPct val="130000"/>
                  </a:lnSpc>
                </a:pPr>
                <a:r>
                  <a:rPr lang="zh-CN" altLang="en-US" sz="2800" dirty="0">
                    <a:latin typeface="宋体" panose="02010600030101010101" pitchFamily="2" charset="-122"/>
                  </a:rPr>
                  <a:t>则</a:t>
                </a:r>
                <a14:m>
                  <m:oMath xmlns:m="http://schemas.openxmlformats.org/officeDocument/2006/math">
                    <m:sSub>
                      <m:sSubPr>
                        <m:ctrlPr>
                          <a:rPr lang="en-US" altLang="zh-CN" sz="2800" i="1" smtClean="0">
                            <a:solidFill>
                              <a:schemeClr val="tx1"/>
                            </a:solidFill>
                            <a:latin typeface="Cambria Math" panose="02040503050406030204" pitchFamily="18" charset="0"/>
                          </a:rPr>
                        </m:ctrlPr>
                      </m:sSubPr>
                      <m:e>
                        <m:d>
                          <m:dPr>
                            <m:begChr m:val="‖"/>
                            <m:endChr m:val="‖"/>
                            <m:ctrlPr>
                              <a:rPr lang="en-US" altLang="zh-CN" sz="2800" b="1" i="1" smtClean="0">
                                <a:solidFill>
                                  <a:schemeClr val="tx1"/>
                                </a:solidFill>
                                <a:latin typeface="Cambria Math" panose="02040503050406030204" pitchFamily="18" charset="0"/>
                              </a:rPr>
                            </m:ctrlPr>
                          </m:dPr>
                          <m:e>
                            <m:r>
                              <a:rPr lang="en-US" altLang="zh-CN" sz="2800" b="1" i="1" smtClean="0">
                                <a:solidFill>
                                  <a:schemeClr val="tx1"/>
                                </a:solidFill>
                                <a:latin typeface="Cambria Math" panose="02040503050406030204" pitchFamily="18" charset="0"/>
                              </a:rPr>
                              <m:t>𝒙</m:t>
                            </m:r>
                          </m:e>
                        </m:d>
                      </m:e>
                      <m:sub>
                        <m:r>
                          <a:rPr lang="en-US" altLang="zh-CN" sz="2800" b="0" i="1" smtClean="0">
                            <a:solidFill>
                              <a:schemeClr val="tx1"/>
                            </a:solidFill>
                            <a:latin typeface="Cambria Math" panose="02040503050406030204" pitchFamily="18" charset="0"/>
                          </a:rPr>
                          <m:t>𝑝</m:t>
                        </m:r>
                      </m:sub>
                    </m:sSub>
                  </m:oMath>
                </a14:m>
                <a:r>
                  <a:rPr lang="zh-CN" altLang="en-US" sz="2800" dirty="0">
                    <a:latin typeface="宋体" panose="02010600030101010101" pitchFamily="2" charset="-122"/>
                  </a:rPr>
                  <a:t>是向量</a:t>
                </a:r>
                <a14:m>
                  <m:oMath xmlns:m="http://schemas.openxmlformats.org/officeDocument/2006/math">
                    <m:r>
                      <a:rPr lang="en-US" altLang="zh-CN" sz="2800" b="1" i="1">
                        <a:latin typeface="Cambria Math" panose="02040503050406030204" pitchFamily="18" charset="0"/>
                      </a:rPr>
                      <m:t>𝒙</m:t>
                    </m:r>
                  </m:oMath>
                </a14:m>
                <a:r>
                  <a:rPr lang="zh-CN" altLang="en-US" sz="2800" dirty="0">
                    <a:latin typeface="宋体" panose="02010600030101010101" pitchFamily="2" charset="-122"/>
                  </a:rPr>
                  <a:t>的范数，称为</a:t>
                </a:r>
                <a14:m>
                  <m:oMath xmlns:m="http://schemas.openxmlformats.org/officeDocument/2006/math">
                    <m:r>
                      <a:rPr lang="en-US" altLang="zh-CN" sz="2800" b="0" i="1" smtClean="0">
                        <a:solidFill>
                          <a:srgbClr val="FF0000"/>
                        </a:solidFill>
                        <a:latin typeface="Cambria Math" panose="02040503050406030204" pitchFamily="18" charset="0"/>
                      </a:rPr>
                      <m:t>𝑝</m:t>
                    </m:r>
                    <m:r>
                      <a:rPr lang="en-US" altLang="zh-CN" sz="2800" i="1">
                        <a:solidFill>
                          <a:srgbClr val="FF0000"/>
                        </a:solidFill>
                        <a:latin typeface="Cambria Math" panose="02040503050406030204" pitchFamily="18" charset="0"/>
                      </a:rPr>
                      <m:t>−</m:t>
                    </m:r>
                  </m:oMath>
                </a14:m>
                <a:r>
                  <a:rPr lang="zh-CN" altLang="en-US" sz="2800" dirty="0">
                    <a:solidFill>
                      <a:srgbClr val="FF0000"/>
                    </a:solidFill>
                    <a:latin typeface="宋体" panose="02010600030101010101" pitchFamily="2" charset="-122"/>
                  </a:rPr>
                  <a:t>范数</a:t>
                </a:r>
                <a:r>
                  <a:rPr lang="en-US" altLang="zh-CN" sz="2800" dirty="0"/>
                  <a:t>.</a:t>
                </a:r>
              </a:p>
              <a:p>
                <a:pPr>
                  <a:lnSpc>
                    <a:spcPct val="130000"/>
                  </a:lnSpc>
                </a:pPr>
                <a:endParaRPr lang="en-US" altLang="zh-CN" sz="2800" dirty="0"/>
              </a:p>
              <a:p>
                <a:pPr>
                  <a:lnSpc>
                    <a:spcPct val="130000"/>
                  </a:lnSpc>
                </a:pPr>
                <a:endParaRPr lang="zh-CN" altLang="zh-CN" sz="2800" dirty="0">
                  <a:latin typeface="宋体" panose="02010600030101010101" pitchFamily="2"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0" y="1229293"/>
                <a:ext cx="8408720" cy="4935337"/>
              </a:xfrm>
              <a:prstGeom prst="rect">
                <a:avLst/>
              </a:prstGeom>
              <a:blipFill>
                <a:blip r:embed="rId2"/>
                <a:stretch>
                  <a:fillRect l="-1523" t="-9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4866361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向量范数</a:t>
            </a:r>
            <a:endParaRPr lang="zh-CN" altLang="en-US" sz="2400" dirty="0">
              <a:latin typeface="黑体" panose="02010609060101010101" pitchFamily="49" charset="-122"/>
              <a:ea typeface="黑体" panose="02010609060101010101" pitchFamily="49" charset="-122"/>
              <a:cs typeface="Arial" charset="0"/>
            </a:endParaRP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0" y="1229293"/>
                <a:ext cx="840872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4.1.3 </a:t>
                </a:r>
                <a:r>
                  <a:rPr lang="zh-CN" altLang="en-US" sz="2800" dirty="0">
                    <a:latin typeface="宋体" panose="02010600030101010101" pitchFamily="2" charset="-122"/>
                  </a:rPr>
                  <a:t>设</a:t>
                </a:r>
                <a14:m>
                  <m:oMath xmlns:m="http://schemas.openxmlformats.org/officeDocument/2006/math">
                    <m:r>
                      <a:rPr lang="en-US" altLang="zh-CN" sz="2800" b="0" i="1" smtClean="0">
                        <a:latin typeface="Cambria Math" panose="02040503050406030204" pitchFamily="18" charset="0"/>
                      </a:rPr>
                      <m:t>1</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𝑝</m:t>
                    </m:r>
                    <m:r>
                      <a:rPr lang="en-US" altLang="zh-CN" sz="2800" b="0" i="1" smtClean="0">
                        <a:latin typeface="Cambria Math" panose="02040503050406030204" pitchFamily="18" charset="0"/>
                        <a:ea typeface="Cambria Math" panose="02040503050406030204" pitchFamily="18" charset="0"/>
                      </a:rPr>
                      <m:t>≤∞</m:t>
                    </m:r>
                  </m:oMath>
                </a14:m>
                <a:r>
                  <a:rPr lang="en-US" altLang="zh-CN" sz="2800" dirty="0"/>
                  <a:t>, </a:t>
                </a:r>
                <a:r>
                  <a:rPr lang="zh-CN" altLang="en-US" sz="2800" dirty="0">
                    <a:latin typeface="宋体" panose="02010600030101010101" pitchFamily="2" charset="-122"/>
                  </a:rPr>
                  <a:t>对任意向量</a:t>
                </a:r>
                <a:endParaRPr lang="en-US" altLang="zh-CN" sz="2800" b="1" i="1" dirty="0">
                  <a:latin typeface="Cambria Math" panose="02040503050406030204" pitchFamily="18" charset="0"/>
                </a:endParaRPr>
              </a:p>
              <a:p>
                <a:pPr>
                  <a:lnSpc>
                    <a:spcPct val="120000"/>
                  </a:lnSpc>
                </a:pPr>
                <a14:m>
                  <m:oMathPara xmlns:m="http://schemas.openxmlformats.org/officeDocument/2006/math">
                    <m:oMathParaPr>
                      <m:jc m:val="centerGroup"/>
                    </m:oMathParaPr>
                    <m:oMath xmlns:m="http://schemas.openxmlformats.org/officeDocument/2006/math">
                      <m:r>
                        <a:rPr lang="en-US" altLang="zh-CN" sz="2800" b="1" i="1">
                          <a:latin typeface="Cambria Math" panose="02040503050406030204" pitchFamily="18" charset="0"/>
                        </a:rPr>
                        <m:t>𝒙</m:t>
                      </m:r>
                      <m:r>
                        <a:rPr lang="en-US" altLang="zh-CN" sz="2800">
                          <a:latin typeface="Cambria Math" panose="02040503050406030204" pitchFamily="18" charset="0"/>
                        </a:rPr>
                        <m:t>=</m:t>
                      </m:r>
                      <m:sSup>
                        <m:sSupPr>
                          <m:ctrlPr>
                            <a:rPr lang="en-US" altLang="zh-CN" sz="2800" i="1">
                              <a:latin typeface="Cambria Math" panose="02040503050406030204" pitchFamily="18" charset="0"/>
                            </a:rPr>
                          </m:ctrlPr>
                        </m:sSupPr>
                        <m:e>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a:latin typeface="Cambria Math" panose="02040503050406030204" pitchFamily="18" charset="0"/>
                                    </a:rPr>
                                    <m:t>1</m:t>
                                  </m:r>
                                </m:sub>
                              </m:sSub>
                              <m:r>
                                <a:rPr lang="en-US" altLang="zh-CN" sz="280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a:latin typeface="Cambria Math" panose="02040503050406030204" pitchFamily="18" charset="0"/>
                                    </a:rPr>
                                    <m:t>2</m:t>
                                  </m:r>
                                </m:sub>
                              </m:sSub>
                              <m:r>
                                <a:rPr lang="en-US" altLang="zh-CN" sz="2800">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𝑥</m:t>
                                  </m:r>
                                </m:e>
                                <m:sub>
                                  <m:r>
                                    <a:rPr lang="en-US" altLang="zh-CN" sz="2800" i="1">
                                      <a:latin typeface="Cambria Math" panose="02040503050406030204" pitchFamily="18" charset="0"/>
                                      <a:ea typeface="Cambria Math" panose="02040503050406030204" pitchFamily="18" charset="0"/>
                                    </a:rPr>
                                    <m:t>𝑛</m:t>
                                  </m:r>
                                </m:sub>
                              </m:sSub>
                            </m:e>
                          </m:d>
                        </m:e>
                        <m:sup>
                          <m:r>
                            <a:rPr lang="en-US" altLang="zh-CN" sz="2800" i="1">
                              <a:latin typeface="Cambria Math" panose="02040503050406030204" pitchFamily="18" charset="0"/>
                            </a:rPr>
                            <m:t>𝑇</m:t>
                          </m:r>
                        </m:sup>
                      </m:sSup>
                      <m:r>
                        <a:rPr lang="en-US" altLang="zh-CN" sz="2800" i="1" smtClean="0">
                          <a:latin typeface="Cambria Math" panose="02040503050406030204" pitchFamily="18" charset="0"/>
                          <a:ea typeface="Cambria Math" panose="02040503050406030204" pitchFamily="18" charset="0"/>
                        </a:rPr>
                        <m:t>∈</m:t>
                      </m:r>
                      <m:sSup>
                        <m:sSupPr>
                          <m:ctrlPr>
                            <a:rPr lang="en-US" altLang="zh-CN" sz="2800" i="1" smtClean="0">
                              <a:latin typeface="Cambria Math" panose="02040503050406030204" pitchFamily="18" charset="0"/>
                              <a:ea typeface="Cambria Math" panose="02040503050406030204" pitchFamily="18" charset="0"/>
                            </a:rPr>
                          </m:ctrlPr>
                        </m:sSupPr>
                        <m:e>
                          <m:r>
                            <a:rPr lang="en-US" altLang="zh-CN" sz="2800" i="1">
                              <a:latin typeface="Cambria Math" panose="02040503050406030204" pitchFamily="18" charset="0"/>
                            </a:rPr>
                            <m:t>ℂ</m:t>
                          </m:r>
                        </m:e>
                        <m:sup>
                          <m:r>
                            <a:rPr lang="en-US" altLang="zh-CN" sz="2800" b="0" i="1" smtClean="0">
                              <a:latin typeface="Cambria Math" panose="02040503050406030204" pitchFamily="18" charset="0"/>
                              <a:ea typeface="Cambria Math" panose="02040503050406030204" pitchFamily="18" charset="0"/>
                            </a:rPr>
                            <m:t>𝑛</m:t>
                          </m:r>
                        </m:sup>
                      </m:sSup>
                    </m:oMath>
                  </m:oMathPara>
                </a14:m>
                <a:endParaRPr lang="en-US" altLang="zh-CN" sz="2800" dirty="0">
                  <a:latin typeface="宋体" panose="02010600030101010101" pitchFamily="2" charset="-122"/>
                </a:endParaRPr>
              </a:p>
              <a:p>
                <a:pPr>
                  <a:lnSpc>
                    <a:spcPct val="120000"/>
                  </a:lnSpc>
                </a:pPr>
                <a:r>
                  <a:rPr lang="zh-CN" altLang="en-US" sz="2800" dirty="0">
                    <a:latin typeface="宋体" panose="02010600030101010101" pitchFamily="2" charset="-122"/>
                  </a:rPr>
                  <a:t>定义</a:t>
                </a:r>
                <a:endParaRPr lang="en-US" altLang="zh-CN" sz="2800" dirty="0">
                  <a:latin typeface="宋体" panose="02010600030101010101" pitchFamily="2" charset="-122"/>
                </a:endParaRPr>
              </a:p>
              <a:p>
                <a:pPr>
                  <a:lnSpc>
                    <a:spcPct val="100000"/>
                  </a:lnSpc>
                </a:pPr>
                <a14:m>
                  <m:oMathPara xmlns:m="http://schemas.openxmlformats.org/officeDocument/2006/math">
                    <m:oMathParaPr>
                      <m:jc m:val="centerGroup"/>
                    </m:oMathParaPr>
                    <m:oMath xmlns:m="http://schemas.openxmlformats.org/officeDocument/2006/math">
                      <m:sSub>
                        <m:sSubPr>
                          <m:ctrlPr>
                            <a:rPr lang="en-US" altLang="zh-CN" sz="2800" b="1" i="1" smtClean="0">
                              <a:solidFill>
                                <a:schemeClr val="tx1"/>
                              </a:solidFill>
                              <a:latin typeface="Cambria Math" panose="02040503050406030204" pitchFamily="18" charset="0"/>
                            </a:rPr>
                          </m:ctrlPr>
                        </m:sSubPr>
                        <m:e>
                          <m:d>
                            <m:dPr>
                              <m:begChr m:val="‖"/>
                              <m:endChr m:val="‖"/>
                              <m:ctrlPr>
                                <a:rPr lang="en-US" altLang="zh-CN" sz="2800" b="1" i="1" smtClean="0">
                                  <a:solidFill>
                                    <a:schemeClr val="tx1"/>
                                  </a:solidFill>
                                  <a:latin typeface="Cambria Math" panose="02040503050406030204" pitchFamily="18" charset="0"/>
                                </a:rPr>
                              </m:ctrlPr>
                            </m:dPr>
                            <m:e>
                              <m:r>
                                <a:rPr lang="en-US" altLang="zh-CN" sz="2800" b="1" i="1" smtClean="0">
                                  <a:solidFill>
                                    <a:schemeClr val="tx1"/>
                                  </a:solidFill>
                                  <a:latin typeface="Cambria Math" panose="02040503050406030204" pitchFamily="18" charset="0"/>
                                </a:rPr>
                                <m:t>𝒙</m:t>
                              </m:r>
                            </m:e>
                          </m:d>
                        </m:e>
                        <m:sub>
                          <m:r>
                            <a:rPr lang="en-US" altLang="zh-CN" sz="2800" b="1" i="1" smtClean="0">
                              <a:solidFill>
                                <a:schemeClr val="tx1"/>
                              </a:solidFill>
                              <a:latin typeface="Cambria Math" panose="02040503050406030204" pitchFamily="18" charset="0"/>
                            </a:rPr>
                            <m:t>𝒑</m:t>
                          </m:r>
                        </m:sub>
                      </m:sSub>
                      <m:r>
                        <a:rPr lang="en-US" altLang="zh-CN" sz="2800" b="0" i="1" smtClean="0">
                          <a:solidFill>
                            <a:schemeClr val="tx1"/>
                          </a:solidFill>
                          <a:latin typeface="Cambria Math" panose="02040503050406030204" pitchFamily="18" charset="0"/>
                        </a:rPr>
                        <m:t>=(</m:t>
                      </m:r>
                      <m:sSup>
                        <m:sSupPr>
                          <m:ctrlPr>
                            <a:rPr lang="en-US" altLang="zh-CN" sz="2800" b="0" i="1" smtClean="0">
                              <a:solidFill>
                                <a:schemeClr val="tx1"/>
                              </a:solidFill>
                              <a:latin typeface="Cambria Math" panose="02040503050406030204" pitchFamily="18" charset="0"/>
                            </a:rPr>
                          </m:ctrlPr>
                        </m:sSupPr>
                        <m:e>
                          <m:nary>
                            <m:naryPr>
                              <m:chr m:val="∑"/>
                              <m:limLoc m:val="subSup"/>
                              <m:ctrlPr>
                                <a:rPr lang="en-US" altLang="zh-CN" sz="2800" i="1">
                                  <a:latin typeface="Cambria Math" panose="02040503050406030204" pitchFamily="18" charset="0"/>
                                </a:rPr>
                              </m:ctrlPr>
                            </m:naryPr>
                            <m:sub>
                              <m:r>
                                <m:rPr>
                                  <m:brk m:alnAt="25"/>
                                </m:rPr>
                                <a:rPr lang="en-US" altLang="zh-CN" sz="2800" i="1">
                                  <a:latin typeface="Cambria Math" panose="02040503050406030204" pitchFamily="18" charset="0"/>
                                </a:rPr>
                                <m:t>𝑖</m:t>
                              </m:r>
                              <m:r>
                                <a:rPr lang="en-US" altLang="zh-CN" sz="2800" i="1">
                                  <a:latin typeface="Cambria Math" panose="02040503050406030204" pitchFamily="18" charset="0"/>
                                </a:rPr>
                                <m:t>=1</m:t>
                              </m:r>
                            </m:sub>
                            <m:sup>
                              <m:r>
                                <a:rPr lang="en-US" altLang="zh-CN" sz="2800" i="1">
                                  <a:latin typeface="Cambria Math" panose="02040503050406030204" pitchFamily="18" charset="0"/>
                                </a:rPr>
                                <m:t>𝑛</m:t>
                              </m:r>
                            </m:sup>
                            <m:e>
                              <m:sSup>
                                <m:sSupPr>
                                  <m:ctrlPr>
                                    <a:rPr lang="en-US" altLang="zh-CN" sz="2800" i="1">
                                      <a:latin typeface="Cambria Math" panose="02040503050406030204" pitchFamily="18" charset="0"/>
                                    </a:rPr>
                                  </m:ctrlPr>
                                </m:sSupPr>
                                <m:e>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𝑖</m:t>
                                          </m:r>
                                        </m:sub>
                                      </m:sSub>
                                    </m:e>
                                  </m:d>
                                </m:e>
                                <m:sup>
                                  <m:r>
                                    <a:rPr lang="en-US" altLang="zh-CN" sz="2800" i="1">
                                      <a:latin typeface="Cambria Math" panose="02040503050406030204" pitchFamily="18" charset="0"/>
                                    </a:rPr>
                                    <m:t>𝑝</m:t>
                                  </m:r>
                                </m:sup>
                              </m:sSup>
                            </m:e>
                          </m:nary>
                          <m:r>
                            <a:rPr lang="en-US" altLang="zh-CN" sz="2800" b="0" i="1" smtClean="0">
                              <a:latin typeface="Cambria Math" panose="02040503050406030204" pitchFamily="18" charset="0"/>
                            </a:rPr>
                            <m:t>)</m:t>
                          </m:r>
                        </m:e>
                        <m:sup>
                          <m:f>
                            <m:fPr>
                              <m:ctrlPr>
                                <a:rPr lang="en-US" altLang="zh-CN" sz="2800" b="0" i="1" smtClean="0">
                                  <a:solidFill>
                                    <a:schemeClr val="tx1"/>
                                  </a:solidFill>
                                  <a:latin typeface="Cambria Math" panose="02040503050406030204" pitchFamily="18" charset="0"/>
                                </a:rPr>
                              </m:ctrlPr>
                            </m:fPr>
                            <m:num>
                              <m:r>
                                <a:rPr lang="en-US" altLang="zh-CN" sz="2800" b="0" i="1" smtClean="0">
                                  <a:solidFill>
                                    <a:schemeClr val="tx1"/>
                                  </a:solidFill>
                                  <a:latin typeface="Cambria Math" panose="02040503050406030204" pitchFamily="18" charset="0"/>
                                </a:rPr>
                                <m:t>1</m:t>
                              </m:r>
                            </m:num>
                            <m:den>
                              <m:r>
                                <a:rPr lang="en-US" altLang="zh-CN" sz="2800" b="0" i="1" smtClean="0">
                                  <a:solidFill>
                                    <a:schemeClr val="tx1"/>
                                  </a:solidFill>
                                  <a:latin typeface="Cambria Math" panose="02040503050406030204" pitchFamily="18" charset="0"/>
                                </a:rPr>
                                <m:t>𝑝</m:t>
                              </m:r>
                            </m:den>
                          </m:f>
                        </m:sup>
                      </m:sSup>
                    </m:oMath>
                  </m:oMathPara>
                </a14:m>
                <a:endParaRPr lang="en-US" altLang="zh-CN" sz="2800" dirty="0">
                  <a:latin typeface="宋体" panose="02010600030101010101" pitchFamily="2" charset="-122"/>
                </a:endParaRPr>
              </a:p>
              <a:p>
                <a:pPr>
                  <a:lnSpc>
                    <a:spcPct val="130000"/>
                  </a:lnSpc>
                </a:pPr>
                <a:r>
                  <a:rPr lang="zh-CN" altLang="en-US" sz="2800" dirty="0">
                    <a:latin typeface="宋体" panose="02010600030101010101" pitchFamily="2" charset="-122"/>
                  </a:rPr>
                  <a:t>则</a:t>
                </a:r>
                <a14:m>
                  <m:oMath xmlns:m="http://schemas.openxmlformats.org/officeDocument/2006/math">
                    <m:sSub>
                      <m:sSubPr>
                        <m:ctrlPr>
                          <a:rPr lang="en-US" altLang="zh-CN" sz="2800" i="1" smtClean="0">
                            <a:solidFill>
                              <a:schemeClr val="tx1"/>
                            </a:solidFill>
                            <a:latin typeface="Cambria Math" panose="02040503050406030204" pitchFamily="18" charset="0"/>
                          </a:rPr>
                        </m:ctrlPr>
                      </m:sSubPr>
                      <m:e>
                        <m:d>
                          <m:dPr>
                            <m:begChr m:val="‖"/>
                            <m:endChr m:val="‖"/>
                            <m:ctrlPr>
                              <a:rPr lang="en-US" altLang="zh-CN" sz="2800" b="1" i="1" smtClean="0">
                                <a:solidFill>
                                  <a:schemeClr val="tx1"/>
                                </a:solidFill>
                                <a:latin typeface="Cambria Math" panose="02040503050406030204" pitchFamily="18" charset="0"/>
                              </a:rPr>
                            </m:ctrlPr>
                          </m:dPr>
                          <m:e>
                            <m:r>
                              <a:rPr lang="en-US" altLang="zh-CN" sz="2800" b="1" i="1" smtClean="0">
                                <a:solidFill>
                                  <a:schemeClr val="tx1"/>
                                </a:solidFill>
                                <a:latin typeface="Cambria Math" panose="02040503050406030204" pitchFamily="18" charset="0"/>
                              </a:rPr>
                              <m:t>𝒙</m:t>
                            </m:r>
                          </m:e>
                        </m:d>
                      </m:e>
                      <m:sub>
                        <m:r>
                          <a:rPr lang="en-US" altLang="zh-CN" sz="2800" b="0" i="1" smtClean="0">
                            <a:solidFill>
                              <a:schemeClr val="tx1"/>
                            </a:solidFill>
                            <a:latin typeface="Cambria Math" panose="02040503050406030204" pitchFamily="18" charset="0"/>
                          </a:rPr>
                          <m:t>𝑝</m:t>
                        </m:r>
                      </m:sub>
                    </m:sSub>
                  </m:oMath>
                </a14:m>
                <a:r>
                  <a:rPr lang="zh-CN" altLang="en-US" sz="2800" dirty="0">
                    <a:latin typeface="宋体" panose="02010600030101010101" pitchFamily="2" charset="-122"/>
                  </a:rPr>
                  <a:t>是向量</a:t>
                </a:r>
                <a14:m>
                  <m:oMath xmlns:m="http://schemas.openxmlformats.org/officeDocument/2006/math">
                    <m:r>
                      <a:rPr lang="en-US" altLang="zh-CN" sz="2800" b="1" i="1">
                        <a:latin typeface="Cambria Math" panose="02040503050406030204" pitchFamily="18" charset="0"/>
                      </a:rPr>
                      <m:t>𝒙</m:t>
                    </m:r>
                  </m:oMath>
                </a14:m>
                <a:r>
                  <a:rPr lang="zh-CN" altLang="en-US" sz="2800" dirty="0">
                    <a:latin typeface="宋体" panose="02010600030101010101" pitchFamily="2" charset="-122"/>
                  </a:rPr>
                  <a:t>的范数，称为</a:t>
                </a:r>
                <a14:m>
                  <m:oMath xmlns:m="http://schemas.openxmlformats.org/officeDocument/2006/math">
                    <m:r>
                      <a:rPr lang="en-US" altLang="zh-CN" sz="2800" b="0" i="1" smtClean="0">
                        <a:solidFill>
                          <a:srgbClr val="FF0000"/>
                        </a:solidFill>
                        <a:latin typeface="Cambria Math" panose="02040503050406030204" pitchFamily="18" charset="0"/>
                      </a:rPr>
                      <m:t>𝑝</m:t>
                    </m:r>
                    <m:r>
                      <a:rPr lang="en-US" altLang="zh-CN" sz="2800" i="1">
                        <a:solidFill>
                          <a:srgbClr val="FF0000"/>
                        </a:solidFill>
                        <a:latin typeface="Cambria Math" panose="02040503050406030204" pitchFamily="18" charset="0"/>
                      </a:rPr>
                      <m:t>−</m:t>
                    </m:r>
                  </m:oMath>
                </a14:m>
                <a:r>
                  <a:rPr lang="zh-CN" altLang="en-US" sz="2800" dirty="0">
                    <a:solidFill>
                      <a:srgbClr val="FF0000"/>
                    </a:solidFill>
                    <a:latin typeface="宋体" panose="02010600030101010101" pitchFamily="2" charset="-122"/>
                  </a:rPr>
                  <a:t>范数</a:t>
                </a:r>
                <a:r>
                  <a:rPr lang="en-US" altLang="zh-CN" sz="2800" dirty="0"/>
                  <a:t>.</a:t>
                </a:r>
              </a:p>
              <a:p>
                <a:pPr>
                  <a:lnSpc>
                    <a:spcPct val="120000"/>
                  </a:lnSpc>
                </a:pPr>
                <a:r>
                  <a:rPr lang="zh-CN" altLang="zh-CN" sz="2800" dirty="0">
                    <a:solidFill>
                      <a:srgbClr val="0000FF"/>
                    </a:solidFill>
                  </a:rPr>
                  <a:t>注</a:t>
                </a:r>
                <a:r>
                  <a:rPr lang="en-US" altLang="zh-CN" sz="2800" dirty="0">
                    <a:solidFill>
                      <a:srgbClr val="0000FF"/>
                    </a:solidFill>
                  </a:rPr>
                  <a:t>3:</a:t>
                </a:r>
                <a:r>
                  <a:rPr lang="zh-CN" altLang="en-US" sz="2800" dirty="0"/>
                  <a:t>当</a:t>
                </a:r>
                <a14:m>
                  <m:oMath xmlns:m="http://schemas.openxmlformats.org/officeDocument/2006/math">
                    <m:r>
                      <a:rPr lang="en-US" altLang="zh-CN" sz="2800" i="1">
                        <a:latin typeface="Cambria Math" panose="02040503050406030204" pitchFamily="18" charset="0"/>
                      </a:rPr>
                      <m:t>𝑝</m:t>
                    </m:r>
                    <m:r>
                      <a:rPr lang="en-US" altLang="zh-CN" sz="2800" i="1">
                        <a:latin typeface="Cambria Math" panose="02040503050406030204" pitchFamily="18" charset="0"/>
                      </a:rPr>
                      <m:t>=1,2</m:t>
                    </m:r>
                    <m:r>
                      <a:rPr lang="zh-CN" altLang="en-US" sz="2800" i="1">
                        <a:latin typeface="Cambria Math" panose="02040503050406030204" pitchFamily="18" charset="0"/>
                      </a:rPr>
                      <m:t>时</m:t>
                    </m:r>
                    <m:r>
                      <m:rPr>
                        <m:nor/>
                      </m:rPr>
                      <a:rPr lang="en-US" altLang="zh-CN" sz="2800"/>
                      <m:t>, </m:t>
                    </m:r>
                    <m:sSub>
                      <m:sSubPr>
                        <m:ctrlPr>
                          <a:rPr lang="en-US" altLang="zh-CN" sz="2800" i="1">
                            <a:latin typeface="Cambria Math" panose="02040503050406030204" pitchFamily="18" charset="0"/>
                          </a:rPr>
                        </m:ctrlPr>
                      </m:sSubPr>
                      <m:e>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sub>
                        <m:r>
                          <a:rPr lang="en-US" altLang="zh-CN" sz="2800" i="1">
                            <a:latin typeface="Cambria Math" panose="02040503050406030204" pitchFamily="18" charset="0"/>
                          </a:rPr>
                          <m:t>𝑝</m:t>
                        </m:r>
                      </m:sub>
                    </m:sSub>
                  </m:oMath>
                </a14:m>
                <a:r>
                  <a:rPr lang="zh-CN" altLang="en-US" sz="2800" dirty="0"/>
                  <a:t>分别是</a:t>
                </a:r>
                <a:r>
                  <a:rPr lang="zh-CN" altLang="zh-CN" sz="2800" dirty="0"/>
                  <a:t>例</a:t>
                </a:r>
                <a:r>
                  <a:rPr lang="en-US" altLang="zh-CN" sz="2800" dirty="0">
                    <a:latin typeface="Cambria Math" panose="02040503050406030204" pitchFamily="18" charset="0"/>
                  </a:rPr>
                  <a:t>4.1.1</a:t>
                </a:r>
                <a:r>
                  <a:rPr lang="zh-CN" altLang="en-US" sz="2800" dirty="0">
                    <a:latin typeface="Cambria Math" panose="02040503050406030204" pitchFamily="18" charset="0"/>
                  </a:rPr>
                  <a:t>中的</a:t>
                </a:r>
                <a:r>
                  <a:rPr lang="en-US" altLang="zh-CN" sz="2800" dirty="0"/>
                  <a:t>1-</a:t>
                </a:r>
                <a:r>
                  <a:rPr lang="zh-CN" altLang="en-US" sz="2800" dirty="0"/>
                  <a:t>范数和</a:t>
                </a:r>
                <a:r>
                  <a:rPr lang="en-US" altLang="zh-CN" sz="2800" dirty="0"/>
                  <a:t>2-</a:t>
                </a:r>
                <a:r>
                  <a:rPr lang="zh-CN" altLang="en-US" sz="2800" dirty="0">
                    <a:latin typeface="宋体" panose="02010600030101010101" pitchFamily="2" charset="-122"/>
                  </a:rPr>
                  <a:t>范数</a:t>
                </a:r>
                <a:r>
                  <a:rPr lang="en-US" altLang="zh-CN" sz="2800" dirty="0"/>
                  <a:t>.</a:t>
                </a:r>
                <a:r>
                  <a:rPr lang="zh-CN" altLang="en-US" sz="2800" dirty="0"/>
                  <a:t>当</a:t>
                </a:r>
                <a14:m>
                  <m:oMath xmlns:m="http://schemas.openxmlformats.org/officeDocument/2006/math">
                    <m:r>
                      <a:rPr lang="en-US" altLang="zh-CN" sz="2800" i="1">
                        <a:latin typeface="Cambria Math" panose="02040503050406030204" pitchFamily="18" charset="0"/>
                      </a:rPr>
                      <m:t>𝑝</m:t>
                    </m:r>
                    <m:r>
                      <a:rPr lang="en-US" altLang="zh-CN" sz="2800" i="1">
                        <a:latin typeface="Cambria Math" panose="02040503050406030204" pitchFamily="18" charset="0"/>
                      </a:rPr>
                      <m:t>=∞</m:t>
                    </m:r>
                  </m:oMath>
                </a14:m>
                <a:r>
                  <a:rPr lang="zh-CN" altLang="en-US" sz="2800" dirty="0"/>
                  <a:t>时</a:t>
                </a:r>
                <a14:m>
                  <m:oMath xmlns:m="http://schemas.openxmlformats.org/officeDocument/2006/math">
                    <m:r>
                      <m:rPr>
                        <m:nor/>
                      </m:rPr>
                      <a:rPr lang="en-US" altLang="zh-CN" sz="2800"/>
                      <m:t>,</m:t>
                    </m:r>
                    <m:r>
                      <a:rPr lang="en-US" altLang="zh-CN" sz="2800" i="1">
                        <a:latin typeface="Cambria Math" panose="02040503050406030204" pitchFamily="18" charset="0"/>
                      </a:rPr>
                      <m:t> </m:t>
                    </m:r>
                    <m:func>
                      <m:funcPr>
                        <m:ctrlPr>
                          <a:rPr lang="en-US" altLang="zh-CN" sz="2800" i="1">
                            <a:latin typeface="Cambria Math" panose="02040503050406030204" pitchFamily="18" charset="0"/>
                          </a:rPr>
                        </m:ctrlPr>
                      </m:funcPr>
                      <m:fName>
                        <m:limLow>
                          <m:limLowPr>
                            <m:ctrlPr>
                              <a:rPr lang="en-US" altLang="zh-CN" sz="2800" i="1">
                                <a:latin typeface="Cambria Math" panose="02040503050406030204" pitchFamily="18" charset="0"/>
                              </a:rPr>
                            </m:ctrlPr>
                          </m:limLowPr>
                          <m:e>
                            <m:r>
                              <m:rPr>
                                <m:sty m:val="p"/>
                              </m:rPr>
                              <a:rPr lang="en-US" altLang="zh-CN" sz="2800">
                                <a:latin typeface="Cambria Math" panose="02040503050406030204" pitchFamily="18" charset="0"/>
                              </a:rPr>
                              <m:t>lim</m:t>
                            </m:r>
                          </m:e>
                          <m:lim>
                            <m:r>
                              <a:rPr lang="en-US" altLang="zh-CN" sz="2800" i="1">
                                <a:latin typeface="Cambria Math" panose="02040503050406030204" pitchFamily="18" charset="0"/>
                              </a:rPr>
                              <m:t>𝑝</m:t>
                            </m:r>
                            <m:r>
                              <a:rPr lang="en-US" altLang="zh-CN" sz="2800" i="1">
                                <a:latin typeface="Cambria Math" panose="02040503050406030204" pitchFamily="18" charset="0"/>
                                <a:ea typeface="Cambria Math" panose="02040503050406030204" pitchFamily="18" charset="0"/>
                              </a:rPr>
                              <m:t>→∞</m:t>
                            </m:r>
                          </m:lim>
                        </m:limLow>
                      </m:fName>
                      <m:e>
                        <m:sSub>
                          <m:sSubPr>
                            <m:ctrlPr>
                              <a:rPr lang="en-US" altLang="zh-CN" sz="2800" i="1">
                                <a:latin typeface="Cambria Math" panose="02040503050406030204" pitchFamily="18" charset="0"/>
                              </a:rPr>
                            </m:ctrlPr>
                          </m:sSubPr>
                          <m:e>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sub>
                            <m:r>
                              <a:rPr lang="en-US" altLang="zh-CN" sz="2800" i="1">
                                <a:latin typeface="Cambria Math" panose="02040503050406030204" pitchFamily="18" charset="0"/>
                              </a:rPr>
                              <m:t>𝑝</m:t>
                            </m:r>
                          </m:sub>
                        </m:sSub>
                      </m:e>
                    </m:func>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sub>
                        <m:r>
                          <a:rPr lang="en-US" altLang="zh-CN" sz="2800" i="1">
                            <a:latin typeface="Cambria Math" panose="02040503050406030204" pitchFamily="18" charset="0"/>
                            <a:ea typeface="Cambria Math" panose="02040503050406030204" pitchFamily="18" charset="0"/>
                          </a:rPr>
                          <m:t>∞</m:t>
                        </m:r>
                      </m:sub>
                    </m:sSub>
                  </m:oMath>
                </a14:m>
                <a:r>
                  <a:rPr lang="en-US" altLang="zh-CN" sz="2800" dirty="0"/>
                  <a:t>. </a:t>
                </a:r>
                <a:r>
                  <a:rPr lang="zh-CN" altLang="en-US" sz="2800" dirty="0"/>
                  <a:t>当</a:t>
                </a:r>
                <a14:m>
                  <m:oMath xmlns:m="http://schemas.openxmlformats.org/officeDocument/2006/math">
                    <m:r>
                      <a:rPr lang="en-US" altLang="zh-CN" sz="2800" i="1">
                        <a:latin typeface="Cambria Math" panose="02040503050406030204" pitchFamily="18" charset="0"/>
                      </a:rPr>
                      <m:t>0</m:t>
                    </m:r>
                    <m:r>
                      <a:rPr lang="en-US" altLang="zh-CN" sz="2800" i="1">
                        <a:latin typeface="Cambria Math" panose="02040503050406030204" pitchFamily="18" charset="0"/>
                        <a:ea typeface="Cambria Math" panose="02040503050406030204" pitchFamily="18" charset="0"/>
                      </a:rPr>
                      <m:t>&lt;</m:t>
                    </m:r>
                    <m:r>
                      <a:rPr lang="en-US" altLang="zh-CN" sz="2800" i="1">
                        <a:latin typeface="Cambria Math" panose="02040503050406030204" pitchFamily="18" charset="0"/>
                        <a:ea typeface="Cambria Math" panose="02040503050406030204" pitchFamily="18" charset="0"/>
                      </a:rPr>
                      <m:t>𝑝</m:t>
                    </m:r>
                    <m:r>
                      <a:rPr lang="en-US" altLang="zh-CN" sz="2800" i="1">
                        <a:latin typeface="Cambria Math" panose="02040503050406030204" pitchFamily="18" charset="0"/>
                        <a:ea typeface="Cambria Math" panose="02040503050406030204" pitchFamily="18" charset="0"/>
                      </a:rPr>
                      <m:t>&lt;1</m:t>
                    </m:r>
                  </m:oMath>
                </a14:m>
                <a:r>
                  <a:rPr lang="zh-CN" altLang="en-US" sz="2800" dirty="0"/>
                  <a:t>时</a:t>
                </a:r>
                <a:r>
                  <a:rPr lang="zh-CN" altLang="en-US" sz="2800" dirty="0">
                    <a:latin typeface="Times New Roman" panose="02020603050405020304" pitchFamily="18" charset="0"/>
                    <a:cs typeface="Times New Roman" panose="02020603050405020304" pitchFamily="18" charset="0"/>
                  </a:rPr>
                  <a:t>，</a:t>
                </a:r>
                <a:r>
                  <a:rPr lang="zh-CN" altLang="en-US" sz="2800" dirty="0"/>
                  <a:t> 此时</a:t>
                </a:r>
                <a14:m>
                  <m:oMath xmlns:m="http://schemas.openxmlformats.org/officeDocument/2006/math">
                    <m:sSub>
                      <m:sSubPr>
                        <m:ctrlPr>
                          <a:rPr lang="en-US" altLang="zh-CN" sz="2800" i="1">
                            <a:latin typeface="Cambria Math" panose="02040503050406030204" pitchFamily="18" charset="0"/>
                          </a:rPr>
                        </m:ctrlPr>
                      </m:sSubPr>
                      <m:e>
                        <m:d>
                          <m:dPr>
                            <m:begChr m:val="‖"/>
                            <m:endChr m:val="‖"/>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e>
                      <m:sub>
                        <m:r>
                          <a:rPr lang="en-US" altLang="zh-CN" sz="2800" i="1">
                            <a:latin typeface="Cambria Math" panose="02040503050406030204" pitchFamily="18" charset="0"/>
                          </a:rPr>
                          <m:t>𝑝</m:t>
                        </m:r>
                      </m:sub>
                    </m:sSub>
                  </m:oMath>
                </a14:m>
                <a:r>
                  <a:rPr lang="zh-CN" altLang="en-US" sz="2800" dirty="0"/>
                  <a:t>不满足三角不等式</a:t>
                </a:r>
                <a:r>
                  <a:rPr lang="en-US" altLang="zh-CN" sz="2800" dirty="0"/>
                  <a:t>.</a:t>
                </a:r>
              </a:p>
              <a:p>
                <a:pPr>
                  <a:lnSpc>
                    <a:spcPct val="130000"/>
                  </a:lnSpc>
                </a:pPr>
                <a:endParaRPr lang="en-US" altLang="zh-CN" sz="2800" dirty="0"/>
              </a:p>
              <a:p>
                <a:pPr>
                  <a:lnSpc>
                    <a:spcPct val="130000"/>
                  </a:lnSpc>
                </a:pPr>
                <a:endParaRPr lang="zh-CN" altLang="zh-CN" sz="2800" dirty="0">
                  <a:latin typeface="宋体" panose="02010600030101010101" pitchFamily="2"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0" y="1229293"/>
                <a:ext cx="8408720" cy="4935337"/>
              </a:xfrm>
              <a:prstGeom prst="rect">
                <a:avLst/>
              </a:prstGeom>
              <a:blipFill>
                <a:blip r:embed="rId2"/>
                <a:stretch>
                  <a:fillRect l="-1523" t="-989" r="-73" b="-70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4484484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向量范数</a:t>
            </a:r>
            <a:endParaRPr lang="zh-CN" altLang="en-US" sz="2400" dirty="0">
              <a:latin typeface="黑体" panose="02010609060101010101" pitchFamily="49" charset="-122"/>
              <a:ea typeface="黑体" panose="02010609060101010101" pitchFamily="49" charset="-122"/>
              <a:cs typeface="Arial" charset="0"/>
            </a:endParaRP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443688" y="1229293"/>
                <a:ext cx="8523528"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20000"/>
                  </a:lnSpc>
                </a:pPr>
                <a:r>
                  <a:rPr lang="zh-CN" altLang="zh-CN" sz="2800" b="1" dirty="0">
                    <a:solidFill>
                      <a:srgbClr val="0000FF"/>
                    </a:solidFill>
                  </a:rPr>
                  <a:t>注</a:t>
                </a:r>
                <a:r>
                  <a:rPr lang="en-US" altLang="zh-CN" sz="2800" b="1" dirty="0">
                    <a:solidFill>
                      <a:srgbClr val="0000FF"/>
                    </a:solidFill>
                  </a:rPr>
                  <a:t>4: </a:t>
                </a:r>
                <a:r>
                  <a:rPr lang="zh-CN" altLang="en-US" sz="2800" dirty="0"/>
                  <a:t>范数证明涉及的两个重要不等式</a:t>
                </a:r>
                <a:endParaRPr lang="en-US" altLang="zh-CN" sz="2800" dirty="0"/>
              </a:p>
              <a:p>
                <a:pPr>
                  <a:lnSpc>
                    <a:spcPct val="120000"/>
                  </a:lnSpc>
                </a:pPr>
                <a:r>
                  <a:rPr lang="zh-CN" altLang="en-US" sz="2400" b="1" dirty="0">
                    <a:latin typeface="黑体" panose="02010609060101010101" pitchFamily="49" charset="-122"/>
                  </a:rPr>
                  <a:t>（</a:t>
                </a:r>
                <a:r>
                  <a:rPr lang="en-US" altLang="zh-CN" sz="2400" b="1" dirty="0">
                    <a:latin typeface="黑体" panose="02010609060101010101" pitchFamily="49" charset="-122"/>
                  </a:rPr>
                  <a:t>1</a:t>
                </a:r>
                <a:r>
                  <a:rPr lang="zh-CN" altLang="en-US" sz="2400" b="1" dirty="0">
                    <a:latin typeface="黑体" panose="02010609060101010101" pitchFamily="49" charset="-122"/>
                  </a:rPr>
                  <a:t>）</a:t>
                </a:r>
                <a:r>
                  <a:rPr lang="en-US" altLang="zh-CN" sz="2400" b="1" dirty="0">
                    <a:solidFill>
                      <a:srgbClr val="FF0000"/>
                    </a:solidFill>
                    <a:latin typeface="Cambria Math" panose="02040503050406030204" pitchFamily="18" charset="0"/>
                  </a:rPr>
                  <a:t>Holder</a:t>
                </a:r>
                <a:r>
                  <a:rPr lang="zh-CN" altLang="en-US" sz="2400" b="1" dirty="0">
                    <a:solidFill>
                      <a:srgbClr val="FF0000"/>
                    </a:solidFill>
                    <a:latin typeface="黑体" panose="02010609060101010101" pitchFamily="49" charset="-122"/>
                  </a:rPr>
                  <a:t>不等式</a:t>
                </a:r>
                <a:r>
                  <a:rPr lang="en-US" altLang="zh-CN" sz="2400" b="1" dirty="0"/>
                  <a:t>: </a:t>
                </a:r>
                <a:r>
                  <a:rPr lang="zh-CN" altLang="en-US" sz="2400" b="1" dirty="0">
                    <a:latin typeface="黑体" panose="02010609060101010101" pitchFamily="49" charset="-122"/>
                  </a:rPr>
                  <a:t>设</a:t>
                </a:r>
                <a14:m>
                  <m:oMath xmlns:m="http://schemas.openxmlformats.org/officeDocument/2006/math">
                    <m:r>
                      <a:rPr lang="en-US" altLang="zh-CN" sz="2400" b="1" i="1" smtClean="0">
                        <a:latin typeface="Cambria Math" panose="02040503050406030204" pitchFamily="18" charset="0"/>
                      </a:rPr>
                      <m:t>𝒑</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𝒒</m:t>
                    </m:r>
                    <m:r>
                      <a:rPr lang="en-US" altLang="zh-CN" sz="2400" b="1" i="1" smtClean="0">
                        <a:latin typeface="Cambria Math" panose="02040503050406030204" pitchFamily="18" charset="0"/>
                      </a:rPr>
                      <m:t>&gt;</m:t>
                    </m:r>
                    <m:r>
                      <a:rPr lang="en-US" altLang="zh-CN" sz="2400" b="1" i="1" smtClean="0">
                        <a:latin typeface="Cambria Math" panose="02040503050406030204" pitchFamily="18" charset="0"/>
                      </a:rPr>
                      <m:t>𝟏</m:t>
                    </m:r>
                    <m:r>
                      <a:rPr lang="zh-CN" altLang="en-US" sz="2400" b="1" i="1" smtClean="0">
                        <a:latin typeface="Cambria Math" panose="02040503050406030204" pitchFamily="18" charset="0"/>
                      </a:rPr>
                      <m:t>且</m:t>
                    </m:r>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𝟏</m:t>
                        </m:r>
                      </m:num>
                      <m:den>
                        <m:r>
                          <a:rPr lang="en-US" altLang="zh-CN" sz="2400" b="1" i="1" smtClean="0">
                            <a:latin typeface="Cambria Math" panose="02040503050406030204" pitchFamily="18" charset="0"/>
                          </a:rPr>
                          <m:t>𝒑</m:t>
                        </m:r>
                      </m:den>
                    </m:f>
                    <m:r>
                      <a:rPr lang="en-US" altLang="zh-CN" sz="2400" b="1" i="1" smtClean="0">
                        <a:latin typeface="Cambria Math" panose="02040503050406030204" pitchFamily="18" charset="0"/>
                      </a:rPr>
                      <m:t>+</m:t>
                    </m:r>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𝟏</m:t>
                        </m:r>
                      </m:num>
                      <m:den>
                        <m:r>
                          <a:rPr lang="en-US" altLang="zh-CN" sz="2400" b="1" i="1" smtClean="0">
                            <a:latin typeface="Cambria Math" panose="02040503050406030204" pitchFamily="18" charset="0"/>
                          </a:rPr>
                          <m:t>𝒒</m:t>
                        </m:r>
                      </m:den>
                    </m:f>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oMath>
                </a14:m>
                <a:r>
                  <a:rPr lang="en-US" altLang="zh-CN" sz="2400" b="1" dirty="0"/>
                  <a:t>. </a:t>
                </a:r>
                <a:r>
                  <a:rPr lang="zh-CN" altLang="en-US" sz="2400" b="1" dirty="0"/>
                  <a:t>对任意</a:t>
                </a:r>
                <a14:m>
                  <m:oMath xmlns:m="http://schemas.openxmlformats.org/officeDocument/2006/math">
                    <m:r>
                      <a:rPr lang="en-US" altLang="zh-CN" sz="2400" b="1" i="1" smtClean="0">
                        <a:latin typeface="Cambria Math" panose="02040503050406030204" pitchFamily="18" charset="0"/>
                      </a:rPr>
                      <m:t>𝒙</m:t>
                    </m:r>
                    <m:r>
                      <a:rPr lang="en-US" altLang="zh-CN" sz="2400" b="1" smtClean="0">
                        <a:latin typeface="Cambria Math" panose="02040503050406030204" pitchFamily="18" charset="0"/>
                      </a:rPr>
                      <m:t>=</m:t>
                    </m:r>
                    <m:sSup>
                      <m:sSupPr>
                        <m:ctrlPr>
                          <a:rPr lang="en-US" altLang="zh-CN" sz="2400" b="1" i="1">
                            <a:latin typeface="Cambria Math" panose="02040503050406030204" pitchFamily="18" charset="0"/>
                          </a:rPr>
                        </m:ctrlPr>
                      </m:sSupPr>
                      <m:e>
                        <m:d>
                          <m:dPr>
                            <m:begChr m:val="["/>
                            <m:endChr m:val="]"/>
                            <m:ctrlPr>
                              <a:rPr lang="en-US" altLang="zh-CN" sz="2400" b="1" i="1">
                                <a:latin typeface="Cambria Math" panose="02040503050406030204" pitchFamily="18" charset="0"/>
                              </a:rPr>
                            </m:ctrlPr>
                          </m:dPr>
                          <m:e>
                            <m:sSub>
                              <m:sSubPr>
                                <m:ctrlPr>
                                  <a:rPr lang="en-US" altLang="zh-CN" sz="2400" b="1" i="1">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𝟏</m:t>
                                </m:r>
                              </m:sub>
                            </m:sSub>
                            <m:r>
                              <a:rPr lang="en-US" altLang="zh-CN" sz="2400" b="1" smtClean="0">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𝟐</m:t>
                                </m:r>
                              </m:sub>
                            </m:sSub>
                            <m:r>
                              <a:rPr lang="en-US" altLang="zh-CN" sz="2400" b="1" smtClean="0">
                                <a:latin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m:t>
                            </m:r>
                            <m:sSub>
                              <m:sSubPr>
                                <m:ctrlPr>
                                  <a:rPr lang="en-US" altLang="zh-CN" sz="2400" b="1" i="1">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𝒙</m:t>
                                </m:r>
                              </m:e>
                              <m:sub>
                                <m:r>
                                  <a:rPr lang="en-US" altLang="zh-CN" sz="2400" b="1" i="1" smtClean="0">
                                    <a:latin typeface="Cambria Math" panose="02040503050406030204" pitchFamily="18" charset="0"/>
                                    <a:ea typeface="Cambria Math" panose="02040503050406030204" pitchFamily="18" charset="0"/>
                                  </a:rPr>
                                  <m:t>𝒏</m:t>
                                </m:r>
                              </m:sub>
                            </m:sSub>
                          </m:e>
                        </m:d>
                      </m:e>
                      <m:sup>
                        <m:r>
                          <a:rPr lang="en-US" altLang="zh-CN" sz="2400" b="1" i="1" smtClean="0">
                            <a:latin typeface="Cambria Math" panose="02040503050406030204" pitchFamily="18" charset="0"/>
                          </a:rPr>
                          <m:t>𝑻</m:t>
                        </m:r>
                      </m:sup>
                    </m:sSup>
                    <m:r>
                      <a:rPr lang="en-US" altLang="zh-CN" sz="2400" b="1" i="1" smtClean="0">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rPr>
                          <m:t>ℂ</m:t>
                        </m:r>
                      </m:e>
                      <m:sup>
                        <m:r>
                          <a:rPr lang="en-US" altLang="zh-CN" sz="2400" b="1" i="1" smtClean="0">
                            <a:latin typeface="Cambria Math" panose="02040503050406030204" pitchFamily="18" charset="0"/>
                            <a:ea typeface="Cambria Math" panose="02040503050406030204" pitchFamily="18" charset="0"/>
                          </a:rPr>
                          <m:t>𝒏</m:t>
                        </m:r>
                      </m:sup>
                    </m:sSup>
                  </m:oMath>
                </a14:m>
                <a:r>
                  <a:rPr lang="zh-CN" altLang="en-US" sz="2400" b="1" dirty="0"/>
                  <a:t>和</a:t>
                </a:r>
                <a14:m>
                  <m:oMath xmlns:m="http://schemas.openxmlformats.org/officeDocument/2006/math">
                    <m:r>
                      <a:rPr lang="en-US" altLang="zh-CN" sz="2400" b="1" i="1" smtClean="0">
                        <a:latin typeface="Cambria Math" panose="02040503050406030204" pitchFamily="18" charset="0"/>
                      </a:rPr>
                      <m:t>𝒚</m:t>
                    </m:r>
                    <m:r>
                      <a:rPr lang="en-US" altLang="zh-CN" sz="2400" b="1" smtClean="0">
                        <a:latin typeface="Cambria Math" panose="02040503050406030204" pitchFamily="18" charset="0"/>
                      </a:rPr>
                      <m:t>=</m:t>
                    </m:r>
                    <m:sSup>
                      <m:sSupPr>
                        <m:ctrlPr>
                          <a:rPr lang="en-US" altLang="zh-CN" sz="2400" b="1" i="1">
                            <a:latin typeface="Cambria Math" panose="02040503050406030204" pitchFamily="18" charset="0"/>
                          </a:rPr>
                        </m:ctrlPr>
                      </m:sSupPr>
                      <m:e>
                        <m:d>
                          <m:dPr>
                            <m:begChr m:val="["/>
                            <m:endChr m:val="]"/>
                            <m:ctrlPr>
                              <a:rPr lang="en-US" altLang="zh-CN" sz="2400" b="1" i="1">
                                <a:latin typeface="Cambria Math" panose="02040503050406030204" pitchFamily="18" charset="0"/>
                              </a:rPr>
                            </m:ctrlPr>
                          </m:dPr>
                          <m:e>
                            <m:sSub>
                              <m:sSubPr>
                                <m:ctrlPr>
                                  <a:rPr lang="en-US" altLang="zh-CN" sz="2400" b="1" i="1">
                                    <a:latin typeface="Cambria Math" panose="02040503050406030204" pitchFamily="18" charset="0"/>
                                  </a:rPr>
                                </m:ctrlPr>
                              </m:sSubPr>
                              <m:e>
                                <m:r>
                                  <a:rPr lang="en-US" altLang="zh-CN" sz="2400" b="1" i="1" smtClean="0">
                                    <a:latin typeface="Cambria Math" panose="02040503050406030204" pitchFamily="18" charset="0"/>
                                  </a:rPr>
                                  <m:t>𝒚</m:t>
                                </m:r>
                              </m:e>
                              <m:sub>
                                <m:r>
                                  <a:rPr lang="en-US" altLang="zh-CN" sz="2400" b="1" i="1" smtClean="0">
                                    <a:latin typeface="Cambria Math" panose="02040503050406030204" pitchFamily="18" charset="0"/>
                                  </a:rPr>
                                  <m:t>𝟏</m:t>
                                </m:r>
                              </m:sub>
                            </m:sSub>
                            <m:r>
                              <a:rPr lang="en-US" altLang="zh-CN" sz="2400" b="1" smtClean="0">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smtClean="0">
                                    <a:latin typeface="Cambria Math" panose="02040503050406030204" pitchFamily="18" charset="0"/>
                                  </a:rPr>
                                  <m:t>𝒚</m:t>
                                </m:r>
                              </m:e>
                              <m:sub>
                                <m:r>
                                  <a:rPr lang="en-US" altLang="zh-CN" sz="2400" b="1" i="1" smtClean="0">
                                    <a:latin typeface="Cambria Math" panose="02040503050406030204" pitchFamily="18" charset="0"/>
                                  </a:rPr>
                                  <m:t>𝟐</m:t>
                                </m:r>
                              </m:sub>
                            </m:sSub>
                            <m:r>
                              <a:rPr lang="en-US" altLang="zh-CN" sz="2400" b="1" smtClean="0">
                                <a:latin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m:t>
                            </m:r>
                            <m:sSub>
                              <m:sSubPr>
                                <m:ctrlPr>
                                  <a:rPr lang="en-US" altLang="zh-CN" sz="2400" b="1" i="1">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𝒚</m:t>
                                </m:r>
                              </m:e>
                              <m:sub>
                                <m:r>
                                  <a:rPr lang="en-US" altLang="zh-CN" sz="2400" b="1" i="1" smtClean="0">
                                    <a:latin typeface="Cambria Math" panose="02040503050406030204" pitchFamily="18" charset="0"/>
                                    <a:ea typeface="Cambria Math" panose="02040503050406030204" pitchFamily="18" charset="0"/>
                                  </a:rPr>
                                  <m:t>𝒏</m:t>
                                </m:r>
                              </m:sub>
                            </m:sSub>
                          </m:e>
                        </m:d>
                      </m:e>
                      <m:sup>
                        <m:r>
                          <a:rPr lang="en-US" altLang="zh-CN" sz="2400" b="1" i="1" smtClean="0">
                            <a:latin typeface="Cambria Math" panose="02040503050406030204" pitchFamily="18" charset="0"/>
                          </a:rPr>
                          <m:t>𝑻</m:t>
                        </m:r>
                      </m:sup>
                    </m:sSup>
                    <m:r>
                      <a:rPr lang="en-US" altLang="zh-CN" sz="2400" b="1" i="1" smtClean="0">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rPr>
                          <m:t>ℂ</m:t>
                        </m:r>
                      </m:e>
                      <m:sup>
                        <m:r>
                          <a:rPr lang="en-US" altLang="zh-CN" sz="2400" b="1" i="1" smtClean="0">
                            <a:latin typeface="Cambria Math" panose="02040503050406030204" pitchFamily="18" charset="0"/>
                            <a:ea typeface="Cambria Math" panose="02040503050406030204" pitchFamily="18" charset="0"/>
                          </a:rPr>
                          <m:t>𝒏</m:t>
                        </m:r>
                      </m:sup>
                    </m:sSup>
                  </m:oMath>
                </a14:m>
                <a:r>
                  <a:rPr lang="en-US" altLang="zh-CN" sz="2400" b="1" dirty="0"/>
                  <a:t>,</a:t>
                </a:r>
              </a:p>
              <a:p>
                <a:pPr>
                  <a:lnSpc>
                    <a:spcPct val="120000"/>
                  </a:lnSpc>
                </a:pPr>
                <a14:m>
                  <m:oMathPara xmlns:m="http://schemas.openxmlformats.org/officeDocument/2006/math">
                    <m:oMathParaPr>
                      <m:jc m:val="centerGroup"/>
                    </m:oMathParaPr>
                    <m:oMath xmlns:m="http://schemas.openxmlformats.org/officeDocument/2006/math">
                      <m:nary>
                        <m:naryPr>
                          <m:chr m:val="∑"/>
                          <m:ctrlPr>
                            <a:rPr lang="zh-CN" altLang="en-US" sz="2400" b="1" i="1" smtClean="0">
                              <a:latin typeface="Cambria Math" panose="02040503050406030204" pitchFamily="18" charset="0"/>
                            </a:rPr>
                          </m:ctrlPr>
                        </m:naryPr>
                        <m:sub>
                          <m:r>
                            <m:rPr>
                              <m:brk m:alnAt="23"/>
                            </m:rPr>
                            <a:rPr lang="en-US" altLang="zh-CN" sz="2400" b="1" i="1" smtClean="0">
                              <a:latin typeface="Cambria Math" panose="02040503050406030204" pitchFamily="18" charset="0"/>
                            </a:rPr>
                            <m:t>𝒊</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b>
                        <m:sup>
                          <m:r>
                            <a:rPr lang="en-US" altLang="zh-CN" sz="2400" b="1" i="1" smtClean="0">
                              <a:latin typeface="Cambria Math" panose="02040503050406030204" pitchFamily="18" charset="0"/>
                            </a:rPr>
                            <m:t>𝒏</m:t>
                          </m:r>
                        </m:sup>
                        <m:e>
                          <m:d>
                            <m:dPr>
                              <m:begChr m:val="|"/>
                              <m:endChr m:val="|"/>
                              <m:ctrlPr>
                                <a:rPr lang="en-US" altLang="zh-CN" sz="2400" b="1" i="1" smtClean="0">
                                  <a:latin typeface="Cambria Math" panose="02040503050406030204" pitchFamily="18" charset="0"/>
                                </a:rPr>
                              </m:ctrlPr>
                            </m:dPr>
                            <m:e>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𝒊</m:t>
                                  </m:r>
                                </m:sub>
                              </m:sSub>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𝒚</m:t>
                                  </m:r>
                                </m:e>
                                <m:sub>
                                  <m:r>
                                    <a:rPr lang="en-US" altLang="zh-CN" sz="2400" b="1" i="1" smtClean="0">
                                      <a:latin typeface="Cambria Math" panose="02040503050406030204" pitchFamily="18" charset="0"/>
                                    </a:rPr>
                                    <m:t>𝒊</m:t>
                                  </m:r>
                                </m:sub>
                              </m:sSub>
                            </m:e>
                          </m:d>
                        </m:e>
                      </m:nary>
                      <m:r>
                        <a:rPr lang="en-US" altLang="zh-CN" sz="2400" b="1" i="1" smtClean="0">
                          <a:latin typeface="Cambria Math" panose="02040503050406030204" pitchFamily="18" charset="0"/>
                          <a:ea typeface="Cambria Math" panose="02040503050406030204" pitchFamily="18" charset="0"/>
                        </a:rPr>
                        <m:t>≤</m:t>
                      </m:r>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m:t>
                          </m:r>
                          <m:nary>
                            <m:naryPr>
                              <m:chr m:val="∑"/>
                              <m:ctrlPr>
                                <a:rPr lang="en-US" altLang="zh-CN" sz="2400" b="1" i="1">
                                  <a:latin typeface="Cambria Math" panose="02040503050406030204" pitchFamily="18" charset="0"/>
                                  <a:ea typeface="Cambria Math" panose="02040503050406030204" pitchFamily="18" charset="0"/>
                                </a:rPr>
                              </m:ctrlPr>
                            </m:naryPr>
                            <m:sub>
                              <m:r>
                                <m:rPr>
                                  <m:brk m:alnAt="23"/>
                                </m:rPr>
                                <a:rPr lang="en-US" altLang="zh-CN" sz="2400" b="1" i="1" smtClean="0">
                                  <a:latin typeface="Cambria Math" panose="02040503050406030204" pitchFamily="18" charset="0"/>
                                  <a:ea typeface="Cambria Math" panose="02040503050406030204" pitchFamily="18" charset="0"/>
                                </a:rPr>
                                <m:t>𝒊</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𝟏</m:t>
                              </m:r>
                            </m:sub>
                            <m:sup>
                              <m:r>
                                <a:rPr lang="en-US" altLang="zh-CN" sz="2400" b="1" i="1" smtClean="0">
                                  <a:latin typeface="Cambria Math" panose="02040503050406030204" pitchFamily="18" charset="0"/>
                                  <a:ea typeface="Cambria Math" panose="02040503050406030204" pitchFamily="18" charset="0"/>
                                </a:rPr>
                                <m:t>𝒏</m:t>
                              </m:r>
                            </m:sup>
                            <m:e>
                              <m:sSup>
                                <m:sSupPr>
                                  <m:ctrlPr>
                                    <a:rPr lang="en-US" altLang="zh-CN" sz="2400" b="1" i="1">
                                      <a:latin typeface="Cambria Math" panose="02040503050406030204" pitchFamily="18" charset="0"/>
                                      <a:ea typeface="Cambria Math" panose="02040503050406030204" pitchFamily="18" charset="0"/>
                                    </a:rPr>
                                  </m:ctrlPr>
                                </m:sSupPr>
                                <m:e>
                                  <m:d>
                                    <m:dPr>
                                      <m:begChr m:val="|"/>
                                      <m:endChr m:val="|"/>
                                      <m:ctrlPr>
                                        <a:rPr lang="en-US" altLang="zh-CN" sz="2400" b="1" i="1">
                                          <a:latin typeface="Cambria Math" panose="02040503050406030204" pitchFamily="18" charset="0"/>
                                          <a:ea typeface="Cambria Math" panose="02040503050406030204" pitchFamily="18" charset="0"/>
                                        </a:rPr>
                                      </m:ctrlPr>
                                    </m:dPr>
                                    <m:e>
                                      <m:sSub>
                                        <m:sSubPr>
                                          <m:ctrlPr>
                                            <a:rPr lang="en-US" altLang="zh-CN" sz="2400" b="1" i="1">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𝒙</m:t>
                                          </m:r>
                                        </m:e>
                                        <m:sub>
                                          <m:r>
                                            <a:rPr lang="en-US" altLang="zh-CN" sz="2400" b="1" i="1" smtClean="0">
                                              <a:latin typeface="Cambria Math" panose="02040503050406030204" pitchFamily="18" charset="0"/>
                                              <a:ea typeface="Cambria Math" panose="02040503050406030204" pitchFamily="18" charset="0"/>
                                            </a:rPr>
                                            <m:t>𝒊</m:t>
                                          </m:r>
                                        </m:sub>
                                      </m:sSub>
                                    </m:e>
                                  </m:d>
                                </m:e>
                                <m:sup>
                                  <m:r>
                                    <a:rPr lang="en-US" altLang="zh-CN" sz="2400" b="1" i="1" smtClean="0">
                                      <a:latin typeface="Cambria Math" panose="02040503050406030204" pitchFamily="18" charset="0"/>
                                      <a:ea typeface="Cambria Math" panose="02040503050406030204" pitchFamily="18" charset="0"/>
                                    </a:rPr>
                                    <m:t>𝒑</m:t>
                                  </m:r>
                                </m:sup>
                              </m:sSup>
                            </m:e>
                          </m:nary>
                          <m:r>
                            <a:rPr lang="en-US" altLang="zh-CN" sz="2400" b="1" i="1" smtClean="0">
                              <a:latin typeface="Cambria Math" panose="02040503050406030204" pitchFamily="18" charset="0"/>
                              <a:ea typeface="Cambria Math" panose="02040503050406030204" pitchFamily="18" charset="0"/>
                            </a:rPr>
                            <m:t>)</m:t>
                          </m:r>
                        </m:e>
                        <m:sup>
                          <m:f>
                            <m:fPr>
                              <m:ctrlPr>
                                <a:rPr lang="en-US" altLang="zh-CN" sz="2400" b="1" i="1" smtClean="0">
                                  <a:latin typeface="Cambria Math" panose="02040503050406030204" pitchFamily="18" charset="0"/>
                                  <a:ea typeface="Cambria Math" panose="02040503050406030204" pitchFamily="18" charset="0"/>
                                </a:rPr>
                              </m:ctrlPr>
                            </m:fPr>
                            <m:num>
                              <m:r>
                                <a:rPr lang="en-US" altLang="zh-CN" sz="2400" b="1" i="1" smtClean="0">
                                  <a:latin typeface="Cambria Math" panose="02040503050406030204" pitchFamily="18" charset="0"/>
                                  <a:ea typeface="Cambria Math" panose="02040503050406030204" pitchFamily="18" charset="0"/>
                                </a:rPr>
                                <m:t>𝟏</m:t>
                              </m:r>
                            </m:num>
                            <m:den>
                              <m:r>
                                <a:rPr lang="en-US" altLang="zh-CN" sz="2400" b="1" i="1" smtClean="0">
                                  <a:latin typeface="Cambria Math" panose="02040503050406030204" pitchFamily="18" charset="0"/>
                                  <a:ea typeface="Cambria Math" panose="02040503050406030204" pitchFamily="18" charset="0"/>
                                </a:rPr>
                                <m:t>𝒑</m:t>
                              </m:r>
                            </m:den>
                          </m:f>
                        </m:sup>
                      </m:sSup>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m:t>
                          </m:r>
                          <m:nary>
                            <m:naryPr>
                              <m:chr m:val="∑"/>
                              <m:ctrlPr>
                                <a:rPr lang="en-US" altLang="zh-CN" sz="2400" b="1" i="1">
                                  <a:latin typeface="Cambria Math" panose="02040503050406030204" pitchFamily="18" charset="0"/>
                                  <a:ea typeface="Cambria Math" panose="02040503050406030204" pitchFamily="18" charset="0"/>
                                </a:rPr>
                              </m:ctrlPr>
                            </m:naryPr>
                            <m:sub>
                              <m:r>
                                <m:rPr>
                                  <m:brk m:alnAt="23"/>
                                </m:rPr>
                                <a:rPr lang="en-US" altLang="zh-CN" sz="2400" b="1" i="1" smtClean="0">
                                  <a:latin typeface="Cambria Math" panose="02040503050406030204" pitchFamily="18" charset="0"/>
                                  <a:ea typeface="Cambria Math" panose="02040503050406030204" pitchFamily="18" charset="0"/>
                                </a:rPr>
                                <m:t>𝒊</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𝟏</m:t>
                              </m:r>
                            </m:sub>
                            <m:sup>
                              <m:r>
                                <a:rPr lang="en-US" altLang="zh-CN" sz="2400" b="1" i="1" smtClean="0">
                                  <a:latin typeface="Cambria Math" panose="02040503050406030204" pitchFamily="18" charset="0"/>
                                  <a:ea typeface="Cambria Math" panose="02040503050406030204" pitchFamily="18" charset="0"/>
                                </a:rPr>
                                <m:t>𝒏</m:t>
                              </m:r>
                            </m:sup>
                            <m:e>
                              <m:sSup>
                                <m:sSupPr>
                                  <m:ctrlPr>
                                    <a:rPr lang="en-US" altLang="zh-CN" sz="2400" b="1" i="1">
                                      <a:latin typeface="Cambria Math" panose="02040503050406030204" pitchFamily="18" charset="0"/>
                                      <a:ea typeface="Cambria Math" panose="02040503050406030204" pitchFamily="18" charset="0"/>
                                    </a:rPr>
                                  </m:ctrlPr>
                                </m:sSupPr>
                                <m:e>
                                  <m:d>
                                    <m:dPr>
                                      <m:begChr m:val="|"/>
                                      <m:endChr m:val="|"/>
                                      <m:ctrlPr>
                                        <a:rPr lang="en-US" altLang="zh-CN" sz="2400" b="1" i="1">
                                          <a:latin typeface="Cambria Math" panose="02040503050406030204" pitchFamily="18" charset="0"/>
                                          <a:ea typeface="Cambria Math" panose="02040503050406030204" pitchFamily="18" charset="0"/>
                                        </a:rPr>
                                      </m:ctrlPr>
                                    </m:dPr>
                                    <m:e>
                                      <m:sSub>
                                        <m:sSubPr>
                                          <m:ctrlPr>
                                            <a:rPr lang="en-US" altLang="zh-CN" sz="2400" b="1" i="1">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𝒚</m:t>
                                          </m:r>
                                        </m:e>
                                        <m:sub>
                                          <m:r>
                                            <a:rPr lang="en-US" altLang="zh-CN" sz="2400" b="1" i="1" smtClean="0">
                                              <a:latin typeface="Cambria Math" panose="02040503050406030204" pitchFamily="18" charset="0"/>
                                              <a:ea typeface="Cambria Math" panose="02040503050406030204" pitchFamily="18" charset="0"/>
                                            </a:rPr>
                                            <m:t>𝒊</m:t>
                                          </m:r>
                                        </m:sub>
                                      </m:sSub>
                                    </m:e>
                                  </m:d>
                                </m:e>
                                <m:sup>
                                  <m:r>
                                    <a:rPr lang="en-US" altLang="zh-CN" sz="2400" b="1" i="1" smtClean="0">
                                      <a:latin typeface="Cambria Math" panose="02040503050406030204" pitchFamily="18" charset="0"/>
                                      <a:ea typeface="Cambria Math" panose="02040503050406030204" pitchFamily="18" charset="0"/>
                                    </a:rPr>
                                    <m:t>𝒒</m:t>
                                  </m:r>
                                </m:sup>
                              </m:sSup>
                            </m:e>
                          </m:nary>
                          <m:r>
                            <a:rPr lang="en-US" altLang="zh-CN" sz="2400" b="1" i="1" smtClean="0">
                              <a:latin typeface="Cambria Math" panose="02040503050406030204" pitchFamily="18" charset="0"/>
                              <a:ea typeface="Cambria Math" panose="02040503050406030204" pitchFamily="18" charset="0"/>
                            </a:rPr>
                            <m:t>)</m:t>
                          </m:r>
                        </m:e>
                        <m:sup>
                          <m:f>
                            <m:fPr>
                              <m:ctrlPr>
                                <a:rPr lang="en-US" altLang="zh-CN" sz="2400" b="1" i="1" smtClean="0">
                                  <a:latin typeface="Cambria Math" panose="02040503050406030204" pitchFamily="18" charset="0"/>
                                  <a:ea typeface="Cambria Math" panose="02040503050406030204" pitchFamily="18" charset="0"/>
                                </a:rPr>
                              </m:ctrlPr>
                            </m:fPr>
                            <m:num>
                              <m:r>
                                <a:rPr lang="en-US" altLang="zh-CN" sz="2400" b="1" i="1" smtClean="0">
                                  <a:latin typeface="Cambria Math" panose="02040503050406030204" pitchFamily="18" charset="0"/>
                                  <a:ea typeface="Cambria Math" panose="02040503050406030204" pitchFamily="18" charset="0"/>
                                </a:rPr>
                                <m:t>𝟏</m:t>
                              </m:r>
                            </m:num>
                            <m:den>
                              <m:r>
                                <a:rPr lang="en-US" altLang="zh-CN" sz="2400" b="1" i="1" smtClean="0">
                                  <a:latin typeface="Cambria Math" panose="02040503050406030204" pitchFamily="18" charset="0"/>
                                  <a:ea typeface="Cambria Math" panose="02040503050406030204" pitchFamily="18" charset="0"/>
                                </a:rPr>
                                <m:t>𝒒</m:t>
                              </m:r>
                            </m:den>
                          </m:f>
                        </m:sup>
                      </m:sSup>
                    </m:oMath>
                  </m:oMathPara>
                </a14:m>
                <a:endParaRPr lang="en-US" altLang="zh-CN" sz="2400" b="1" dirty="0"/>
              </a:p>
              <a:p>
                <a:pPr>
                  <a:lnSpc>
                    <a:spcPct val="120000"/>
                  </a:lnSpc>
                </a:pPr>
                <a:r>
                  <a:rPr lang="zh-CN" altLang="en-US" sz="2400" b="1" dirty="0">
                    <a:latin typeface="黑体" panose="02010609060101010101" pitchFamily="49" charset="-122"/>
                  </a:rPr>
                  <a:t>（</a:t>
                </a:r>
                <a:r>
                  <a:rPr lang="en-US" altLang="zh-CN" sz="2400" b="1" dirty="0">
                    <a:latin typeface="黑体" panose="02010609060101010101" pitchFamily="49" charset="-122"/>
                  </a:rPr>
                  <a:t>2</a:t>
                </a:r>
                <a:r>
                  <a:rPr lang="zh-CN" altLang="en-US" sz="2400" b="1" dirty="0">
                    <a:latin typeface="黑体" panose="02010609060101010101" pitchFamily="49" charset="-122"/>
                  </a:rPr>
                  <a:t>）</a:t>
                </a:r>
                <a:r>
                  <a:rPr lang="en-US" altLang="zh-CN" sz="2400" b="1" dirty="0" err="1">
                    <a:solidFill>
                      <a:srgbClr val="FF0000"/>
                    </a:solidFill>
                    <a:latin typeface="Cambria Math" panose="02040503050406030204" pitchFamily="18" charset="0"/>
                  </a:rPr>
                  <a:t>Minkowski</a:t>
                </a:r>
                <a:r>
                  <a:rPr lang="zh-CN" altLang="en-US" sz="2400" b="1" dirty="0">
                    <a:solidFill>
                      <a:srgbClr val="FF0000"/>
                    </a:solidFill>
                    <a:latin typeface="黑体" panose="02010609060101010101" pitchFamily="49" charset="-122"/>
                  </a:rPr>
                  <a:t>不等式</a:t>
                </a:r>
                <a:r>
                  <a:rPr lang="en-US" altLang="zh-CN" sz="2400" b="1" dirty="0"/>
                  <a:t>: </a:t>
                </a:r>
              </a:p>
              <a:p>
                <a:pPr>
                  <a:lnSpc>
                    <a:spcPct val="120000"/>
                  </a:lnSpc>
                </a:pPr>
                <a14:m>
                  <m:oMath xmlns:m="http://schemas.openxmlformats.org/officeDocument/2006/math">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rPr>
                      <m:t>𝒙</m:t>
                    </m:r>
                    <m:r>
                      <a:rPr lang="en-US" altLang="zh-CN" sz="2400" b="1" smtClean="0">
                        <a:latin typeface="Cambria Math" panose="02040503050406030204" pitchFamily="18" charset="0"/>
                      </a:rPr>
                      <m:t>=</m:t>
                    </m:r>
                    <m:sSup>
                      <m:sSupPr>
                        <m:ctrlPr>
                          <a:rPr lang="en-US" altLang="zh-CN" sz="2400" b="1" i="1">
                            <a:latin typeface="Cambria Math" panose="02040503050406030204" pitchFamily="18" charset="0"/>
                          </a:rPr>
                        </m:ctrlPr>
                      </m:sSupPr>
                      <m:e>
                        <m:d>
                          <m:dPr>
                            <m:begChr m:val="["/>
                            <m:endChr m:val="]"/>
                            <m:ctrlPr>
                              <a:rPr lang="en-US" altLang="zh-CN" sz="2400" b="1" i="1">
                                <a:latin typeface="Cambria Math" panose="02040503050406030204" pitchFamily="18" charset="0"/>
                              </a:rPr>
                            </m:ctrlPr>
                          </m:dPr>
                          <m:e>
                            <m:sSub>
                              <m:sSubPr>
                                <m:ctrlPr>
                                  <a:rPr lang="en-US" altLang="zh-CN" sz="2400" b="1" i="1">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𝟏</m:t>
                                </m:r>
                              </m:sub>
                            </m:sSub>
                            <m:r>
                              <a:rPr lang="en-US" altLang="zh-CN" sz="2400" b="1" smtClean="0">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𝟐</m:t>
                                </m:r>
                              </m:sub>
                            </m:sSub>
                            <m:r>
                              <a:rPr lang="en-US" altLang="zh-CN" sz="2400" b="1" smtClean="0">
                                <a:latin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m:t>
                            </m:r>
                            <m:sSub>
                              <m:sSubPr>
                                <m:ctrlPr>
                                  <a:rPr lang="en-US" altLang="zh-CN" sz="2400" b="1" i="1">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𝒙</m:t>
                                </m:r>
                              </m:e>
                              <m:sub>
                                <m:r>
                                  <a:rPr lang="en-US" altLang="zh-CN" sz="2400" b="1" i="1" smtClean="0">
                                    <a:latin typeface="Cambria Math" panose="02040503050406030204" pitchFamily="18" charset="0"/>
                                    <a:ea typeface="Cambria Math" panose="02040503050406030204" pitchFamily="18" charset="0"/>
                                  </a:rPr>
                                  <m:t>𝒏</m:t>
                                </m:r>
                              </m:sub>
                            </m:sSub>
                          </m:e>
                        </m:d>
                      </m:e>
                      <m:sup>
                        <m:r>
                          <a:rPr lang="en-US" altLang="zh-CN" sz="2400" b="1" i="1" smtClean="0">
                            <a:latin typeface="Cambria Math" panose="02040503050406030204" pitchFamily="18" charset="0"/>
                          </a:rPr>
                          <m:t>𝑻</m:t>
                        </m:r>
                      </m:sup>
                    </m:sSup>
                    <m:r>
                      <a:rPr lang="en-US" altLang="zh-CN" sz="2400" b="1" i="1" smtClean="0">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rPr>
                          <m:t>ℂ</m:t>
                        </m:r>
                      </m:e>
                      <m:sup>
                        <m:r>
                          <a:rPr lang="en-US" altLang="zh-CN" sz="2400" b="1" i="1" smtClean="0">
                            <a:latin typeface="Cambria Math" panose="02040503050406030204" pitchFamily="18" charset="0"/>
                            <a:ea typeface="Cambria Math" panose="02040503050406030204" pitchFamily="18" charset="0"/>
                          </a:rPr>
                          <m:t>𝒏</m:t>
                        </m:r>
                      </m:sup>
                    </m:sSup>
                  </m:oMath>
                </a14:m>
                <a:r>
                  <a:rPr lang="en-US" altLang="zh-CN" sz="2400" b="1" dirty="0"/>
                  <a:t>, </a:t>
                </a:r>
                <a14:m>
                  <m:oMath xmlns:m="http://schemas.openxmlformats.org/officeDocument/2006/math">
                    <m:r>
                      <a:rPr lang="en-US" altLang="zh-CN" sz="2400" b="1" i="1" smtClean="0">
                        <a:latin typeface="Cambria Math" panose="02040503050406030204" pitchFamily="18" charset="0"/>
                      </a:rPr>
                      <m:t>𝒚</m:t>
                    </m:r>
                    <m:r>
                      <a:rPr lang="en-US" altLang="zh-CN" sz="2400" b="1" smtClean="0">
                        <a:latin typeface="Cambria Math" panose="02040503050406030204" pitchFamily="18" charset="0"/>
                      </a:rPr>
                      <m:t>=</m:t>
                    </m:r>
                    <m:sSup>
                      <m:sSupPr>
                        <m:ctrlPr>
                          <a:rPr lang="en-US" altLang="zh-CN" sz="2400" b="1" i="1">
                            <a:latin typeface="Cambria Math" panose="02040503050406030204" pitchFamily="18" charset="0"/>
                          </a:rPr>
                        </m:ctrlPr>
                      </m:sSupPr>
                      <m:e>
                        <m:d>
                          <m:dPr>
                            <m:begChr m:val="["/>
                            <m:endChr m:val="]"/>
                            <m:ctrlPr>
                              <a:rPr lang="en-US" altLang="zh-CN" sz="2400" b="1" i="1">
                                <a:latin typeface="Cambria Math" panose="02040503050406030204" pitchFamily="18" charset="0"/>
                              </a:rPr>
                            </m:ctrlPr>
                          </m:dPr>
                          <m:e>
                            <m:sSub>
                              <m:sSubPr>
                                <m:ctrlPr>
                                  <a:rPr lang="en-US" altLang="zh-CN" sz="2400" b="1" i="1">
                                    <a:latin typeface="Cambria Math" panose="02040503050406030204" pitchFamily="18" charset="0"/>
                                  </a:rPr>
                                </m:ctrlPr>
                              </m:sSubPr>
                              <m:e>
                                <m:r>
                                  <a:rPr lang="en-US" altLang="zh-CN" sz="2400" b="1" i="1" smtClean="0">
                                    <a:latin typeface="Cambria Math" panose="02040503050406030204" pitchFamily="18" charset="0"/>
                                  </a:rPr>
                                  <m:t>𝒚</m:t>
                                </m:r>
                              </m:e>
                              <m:sub>
                                <m:r>
                                  <a:rPr lang="en-US" altLang="zh-CN" sz="2400" b="1" i="1" smtClean="0">
                                    <a:latin typeface="Cambria Math" panose="02040503050406030204" pitchFamily="18" charset="0"/>
                                  </a:rPr>
                                  <m:t>𝟏</m:t>
                                </m:r>
                              </m:sub>
                            </m:sSub>
                            <m:r>
                              <a:rPr lang="en-US" altLang="zh-CN" sz="2400" b="1" smtClean="0">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smtClean="0">
                                    <a:latin typeface="Cambria Math" panose="02040503050406030204" pitchFamily="18" charset="0"/>
                                  </a:rPr>
                                  <m:t>𝒚</m:t>
                                </m:r>
                              </m:e>
                              <m:sub>
                                <m:r>
                                  <a:rPr lang="en-US" altLang="zh-CN" sz="2400" b="1" i="1" smtClean="0">
                                    <a:latin typeface="Cambria Math" panose="02040503050406030204" pitchFamily="18" charset="0"/>
                                  </a:rPr>
                                  <m:t>𝟐</m:t>
                                </m:r>
                              </m:sub>
                            </m:sSub>
                            <m:r>
                              <a:rPr lang="en-US" altLang="zh-CN" sz="2400" b="1" smtClean="0">
                                <a:latin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m:t>
                            </m:r>
                            <m:sSub>
                              <m:sSubPr>
                                <m:ctrlPr>
                                  <a:rPr lang="en-US" altLang="zh-CN" sz="2400" b="1" i="1">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𝒚</m:t>
                                </m:r>
                              </m:e>
                              <m:sub>
                                <m:r>
                                  <a:rPr lang="en-US" altLang="zh-CN" sz="2400" b="1" i="1" smtClean="0">
                                    <a:latin typeface="Cambria Math" panose="02040503050406030204" pitchFamily="18" charset="0"/>
                                    <a:ea typeface="Cambria Math" panose="02040503050406030204" pitchFamily="18" charset="0"/>
                                  </a:rPr>
                                  <m:t>𝒏</m:t>
                                </m:r>
                              </m:sub>
                            </m:sSub>
                          </m:e>
                        </m:d>
                      </m:e>
                      <m:sup>
                        <m:r>
                          <a:rPr lang="en-US" altLang="zh-CN" sz="2400" b="1" i="1" smtClean="0">
                            <a:latin typeface="Cambria Math" panose="02040503050406030204" pitchFamily="18" charset="0"/>
                          </a:rPr>
                          <m:t>𝑻</m:t>
                        </m:r>
                      </m:sup>
                    </m:sSup>
                    <m:r>
                      <a:rPr lang="en-US" altLang="zh-CN" sz="2400" b="1" i="1" smtClean="0">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rPr>
                          <m:t>ℂ</m:t>
                        </m:r>
                      </m:e>
                      <m:sup>
                        <m:r>
                          <a:rPr lang="en-US" altLang="zh-CN" sz="2400" b="1" i="1" smtClean="0">
                            <a:latin typeface="Cambria Math" panose="02040503050406030204" pitchFamily="18" charset="0"/>
                            <a:ea typeface="Cambria Math" panose="02040503050406030204" pitchFamily="18" charset="0"/>
                          </a:rPr>
                          <m:t>𝒏</m:t>
                        </m:r>
                      </m:sup>
                    </m:sSup>
                  </m:oMath>
                </a14:m>
                <a:r>
                  <a:rPr lang="zh-CN" altLang="en-US" sz="2400" b="1" dirty="0"/>
                  <a:t>以及</a:t>
                </a:r>
                <a14:m>
                  <m:oMath xmlns:m="http://schemas.openxmlformats.org/officeDocument/2006/math">
                    <m:r>
                      <a:rPr lang="en-US" altLang="zh-CN" sz="2400" b="1" i="1" dirty="0" smtClean="0">
                        <a:latin typeface="Cambria Math" panose="02040503050406030204" pitchFamily="18" charset="0"/>
                      </a:rPr>
                      <m:t>𝒑</m:t>
                    </m:r>
                    <m:r>
                      <a:rPr lang="en-US" altLang="zh-CN" sz="2400" b="1" i="1" dirty="0" smtClean="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𝟏</m:t>
                    </m:r>
                  </m:oMath>
                </a14:m>
                <a:endParaRPr lang="en-US" altLang="zh-CN" sz="2400" b="1" dirty="0"/>
              </a:p>
              <a:p>
                <a:pPr>
                  <a:lnSpc>
                    <a:spcPct val="120000"/>
                  </a:lnSpc>
                </a:pP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m:t>
                          </m:r>
                          <m:nary>
                            <m:naryPr>
                              <m:chr m:val="∑"/>
                              <m:ctrlPr>
                                <a:rPr lang="en-US" altLang="zh-CN" sz="2400" b="1" i="1">
                                  <a:latin typeface="Cambria Math" panose="02040503050406030204" pitchFamily="18" charset="0"/>
                                  <a:ea typeface="Cambria Math" panose="02040503050406030204" pitchFamily="18" charset="0"/>
                                </a:rPr>
                              </m:ctrlPr>
                            </m:naryPr>
                            <m:sub>
                              <m:r>
                                <m:rPr>
                                  <m:brk m:alnAt="23"/>
                                </m:rPr>
                                <a:rPr lang="en-US" altLang="zh-CN" sz="2400" b="1" i="1" smtClean="0">
                                  <a:latin typeface="Cambria Math" panose="02040503050406030204" pitchFamily="18" charset="0"/>
                                  <a:ea typeface="Cambria Math" panose="02040503050406030204" pitchFamily="18" charset="0"/>
                                </a:rPr>
                                <m:t>𝒊</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𝟏</m:t>
                              </m:r>
                            </m:sub>
                            <m:sup>
                              <m:r>
                                <a:rPr lang="en-US" altLang="zh-CN" sz="2400" b="1" i="1" smtClean="0">
                                  <a:latin typeface="Cambria Math" panose="02040503050406030204" pitchFamily="18" charset="0"/>
                                  <a:ea typeface="Cambria Math" panose="02040503050406030204" pitchFamily="18" charset="0"/>
                                </a:rPr>
                                <m:t>𝒏</m:t>
                              </m:r>
                            </m:sup>
                            <m:e>
                              <m:sSup>
                                <m:sSupPr>
                                  <m:ctrlPr>
                                    <a:rPr lang="en-US" altLang="zh-CN" sz="2400" b="1" i="1">
                                      <a:latin typeface="Cambria Math" panose="02040503050406030204" pitchFamily="18" charset="0"/>
                                      <a:ea typeface="Cambria Math" panose="02040503050406030204" pitchFamily="18" charset="0"/>
                                    </a:rPr>
                                  </m:ctrlPr>
                                </m:sSupPr>
                                <m:e>
                                  <m:d>
                                    <m:dPr>
                                      <m:begChr m:val="|"/>
                                      <m:endChr m:val="|"/>
                                      <m:ctrlPr>
                                        <a:rPr lang="en-US" altLang="zh-CN" sz="2400" b="1" i="1">
                                          <a:latin typeface="Cambria Math" panose="02040503050406030204" pitchFamily="18" charset="0"/>
                                          <a:ea typeface="Cambria Math" panose="02040503050406030204" pitchFamily="18" charset="0"/>
                                        </a:rPr>
                                      </m:ctrlPr>
                                    </m:dPr>
                                    <m:e>
                                      <m:sSub>
                                        <m:sSubPr>
                                          <m:ctrlPr>
                                            <a:rPr lang="en-US" altLang="zh-CN" sz="2400" b="1" i="1">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𝒙</m:t>
                                          </m:r>
                                        </m:e>
                                        <m:sub>
                                          <m:r>
                                            <a:rPr lang="en-US" altLang="zh-CN" sz="2400" b="1" i="1" smtClean="0">
                                              <a:latin typeface="Cambria Math" panose="02040503050406030204" pitchFamily="18" charset="0"/>
                                              <a:ea typeface="Cambria Math" panose="02040503050406030204" pitchFamily="18" charset="0"/>
                                            </a:rPr>
                                            <m:t>𝒊</m:t>
                                          </m:r>
                                        </m:sub>
                                      </m:sSub>
                                      <m:r>
                                        <a:rPr lang="en-US" altLang="zh-CN" sz="2400" b="1" i="1" smtClean="0">
                                          <a:latin typeface="Cambria Math" panose="02040503050406030204" pitchFamily="18" charset="0"/>
                                          <a:ea typeface="Cambria Math" panose="02040503050406030204" pitchFamily="18" charset="0"/>
                                        </a:rPr>
                                        <m:t>+</m:t>
                                      </m:r>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𝒚</m:t>
                                          </m:r>
                                        </m:e>
                                        <m:sub>
                                          <m:r>
                                            <a:rPr lang="en-US" altLang="zh-CN" sz="2400" b="1" i="1" smtClean="0">
                                              <a:latin typeface="Cambria Math" panose="02040503050406030204" pitchFamily="18" charset="0"/>
                                              <a:ea typeface="Cambria Math" panose="02040503050406030204" pitchFamily="18" charset="0"/>
                                            </a:rPr>
                                            <m:t>𝒊</m:t>
                                          </m:r>
                                        </m:sub>
                                      </m:sSub>
                                    </m:e>
                                  </m:d>
                                </m:e>
                                <m:sup>
                                  <m:r>
                                    <a:rPr lang="en-US" altLang="zh-CN" sz="2400" b="1" i="1" smtClean="0">
                                      <a:latin typeface="Cambria Math" panose="02040503050406030204" pitchFamily="18" charset="0"/>
                                      <a:ea typeface="Cambria Math" panose="02040503050406030204" pitchFamily="18" charset="0"/>
                                    </a:rPr>
                                    <m:t>𝒑</m:t>
                                  </m:r>
                                </m:sup>
                              </m:sSup>
                            </m:e>
                          </m:nary>
                          <m:r>
                            <a:rPr lang="en-US" altLang="zh-CN" sz="2400" b="1" i="1" smtClean="0">
                              <a:latin typeface="Cambria Math" panose="02040503050406030204" pitchFamily="18" charset="0"/>
                              <a:ea typeface="Cambria Math" panose="02040503050406030204" pitchFamily="18" charset="0"/>
                            </a:rPr>
                            <m:t>)</m:t>
                          </m:r>
                        </m:e>
                        <m:sup>
                          <m:f>
                            <m:fPr>
                              <m:ctrlPr>
                                <a:rPr lang="en-US" altLang="zh-CN" sz="2400" b="1" i="1" smtClean="0">
                                  <a:latin typeface="Cambria Math" panose="02040503050406030204" pitchFamily="18" charset="0"/>
                                  <a:ea typeface="Cambria Math" panose="02040503050406030204" pitchFamily="18" charset="0"/>
                                </a:rPr>
                              </m:ctrlPr>
                            </m:fPr>
                            <m:num>
                              <m:r>
                                <a:rPr lang="en-US" altLang="zh-CN" sz="2400" b="1" i="1" smtClean="0">
                                  <a:latin typeface="Cambria Math" panose="02040503050406030204" pitchFamily="18" charset="0"/>
                                  <a:ea typeface="Cambria Math" panose="02040503050406030204" pitchFamily="18" charset="0"/>
                                </a:rPr>
                                <m:t>𝟏</m:t>
                              </m:r>
                            </m:num>
                            <m:den>
                              <m:r>
                                <a:rPr lang="en-US" altLang="zh-CN" sz="2400" b="1" i="1" smtClean="0">
                                  <a:latin typeface="Cambria Math" panose="02040503050406030204" pitchFamily="18" charset="0"/>
                                  <a:ea typeface="Cambria Math" panose="02040503050406030204" pitchFamily="18" charset="0"/>
                                </a:rPr>
                                <m:t>𝒑</m:t>
                              </m:r>
                            </m:den>
                          </m:f>
                        </m:sup>
                      </m:sSup>
                      <m:r>
                        <a:rPr lang="en-US" altLang="zh-CN" sz="2400" b="1" i="1" smtClean="0">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m:t>
                          </m:r>
                          <m:nary>
                            <m:naryPr>
                              <m:chr m:val="∑"/>
                              <m:ctrlPr>
                                <a:rPr lang="en-US" altLang="zh-CN" sz="2400" b="1" i="1">
                                  <a:latin typeface="Cambria Math" panose="02040503050406030204" pitchFamily="18" charset="0"/>
                                  <a:ea typeface="Cambria Math" panose="02040503050406030204" pitchFamily="18" charset="0"/>
                                </a:rPr>
                              </m:ctrlPr>
                            </m:naryPr>
                            <m:sub>
                              <m:r>
                                <m:rPr>
                                  <m:brk m:alnAt="23"/>
                                </m:rPr>
                                <a:rPr lang="en-US" altLang="zh-CN" sz="2400" b="1" i="1" smtClean="0">
                                  <a:latin typeface="Cambria Math" panose="02040503050406030204" pitchFamily="18" charset="0"/>
                                  <a:ea typeface="Cambria Math" panose="02040503050406030204" pitchFamily="18" charset="0"/>
                                </a:rPr>
                                <m:t>𝒊</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𝟏</m:t>
                              </m:r>
                            </m:sub>
                            <m:sup>
                              <m:r>
                                <a:rPr lang="en-US" altLang="zh-CN" sz="2400" b="1" i="1" smtClean="0">
                                  <a:latin typeface="Cambria Math" panose="02040503050406030204" pitchFamily="18" charset="0"/>
                                  <a:ea typeface="Cambria Math" panose="02040503050406030204" pitchFamily="18" charset="0"/>
                                </a:rPr>
                                <m:t>𝒏</m:t>
                              </m:r>
                            </m:sup>
                            <m:e>
                              <m:sSup>
                                <m:sSupPr>
                                  <m:ctrlPr>
                                    <a:rPr lang="en-US" altLang="zh-CN" sz="2400" b="1" i="1">
                                      <a:latin typeface="Cambria Math" panose="02040503050406030204" pitchFamily="18" charset="0"/>
                                      <a:ea typeface="Cambria Math" panose="02040503050406030204" pitchFamily="18" charset="0"/>
                                    </a:rPr>
                                  </m:ctrlPr>
                                </m:sSupPr>
                                <m:e>
                                  <m:d>
                                    <m:dPr>
                                      <m:begChr m:val="|"/>
                                      <m:endChr m:val="|"/>
                                      <m:ctrlPr>
                                        <a:rPr lang="en-US" altLang="zh-CN" sz="2400" b="1" i="1">
                                          <a:latin typeface="Cambria Math" panose="02040503050406030204" pitchFamily="18" charset="0"/>
                                          <a:ea typeface="Cambria Math" panose="02040503050406030204" pitchFamily="18" charset="0"/>
                                        </a:rPr>
                                      </m:ctrlPr>
                                    </m:dPr>
                                    <m:e>
                                      <m:sSub>
                                        <m:sSubPr>
                                          <m:ctrlPr>
                                            <a:rPr lang="en-US" altLang="zh-CN" sz="2400" b="1" i="1">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𝒙</m:t>
                                          </m:r>
                                        </m:e>
                                        <m:sub>
                                          <m:r>
                                            <a:rPr lang="en-US" altLang="zh-CN" sz="2400" b="1" i="1" smtClean="0">
                                              <a:latin typeface="Cambria Math" panose="02040503050406030204" pitchFamily="18" charset="0"/>
                                              <a:ea typeface="Cambria Math" panose="02040503050406030204" pitchFamily="18" charset="0"/>
                                            </a:rPr>
                                            <m:t>𝒊</m:t>
                                          </m:r>
                                        </m:sub>
                                      </m:sSub>
                                    </m:e>
                                  </m:d>
                                </m:e>
                                <m:sup>
                                  <m:r>
                                    <a:rPr lang="en-US" altLang="zh-CN" sz="2400" b="1" i="1" smtClean="0">
                                      <a:latin typeface="Cambria Math" panose="02040503050406030204" pitchFamily="18" charset="0"/>
                                      <a:ea typeface="Cambria Math" panose="02040503050406030204" pitchFamily="18" charset="0"/>
                                    </a:rPr>
                                    <m:t>𝒑</m:t>
                                  </m:r>
                                </m:sup>
                              </m:sSup>
                            </m:e>
                          </m:nary>
                          <m:r>
                            <a:rPr lang="en-US" altLang="zh-CN" sz="2400" b="1" i="1" smtClean="0">
                              <a:latin typeface="Cambria Math" panose="02040503050406030204" pitchFamily="18" charset="0"/>
                              <a:ea typeface="Cambria Math" panose="02040503050406030204" pitchFamily="18" charset="0"/>
                            </a:rPr>
                            <m:t>)</m:t>
                          </m:r>
                        </m:e>
                        <m:sup>
                          <m:f>
                            <m:fPr>
                              <m:ctrlPr>
                                <a:rPr lang="en-US" altLang="zh-CN" sz="2400" b="1" i="1">
                                  <a:latin typeface="Cambria Math" panose="02040503050406030204" pitchFamily="18" charset="0"/>
                                  <a:ea typeface="Cambria Math" panose="02040503050406030204" pitchFamily="18" charset="0"/>
                                </a:rPr>
                              </m:ctrlPr>
                            </m:fPr>
                            <m:num>
                              <m:r>
                                <a:rPr lang="en-US" altLang="zh-CN" sz="2400" b="1" i="1" smtClean="0">
                                  <a:latin typeface="Cambria Math" panose="02040503050406030204" pitchFamily="18" charset="0"/>
                                  <a:ea typeface="Cambria Math" panose="02040503050406030204" pitchFamily="18" charset="0"/>
                                </a:rPr>
                                <m:t>𝟏</m:t>
                              </m:r>
                            </m:num>
                            <m:den>
                              <m:r>
                                <a:rPr lang="en-US" altLang="zh-CN" sz="2400" b="1" i="1" smtClean="0">
                                  <a:latin typeface="Cambria Math" panose="02040503050406030204" pitchFamily="18" charset="0"/>
                                  <a:ea typeface="Cambria Math" panose="02040503050406030204" pitchFamily="18" charset="0"/>
                                </a:rPr>
                                <m:t>𝒑</m:t>
                              </m:r>
                            </m:den>
                          </m:f>
                        </m:sup>
                      </m:sSup>
                      <m:r>
                        <a:rPr lang="en-US" altLang="zh-CN" sz="2400" b="1" dirty="0" smtClean="0">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m:t>
                          </m:r>
                          <m:nary>
                            <m:naryPr>
                              <m:chr m:val="∑"/>
                              <m:ctrlPr>
                                <a:rPr lang="en-US" altLang="zh-CN" sz="2400" b="1" i="1">
                                  <a:latin typeface="Cambria Math" panose="02040503050406030204" pitchFamily="18" charset="0"/>
                                  <a:ea typeface="Cambria Math" panose="02040503050406030204" pitchFamily="18" charset="0"/>
                                </a:rPr>
                              </m:ctrlPr>
                            </m:naryPr>
                            <m:sub>
                              <m:r>
                                <m:rPr>
                                  <m:brk m:alnAt="23"/>
                                </m:rPr>
                                <a:rPr lang="en-US" altLang="zh-CN" sz="2400" b="1" i="1" smtClean="0">
                                  <a:latin typeface="Cambria Math" panose="02040503050406030204" pitchFamily="18" charset="0"/>
                                  <a:ea typeface="Cambria Math" panose="02040503050406030204" pitchFamily="18" charset="0"/>
                                </a:rPr>
                                <m:t>𝒊</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𝟏</m:t>
                              </m:r>
                            </m:sub>
                            <m:sup>
                              <m:r>
                                <a:rPr lang="en-US" altLang="zh-CN" sz="2400" b="1" i="1" smtClean="0">
                                  <a:latin typeface="Cambria Math" panose="02040503050406030204" pitchFamily="18" charset="0"/>
                                  <a:ea typeface="Cambria Math" panose="02040503050406030204" pitchFamily="18" charset="0"/>
                                </a:rPr>
                                <m:t>𝒏</m:t>
                              </m:r>
                            </m:sup>
                            <m:e>
                              <m:sSup>
                                <m:sSupPr>
                                  <m:ctrlPr>
                                    <a:rPr lang="en-US" altLang="zh-CN" sz="2400" b="1" i="1">
                                      <a:latin typeface="Cambria Math" panose="02040503050406030204" pitchFamily="18" charset="0"/>
                                      <a:ea typeface="Cambria Math" panose="02040503050406030204" pitchFamily="18" charset="0"/>
                                    </a:rPr>
                                  </m:ctrlPr>
                                </m:sSupPr>
                                <m:e>
                                  <m:d>
                                    <m:dPr>
                                      <m:begChr m:val="|"/>
                                      <m:endChr m:val="|"/>
                                      <m:ctrlPr>
                                        <a:rPr lang="en-US" altLang="zh-CN" sz="2400" b="1" i="1">
                                          <a:latin typeface="Cambria Math" panose="02040503050406030204" pitchFamily="18" charset="0"/>
                                          <a:ea typeface="Cambria Math" panose="02040503050406030204" pitchFamily="18" charset="0"/>
                                        </a:rPr>
                                      </m:ctrlPr>
                                    </m:dPr>
                                    <m:e>
                                      <m:sSub>
                                        <m:sSubPr>
                                          <m:ctrlPr>
                                            <a:rPr lang="en-US" altLang="zh-CN" sz="2400" b="1" i="1">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𝒚</m:t>
                                          </m:r>
                                        </m:e>
                                        <m:sub>
                                          <m:r>
                                            <a:rPr lang="en-US" altLang="zh-CN" sz="2400" b="1" i="1" smtClean="0">
                                              <a:latin typeface="Cambria Math" panose="02040503050406030204" pitchFamily="18" charset="0"/>
                                              <a:ea typeface="Cambria Math" panose="02040503050406030204" pitchFamily="18" charset="0"/>
                                            </a:rPr>
                                            <m:t>𝒊</m:t>
                                          </m:r>
                                        </m:sub>
                                      </m:sSub>
                                    </m:e>
                                  </m:d>
                                </m:e>
                                <m:sup>
                                  <m:r>
                                    <a:rPr lang="en-US" altLang="zh-CN" sz="2400" b="1" i="1" smtClean="0">
                                      <a:latin typeface="Cambria Math" panose="02040503050406030204" pitchFamily="18" charset="0"/>
                                      <a:ea typeface="Cambria Math" panose="02040503050406030204" pitchFamily="18" charset="0"/>
                                    </a:rPr>
                                    <m:t>𝒑</m:t>
                                  </m:r>
                                </m:sup>
                              </m:sSup>
                            </m:e>
                          </m:nary>
                          <m:r>
                            <a:rPr lang="en-US" altLang="zh-CN" sz="2400" b="1" i="1" smtClean="0">
                              <a:latin typeface="Cambria Math" panose="02040503050406030204" pitchFamily="18" charset="0"/>
                              <a:ea typeface="Cambria Math" panose="02040503050406030204" pitchFamily="18" charset="0"/>
                            </a:rPr>
                            <m:t>)</m:t>
                          </m:r>
                        </m:e>
                        <m:sup>
                          <m:f>
                            <m:fPr>
                              <m:ctrlPr>
                                <a:rPr lang="en-US" altLang="zh-CN" sz="2400" b="1" i="1">
                                  <a:latin typeface="Cambria Math" panose="02040503050406030204" pitchFamily="18" charset="0"/>
                                  <a:ea typeface="Cambria Math" panose="02040503050406030204" pitchFamily="18" charset="0"/>
                                </a:rPr>
                              </m:ctrlPr>
                            </m:fPr>
                            <m:num>
                              <m:r>
                                <a:rPr lang="en-US" altLang="zh-CN" sz="2400" b="1" i="1" smtClean="0">
                                  <a:latin typeface="Cambria Math" panose="02040503050406030204" pitchFamily="18" charset="0"/>
                                  <a:ea typeface="Cambria Math" panose="02040503050406030204" pitchFamily="18" charset="0"/>
                                </a:rPr>
                                <m:t>𝟏</m:t>
                              </m:r>
                            </m:num>
                            <m:den>
                              <m:r>
                                <a:rPr lang="en-US" altLang="zh-CN" sz="2400" b="1" i="1" smtClean="0">
                                  <a:latin typeface="Cambria Math" panose="02040503050406030204" pitchFamily="18" charset="0"/>
                                  <a:ea typeface="Cambria Math" panose="02040503050406030204" pitchFamily="18" charset="0"/>
                                </a:rPr>
                                <m:t>𝒑</m:t>
                              </m:r>
                            </m:den>
                          </m:f>
                        </m:sup>
                      </m:sSup>
                    </m:oMath>
                  </m:oMathPara>
                </a14:m>
                <a:endParaRPr lang="zh-CN" altLang="zh-CN" sz="2400" b="1"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443688" y="1229293"/>
                <a:ext cx="8523528" cy="4935337"/>
              </a:xfrm>
              <a:prstGeom prst="rect">
                <a:avLst/>
              </a:prstGeom>
              <a:blipFill>
                <a:blip r:embed="rId2"/>
                <a:stretch>
                  <a:fillRect l="-1502" t="-989" b="-53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6756180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向量范数</a:t>
            </a:r>
            <a:endParaRPr lang="zh-CN" altLang="en-US" sz="2400" dirty="0">
              <a:latin typeface="黑体" panose="02010609060101010101" pitchFamily="49" charset="-122"/>
              <a:ea typeface="黑体" panose="02010609060101010101" pitchFamily="49" charset="-122"/>
              <a:cs typeface="Arial" charset="0"/>
            </a:endParaRPr>
          </a:p>
        </p:txBody>
      </p:sp>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30000"/>
              </a:lnSpc>
            </a:pPr>
            <a:r>
              <a:rPr lang="zh-CN" altLang="en-US" sz="2800" dirty="0">
                <a:solidFill>
                  <a:srgbClr val="FF0000"/>
                </a:solidFill>
                <a:latin typeface="黑体" pitchFamily="49" charset="-122"/>
              </a:rPr>
              <a:t>思考</a:t>
            </a:r>
            <a:r>
              <a:rPr lang="en-US" altLang="zh-CN" sz="2800" dirty="0">
                <a:solidFill>
                  <a:srgbClr val="FF0000"/>
                </a:solidFill>
                <a:latin typeface="黑体" pitchFamily="49" charset="-122"/>
              </a:rPr>
              <a:t>: </a:t>
            </a:r>
            <a:r>
              <a:rPr lang="zh-CN" altLang="en-US" sz="2800" dirty="0">
                <a:solidFill>
                  <a:srgbClr val="FF0000"/>
                </a:solidFill>
                <a:latin typeface="宋体" panose="02010600030101010101" pitchFamily="2" charset="-122"/>
              </a:rPr>
              <a:t>范数</a:t>
            </a:r>
            <a:r>
              <a:rPr lang="zh-CN" altLang="en-US" sz="2800" dirty="0">
                <a:solidFill>
                  <a:srgbClr val="FF0000"/>
                </a:solidFill>
                <a:latin typeface="黑体" pitchFamily="49" charset="-122"/>
              </a:rPr>
              <a:t>的本质是什么？</a:t>
            </a:r>
            <a:endParaRPr lang="en-US" altLang="zh-CN" sz="2800" dirty="0">
              <a:solidFill>
                <a:srgbClr val="FF0000"/>
              </a:solidFill>
              <a:latin typeface="黑体" panose="02010609060101010101" pitchFamily="49" charset="-122"/>
            </a:endParaRPr>
          </a:p>
        </p:txBody>
      </p:sp>
    </p:spTree>
    <p:extLst>
      <p:ext uri="{BB962C8B-B14F-4D97-AF65-F5344CB8AC3E}">
        <p14:creationId xmlns:p14="http://schemas.microsoft.com/office/powerpoint/2010/main" val="191560314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向量范数</a:t>
            </a:r>
            <a:endParaRPr lang="zh-CN" altLang="en-US" sz="2400" dirty="0">
              <a:latin typeface="黑体" panose="02010609060101010101" pitchFamily="49" charset="-122"/>
              <a:ea typeface="黑体" panose="02010609060101010101" pitchFamily="49" charset="-122"/>
              <a:cs typeface="Arial" charset="0"/>
            </a:endParaRP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30000"/>
                  </a:lnSpc>
                </a:pPr>
                <a:r>
                  <a:rPr lang="zh-CN" altLang="en-US" sz="2800" dirty="0">
                    <a:solidFill>
                      <a:srgbClr val="FF0000"/>
                    </a:solidFill>
                    <a:latin typeface="黑体" pitchFamily="49" charset="-122"/>
                  </a:rPr>
                  <a:t>思考</a:t>
                </a:r>
                <a:r>
                  <a:rPr lang="en-US" altLang="zh-CN" sz="2800" dirty="0">
                    <a:solidFill>
                      <a:srgbClr val="FF0000"/>
                    </a:solidFill>
                    <a:latin typeface="黑体" pitchFamily="49" charset="-122"/>
                  </a:rPr>
                  <a:t>: </a:t>
                </a:r>
                <a:r>
                  <a:rPr lang="zh-CN" altLang="en-US" sz="2800" dirty="0">
                    <a:solidFill>
                      <a:srgbClr val="FF0000"/>
                    </a:solidFill>
                    <a:latin typeface="宋体" panose="02010600030101010101" pitchFamily="2" charset="-122"/>
                  </a:rPr>
                  <a:t>范数</a:t>
                </a:r>
                <a:r>
                  <a:rPr lang="zh-CN" altLang="en-US" sz="2800" dirty="0">
                    <a:solidFill>
                      <a:srgbClr val="FF0000"/>
                    </a:solidFill>
                    <a:latin typeface="黑体" pitchFamily="49" charset="-122"/>
                  </a:rPr>
                  <a:t>的本质是什么？</a:t>
                </a:r>
                <a:endParaRPr lang="en-US" altLang="zh-CN" sz="2800" dirty="0">
                  <a:solidFill>
                    <a:srgbClr val="FF0000"/>
                  </a:solidFill>
                  <a:latin typeface="黑体" panose="02010609060101010101" pitchFamily="49" charset="-122"/>
                </a:endParaRPr>
              </a:p>
              <a:p>
                <a:pPr>
                  <a:lnSpc>
                    <a:spcPct val="150000"/>
                  </a:lnSpc>
                </a:pPr>
                <a:r>
                  <a:rPr lang="zh-CN" altLang="zh-CN" sz="2800" dirty="0">
                    <a:latin typeface="黑体" panose="02010609060101010101" pitchFamily="49" charset="-122"/>
                  </a:rPr>
                  <a:t>范数可以视为把空间中的向量映射为一个非负实数的函数</a:t>
                </a:r>
                <a:endParaRPr lang="en-US" altLang="zh-CN" sz="2800" dirty="0">
                  <a:latin typeface="黑体" panose="02010609060101010101" pitchFamily="49" charset="-122"/>
                </a:endParaRPr>
              </a:p>
              <a:p>
                <a:pPr>
                  <a:lnSpc>
                    <a:spcPct val="150000"/>
                  </a:lnSpc>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𝑓</m:t>
                      </m:r>
                      <m:d>
                        <m:dPr>
                          <m:ctrlPr>
                            <a:rPr lang="zh-CN" altLang="zh-CN" sz="2800" i="1">
                              <a:latin typeface="Cambria Math" panose="02040503050406030204" pitchFamily="18" charset="0"/>
                            </a:rPr>
                          </m:ctrlPr>
                        </m:dPr>
                        <m:e>
                          <m:r>
                            <a:rPr lang="en-US" altLang="zh-CN" sz="2800" b="1" i="1">
                              <a:latin typeface="Cambria Math" panose="02040503050406030204" pitchFamily="18" charset="0"/>
                            </a:rPr>
                            <m:t>𝒙</m:t>
                          </m:r>
                        </m:e>
                      </m:d>
                      <m:r>
                        <a:rPr lang="en-US" altLang="zh-CN" sz="2800">
                          <a:latin typeface="Cambria Math" panose="02040503050406030204" pitchFamily="18" charset="0"/>
                        </a:rPr>
                        <m:t>=</m:t>
                      </m:r>
                      <m:d>
                        <m:dPr>
                          <m:begChr m:val="‖"/>
                          <m:endChr m:val="‖"/>
                          <m:ctrlPr>
                            <a:rPr lang="en-US" altLang="zh-CN" sz="2800" i="1">
                              <a:latin typeface="Cambria Math" panose="02040503050406030204" pitchFamily="18" charset="0"/>
                            </a:rPr>
                          </m:ctrlPr>
                        </m:dPr>
                        <m:e>
                          <m:r>
                            <a:rPr lang="en-US" altLang="zh-CN" sz="2800" b="1" i="1">
                              <a:latin typeface="Cambria Math" panose="02040503050406030204" pitchFamily="18" charset="0"/>
                            </a:rPr>
                            <m:t>𝒙</m:t>
                          </m:r>
                        </m:e>
                      </m:d>
                      <m:r>
                        <a:rPr lang="en-US" altLang="zh-CN" sz="2800" b="1" i="1">
                          <a:latin typeface="Cambria Math" panose="02040503050406030204" pitchFamily="18" charset="0"/>
                        </a:rPr>
                        <m:t>,</m:t>
                      </m:r>
                      <m:r>
                        <a:rPr lang="en-US" altLang="zh-CN" sz="2800" b="1" i="1">
                          <a:latin typeface="Cambria Math" panose="02040503050406030204" pitchFamily="18" charset="0"/>
                        </a:rPr>
                        <m:t>𝒙</m:t>
                      </m:r>
                      <m:r>
                        <a:rPr lang="en-US" altLang="zh-CN" sz="2800">
                          <a:latin typeface="Cambria Math" panose="02040503050406030204" pitchFamily="18" charset="0"/>
                        </a:rPr>
                        <m:t>∈</m:t>
                      </m:r>
                      <m:r>
                        <a:rPr lang="en-US" altLang="zh-CN" sz="2800" i="1">
                          <a:latin typeface="Cambria Math" panose="02040503050406030204" pitchFamily="18" charset="0"/>
                        </a:rPr>
                        <m:t>𝑉</m:t>
                      </m:r>
                    </m:oMath>
                  </m:oMathPara>
                </a14:m>
                <a:endParaRPr lang="en-US" altLang="zh-CN" sz="2800" dirty="0"/>
              </a:p>
              <a:p>
                <a:pPr>
                  <a:lnSpc>
                    <a:spcPct val="150000"/>
                  </a:lnSpc>
                </a:pPr>
                <a:r>
                  <a:rPr lang="zh-CN" altLang="zh-CN" sz="2800" dirty="0"/>
                  <a:t>向量可以由其在一组基下的坐标唯一确定，这个函数关于其坐标是</a:t>
                </a:r>
                <a:r>
                  <a:rPr lang="zh-CN" altLang="en-US" sz="2800" dirty="0"/>
                  <a:t>否</a:t>
                </a:r>
                <a:r>
                  <a:rPr lang="zh-CN" altLang="zh-CN" sz="2800" dirty="0"/>
                  <a:t>连续</a:t>
                </a:r>
                <a:r>
                  <a:rPr lang="zh-CN" altLang="en-US" sz="2800" dirty="0"/>
                  <a:t>呢？</a:t>
                </a: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a:blip r:embed="rId2"/>
                <a:stretch>
                  <a:fillRect l="-1623" t="-3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0208022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向量范数</a:t>
            </a:r>
            <a:endParaRPr lang="zh-CN" altLang="en-US" sz="2400" dirty="0">
              <a:latin typeface="黑体" panose="02010609060101010101" pitchFamily="49" charset="-122"/>
              <a:ea typeface="黑体" panose="02010609060101010101" pitchFamily="49" charset="-122"/>
              <a:cs typeface="Arial" charset="0"/>
            </a:endParaRP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定理</a:t>
                </a:r>
                <a:r>
                  <a:rPr lang="en-US" altLang="zh-CN" sz="2800" b="1" dirty="0">
                    <a:solidFill>
                      <a:srgbClr val="0000FF"/>
                    </a:solidFill>
                  </a:rPr>
                  <a:t>4.1.1 </a:t>
                </a:r>
                <a:r>
                  <a:rPr lang="zh-CN" altLang="en-US" sz="2800" dirty="0"/>
                  <a:t>线性空间</a:t>
                </a:r>
                <a14:m>
                  <m:oMath xmlns:m="http://schemas.openxmlformats.org/officeDocument/2006/math">
                    <m:r>
                      <a:rPr lang="en-US" altLang="zh-CN" sz="2800" i="1" smtClean="0">
                        <a:latin typeface="Cambria Math" panose="02040503050406030204" pitchFamily="18" charset="0"/>
                      </a:rPr>
                      <m:t>𝑉</m:t>
                    </m:r>
                  </m:oMath>
                </a14:m>
                <a:r>
                  <a:rPr lang="zh-CN" altLang="en-US" sz="2800" dirty="0"/>
                  <a:t>中任一范数</a:t>
                </a:r>
                <a14:m>
                  <m:oMath xmlns:m="http://schemas.openxmlformats.org/officeDocument/2006/math">
                    <m:d>
                      <m:dPr>
                        <m:begChr m:val="‖"/>
                        <m:endChr m:val="‖"/>
                        <m:ctrlPr>
                          <a:rPr lang="en-US" altLang="zh-CN" sz="2800" b="1" i="1" smtClean="0">
                            <a:latin typeface="Cambria Math" panose="02040503050406030204" pitchFamily="18" charset="0"/>
                          </a:rPr>
                        </m:ctrlPr>
                      </m:dPr>
                      <m:e>
                        <m:r>
                          <a:rPr lang="en-US" altLang="zh-CN" sz="2800" b="1" i="1" smtClean="0">
                            <a:latin typeface="Cambria Math" panose="02040503050406030204" pitchFamily="18" charset="0"/>
                          </a:rPr>
                          <m:t>𝒙</m:t>
                        </m:r>
                      </m:e>
                    </m:d>
                  </m:oMath>
                </a14:m>
                <a:r>
                  <a:rPr lang="zh-CN" altLang="en-US" sz="2800" dirty="0"/>
                  <a:t>都是其坐标的连续函数</a:t>
                </a:r>
                <a:r>
                  <a:rPr lang="en-US" altLang="zh-CN" sz="2800" dirty="0"/>
                  <a:t>.</a:t>
                </a: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a:blip r:embed="rId2"/>
                <a:stretch>
                  <a:fillRect l="-1623" t="-9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9603254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向量范数</a:t>
            </a:r>
            <a:endParaRPr lang="zh-CN" altLang="en-US" sz="2400" dirty="0">
              <a:latin typeface="黑体" panose="02010609060101010101" pitchFamily="49" charset="-122"/>
              <a:ea typeface="黑体" panose="02010609060101010101" pitchFamily="49" charset="-122"/>
              <a:cs typeface="Arial" charset="0"/>
            </a:endParaRP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4.1.4 </a:t>
                </a:r>
                <a:r>
                  <a:rPr lang="zh-CN" altLang="en-US" sz="2800" dirty="0"/>
                  <a:t>画出</a:t>
                </a:r>
                <a14:m>
                  <m:oMath xmlns:m="http://schemas.openxmlformats.org/officeDocument/2006/math">
                    <m:sSup>
                      <m:sSupPr>
                        <m:ctrlPr>
                          <a:rPr lang="zh-CN" altLang="zh-CN" sz="2800" i="1" smtClean="0">
                            <a:latin typeface="Cambria Math" panose="02040503050406030204" pitchFamily="18" charset="0"/>
                          </a:rPr>
                        </m:ctrlPr>
                      </m:sSupPr>
                      <m:e>
                        <m:r>
                          <a:rPr lang="en-US" altLang="zh-CN" sz="2800" i="1">
                            <a:latin typeface="Cambria Math" panose="02040503050406030204" pitchFamily="18" charset="0"/>
                          </a:rPr>
                          <m:t>ℝ</m:t>
                        </m:r>
                      </m:e>
                      <m:sup>
                        <m:r>
                          <a:rPr lang="en-US" altLang="zh-CN" sz="2800" i="1">
                            <a:latin typeface="Cambria Math" panose="02040503050406030204" pitchFamily="18" charset="0"/>
                          </a:rPr>
                          <m:t>𝑛</m:t>
                        </m:r>
                      </m:sup>
                    </m:sSup>
                  </m:oMath>
                </a14:m>
                <a:r>
                  <a:rPr lang="zh-CN" altLang="en-US" sz="2800" dirty="0"/>
                  <a:t>空间不同范数下的“单位圆”</a:t>
                </a:r>
                <a:r>
                  <a:rPr lang="en-US" altLang="zh-CN" sz="2800" dirty="0"/>
                  <a:t>.</a:t>
                </a:r>
              </a:p>
              <a:p>
                <a:pPr>
                  <a:lnSpc>
                    <a:spcPct val="120000"/>
                  </a:lnSpc>
                </a:pPr>
                <a:endParaRPr lang="zh-CN" altLang="en-US" sz="2800" dirty="0"/>
              </a:p>
              <a:p>
                <a:pPr>
                  <a:lnSpc>
                    <a:spcPct val="120000"/>
                  </a:lnSpc>
                </a:pPr>
                <a:endParaRPr lang="en-US" altLang="zh-CN" sz="2800" dirty="0"/>
              </a:p>
              <a:p>
                <a:pPr>
                  <a:lnSpc>
                    <a:spcPct val="120000"/>
                  </a:lnSpc>
                </a:pPr>
                <a:endParaRPr lang="en-US" altLang="zh-CN" sz="2800" dirty="0"/>
              </a:p>
              <a:p>
                <a:pPr>
                  <a:lnSpc>
                    <a:spcPct val="120000"/>
                  </a:lnSpc>
                </a:pPr>
                <a:endParaRPr lang="en-US" altLang="zh-CN" sz="2800" dirty="0"/>
              </a:p>
              <a:p>
                <a:pPr>
                  <a:lnSpc>
                    <a:spcPct val="120000"/>
                  </a:lnSpc>
                </a:pPr>
                <a:endParaRPr lang="en-US" altLang="zh-CN" sz="2800" dirty="0"/>
              </a:p>
              <a:p>
                <a:pPr>
                  <a:lnSpc>
                    <a:spcPct val="120000"/>
                  </a:lnSpc>
                </a:pPr>
                <a:endParaRPr lang="en-US" altLang="zh-CN" sz="2800" dirty="0"/>
              </a:p>
              <a:p>
                <a:pPr>
                  <a:lnSpc>
                    <a:spcPct val="120000"/>
                  </a:lnSpc>
                </a:pPr>
                <a:r>
                  <a:rPr lang="zh-CN" altLang="en-US" sz="2600" dirty="0"/>
                  <a:t>同一空间不同范数定义的单位圆是有区别的，尽管范数定义不同，但定义的单位圆均是有界闭集</a:t>
                </a:r>
                <a:r>
                  <a:rPr lang="en-US" altLang="zh-CN" sz="2600" dirty="0"/>
                  <a:t>.</a:t>
                </a: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a:blip r:embed="rId2"/>
                <a:stretch>
                  <a:fillRect l="-1623" t="-989" b="-6799"/>
                </a:stretch>
              </a:blipFill>
            </p:spPr>
            <p:txBody>
              <a:bodyPr/>
              <a:lstStyle/>
              <a:p>
                <a:r>
                  <a:rPr lang="zh-CN" altLang="en-US">
                    <a:noFill/>
                  </a:rPr>
                  <a:t> </a:t>
                </a:r>
              </a:p>
            </p:txBody>
          </p:sp>
        </mc:Fallback>
      </mc:AlternateContent>
      <p:pic>
        <p:nvPicPr>
          <p:cNvPr id="4" name="图片 3" descr="C:\Users\DELL\AppData\Local\Temp\WeChat Files\315d42b2ecc57390cdd41fe1b06123e.png">
            <a:extLst>
              <a:ext uri="{FF2B5EF4-FFF2-40B4-BE49-F238E27FC236}">
                <a16:creationId xmlns:a16="http://schemas.microsoft.com/office/drawing/2014/main" id="{DA96C64F-CECE-42EC-ABB4-19FD220D9858}"/>
              </a:ext>
            </a:extLst>
          </p:cNvPr>
          <p:cNvPicPr/>
          <p:nvPr/>
        </p:nvPicPr>
        <p:blipFill>
          <a:blip r:embed="rId3">
            <a:extLst>
              <a:ext uri="{28A0092B-C50C-407E-A947-70E740481C1C}">
                <a14:useLocalDpi xmlns:a14="http://schemas.microsoft.com/office/drawing/2010/main" val="0"/>
              </a:ext>
            </a:extLst>
          </a:blip>
          <a:srcRect/>
          <a:stretch>
            <a:fillRect/>
          </a:stretch>
        </p:blipFill>
        <p:spPr>
          <a:xfrm>
            <a:off x="2535936" y="1761744"/>
            <a:ext cx="4322064" cy="3444240"/>
          </a:xfrm>
          <a:prstGeom prst="rect">
            <a:avLst/>
          </a:prstGeom>
          <a:noFill/>
          <a:ln>
            <a:noFill/>
          </a:ln>
        </p:spPr>
      </p:pic>
    </p:spTree>
    <p:extLst>
      <p:ext uri="{BB962C8B-B14F-4D97-AF65-F5344CB8AC3E}">
        <p14:creationId xmlns:p14="http://schemas.microsoft.com/office/powerpoint/2010/main" val="201083507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向量范数</a:t>
            </a:r>
            <a:endParaRPr lang="zh-CN" altLang="en-US" sz="2400" dirty="0">
              <a:latin typeface="黑体" panose="02010609060101010101" pitchFamily="49" charset="-122"/>
              <a:ea typeface="黑体" panose="02010609060101010101" pitchFamily="49" charset="-122"/>
              <a:cs typeface="Arial" charset="0"/>
            </a:endParaRPr>
          </a:p>
        </p:txBody>
      </p:sp>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注</a:t>
            </a:r>
            <a:r>
              <a:rPr lang="en-US" altLang="zh-CN" sz="2800" b="1" dirty="0">
                <a:solidFill>
                  <a:srgbClr val="0000FF"/>
                </a:solidFill>
              </a:rPr>
              <a:t>5:</a:t>
            </a:r>
            <a:r>
              <a:rPr lang="en-US" altLang="zh-CN" sz="2800" dirty="0">
                <a:solidFill>
                  <a:srgbClr val="0000FF"/>
                </a:solidFill>
              </a:rPr>
              <a:t> </a:t>
            </a:r>
            <a:r>
              <a:rPr lang="zh-CN" altLang="en-US" sz="2800" dirty="0"/>
              <a:t>赋范线性空间中的</a:t>
            </a:r>
            <a:r>
              <a:rPr lang="zh-CN" altLang="en-US" sz="2800" dirty="0">
                <a:solidFill>
                  <a:srgbClr val="FF0000"/>
                </a:solidFill>
              </a:rPr>
              <a:t>单位圆具有重要意义</a:t>
            </a:r>
            <a:r>
              <a:rPr lang="en-US" altLang="zh-CN" sz="2800" dirty="0"/>
              <a:t>. </a:t>
            </a:r>
          </a:p>
          <a:p>
            <a:pPr>
              <a:lnSpc>
                <a:spcPct val="120000"/>
              </a:lnSpc>
            </a:pPr>
            <a:r>
              <a:rPr lang="zh-CN" altLang="en-US" sz="2800" dirty="0"/>
              <a:t>在几何上</a:t>
            </a:r>
            <a:r>
              <a:rPr lang="en-US" altLang="zh-CN" sz="2800" dirty="0"/>
              <a:t>, </a:t>
            </a:r>
            <a:r>
              <a:rPr lang="zh-CN" altLang="en-US" sz="2800" dirty="0"/>
              <a:t>它们相当于实数轴上的单位闭区间或其端点</a:t>
            </a:r>
            <a:r>
              <a:rPr lang="en-US" altLang="zh-CN" sz="2800" dirty="0"/>
              <a:t>, </a:t>
            </a:r>
            <a:r>
              <a:rPr lang="zh-CN" altLang="en-US" sz="2800" dirty="0"/>
              <a:t>或三维空间中的单位球或球面</a:t>
            </a:r>
            <a:r>
              <a:rPr lang="en-US" altLang="zh-CN" sz="2800" dirty="0"/>
              <a:t>. </a:t>
            </a:r>
            <a:r>
              <a:rPr lang="zh-CN" altLang="en-US" sz="2800" dirty="0"/>
              <a:t>因此</a:t>
            </a:r>
            <a:r>
              <a:rPr lang="en-US" altLang="zh-CN" sz="2800" dirty="0"/>
              <a:t>, </a:t>
            </a:r>
            <a:r>
              <a:rPr lang="zh-CN" altLang="en-US" sz="2800" dirty="0"/>
              <a:t>它们都是</a:t>
            </a:r>
            <a:r>
              <a:rPr lang="zh-CN" altLang="en-US" sz="2800" dirty="0">
                <a:solidFill>
                  <a:srgbClr val="0000FF"/>
                </a:solidFill>
              </a:rPr>
              <a:t>有界闭集</a:t>
            </a:r>
            <a:r>
              <a:rPr lang="en-US" altLang="zh-CN" sz="2800" dirty="0"/>
              <a:t>. </a:t>
            </a:r>
            <a:r>
              <a:rPr lang="zh-CN" altLang="en-US" sz="2800" dirty="0"/>
              <a:t>连续的函数在有界闭集上一定有最大值和最小值</a:t>
            </a:r>
            <a:r>
              <a:rPr lang="en-US" altLang="zh-CN" sz="2800" dirty="0"/>
              <a:t>, </a:t>
            </a:r>
            <a:r>
              <a:rPr lang="zh-CN" altLang="en-US" sz="2800" dirty="0"/>
              <a:t>这是高等数学课程中的一个重要结论</a:t>
            </a:r>
            <a:r>
              <a:rPr lang="en-US" altLang="zh-CN" sz="2800" dirty="0"/>
              <a:t>. </a:t>
            </a:r>
          </a:p>
          <a:p>
            <a:pPr>
              <a:lnSpc>
                <a:spcPct val="120000"/>
              </a:lnSpc>
            </a:pPr>
            <a:r>
              <a:rPr lang="zh-CN" altLang="en-US" sz="2800" dirty="0"/>
              <a:t>研究</a:t>
            </a:r>
            <a:r>
              <a:rPr lang="zh-CN" altLang="en-US" sz="2800" dirty="0">
                <a:solidFill>
                  <a:srgbClr val="FF0000"/>
                </a:solidFill>
              </a:rPr>
              <a:t>赋范线性空间上的连续函数或变换的一个重要技巧就是设法将函数的定义域限制或转移到单位圆上</a:t>
            </a:r>
            <a:r>
              <a:rPr lang="en-US" altLang="zh-CN" sz="2800" dirty="0">
                <a:solidFill>
                  <a:srgbClr val="FF0000"/>
                </a:solidFill>
              </a:rPr>
              <a:t>.</a:t>
            </a:r>
          </a:p>
          <a:p>
            <a:pPr>
              <a:lnSpc>
                <a:spcPct val="120000"/>
              </a:lnSpc>
            </a:pPr>
            <a:endParaRPr lang="zh-CN" altLang="en-US" sz="2800" dirty="0"/>
          </a:p>
          <a:p>
            <a:pPr>
              <a:lnSpc>
                <a:spcPct val="120000"/>
              </a:lnSpc>
            </a:pPr>
            <a:endParaRPr lang="zh-CN" altLang="zh-CN" sz="2800" dirty="0"/>
          </a:p>
        </p:txBody>
      </p:sp>
    </p:spTree>
    <p:extLst>
      <p:ext uri="{BB962C8B-B14F-4D97-AF65-F5344CB8AC3E}">
        <p14:creationId xmlns:p14="http://schemas.microsoft.com/office/powerpoint/2010/main" val="153839257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3031" y="325968"/>
            <a:ext cx="8001000" cy="678344"/>
          </a:xfrm>
        </p:spPr>
        <p:txBody>
          <a:bodyPr/>
          <a:lstStyle/>
          <a:p>
            <a:pPr algn="ctr"/>
            <a:r>
              <a:rPr lang="zh-CN" altLang="en-US">
                <a:latin typeface="黑体" panose="02010609060101010101" pitchFamily="49" charset="-122"/>
                <a:ea typeface="黑体" panose="02010609060101010101" pitchFamily="49" charset="-122"/>
              </a:rPr>
              <a:t>第四章 矩阵分析</a:t>
            </a:r>
            <a:endParaRPr lang="zh-CN" altLang="en-US" dirty="0">
              <a:latin typeface="黑体" panose="02010609060101010101" pitchFamily="49" charset="-122"/>
              <a:ea typeface="黑体" panose="02010609060101010101" pitchFamily="49" charset="-122"/>
            </a:endParaRPr>
          </a:p>
        </p:txBody>
      </p:sp>
      <p:sp>
        <p:nvSpPr>
          <p:cNvPr id="4" name="内容占位符 2"/>
          <p:cNvSpPr txBox="1">
            <a:spLocks/>
          </p:cNvSpPr>
          <p:nvPr/>
        </p:nvSpPr>
        <p:spPr>
          <a:xfrm>
            <a:off x="0" y="2985239"/>
            <a:ext cx="9144000" cy="902475"/>
          </a:xfrm>
          <a:prstGeom prst="rect">
            <a:avLst/>
          </a:prstGeom>
        </p:spPr>
        <p:txBody>
          <a:bodyPr/>
          <a:lstStyle>
            <a:lvl1pPr marL="469900" indent="-469900" algn="l" rtl="0" fontAlgn="base">
              <a:spcBef>
                <a:spcPct val="20000"/>
              </a:spcBef>
              <a:spcAft>
                <a:spcPct val="0"/>
              </a:spcAft>
              <a:buClr>
                <a:srgbClr val="01519A"/>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rgbClr val="01519A"/>
              </a:buClr>
              <a:buFont typeface="Wingdings" pitchFamily="2" charset="2"/>
              <a:buChar char="n"/>
              <a:defRPr sz="2600">
                <a:solidFill>
                  <a:schemeClr val="tx1"/>
                </a:solidFill>
                <a:latin typeface="+mn-lt"/>
                <a:cs typeface="+mn-cs"/>
              </a:defRPr>
            </a:lvl2pPr>
            <a:lvl3pPr marL="1304925" indent="-395288" algn="l" rtl="0" fontAlgn="base">
              <a:spcBef>
                <a:spcPct val="20000"/>
              </a:spcBef>
              <a:spcAft>
                <a:spcPct val="0"/>
              </a:spcAft>
              <a:buClr>
                <a:srgbClr val="01519A"/>
              </a:buClr>
              <a:buFont typeface="Wingdings" pitchFamily="2" charset="2"/>
              <a:buChar char="o"/>
              <a:defRPr sz="2300">
                <a:solidFill>
                  <a:schemeClr val="tx1"/>
                </a:solidFill>
                <a:latin typeface="+mn-lt"/>
                <a:cs typeface="+mn-cs"/>
              </a:defRPr>
            </a:lvl3pPr>
            <a:lvl4pPr marL="1693863" indent="-387350" algn="l" rtl="0" fontAlgn="base">
              <a:spcBef>
                <a:spcPct val="20000"/>
              </a:spcBef>
              <a:spcAft>
                <a:spcPct val="0"/>
              </a:spcAft>
              <a:buClr>
                <a:srgbClr val="01519A"/>
              </a:buClr>
              <a:buFont typeface="Wingdings" pitchFamily="2" charset="2"/>
              <a:buChar char="n"/>
              <a:defRPr sz="2000">
                <a:solidFill>
                  <a:schemeClr val="tx1"/>
                </a:solidFill>
                <a:latin typeface="+mn-lt"/>
                <a:cs typeface="+mn-cs"/>
              </a:defRPr>
            </a:lvl4pPr>
            <a:lvl5pPr marL="2093913" indent="-398463" algn="l" rtl="0" fontAlgn="base">
              <a:spcBef>
                <a:spcPct val="25000"/>
              </a:spcBef>
              <a:spcAft>
                <a:spcPct val="0"/>
              </a:spcAft>
              <a:buClr>
                <a:srgbClr val="01519A"/>
              </a:buClr>
              <a:buFont typeface="Wingdings" pitchFamily="2" charset="2"/>
              <a:buChar char="§"/>
              <a:defRPr sz="2000">
                <a:solidFill>
                  <a:schemeClr val="tx1"/>
                </a:solidFill>
                <a:latin typeface="+mn-lt"/>
                <a:cs typeface="+mn-cs"/>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9pPr>
          </a:lstStyle>
          <a:p>
            <a:pPr marL="0" indent="0" algn="ctr" eaLnBrk="1" hangingPunct="1">
              <a:lnSpc>
                <a:spcPct val="150000"/>
              </a:lnSpc>
              <a:buNone/>
            </a:pPr>
            <a:r>
              <a:rPr lang="en-US" altLang="zh-CN" sz="3600" kern="0" dirty="0">
                <a:latin typeface="Times New Roman" panose="02020603050405020304" pitchFamily="18" charset="0"/>
                <a:ea typeface="黑体" panose="02010609060101010101" pitchFamily="49" charset="-122"/>
                <a:cs typeface="Times New Roman" panose="02020603050405020304" pitchFamily="18" charset="0"/>
              </a:rPr>
              <a:t>4.1</a:t>
            </a:r>
            <a:r>
              <a:rPr lang="en-US" altLang="zh-CN" sz="3600" kern="0" dirty="0">
                <a:latin typeface="Times New Roman" panose="02020603050405020304" pitchFamily="18" charset="0"/>
                <a:ea typeface="黑体" panose="02010609060101010101" pitchFamily="49" charset="-122"/>
              </a:rPr>
              <a:t> </a:t>
            </a:r>
            <a:r>
              <a:rPr lang="zh-CN" altLang="en-US" sz="3600" kern="0" dirty="0">
                <a:latin typeface="Times New Roman" panose="02020603050405020304" pitchFamily="18" charset="0"/>
                <a:ea typeface="黑体" panose="02010609060101010101" pitchFamily="49" charset="-122"/>
              </a:rPr>
              <a:t>向量范数</a:t>
            </a:r>
            <a:endParaRPr lang="en-US" altLang="zh-CN" sz="3600" kern="0"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371932660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向量范数</a:t>
            </a:r>
            <a:endParaRPr lang="zh-CN" altLang="en-US" sz="2400" dirty="0">
              <a:latin typeface="黑体" panose="02010609060101010101" pitchFamily="49" charset="-122"/>
              <a:ea typeface="黑体" panose="02010609060101010101" pitchFamily="49" charset="-122"/>
              <a:cs typeface="Arial" charset="0"/>
            </a:endParaRP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sz="2800" b="1" dirty="0">
                    <a:solidFill>
                      <a:srgbClr val="0000FF"/>
                    </a:solidFill>
                  </a:rPr>
                  <a:t>定义</a:t>
                </a:r>
                <a:r>
                  <a:rPr lang="en-US" altLang="zh-CN" sz="2800" b="1" dirty="0">
                    <a:solidFill>
                      <a:srgbClr val="0000FF"/>
                    </a:solidFill>
                  </a:rPr>
                  <a:t>4.1.2</a:t>
                </a:r>
                <a:r>
                  <a:rPr lang="zh-CN" altLang="zh-CN" sz="2800" b="1" dirty="0">
                    <a:solidFill>
                      <a:srgbClr val="0000FF"/>
                    </a:solidFill>
                  </a:rPr>
                  <a:t>（范数等价）</a:t>
                </a:r>
                <a:r>
                  <a:rPr lang="zh-CN" altLang="zh-CN" sz="2800" dirty="0"/>
                  <a:t>设</a:t>
                </a:r>
                <a14:m>
                  <m:oMath xmlns:m="http://schemas.openxmlformats.org/officeDocument/2006/math">
                    <m:r>
                      <a:rPr lang="en-US" altLang="zh-CN" sz="2800" i="1">
                        <a:latin typeface="Cambria Math" panose="02040503050406030204" pitchFamily="18" charset="0"/>
                      </a:rPr>
                      <m:t>𝑉</m:t>
                    </m:r>
                  </m:oMath>
                </a14:m>
                <a:r>
                  <a:rPr lang="zh-CN" altLang="zh-CN" sz="2800" dirty="0"/>
                  <a:t>是数域</a:t>
                </a:r>
                <a14:m>
                  <m:oMath xmlns:m="http://schemas.openxmlformats.org/officeDocument/2006/math">
                    <m:r>
                      <a:rPr lang="en-US" altLang="zh-CN" sz="2800" i="1">
                        <a:latin typeface="Cambria Math" panose="02040503050406030204" pitchFamily="18" charset="0"/>
                      </a:rPr>
                      <m:t>𝐹</m:t>
                    </m:r>
                  </m:oMath>
                </a14:m>
                <a:r>
                  <a:rPr lang="zh-CN" altLang="zh-CN" sz="2800" dirty="0"/>
                  <a:t>上的</a:t>
                </a:r>
                <a:r>
                  <a:rPr lang="zh-CN" altLang="zh-CN" sz="2800" dirty="0">
                    <a:solidFill>
                      <a:srgbClr val="FF0000"/>
                    </a:solidFill>
                  </a:rPr>
                  <a:t>有限维</a:t>
                </a:r>
                <a:r>
                  <a:rPr lang="zh-CN" altLang="zh-CN" sz="2800" dirty="0"/>
                  <a:t>线性空间</a:t>
                </a:r>
                <a:r>
                  <a:rPr lang="en-US" altLang="zh-CN" sz="2800" dirty="0"/>
                  <a:t>, </a:t>
                </a:r>
                <a14:m>
                  <m:oMath xmlns:m="http://schemas.openxmlformats.org/officeDocument/2006/math">
                    <m:sSub>
                      <m:sSubPr>
                        <m:ctrlPr>
                          <a:rPr lang="zh-CN" altLang="zh-CN" sz="2800" i="1">
                            <a:latin typeface="Cambria Math" panose="02040503050406030204" pitchFamily="18" charset="0"/>
                          </a:rPr>
                        </m:ctrlPr>
                      </m:sSubPr>
                      <m:e>
                        <m:d>
                          <m:dPr>
                            <m:begChr m:val="‖"/>
                            <m:endChr m:val="‖"/>
                            <m:ctrlPr>
                              <a:rPr lang="zh-CN" altLang="zh-CN" sz="2800" i="1">
                                <a:latin typeface="Cambria Math" panose="02040503050406030204" pitchFamily="18" charset="0"/>
                              </a:rPr>
                            </m:ctrlPr>
                          </m:dPr>
                          <m:e>
                            <m:r>
                              <a:rPr lang="en-US" altLang="zh-CN" sz="2800" b="1" i="1">
                                <a:latin typeface="Cambria Math" panose="02040503050406030204" pitchFamily="18" charset="0"/>
                              </a:rPr>
                              <m:t>𝒙</m:t>
                            </m:r>
                          </m:e>
                        </m:d>
                      </m:e>
                      <m:sub>
                        <m:r>
                          <a:rPr lang="en-US" altLang="zh-CN" sz="2800" i="1">
                            <a:latin typeface="Cambria Math" panose="02040503050406030204" pitchFamily="18" charset="0"/>
                          </a:rPr>
                          <m:t>𝛼</m:t>
                        </m:r>
                      </m:sub>
                    </m:sSub>
                  </m:oMath>
                </a14:m>
                <a:r>
                  <a:rPr lang="zh-CN" altLang="zh-CN" sz="2800" dirty="0"/>
                  <a:t>和</a:t>
                </a:r>
                <a14:m>
                  <m:oMath xmlns:m="http://schemas.openxmlformats.org/officeDocument/2006/math">
                    <m:sSub>
                      <m:sSubPr>
                        <m:ctrlPr>
                          <a:rPr lang="zh-CN" altLang="zh-CN" sz="2800" i="1">
                            <a:latin typeface="Cambria Math" panose="02040503050406030204" pitchFamily="18" charset="0"/>
                          </a:rPr>
                        </m:ctrlPr>
                      </m:sSubPr>
                      <m:e>
                        <m:d>
                          <m:dPr>
                            <m:begChr m:val="‖"/>
                            <m:endChr m:val="‖"/>
                            <m:ctrlPr>
                              <a:rPr lang="zh-CN" altLang="zh-CN" sz="2800" i="1">
                                <a:latin typeface="Cambria Math" panose="02040503050406030204" pitchFamily="18" charset="0"/>
                              </a:rPr>
                            </m:ctrlPr>
                          </m:dPr>
                          <m:e>
                            <m:r>
                              <a:rPr lang="en-US" altLang="zh-CN" sz="2800" b="1" i="1">
                                <a:latin typeface="Cambria Math" panose="02040503050406030204" pitchFamily="18" charset="0"/>
                              </a:rPr>
                              <m:t>𝒙</m:t>
                            </m:r>
                          </m:e>
                        </m:d>
                      </m:e>
                      <m:sub>
                        <m:r>
                          <a:rPr lang="en-US" altLang="zh-CN" sz="2800" i="1">
                            <a:latin typeface="Cambria Math" panose="02040503050406030204" pitchFamily="18" charset="0"/>
                          </a:rPr>
                          <m:t>𝛽</m:t>
                        </m:r>
                      </m:sub>
                    </m:sSub>
                  </m:oMath>
                </a14:m>
                <a:r>
                  <a:rPr lang="zh-CN" altLang="zh-CN" sz="2800" dirty="0"/>
                  <a:t>是</a:t>
                </a:r>
                <a14:m>
                  <m:oMath xmlns:m="http://schemas.openxmlformats.org/officeDocument/2006/math">
                    <m:r>
                      <a:rPr lang="en-US" altLang="zh-CN" sz="2800" i="1">
                        <a:latin typeface="Cambria Math" panose="02040503050406030204" pitchFamily="18" charset="0"/>
                      </a:rPr>
                      <m:t>𝑉</m:t>
                    </m:r>
                  </m:oMath>
                </a14:m>
                <a:r>
                  <a:rPr lang="zh-CN" altLang="zh-CN" sz="2800" dirty="0"/>
                  <a:t>中任意两个向量范数</a:t>
                </a:r>
                <a:r>
                  <a:rPr lang="en-US" altLang="zh-CN" sz="2800" dirty="0"/>
                  <a:t>. </a:t>
                </a:r>
                <a:r>
                  <a:rPr lang="zh-CN" altLang="zh-CN" sz="2800" dirty="0"/>
                  <a:t>若存在正数</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1</m:t>
                        </m:r>
                      </m:sub>
                    </m:sSub>
                  </m:oMath>
                </a14:m>
                <a:r>
                  <a:rPr lang="zh-CN" altLang="zh-CN" sz="2800" dirty="0"/>
                  <a:t>和</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2</m:t>
                        </m:r>
                      </m:sub>
                    </m:sSub>
                  </m:oMath>
                </a14:m>
                <a:r>
                  <a:rPr lang="zh-CN" altLang="zh-CN" sz="2800" dirty="0"/>
                  <a:t>使得</a:t>
                </a:r>
                <a14:m>
                  <m:oMath xmlns:m="http://schemas.openxmlformats.org/officeDocument/2006/math">
                    <m:r>
                      <a:rPr lang="en-US" altLang="zh-CN" sz="2800" i="1">
                        <a:latin typeface="Cambria Math" panose="02040503050406030204" pitchFamily="18" charset="0"/>
                      </a:rPr>
                      <m:t>∀</m:t>
                    </m:r>
                    <m:r>
                      <a:rPr lang="en-US" altLang="zh-CN" sz="2800" b="1" i="1">
                        <a:latin typeface="Cambria Math" panose="02040503050406030204" pitchFamily="18" charset="0"/>
                      </a:rPr>
                      <m:t>𝒙</m:t>
                    </m:r>
                    <m:r>
                      <a:rPr lang="en-US" altLang="zh-CN" sz="2800" i="1">
                        <a:latin typeface="Cambria Math" panose="02040503050406030204" pitchFamily="18" charset="0"/>
                      </a:rPr>
                      <m:t>∈</m:t>
                    </m:r>
                    <m:r>
                      <a:rPr lang="en-US" altLang="zh-CN" sz="2800" i="1">
                        <a:latin typeface="Cambria Math" panose="02040503050406030204" pitchFamily="18" charset="0"/>
                      </a:rPr>
                      <m:t>𝑉</m:t>
                    </m:r>
                  </m:oMath>
                </a14:m>
                <a:r>
                  <a:rPr lang="en-US" altLang="zh-CN" sz="2800" dirty="0"/>
                  <a:t> , </a:t>
                </a:r>
                <a:r>
                  <a:rPr lang="zh-CN" altLang="zh-CN" sz="2800" dirty="0"/>
                  <a:t>都有</a:t>
                </a:r>
              </a:p>
              <a:p>
                <a:pPr/>
                <a14:m>
                  <m:oMathPara xmlns:m="http://schemas.openxmlformats.org/officeDocument/2006/math">
                    <m:oMathParaPr>
                      <m:jc m:val="centerGroup"/>
                    </m:oMathParaPr>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1</m:t>
                          </m:r>
                        </m:sub>
                      </m:sSub>
                      <m:sSub>
                        <m:sSubPr>
                          <m:ctrlPr>
                            <a:rPr lang="zh-CN" altLang="zh-CN" sz="2800" i="1">
                              <a:latin typeface="Cambria Math" panose="02040503050406030204" pitchFamily="18" charset="0"/>
                            </a:rPr>
                          </m:ctrlPr>
                        </m:sSubPr>
                        <m:e>
                          <m:d>
                            <m:dPr>
                              <m:begChr m:val="‖"/>
                              <m:endChr m:val="‖"/>
                              <m:ctrlPr>
                                <a:rPr lang="zh-CN" altLang="zh-CN" sz="2800" i="1">
                                  <a:latin typeface="Cambria Math" panose="02040503050406030204" pitchFamily="18" charset="0"/>
                                </a:rPr>
                              </m:ctrlPr>
                            </m:dPr>
                            <m:e>
                              <m:r>
                                <a:rPr lang="en-US" altLang="zh-CN" sz="2800" b="1" i="1">
                                  <a:latin typeface="Cambria Math" panose="02040503050406030204" pitchFamily="18" charset="0"/>
                                </a:rPr>
                                <m:t>𝒙</m:t>
                              </m:r>
                            </m:e>
                          </m:d>
                        </m:e>
                        <m:sub>
                          <m:r>
                            <a:rPr lang="en-US" altLang="zh-CN" sz="2800" i="1">
                              <a:latin typeface="Cambria Math" panose="02040503050406030204" pitchFamily="18" charset="0"/>
                            </a:rPr>
                            <m:t>𝛽</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d>
                            <m:dPr>
                              <m:begChr m:val="‖"/>
                              <m:endChr m:val="‖"/>
                              <m:ctrlPr>
                                <a:rPr lang="zh-CN" altLang="zh-CN" sz="2800" i="1">
                                  <a:latin typeface="Cambria Math" panose="02040503050406030204" pitchFamily="18" charset="0"/>
                                </a:rPr>
                              </m:ctrlPr>
                            </m:dPr>
                            <m:e>
                              <m:r>
                                <a:rPr lang="en-US" altLang="zh-CN" sz="2800" b="1" i="1">
                                  <a:latin typeface="Cambria Math" panose="02040503050406030204" pitchFamily="18" charset="0"/>
                                </a:rPr>
                                <m:t>𝒙</m:t>
                              </m:r>
                            </m:e>
                          </m:d>
                        </m:e>
                        <m:sub>
                          <m:r>
                            <a:rPr lang="en-US" altLang="zh-CN" sz="2800" i="1">
                              <a:latin typeface="Cambria Math" panose="02040503050406030204" pitchFamily="18" charset="0"/>
                            </a:rPr>
                            <m:t>𝛼</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2</m:t>
                          </m:r>
                        </m:sub>
                      </m:sSub>
                      <m:sSub>
                        <m:sSubPr>
                          <m:ctrlPr>
                            <a:rPr lang="zh-CN" altLang="zh-CN" sz="2800" i="1">
                              <a:latin typeface="Cambria Math" panose="02040503050406030204" pitchFamily="18" charset="0"/>
                            </a:rPr>
                          </m:ctrlPr>
                        </m:sSubPr>
                        <m:e>
                          <m:d>
                            <m:dPr>
                              <m:begChr m:val="‖"/>
                              <m:endChr m:val="‖"/>
                              <m:ctrlPr>
                                <a:rPr lang="zh-CN" altLang="zh-CN" sz="2800" i="1">
                                  <a:latin typeface="Cambria Math" panose="02040503050406030204" pitchFamily="18" charset="0"/>
                                </a:rPr>
                              </m:ctrlPr>
                            </m:dPr>
                            <m:e>
                              <m:r>
                                <a:rPr lang="en-US" altLang="zh-CN" sz="2800" b="1" i="1">
                                  <a:latin typeface="Cambria Math" panose="02040503050406030204" pitchFamily="18" charset="0"/>
                                </a:rPr>
                                <m:t>𝒙</m:t>
                              </m:r>
                            </m:e>
                          </m:d>
                        </m:e>
                        <m:sub>
                          <m:r>
                            <a:rPr lang="en-US" altLang="zh-CN" sz="2800" i="1">
                              <a:latin typeface="Cambria Math" panose="02040503050406030204" pitchFamily="18" charset="0"/>
                            </a:rPr>
                            <m:t>𝛽</m:t>
                          </m:r>
                        </m:sub>
                      </m:sSub>
                    </m:oMath>
                  </m:oMathPara>
                </a14:m>
                <a:endParaRPr lang="zh-CN" altLang="zh-CN" sz="2800" dirty="0"/>
              </a:p>
              <a:p>
                <a:r>
                  <a:rPr lang="zh-CN" altLang="zh-CN" sz="2800" dirty="0"/>
                  <a:t>则称</a:t>
                </a:r>
                <a14:m>
                  <m:oMath xmlns:m="http://schemas.openxmlformats.org/officeDocument/2006/math">
                    <m:sSub>
                      <m:sSubPr>
                        <m:ctrlPr>
                          <a:rPr lang="zh-CN" altLang="zh-CN" sz="2800" i="1">
                            <a:latin typeface="Cambria Math" panose="02040503050406030204" pitchFamily="18" charset="0"/>
                          </a:rPr>
                        </m:ctrlPr>
                      </m:sSubPr>
                      <m:e>
                        <m:d>
                          <m:dPr>
                            <m:begChr m:val="‖"/>
                            <m:endChr m:val="‖"/>
                            <m:ctrlPr>
                              <a:rPr lang="zh-CN" altLang="zh-CN" sz="2800" i="1">
                                <a:latin typeface="Cambria Math" panose="02040503050406030204" pitchFamily="18" charset="0"/>
                              </a:rPr>
                            </m:ctrlPr>
                          </m:dPr>
                          <m:e>
                            <m:r>
                              <a:rPr lang="en-US" altLang="zh-CN" sz="2800" b="1" i="1">
                                <a:latin typeface="Cambria Math" panose="02040503050406030204" pitchFamily="18" charset="0"/>
                              </a:rPr>
                              <m:t>𝒙</m:t>
                            </m:r>
                          </m:e>
                        </m:d>
                      </m:e>
                      <m:sub>
                        <m:r>
                          <a:rPr lang="en-US" altLang="zh-CN" sz="2800" i="1">
                            <a:latin typeface="Cambria Math" panose="02040503050406030204" pitchFamily="18" charset="0"/>
                          </a:rPr>
                          <m:t>𝛼</m:t>
                        </m:r>
                      </m:sub>
                    </m:sSub>
                  </m:oMath>
                </a14:m>
                <a:r>
                  <a:rPr lang="zh-CN" altLang="zh-CN" sz="2800" dirty="0"/>
                  <a:t>与</a:t>
                </a:r>
                <a14:m>
                  <m:oMath xmlns:m="http://schemas.openxmlformats.org/officeDocument/2006/math">
                    <m:sSub>
                      <m:sSubPr>
                        <m:ctrlPr>
                          <a:rPr lang="zh-CN" altLang="zh-CN" sz="2800" i="1">
                            <a:latin typeface="Cambria Math" panose="02040503050406030204" pitchFamily="18" charset="0"/>
                          </a:rPr>
                        </m:ctrlPr>
                      </m:sSubPr>
                      <m:e>
                        <m:d>
                          <m:dPr>
                            <m:begChr m:val="‖"/>
                            <m:endChr m:val="‖"/>
                            <m:ctrlPr>
                              <a:rPr lang="zh-CN" altLang="zh-CN" sz="2800" i="1">
                                <a:latin typeface="Cambria Math" panose="02040503050406030204" pitchFamily="18" charset="0"/>
                              </a:rPr>
                            </m:ctrlPr>
                          </m:dPr>
                          <m:e>
                            <m:r>
                              <a:rPr lang="en-US" altLang="zh-CN" sz="2800" b="1" i="1">
                                <a:latin typeface="Cambria Math" panose="02040503050406030204" pitchFamily="18" charset="0"/>
                              </a:rPr>
                              <m:t>𝒙</m:t>
                            </m:r>
                          </m:e>
                        </m:d>
                      </m:e>
                      <m:sub>
                        <m:r>
                          <a:rPr lang="en-US" altLang="zh-CN" sz="2800" i="1">
                            <a:latin typeface="Cambria Math" panose="02040503050406030204" pitchFamily="18" charset="0"/>
                          </a:rPr>
                          <m:t>𝛽</m:t>
                        </m:r>
                      </m:sub>
                    </m:sSub>
                  </m:oMath>
                </a14:m>
                <a:r>
                  <a:rPr lang="zh-CN" altLang="zh-CN" sz="2800" dirty="0"/>
                  <a:t>是</a:t>
                </a:r>
                <a:r>
                  <a:rPr lang="zh-CN" altLang="zh-CN" sz="2800" b="1" dirty="0">
                    <a:solidFill>
                      <a:srgbClr val="FF0000"/>
                    </a:solidFill>
                  </a:rPr>
                  <a:t>等价</a:t>
                </a:r>
                <a:r>
                  <a:rPr lang="zh-CN" altLang="zh-CN" sz="2800" dirty="0"/>
                  <a:t>的</a:t>
                </a:r>
                <a:r>
                  <a:rPr lang="en-US" altLang="zh-CN" sz="2800" dirty="0"/>
                  <a:t>.</a:t>
                </a:r>
              </a:p>
              <a:p>
                <a:pPr>
                  <a:lnSpc>
                    <a:spcPct val="100000"/>
                  </a:lnSpc>
                </a:pPr>
                <a:endParaRPr lang="en-US" altLang="zh-CN" sz="2800" dirty="0">
                  <a:latin typeface="黑体" panose="02010609060101010101" pitchFamily="49" charset="-122"/>
                </a:endParaRPr>
              </a:p>
              <a:p>
                <a:endParaRPr lang="zh-CN" altLang="zh-CN" sz="2800" dirty="0"/>
              </a:p>
              <a:p>
                <a:pPr>
                  <a:lnSpc>
                    <a:spcPct val="120000"/>
                  </a:lnSpc>
                </a:pPr>
                <a:endParaRPr lang="zh-CN" altLang="zh-CN" sz="2800" dirty="0"/>
              </a:p>
              <a:p>
                <a:pPr>
                  <a:lnSpc>
                    <a:spcPct val="120000"/>
                  </a:lnSpc>
                </a:pPr>
                <a:endParaRPr lang="zh-CN" altLang="zh-CN" sz="2800" dirty="0"/>
              </a:p>
              <a:p>
                <a:pPr algn="ct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a:blip r:embed="rId2"/>
                <a:stretch>
                  <a:fillRect l="-1623" t="-1607" r="-9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0636055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向量范数</a:t>
            </a:r>
            <a:endParaRPr lang="zh-CN" altLang="en-US" sz="2400" dirty="0">
              <a:latin typeface="黑体" panose="02010609060101010101" pitchFamily="49" charset="-122"/>
              <a:ea typeface="黑体" panose="02010609060101010101" pitchFamily="49" charset="-122"/>
              <a:cs typeface="Arial" charset="0"/>
            </a:endParaRPr>
          </a:p>
        </p:txBody>
      </p:sp>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sz="2800" b="1" dirty="0">
                <a:solidFill>
                  <a:srgbClr val="0000FF"/>
                </a:solidFill>
              </a:rPr>
              <a:t>定理</a:t>
            </a:r>
            <a:r>
              <a:rPr lang="en-US" altLang="zh-CN" sz="2800" b="1" dirty="0">
                <a:solidFill>
                  <a:srgbClr val="0000FF"/>
                </a:solidFill>
              </a:rPr>
              <a:t>4.1.2 </a:t>
            </a:r>
            <a:r>
              <a:rPr lang="zh-CN" altLang="zh-CN" sz="2800" dirty="0">
                <a:solidFill>
                  <a:srgbClr val="FF0000"/>
                </a:solidFill>
              </a:rPr>
              <a:t>有限维</a:t>
            </a:r>
            <a:r>
              <a:rPr lang="zh-CN" altLang="zh-CN" sz="2800" dirty="0"/>
              <a:t>线性空间中的任意向量范数都是等价的</a:t>
            </a:r>
            <a:r>
              <a:rPr lang="en-US" altLang="zh-CN" sz="2800" dirty="0"/>
              <a:t>.</a:t>
            </a:r>
          </a:p>
          <a:p>
            <a:pPr>
              <a:lnSpc>
                <a:spcPct val="100000"/>
              </a:lnSpc>
            </a:pPr>
            <a:endParaRPr lang="zh-CN" altLang="zh-CN" sz="2800" dirty="0"/>
          </a:p>
          <a:p>
            <a:pPr>
              <a:lnSpc>
                <a:spcPct val="120000"/>
              </a:lnSpc>
            </a:pPr>
            <a:endParaRPr lang="zh-CN" altLang="zh-CN" sz="2800" dirty="0"/>
          </a:p>
          <a:p>
            <a:pPr algn="ctr">
              <a:lnSpc>
                <a:spcPct val="120000"/>
              </a:lnSpc>
            </a:pPr>
            <a:endParaRPr lang="zh-CN" altLang="zh-CN" sz="2800" dirty="0"/>
          </a:p>
        </p:txBody>
      </p:sp>
    </p:spTree>
    <p:extLst>
      <p:ext uri="{BB962C8B-B14F-4D97-AF65-F5344CB8AC3E}">
        <p14:creationId xmlns:p14="http://schemas.microsoft.com/office/powerpoint/2010/main" val="51857613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向量范数</a:t>
            </a:r>
            <a:endParaRPr lang="zh-CN" altLang="en-US" sz="2400" dirty="0">
              <a:latin typeface="黑体" panose="02010609060101010101" pitchFamily="49" charset="-122"/>
              <a:ea typeface="黑体" panose="02010609060101010101" pitchFamily="49" charset="-122"/>
              <a:cs typeface="Arial" charset="0"/>
            </a:endParaRP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sz="2800" b="1" dirty="0">
                    <a:solidFill>
                      <a:srgbClr val="0000FF"/>
                    </a:solidFill>
                  </a:rPr>
                  <a:t>定理</a:t>
                </a:r>
                <a:r>
                  <a:rPr lang="en-US" altLang="zh-CN" sz="2800" b="1" dirty="0">
                    <a:solidFill>
                      <a:srgbClr val="0000FF"/>
                    </a:solidFill>
                  </a:rPr>
                  <a:t>4.1.2 </a:t>
                </a:r>
                <a:r>
                  <a:rPr lang="zh-CN" altLang="zh-CN" sz="2800" dirty="0">
                    <a:solidFill>
                      <a:srgbClr val="FF0000"/>
                    </a:solidFill>
                  </a:rPr>
                  <a:t>有限维</a:t>
                </a:r>
                <a:r>
                  <a:rPr lang="zh-CN" altLang="zh-CN" sz="2800" dirty="0"/>
                  <a:t>线性空间中的任意向量范数都是等价的</a:t>
                </a:r>
                <a:r>
                  <a:rPr lang="en-US" altLang="zh-CN" sz="2800" dirty="0"/>
                  <a:t>.</a:t>
                </a:r>
              </a:p>
              <a:p>
                <a:pPr>
                  <a:lnSpc>
                    <a:spcPct val="100000"/>
                  </a:lnSpc>
                </a:pPr>
                <a:r>
                  <a:rPr lang="zh-CN" altLang="en-US" sz="2800" dirty="0">
                    <a:latin typeface="黑体" panose="02010609060101010101" pitchFamily="49" charset="-122"/>
                  </a:rPr>
                  <a:t>证明：当</a:t>
                </a:r>
                <a14:m>
                  <m:oMath xmlns:m="http://schemas.openxmlformats.org/officeDocument/2006/math">
                    <m:r>
                      <a:rPr lang="en-US" altLang="zh-CN" sz="2800" b="1" i="1">
                        <a:latin typeface="Cambria Math" panose="02040503050406030204" pitchFamily="18" charset="0"/>
                      </a:rPr>
                      <m:t>𝒙</m:t>
                    </m:r>
                    <m:r>
                      <a:rPr lang="en-US" altLang="zh-CN" sz="2800" i="1">
                        <a:latin typeface="Cambria Math" panose="02040503050406030204" pitchFamily="18" charset="0"/>
                      </a:rPr>
                      <m:t>=</m:t>
                    </m:r>
                    <m:r>
                      <a:rPr lang="zh-CN" altLang="en-US" sz="2800" i="1">
                        <a:latin typeface="Cambria Math" panose="02040503050406030204" pitchFamily="18" charset="0"/>
                      </a:rPr>
                      <m:t>𝜃</m:t>
                    </m:r>
                    <m:r>
                      <a:rPr lang="zh-CN" altLang="en-US" sz="2800" i="1">
                        <a:latin typeface="Cambria Math" panose="02040503050406030204" pitchFamily="18" charset="0"/>
                      </a:rPr>
                      <m:t>，</m:t>
                    </m:r>
                  </m:oMath>
                </a14:m>
                <a:r>
                  <a:rPr lang="zh-CN" altLang="en-US" sz="2800" dirty="0">
                    <a:latin typeface="黑体" panose="02010609060101010101" pitchFamily="49" charset="-122"/>
                  </a:rPr>
                  <a:t>显然成立</a:t>
                </a:r>
                <a:r>
                  <a:rPr lang="en-US" altLang="zh-CN" sz="2800" dirty="0">
                    <a:latin typeface="黑体" panose="02010609060101010101" pitchFamily="49" charset="-122"/>
                  </a:rPr>
                  <a:t>.</a:t>
                </a:r>
              </a:p>
              <a:p>
                <a:pPr>
                  <a:lnSpc>
                    <a:spcPct val="100000"/>
                  </a:lnSpc>
                </a:pPr>
                <a:endParaRPr lang="en-US" altLang="zh-CN" sz="2800" dirty="0">
                  <a:latin typeface="黑体" panose="02010609060101010101" pitchFamily="49" charset="-122"/>
                </a:endParaRPr>
              </a:p>
              <a:p>
                <a:pPr>
                  <a:lnSpc>
                    <a:spcPct val="100000"/>
                  </a:lnSpc>
                </a:pPr>
                <a:r>
                  <a:rPr lang="zh-CN" altLang="en-US" sz="2800" dirty="0">
                    <a:latin typeface="黑体" panose="02010609060101010101" pitchFamily="49" charset="-122"/>
                  </a:rPr>
                  <a:t>当</a:t>
                </a:r>
                <a14:m>
                  <m:oMath xmlns:m="http://schemas.openxmlformats.org/officeDocument/2006/math">
                    <m:r>
                      <a:rPr lang="en-US" altLang="zh-CN" sz="2800" b="1" i="1">
                        <a:latin typeface="Cambria Math" panose="02040503050406030204" pitchFamily="18" charset="0"/>
                      </a:rPr>
                      <m:t>𝒙</m:t>
                    </m:r>
                    <m:r>
                      <a:rPr lang="en-US" altLang="zh-CN" sz="2800" i="1">
                        <a:latin typeface="Cambria Math" panose="02040503050406030204" pitchFamily="18" charset="0"/>
                        <a:ea typeface="Cambria Math" panose="02040503050406030204" pitchFamily="18" charset="0"/>
                      </a:rPr>
                      <m:t>≠</m:t>
                    </m:r>
                    <m:r>
                      <a:rPr lang="zh-CN" altLang="en-US" sz="2800" i="1">
                        <a:latin typeface="Cambria Math" panose="02040503050406030204" pitchFamily="18" charset="0"/>
                      </a:rPr>
                      <m:t>𝜃</m:t>
                    </m:r>
                    <m:r>
                      <a:rPr lang="zh-CN" altLang="en-US" sz="2800" i="1">
                        <a:latin typeface="Cambria Math" panose="02040503050406030204" pitchFamily="18" charset="0"/>
                      </a:rPr>
                      <m:t>，</m:t>
                    </m:r>
                  </m:oMath>
                </a14:m>
                <a:r>
                  <a:rPr lang="zh-CN" altLang="en-US" sz="2800" dirty="0">
                    <a:latin typeface="黑体" panose="02010609060101010101" pitchFamily="49" charset="-122"/>
                  </a:rPr>
                  <a:t>令</a:t>
                </a:r>
                <a14:m>
                  <m:oMath xmlns:m="http://schemas.openxmlformats.org/officeDocument/2006/math">
                    <m:r>
                      <a:rPr lang="en-US" altLang="zh-CN" sz="2800" b="1" i="1">
                        <a:latin typeface="Cambria Math" panose="02040503050406030204" pitchFamily="18" charset="0"/>
                      </a:rPr>
                      <m:t>𝒚</m:t>
                    </m:r>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b="1" i="1">
                            <a:latin typeface="Cambria Math" panose="02040503050406030204" pitchFamily="18" charset="0"/>
                          </a:rPr>
                          <m:t>𝒙</m:t>
                        </m:r>
                      </m:num>
                      <m:den>
                        <m:sSub>
                          <m:sSubPr>
                            <m:ctrlPr>
                              <a:rPr lang="en-US" altLang="zh-CN" sz="2800" i="1">
                                <a:latin typeface="Cambria Math" panose="02040503050406030204" pitchFamily="18" charset="0"/>
                              </a:rPr>
                            </m:ctrlPr>
                          </m:sSubPr>
                          <m:e>
                            <m:d>
                              <m:dPr>
                                <m:begChr m:val="‖"/>
                                <m:endChr m:val="‖"/>
                                <m:ctrlPr>
                                  <a:rPr lang="en-US" altLang="zh-CN" sz="2800" i="1">
                                    <a:latin typeface="Cambria Math" panose="02040503050406030204" pitchFamily="18" charset="0"/>
                                  </a:rPr>
                                </m:ctrlPr>
                              </m:dPr>
                              <m:e>
                                <m:r>
                                  <a:rPr lang="en-US" altLang="zh-CN" sz="2800" b="1" i="1">
                                    <a:latin typeface="Cambria Math" panose="02040503050406030204" pitchFamily="18" charset="0"/>
                                  </a:rPr>
                                  <m:t>𝒙</m:t>
                                </m:r>
                              </m:e>
                            </m:d>
                          </m:e>
                          <m:sub>
                            <m:r>
                              <a:rPr lang="zh-CN" altLang="en-US" sz="2800" i="1">
                                <a:latin typeface="Cambria Math" panose="02040503050406030204" pitchFamily="18" charset="0"/>
                              </a:rPr>
                              <m:t>𝛽</m:t>
                            </m:r>
                          </m:sub>
                        </m:sSub>
                      </m:den>
                    </m:f>
                  </m:oMath>
                </a14:m>
                <a:r>
                  <a:rPr lang="en-US" altLang="zh-CN" sz="2800" dirty="0">
                    <a:latin typeface="黑体" panose="02010609060101010101" pitchFamily="49" charset="-122"/>
                  </a:rPr>
                  <a:t>,</a:t>
                </a:r>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d>
                          <m:dPr>
                            <m:begChr m:val="‖"/>
                            <m:endChr m:val="‖"/>
                            <m:ctrlPr>
                              <a:rPr lang="en-US" altLang="zh-CN" sz="2800" i="1">
                                <a:latin typeface="Cambria Math" panose="02040503050406030204" pitchFamily="18" charset="0"/>
                              </a:rPr>
                            </m:ctrlPr>
                          </m:dPr>
                          <m:e>
                            <m:r>
                              <a:rPr lang="en-US" altLang="zh-CN" sz="2800" b="1" i="1">
                                <a:latin typeface="Cambria Math" panose="02040503050406030204" pitchFamily="18" charset="0"/>
                              </a:rPr>
                              <m:t>𝒚</m:t>
                            </m:r>
                          </m:e>
                        </m:d>
                      </m:e>
                      <m:sub>
                        <m:r>
                          <a:rPr lang="zh-CN" altLang="en-US" sz="2800" i="1">
                            <a:latin typeface="Cambria Math" panose="02040503050406030204" pitchFamily="18" charset="0"/>
                          </a:rPr>
                          <m:t>𝛽</m:t>
                        </m:r>
                      </m:sub>
                    </m:sSub>
                    <m:r>
                      <a:rPr lang="en-US" altLang="zh-CN" sz="2800">
                        <a:latin typeface="Cambria Math" panose="02040503050406030204" pitchFamily="18" charset="0"/>
                      </a:rPr>
                      <m:t>=1</m:t>
                    </m:r>
                  </m:oMath>
                </a14:m>
                <a:r>
                  <a:rPr lang="zh-CN" altLang="en-US" sz="2800" dirty="0">
                    <a:latin typeface="黑体" panose="02010609060101010101" pitchFamily="49" charset="-122"/>
                  </a:rPr>
                  <a:t>，有界闭区域上的连续函数有界</a:t>
                </a:r>
                <a:endParaRPr lang="en-US" altLang="zh-CN" sz="2800" dirty="0">
                  <a:latin typeface="黑体" panose="02010609060101010101" pitchFamily="49" charset="-122"/>
                </a:endParaRPr>
              </a:p>
              <a:p>
                <a:pPr algn="ctr">
                  <a:lnSpc>
                    <a:spcPct val="100000"/>
                  </a:lnSpc>
                </a:pPr>
                <a:r>
                  <a:rPr lang="en-US" altLang="zh-CN" sz="2800" dirty="0">
                    <a:latin typeface="黑体" panose="02010609060101010101" pitchFamily="49" charset="-122"/>
                  </a:rPr>
                  <a:t> </a:t>
                </a:r>
                <a14:m>
                  <m:oMath xmlns:m="http://schemas.openxmlformats.org/officeDocument/2006/math">
                    <m:sSub>
                      <m:sSubPr>
                        <m:ctrlPr>
                          <a:rPr lang="en-US" altLang="zh-CN" sz="2800" i="1">
                            <a:latin typeface="Cambria Math" panose="02040503050406030204" pitchFamily="18" charset="0"/>
                          </a:rPr>
                        </m:ctrlPr>
                      </m:sSub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1</m:t>
                            </m:r>
                          </m:sub>
                        </m:sSub>
                        <m:r>
                          <a:rPr lang="en-US" altLang="zh-CN" sz="2800" i="1">
                            <a:latin typeface="Cambria Math" panose="02040503050406030204" pitchFamily="18" charset="0"/>
                            <a:ea typeface="Cambria Math" panose="02040503050406030204" pitchFamily="18" charset="0"/>
                          </a:rPr>
                          <m:t>≤</m:t>
                        </m:r>
                        <m:d>
                          <m:dPr>
                            <m:begChr m:val="‖"/>
                            <m:endChr m:val="‖"/>
                            <m:ctrlPr>
                              <a:rPr lang="en-US" altLang="zh-CN" sz="2800" i="1">
                                <a:latin typeface="Cambria Math" panose="02040503050406030204" pitchFamily="18" charset="0"/>
                              </a:rPr>
                            </m:ctrlPr>
                          </m:dPr>
                          <m:e>
                            <m:r>
                              <a:rPr lang="en-US" altLang="zh-CN" sz="2800" b="1" i="1">
                                <a:latin typeface="Cambria Math" panose="02040503050406030204" pitchFamily="18" charset="0"/>
                              </a:rPr>
                              <m:t>𝒚</m:t>
                            </m:r>
                          </m:e>
                        </m:d>
                      </m:e>
                      <m:sub>
                        <m:r>
                          <a:rPr lang="zh-CN" altLang="en-US" sz="2800" i="1">
                            <a:latin typeface="Cambria Math" panose="02040503050406030204" pitchFamily="18" charset="0"/>
                          </a:rPr>
                          <m:t>𝛼</m:t>
                        </m:r>
                      </m:sub>
                    </m:sSub>
                    <m:r>
                      <a:rPr lang="zh-CN" altLang="en-US" sz="2800" i="1">
                        <a:latin typeface="Cambria Math" panose="02040503050406030204" pitchFamily="18" charset="0"/>
                      </a:rPr>
                      <m:t>≤</m:t>
                    </m:r>
                  </m:oMath>
                </a14:m>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2</m:t>
                        </m:r>
                      </m:sub>
                    </m:sSub>
                  </m:oMath>
                </a14:m>
                <a:endParaRPr lang="zh-CN" altLang="zh-CN" sz="2800" dirty="0"/>
              </a:p>
              <a:p>
                <a:pPr>
                  <a:lnSpc>
                    <a:spcPct val="120000"/>
                  </a:lnSpc>
                </a:pPr>
                <a:endParaRPr lang="zh-CN" altLang="zh-CN" sz="2800" dirty="0"/>
              </a:p>
              <a:p>
                <a:pPr algn="ct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a:blip r:embed="rId2"/>
                <a:stretch>
                  <a:fillRect l="-1623" t="-1607"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8205857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向量范数</a:t>
            </a:r>
            <a:endParaRPr lang="zh-CN" altLang="en-US" sz="2400" dirty="0">
              <a:latin typeface="黑体" panose="02010609060101010101" pitchFamily="49" charset="-122"/>
              <a:ea typeface="黑体" panose="02010609060101010101" pitchFamily="49" charset="-122"/>
              <a:cs typeface="Arial" charset="0"/>
            </a:endParaRP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197543"/>
                <a:ext cx="7886700" cy="504450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30000"/>
                  </a:lnSpc>
                </a:pPr>
                <a:r>
                  <a:rPr lang="zh-CN" altLang="zh-CN" sz="2800" b="1" dirty="0">
                    <a:solidFill>
                      <a:srgbClr val="0000FF"/>
                    </a:solidFill>
                  </a:rPr>
                  <a:t>命题</a:t>
                </a:r>
                <a:r>
                  <a:rPr lang="en-US" altLang="zh-CN" sz="2800" b="1" dirty="0">
                    <a:solidFill>
                      <a:srgbClr val="0000FF"/>
                    </a:solidFill>
                  </a:rPr>
                  <a:t>4.1.1</a:t>
                </a:r>
                <a:r>
                  <a:rPr lang="zh-CN" altLang="en-US" sz="2800" dirty="0">
                    <a:solidFill>
                      <a:srgbClr val="0000FF"/>
                    </a:solidFill>
                  </a:rPr>
                  <a:t>（</a:t>
                </a:r>
                <a:r>
                  <a:rPr lang="zh-CN" altLang="en-US" sz="2800" b="1" dirty="0">
                    <a:solidFill>
                      <a:srgbClr val="0000FF"/>
                    </a:solidFill>
                  </a:rPr>
                  <a:t>范数等价的性质</a:t>
                </a:r>
                <a:r>
                  <a:rPr lang="zh-CN" altLang="en-US" sz="2800" dirty="0">
                    <a:solidFill>
                      <a:srgbClr val="0000FF"/>
                    </a:solidFill>
                  </a:rPr>
                  <a:t>）</a:t>
                </a:r>
                <a:r>
                  <a:rPr lang="zh-CN" altLang="en-US" sz="2800" dirty="0"/>
                  <a:t>设</a:t>
                </a:r>
                <a14:m>
                  <m:oMath xmlns:m="http://schemas.openxmlformats.org/officeDocument/2006/math">
                    <m:r>
                      <a:rPr lang="en-US" altLang="zh-CN" sz="2800" i="1" smtClean="0">
                        <a:latin typeface="Cambria Math" panose="02040503050406030204" pitchFamily="18" charset="0"/>
                      </a:rPr>
                      <m:t>𝑉</m:t>
                    </m:r>
                  </m:oMath>
                </a14:m>
                <a:r>
                  <a:rPr lang="zh-CN" altLang="en-US" sz="2800" dirty="0"/>
                  <a:t>是数域</a:t>
                </a:r>
                <a14:m>
                  <m:oMath xmlns:m="http://schemas.openxmlformats.org/officeDocument/2006/math">
                    <m:r>
                      <a:rPr lang="en-US" altLang="zh-CN" sz="2800" i="1" smtClean="0">
                        <a:latin typeface="Cambria Math" panose="02040503050406030204" pitchFamily="18" charset="0"/>
                      </a:rPr>
                      <m:t>𝐹</m:t>
                    </m:r>
                  </m:oMath>
                </a14:m>
                <a:r>
                  <a:rPr lang="zh-CN" altLang="en-US" sz="2800" dirty="0"/>
                  <a:t>上的有限维线性空间</a:t>
                </a:r>
                <a:r>
                  <a:rPr lang="en-US" altLang="zh-CN" sz="2800" dirty="0"/>
                  <a:t>, </a:t>
                </a:r>
                <a:r>
                  <a:rPr lang="zh-CN" altLang="en-US" sz="2800" dirty="0"/>
                  <a:t>向量范数</a:t>
                </a:r>
                <a14:m>
                  <m:oMath xmlns:m="http://schemas.openxmlformats.org/officeDocument/2006/math">
                    <m:sSub>
                      <m:sSubPr>
                        <m:ctrlPr>
                          <a:rPr lang="en-US" altLang="zh-CN" sz="2800" b="1" i="1" smtClean="0">
                            <a:latin typeface="Cambria Math" panose="02040503050406030204" pitchFamily="18" charset="0"/>
                          </a:rPr>
                        </m:ctrlPr>
                      </m:sSubPr>
                      <m:e>
                        <m:d>
                          <m:dPr>
                            <m:begChr m:val="‖"/>
                            <m:endChr m:val="‖"/>
                            <m:ctrlPr>
                              <a:rPr lang="en-US" altLang="zh-CN" sz="2800" b="1" i="1">
                                <a:latin typeface="Cambria Math" panose="02040503050406030204" pitchFamily="18" charset="0"/>
                              </a:rPr>
                            </m:ctrlPr>
                          </m:dPr>
                          <m:e>
                            <m:r>
                              <a:rPr lang="en-US" altLang="zh-CN" sz="2800" b="1" i="1">
                                <a:latin typeface="Cambria Math" panose="02040503050406030204" pitchFamily="18" charset="0"/>
                              </a:rPr>
                              <m:t>𝒙</m:t>
                            </m:r>
                          </m:e>
                        </m:d>
                      </m:e>
                      <m:sub>
                        <m:r>
                          <a:rPr lang="zh-CN" altLang="en-US" sz="2800" b="0" i="1" smtClean="0">
                            <a:latin typeface="Cambria Math" panose="02040503050406030204" pitchFamily="18" charset="0"/>
                          </a:rPr>
                          <m:t>𝛼</m:t>
                        </m:r>
                      </m:sub>
                    </m:sSub>
                  </m:oMath>
                </a14:m>
                <a:r>
                  <a:rPr lang="zh-CN" altLang="en-US" sz="2800" dirty="0"/>
                  <a:t>与</a:t>
                </a:r>
                <a14:m>
                  <m:oMath xmlns:m="http://schemas.openxmlformats.org/officeDocument/2006/math">
                    <m:sSub>
                      <m:sSubPr>
                        <m:ctrlPr>
                          <a:rPr lang="en-US" altLang="zh-CN" sz="2800" b="1" i="1">
                            <a:latin typeface="Cambria Math" panose="02040503050406030204" pitchFamily="18" charset="0"/>
                          </a:rPr>
                        </m:ctrlPr>
                      </m:sSubPr>
                      <m:e>
                        <m:d>
                          <m:dPr>
                            <m:begChr m:val="‖"/>
                            <m:endChr m:val="‖"/>
                            <m:ctrlPr>
                              <a:rPr lang="en-US" altLang="zh-CN" sz="2800" b="1" i="1">
                                <a:latin typeface="Cambria Math" panose="02040503050406030204" pitchFamily="18" charset="0"/>
                              </a:rPr>
                            </m:ctrlPr>
                          </m:dPr>
                          <m:e>
                            <m:r>
                              <a:rPr lang="en-US" altLang="zh-CN" sz="2800" b="1" i="1">
                                <a:latin typeface="Cambria Math" panose="02040503050406030204" pitchFamily="18" charset="0"/>
                              </a:rPr>
                              <m:t>𝒙</m:t>
                            </m:r>
                          </m:e>
                        </m:d>
                      </m:e>
                      <m:sub>
                        <m:r>
                          <a:rPr lang="zh-CN" altLang="en-US" sz="2800" b="0" i="1" smtClean="0">
                            <a:latin typeface="Cambria Math" panose="02040503050406030204" pitchFamily="18" charset="0"/>
                          </a:rPr>
                          <m:t>𝛽</m:t>
                        </m:r>
                      </m:sub>
                    </m:sSub>
                  </m:oMath>
                </a14:m>
                <a:r>
                  <a:rPr lang="zh-CN" altLang="en-US" sz="2800" dirty="0"/>
                  <a:t>等价</a:t>
                </a:r>
                <a:r>
                  <a:rPr lang="en-US" altLang="zh-CN" sz="2800" dirty="0"/>
                  <a:t>, </a:t>
                </a:r>
                <a:r>
                  <a:rPr lang="zh-CN" altLang="en-US" sz="2800" dirty="0"/>
                  <a:t>则</a:t>
                </a:r>
              </a:p>
              <a:p>
                <a:pPr>
                  <a:lnSpc>
                    <a:spcPct val="130000"/>
                  </a:lnSpc>
                </a:pPr>
                <a:r>
                  <a:rPr lang="zh-CN" altLang="en-US" sz="2800" dirty="0">
                    <a:latin typeface="黑体" panose="02010609060101010101" pitchFamily="49" charset="-122"/>
                  </a:rPr>
                  <a:t>（</a:t>
                </a:r>
                <a:r>
                  <a:rPr lang="en-US" altLang="zh-CN" sz="2800" dirty="0">
                    <a:latin typeface="黑体" panose="02010609060101010101" pitchFamily="49" charset="-122"/>
                  </a:rPr>
                  <a:t>1</a:t>
                </a:r>
                <a:r>
                  <a:rPr lang="zh-CN" altLang="en-US" sz="2800" dirty="0">
                    <a:latin typeface="黑体" panose="02010609060101010101" pitchFamily="49" charset="-122"/>
                  </a:rPr>
                  <a:t>）</a:t>
                </a:r>
                <a:r>
                  <a:rPr lang="zh-CN" altLang="en-US" sz="2800" dirty="0">
                    <a:solidFill>
                      <a:srgbClr val="FF0000"/>
                    </a:solidFill>
                    <a:latin typeface="黑体" panose="02010609060101010101" pitchFamily="49" charset="-122"/>
                  </a:rPr>
                  <a:t>自反性</a:t>
                </a:r>
                <a:r>
                  <a:rPr lang="en-US" altLang="zh-CN" sz="2800" dirty="0">
                    <a:latin typeface="黑体" pitchFamily="49" charset="-122"/>
                  </a:rPr>
                  <a:t>:</a:t>
                </a:r>
                <a14:m>
                  <m:oMath xmlns:m="http://schemas.openxmlformats.org/officeDocument/2006/math">
                    <m:r>
                      <a:rPr lang="en-US" altLang="zh-CN" sz="2800" b="0" i="1" smtClean="0">
                        <a:latin typeface="Cambria Math" panose="02040503050406030204" pitchFamily="18" charset="0"/>
                      </a:rPr>
                      <m:t>1</m:t>
                    </m:r>
                    <m:r>
                      <a:rPr lang="en-US" altLang="zh-CN" sz="2800" b="0" i="1" smtClean="0">
                        <a:latin typeface="Cambria Math" panose="02040503050406030204" pitchFamily="18" charset="0"/>
                        <a:ea typeface="Cambria Math" panose="02040503050406030204" pitchFamily="18" charset="0"/>
                      </a:rPr>
                      <m:t>∙</m:t>
                    </m:r>
                    <m:sSub>
                      <m:sSubPr>
                        <m:ctrlPr>
                          <a:rPr lang="en-US" altLang="zh-CN" sz="2800" b="1" i="1">
                            <a:latin typeface="Cambria Math" panose="02040503050406030204" pitchFamily="18" charset="0"/>
                          </a:rPr>
                        </m:ctrlPr>
                      </m:sSubPr>
                      <m:e>
                        <m:d>
                          <m:dPr>
                            <m:begChr m:val="‖"/>
                            <m:endChr m:val="‖"/>
                            <m:ctrlPr>
                              <a:rPr lang="en-US" altLang="zh-CN" sz="2800" b="1" i="1">
                                <a:latin typeface="Cambria Math" panose="02040503050406030204" pitchFamily="18" charset="0"/>
                              </a:rPr>
                            </m:ctrlPr>
                          </m:dPr>
                          <m:e>
                            <m:r>
                              <a:rPr lang="en-US" altLang="zh-CN" sz="2800" b="1" i="1">
                                <a:latin typeface="Cambria Math" panose="02040503050406030204" pitchFamily="18" charset="0"/>
                              </a:rPr>
                              <m:t>𝒙</m:t>
                            </m:r>
                          </m:e>
                        </m:d>
                      </m:e>
                      <m:sub>
                        <m:r>
                          <a:rPr lang="zh-CN" altLang="en-US" sz="2800" i="1">
                            <a:latin typeface="Cambria Math" panose="02040503050406030204" pitchFamily="18" charset="0"/>
                          </a:rPr>
                          <m:t>𝛼</m:t>
                        </m:r>
                      </m:sub>
                    </m:sSub>
                    <m:r>
                      <a:rPr lang="zh-CN" altLang="en-US" sz="2800" b="1" i="1" smtClean="0">
                        <a:latin typeface="Cambria Math" panose="02040503050406030204" pitchFamily="18" charset="0"/>
                      </a:rPr>
                      <m:t>≤</m:t>
                    </m:r>
                    <m:sSub>
                      <m:sSubPr>
                        <m:ctrlPr>
                          <a:rPr lang="en-US" altLang="zh-CN" sz="2800" b="1" i="1">
                            <a:latin typeface="Cambria Math" panose="02040503050406030204" pitchFamily="18" charset="0"/>
                          </a:rPr>
                        </m:ctrlPr>
                      </m:sSubPr>
                      <m:e>
                        <m:d>
                          <m:dPr>
                            <m:begChr m:val="‖"/>
                            <m:endChr m:val="‖"/>
                            <m:ctrlPr>
                              <a:rPr lang="en-US" altLang="zh-CN" sz="2800" b="1" i="1">
                                <a:latin typeface="Cambria Math" panose="02040503050406030204" pitchFamily="18" charset="0"/>
                              </a:rPr>
                            </m:ctrlPr>
                          </m:dPr>
                          <m:e>
                            <m:r>
                              <a:rPr lang="en-US" altLang="zh-CN" sz="2800" b="1" i="1">
                                <a:latin typeface="Cambria Math" panose="02040503050406030204" pitchFamily="18" charset="0"/>
                              </a:rPr>
                              <m:t>𝒙</m:t>
                            </m:r>
                          </m:e>
                        </m:d>
                      </m:e>
                      <m:sub>
                        <m:r>
                          <a:rPr lang="zh-CN" altLang="en-US" sz="2800" i="1">
                            <a:latin typeface="Cambria Math" panose="02040503050406030204" pitchFamily="18" charset="0"/>
                          </a:rPr>
                          <m:t>𝛼</m:t>
                        </m:r>
                      </m:sub>
                    </m:sSub>
                    <m:r>
                      <a:rPr lang="zh-CN" altLang="en-US" sz="2800" b="1" i="1" smtClean="0">
                        <a:latin typeface="Cambria Math" panose="02040503050406030204" pitchFamily="18" charset="0"/>
                      </a:rPr>
                      <m:t>≤</m:t>
                    </m:r>
                    <m:r>
                      <a:rPr lang="en-US" altLang="zh-CN" sz="2800" i="1">
                        <a:latin typeface="Cambria Math" panose="02040503050406030204" pitchFamily="18" charset="0"/>
                      </a:rPr>
                      <m:t>1</m:t>
                    </m:r>
                    <m:r>
                      <a:rPr lang="en-US" altLang="zh-CN" sz="2800" i="1">
                        <a:latin typeface="Cambria Math" panose="02040503050406030204" pitchFamily="18" charset="0"/>
                        <a:ea typeface="Cambria Math" panose="02040503050406030204" pitchFamily="18" charset="0"/>
                      </a:rPr>
                      <m:t>∙</m:t>
                    </m:r>
                    <m:sSub>
                      <m:sSubPr>
                        <m:ctrlPr>
                          <a:rPr lang="en-US" altLang="zh-CN" sz="2800" b="1" i="1">
                            <a:latin typeface="Cambria Math" panose="02040503050406030204" pitchFamily="18" charset="0"/>
                          </a:rPr>
                        </m:ctrlPr>
                      </m:sSubPr>
                      <m:e>
                        <m:d>
                          <m:dPr>
                            <m:begChr m:val="‖"/>
                            <m:endChr m:val="‖"/>
                            <m:ctrlPr>
                              <a:rPr lang="en-US" altLang="zh-CN" sz="2800" b="1" i="1">
                                <a:latin typeface="Cambria Math" panose="02040503050406030204" pitchFamily="18" charset="0"/>
                              </a:rPr>
                            </m:ctrlPr>
                          </m:dPr>
                          <m:e>
                            <m:r>
                              <a:rPr lang="en-US" altLang="zh-CN" sz="2800" b="1" i="1">
                                <a:latin typeface="Cambria Math" panose="02040503050406030204" pitchFamily="18" charset="0"/>
                              </a:rPr>
                              <m:t>𝒙</m:t>
                            </m:r>
                          </m:e>
                        </m:d>
                      </m:e>
                      <m:sub>
                        <m:r>
                          <a:rPr lang="zh-CN" altLang="en-US" sz="2800" i="1">
                            <a:latin typeface="Cambria Math" panose="02040503050406030204" pitchFamily="18" charset="0"/>
                          </a:rPr>
                          <m:t>𝛼</m:t>
                        </m:r>
                      </m:sub>
                    </m:sSub>
                  </m:oMath>
                </a14:m>
                <a:r>
                  <a:rPr lang="en-US" altLang="zh-CN" sz="2800" dirty="0">
                    <a:latin typeface="黑体" panose="02010609060101010101" pitchFamily="49" charset="-122"/>
                  </a:rPr>
                  <a:t>;</a:t>
                </a:r>
              </a:p>
              <a:p>
                <a:pPr>
                  <a:lnSpc>
                    <a:spcPct val="130000"/>
                  </a:lnSpc>
                </a:pPr>
                <a:r>
                  <a:rPr lang="zh-CN" altLang="en-US" sz="2800" dirty="0">
                    <a:latin typeface="黑体" panose="02010609060101010101" pitchFamily="49" charset="-122"/>
                  </a:rPr>
                  <a:t>（</a:t>
                </a:r>
                <a:r>
                  <a:rPr lang="en-US" altLang="zh-CN" sz="2800" dirty="0">
                    <a:latin typeface="黑体" panose="02010609060101010101" pitchFamily="49" charset="-122"/>
                  </a:rPr>
                  <a:t>2</a:t>
                </a:r>
                <a:r>
                  <a:rPr lang="zh-CN" altLang="en-US" sz="2800" dirty="0">
                    <a:latin typeface="黑体" panose="02010609060101010101" pitchFamily="49" charset="-122"/>
                  </a:rPr>
                  <a:t>）</a:t>
                </a:r>
                <a:r>
                  <a:rPr lang="zh-CN" altLang="en-US" sz="2800" dirty="0">
                    <a:solidFill>
                      <a:srgbClr val="FF0000"/>
                    </a:solidFill>
                    <a:latin typeface="黑体" panose="02010609060101010101" pitchFamily="49" charset="-122"/>
                  </a:rPr>
                  <a:t>对称性</a:t>
                </a:r>
                <a:r>
                  <a:rPr lang="en-US" altLang="zh-CN" sz="2800" dirty="0">
                    <a:latin typeface="黑体" panose="02010609060101010101" pitchFamily="49" charset="-122"/>
                  </a:rPr>
                  <a:t>:</a:t>
                </a:r>
                <a14:m>
                  <m:oMath xmlns:m="http://schemas.openxmlformats.org/officeDocument/2006/math">
                    <m:f>
                      <m:fPr>
                        <m:ctrlPr>
                          <a:rPr lang="en-US" altLang="zh-CN" sz="2800" i="1" smtClean="0">
                            <a:latin typeface="Cambria Math" panose="02040503050406030204" pitchFamily="18" charset="0"/>
                          </a:rPr>
                        </m:ctrlPr>
                      </m:fPr>
                      <m:num>
                        <m:r>
                          <a:rPr lang="en-US" altLang="zh-CN" sz="2800" b="0" i="1" smtClean="0">
                            <a:latin typeface="Cambria Math" panose="02040503050406030204" pitchFamily="18" charset="0"/>
                          </a:rPr>
                          <m:t>1</m:t>
                        </m:r>
                      </m:num>
                      <m:den>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𝑘</m:t>
                            </m:r>
                          </m:e>
                          <m:sub>
                            <m:r>
                              <a:rPr lang="en-US" altLang="zh-CN" sz="2800" b="0" i="1" smtClean="0">
                                <a:latin typeface="Cambria Math" panose="02040503050406030204" pitchFamily="18" charset="0"/>
                              </a:rPr>
                              <m:t>1</m:t>
                            </m:r>
                          </m:sub>
                        </m:sSub>
                      </m:den>
                    </m:f>
                    <m:sSub>
                      <m:sSubPr>
                        <m:ctrlPr>
                          <a:rPr lang="en-US" altLang="zh-CN" sz="2800" b="1" i="1">
                            <a:latin typeface="Cambria Math" panose="02040503050406030204" pitchFamily="18" charset="0"/>
                          </a:rPr>
                        </m:ctrlPr>
                      </m:sSubPr>
                      <m:e>
                        <m:d>
                          <m:dPr>
                            <m:begChr m:val="‖"/>
                            <m:endChr m:val="‖"/>
                            <m:ctrlPr>
                              <a:rPr lang="en-US" altLang="zh-CN" sz="2800" b="1" i="1">
                                <a:latin typeface="Cambria Math" panose="02040503050406030204" pitchFamily="18" charset="0"/>
                              </a:rPr>
                            </m:ctrlPr>
                          </m:dPr>
                          <m:e>
                            <m:r>
                              <a:rPr lang="en-US" altLang="zh-CN" sz="2800" b="1" i="1">
                                <a:latin typeface="Cambria Math" panose="02040503050406030204" pitchFamily="18" charset="0"/>
                              </a:rPr>
                              <m:t>𝒙</m:t>
                            </m:r>
                          </m:e>
                        </m:d>
                      </m:e>
                      <m:sub>
                        <m:r>
                          <a:rPr lang="zh-CN" altLang="en-US" sz="2800" i="1">
                            <a:latin typeface="Cambria Math" panose="02040503050406030204" pitchFamily="18" charset="0"/>
                          </a:rPr>
                          <m:t>𝛼</m:t>
                        </m:r>
                      </m:sub>
                    </m:sSub>
                    <m:r>
                      <a:rPr lang="zh-CN" altLang="en-US" sz="2800" b="1" i="1" smtClean="0">
                        <a:latin typeface="Cambria Math" panose="02040503050406030204" pitchFamily="18" charset="0"/>
                      </a:rPr>
                      <m:t>≤</m:t>
                    </m:r>
                    <m:sSub>
                      <m:sSubPr>
                        <m:ctrlPr>
                          <a:rPr lang="en-US" altLang="zh-CN" sz="2800" b="1" i="1">
                            <a:latin typeface="Cambria Math" panose="02040503050406030204" pitchFamily="18" charset="0"/>
                          </a:rPr>
                        </m:ctrlPr>
                      </m:sSubPr>
                      <m:e>
                        <m:d>
                          <m:dPr>
                            <m:begChr m:val="‖"/>
                            <m:endChr m:val="‖"/>
                            <m:ctrlPr>
                              <a:rPr lang="en-US" altLang="zh-CN" sz="2800" b="1" i="1">
                                <a:latin typeface="Cambria Math" panose="02040503050406030204" pitchFamily="18" charset="0"/>
                              </a:rPr>
                            </m:ctrlPr>
                          </m:dPr>
                          <m:e>
                            <m:r>
                              <a:rPr lang="en-US" altLang="zh-CN" sz="2800" b="1" i="1">
                                <a:latin typeface="Cambria Math" panose="02040503050406030204" pitchFamily="18" charset="0"/>
                              </a:rPr>
                              <m:t>𝒙</m:t>
                            </m:r>
                          </m:e>
                        </m:d>
                      </m:e>
                      <m:sub>
                        <m:r>
                          <a:rPr lang="zh-CN" altLang="en-US" sz="2800" i="1">
                            <a:latin typeface="Cambria Math" panose="02040503050406030204" pitchFamily="18" charset="0"/>
                          </a:rPr>
                          <m:t>𝛽</m:t>
                        </m:r>
                      </m:sub>
                    </m:sSub>
                    <m:r>
                      <a:rPr lang="zh-CN" altLang="en-US" sz="2800" b="1" i="1" smtClean="0">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1</m:t>
                        </m:r>
                      </m:num>
                      <m:den>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b="0" i="1" smtClean="0">
                                <a:latin typeface="Cambria Math" panose="02040503050406030204" pitchFamily="18" charset="0"/>
                              </a:rPr>
                              <m:t>2</m:t>
                            </m:r>
                          </m:sub>
                        </m:sSub>
                      </m:den>
                    </m:f>
                    <m:sSub>
                      <m:sSubPr>
                        <m:ctrlPr>
                          <a:rPr lang="en-US" altLang="zh-CN" sz="2800" b="1" i="1">
                            <a:latin typeface="Cambria Math" panose="02040503050406030204" pitchFamily="18" charset="0"/>
                          </a:rPr>
                        </m:ctrlPr>
                      </m:sSubPr>
                      <m:e>
                        <m:d>
                          <m:dPr>
                            <m:begChr m:val="‖"/>
                            <m:endChr m:val="‖"/>
                            <m:ctrlPr>
                              <a:rPr lang="en-US" altLang="zh-CN" sz="2800" b="1" i="1">
                                <a:latin typeface="Cambria Math" panose="02040503050406030204" pitchFamily="18" charset="0"/>
                              </a:rPr>
                            </m:ctrlPr>
                          </m:dPr>
                          <m:e>
                            <m:r>
                              <a:rPr lang="en-US" altLang="zh-CN" sz="2800" b="1" i="1">
                                <a:latin typeface="Cambria Math" panose="02040503050406030204" pitchFamily="18" charset="0"/>
                              </a:rPr>
                              <m:t>𝒙</m:t>
                            </m:r>
                          </m:e>
                        </m:d>
                      </m:e>
                      <m:sub>
                        <m:r>
                          <a:rPr lang="zh-CN" altLang="en-US" sz="2800" i="1">
                            <a:latin typeface="Cambria Math" panose="02040503050406030204" pitchFamily="18" charset="0"/>
                          </a:rPr>
                          <m:t>𝛼</m:t>
                        </m:r>
                      </m:sub>
                    </m:sSub>
                  </m:oMath>
                </a14:m>
                <a:r>
                  <a:rPr lang="en-US" altLang="zh-CN" sz="2800" dirty="0">
                    <a:latin typeface="黑体" panose="02010609060101010101" pitchFamily="49" charset="-122"/>
                  </a:rPr>
                  <a:t>;</a:t>
                </a:r>
              </a:p>
              <a:p>
                <a:pPr>
                  <a:lnSpc>
                    <a:spcPct val="130000"/>
                  </a:lnSpc>
                </a:pPr>
                <a:r>
                  <a:rPr lang="zh-CN" altLang="en-US" sz="2800" dirty="0">
                    <a:latin typeface="黑体" panose="02010609060101010101" pitchFamily="49" charset="-122"/>
                  </a:rPr>
                  <a:t>（</a:t>
                </a:r>
                <a:r>
                  <a:rPr lang="en-US" altLang="zh-CN" sz="2800" dirty="0">
                    <a:latin typeface="黑体" panose="02010609060101010101" pitchFamily="49" charset="-122"/>
                  </a:rPr>
                  <a:t>3</a:t>
                </a:r>
                <a:r>
                  <a:rPr lang="zh-CN" altLang="en-US" sz="2800" dirty="0">
                    <a:latin typeface="黑体" panose="02010609060101010101" pitchFamily="49" charset="-122"/>
                  </a:rPr>
                  <a:t>）</a:t>
                </a:r>
                <a:r>
                  <a:rPr lang="zh-CN" altLang="en-US" sz="2800" dirty="0">
                    <a:solidFill>
                      <a:srgbClr val="FF0000"/>
                    </a:solidFill>
                    <a:latin typeface="黑体" panose="02010609060101010101" pitchFamily="49" charset="-122"/>
                  </a:rPr>
                  <a:t>传递性</a:t>
                </a:r>
                <a:r>
                  <a:rPr lang="en-US" altLang="zh-CN" sz="2800" dirty="0">
                    <a:latin typeface="黑体" pitchFamily="49" charset="-122"/>
                  </a:rPr>
                  <a:t>:</a:t>
                </a:r>
                <a:r>
                  <a:rPr lang="zh-CN" altLang="en-US" sz="2800" dirty="0">
                    <a:latin typeface="黑体" pitchFamily="49" charset="-122"/>
                  </a:rPr>
                  <a:t>若</a:t>
                </a:r>
                <a14:m>
                  <m:oMath xmlns:m="http://schemas.openxmlformats.org/officeDocument/2006/math">
                    <m:sSub>
                      <m:sSubPr>
                        <m:ctrlPr>
                          <a:rPr lang="en-US" altLang="zh-CN" sz="2800" b="1" i="1" smtClean="0">
                            <a:latin typeface="Cambria Math" panose="02040503050406030204" pitchFamily="18" charset="0"/>
                          </a:rPr>
                        </m:ctrlPr>
                      </m:sSubPr>
                      <m:e>
                        <m:d>
                          <m:dPr>
                            <m:begChr m:val="‖"/>
                            <m:endChr m:val="‖"/>
                            <m:ctrlPr>
                              <a:rPr lang="en-US" altLang="zh-CN" sz="2800" b="1" i="1">
                                <a:latin typeface="Cambria Math" panose="02040503050406030204" pitchFamily="18" charset="0"/>
                              </a:rPr>
                            </m:ctrlPr>
                          </m:dPr>
                          <m:e>
                            <m:r>
                              <a:rPr lang="en-US" altLang="zh-CN" sz="2800" b="1" i="1">
                                <a:latin typeface="Cambria Math" panose="02040503050406030204" pitchFamily="18" charset="0"/>
                              </a:rPr>
                              <m:t>𝒙</m:t>
                            </m:r>
                          </m:e>
                        </m:d>
                      </m:e>
                      <m:sub>
                        <m:r>
                          <a:rPr lang="zh-CN" altLang="en-US" sz="2800" b="0" i="1" smtClean="0">
                            <a:latin typeface="Cambria Math" panose="02040503050406030204" pitchFamily="18" charset="0"/>
                          </a:rPr>
                          <m:t>𝛽</m:t>
                        </m:r>
                      </m:sub>
                    </m:sSub>
                  </m:oMath>
                </a14:m>
                <a:r>
                  <a:rPr lang="zh-CN" altLang="en-US" sz="2800" dirty="0"/>
                  <a:t>与</a:t>
                </a:r>
                <a14:m>
                  <m:oMath xmlns:m="http://schemas.openxmlformats.org/officeDocument/2006/math">
                    <m:sSub>
                      <m:sSubPr>
                        <m:ctrlPr>
                          <a:rPr lang="en-US" altLang="zh-CN" sz="2800" b="1" i="1">
                            <a:latin typeface="Cambria Math" panose="02040503050406030204" pitchFamily="18" charset="0"/>
                          </a:rPr>
                        </m:ctrlPr>
                      </m:sSubPr>
                      <m:e>
                        <m:d>
                          <m:dPr>
                            <m:begChr m:val="‖"/>
                            <m:endChr m:val="‖"/>
                            <m:ctrlPr>
                              <a:rPr lang="en-US" altLang="zh-CN" sz="2800" b="1" i="1">
                                <a:latin typeface="Cambria Math" panose="02040503050406030204" pitchFamily="18" charset="0"/>
                              </a:rPr>
                            </m:ctrlPr>
                          </m:dPr>
                          <m:e>
                            <m:r>
                              <a:rPr lang="en-US" altLang="zh-CN" sz="2800" b="1" i="1">
                                <a:latin typeface="Cambria Math" panose="02040503050406030204" pitchFamily="18" charset="0"/>
                              </a:rPr>
                              <m:t>𝒙</m:t>
                            </m:r>
                          </m:e>
                        </m:d>
                      </m:e>
                      <m:sub>
                        <m:r>
                          <a:rPr lang="zh-CN" altLang="en-US" sz="2800" i="1" smtClean="0">
                            <a:latin typeface="Cambria Math" panose="02040503050406030204" pitchFamily="18" charset="0"/>
                          </a:rPr>
                          <m:t>𝛾</m:t>
                        </m:r>
                      </m:sub>
                    </m:sSub>
                  </m:oMath>
                </a14:m>
                <a:r>
                  <a:rPr lang="zh-CN" altLang="en-US" sz="2800" dirty="0"/>
                  <a:t>等价</a:t>
                </a:r>
                <a:r>
                  <a:rPr lang="en-US" altLang="zh-CN" sz="2800" dirty="0"/>
                  <a:t>,</a:t>
                </a:r>
                <a:r>
                  <a:rPr lang="zh-CN" altLang="en-US" sz="2800" dirty="0"/>
                  <a:t>则向量范数</a:t>
                </a:r>
                <a14:m>
                  <m:oMath xmlns:m="http://schemas.openxmlformats.org/officeDocument/2006/math">
                    <m:sSub>
                      <m:sSubPr>
                        <m:ctrlPr>
                          <a:rPr lang="en-US" altLang="zh-CN" sz="2800" b="1" i="1">
                            <a:latin typeface="Cambria Math" panose="02040503050406030204" pitchFamily="18" charset="0"/>
                          </a:rPr>
                        </m:ctrlPr>
                      </m:sSubPr>
                      <m:e>
                        <m:d>
                          <m:dPr>
                            <m:begChr m:val="‖"/>
                            <m:endChr m:val="‖"/>
                            <m:ctrlPr>
                              <a:rPr lang="en-US" altLang="zh-CN" sz="2800" b="1" i="1">
                                <a:latin typeface="Cambria Math" panose="02040503050406030204" pitchFamily="18" charset="0"/>
                              </a:rPr>
                            </m:ctrlPr>
                          </m:dPr>
                          <m:e>
                            <m:r>
                              <a:rPr lang="en-US" altLang="zh-CN" sz="2800" b="1" i="1">
                                <a:latin typeface="Cambria Math" panose="02040503050406030204" pitchFamily="18" charset="0"/>
                              </a:rPr>
                              <m:t>𝒙</m:t>
                            </m:r>
                          </m:e>
                        </m:d>
                      </m:e>
                      <m:sub>
                        <m:r>
                          <a:rPr lang="zh-CN" altLang="en-US" sz="2800" i="1">
                            <a:latin typeface="Cambria Math" panose="02040503050406030204" pitchFamily="18" charset="0"/>
                          </a:rPr>
                          <m:t>𝛼</m:t>
                        </m:r>
                      </m:sub>
                    </m:sSub>
                  </m:oMath>
                </a14:m>
                <a:r>
                  <a:rPr lang="zh-CN" altLang="en-US" sz="2800" dirty="0"/>
                  <a:t>与</a:t>
                </a:r>
                <a14:m>
                  <m:oMath xmlns:m="http://schemas.openxmlformats.org/officeDocument/2006/math">
                    <m:sSub>
                      <m:sSubPr>
                        <m:ctrlPr>
                          <a:rPr lang="en-US" altLang="zh-CN" sz="2800" b="1" i="1">
                            <a:latin typeface="Cambria Math" panose="02040503050406030204" pitchFamily="18" charset="0"/>
                          </a:rPr>
                        </m:ctrlPr>
                      </m:sSubPr>
                      <m:e>
                        <m:d>
                          <m:dPr>
                            <m:begChr m:val="‖"/>
                            <m:endChr m:val="‖"/>
                            <m:ctrlPr>
                              <a:rPr lang="en-US" altLang="zh-CN" sz="2800" b="1" i="1">
                                <a:latin typeface="Cambria Math" panose="02040503050406030204" pitchFamily="18" charset="0"/>
                              </a:rPr>
                            </m:ctrlPr>
                          </m:dPr>
                          <m:e>
                            <m:r>
                              <a:rPr lang="en-US" altLang="zh-CN" sz="2800" b="1" i="1">
                                <a:latin typeface="Cambria Math" panose="02040503050406030204" pitchFamily="18" charset="0"/>
                              </a:rPr>
                              <m:t>𝒙</m:t>
                            </m:r>
                          </m:e>
                        </m:d>
                      </m:e>
                      <m:sub>
                        <m:r>
                          <a:rPr lang="zh-CN" altLang="en-US" sz="2800" i="1">
                            <a:latin typeface="Cambria Math" panose="02040503050406030204" pitchFamily="18" charset="0"/>
                          </a:rPr>
                          <m:t>𝛾</m:t>
                        </m:r>
                      </m:sub>
                    </m:sSub>
                  </m:oMath>
                </a14:m>
                <a:r>
                  <a:rPr lang="zh-CN" altLang="en-US" sz="2800" dirty="0"/>
                  <a:t>等价</a:t>
                </a:r>
                <a:r>
                  <a:rPr lang="en-US" altLang="zh-CN" sz="2800" dirty="0"/>
                  <a:t>.</a:t>
                </a:r>
                <a:endParaRPr lang="zh-CN" altLang="en-US" sz="2800" dirty="0"/>
              </a:p>
              <a:p>
                <a:pPr>
                  <a:lnSpc>
                    <a:spcPct val="130000"/>
                  </a:lnSpc>
                </a:pPr>
                <a:r>
                  <a:rPr lang="zh-CN" altLang="en-US" sz="2400" dirty="0">
                    <a:solidFill>
                      <a:srgbClr val="0000FF"/>
                    </a:solidFill>
                    <a:latin typeface="黑体" panose="02010609060101010101" pitchFamily="49" charset="-122"/>
                  </a:rPr>
                  <a:t>赋范线性空间中范数等价性结论是后续向量序列和矩阵序列的收敛性证明的重要基础理论</a:t>
                </a:r>
                <a:r>
                  <a:rPr lang="en-US" altLang="zh-CN" sz="2800" dirty="0">
                    <a:solidFill>
                      <a:srgbClr val="0000FF"/>
                    </a:solidFill>
                    <a:latin typeface="黑体" panose="02010609060101010101" pitchFamily="49" charset="-122"/>
                  </a:rPr>
                  <a:t>. </a:t>
                </a:r>
                <a:endParaRPr lang="zh-CN" altLang="en-US" sz="2800" dirty="0">
                  <a:solidFill>
                    <a:srgbClr val="0000FF"/>
                  </a:solidFill>
                  <a:latin typeface="黑体" panose="02010609060101010101" pitchFamily="49" charset="-122"/>
                </a:endParaRPr>
              </a:p>
              <a:p>
                <a:pPr>
                  <a:lnSpc>
                    <a:spcPct val="130000"/>
                  </a:lnSpc>
                </a:pPr>
                <a:endParaRPr lang="zh-CN" altLang="zh-CN" sz="2800" dirty="0"/>
              </a:p>
              <a:p>
                <a:pPr>
                  <a:lnSpc>
                    <a:spcPct val="120000"/>
                  </a:lnSpc>
                </a:pPr>
                <a:endParaRPr lang="zh-CN" altLang="zh-CN" sz="2800" dirty="0"/>
              </a:p>
              <a:p>
                <a:pPr algn="ct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197543"/>
                <a:ext cx="7886700" cy="5044507"/>
              </a:xfrm>
              <a:prstGeom prst="rect">
                <a:avLst/>
              </a:prstGeom>
              <a:blipFill>
                <a:blip r:embed="rId2"/>
                <a:stretch>
                  <a:fillRect l="-1623" t="-242" r="-1005" b="-48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322242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向量范数</a:t>
            </a:r>
            <a:endParaRPr lang="zh-CN" altLang="en-US" sz="2400" dirty="0">
              <a:latin typeface="黑体" panose="02010609060101010101" pitchFamily="49" charset="-122"/>
              <a:ea typeface="黑体" panose="02010609060101010101" pitchFamily="49" charset="-122"/>
              <a:cs typeface="Arial" charset="0"/>
            </a:endParaRP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0" y="1229293"/>
                <a:ext cx="8000999"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zh-CN" altLang="zh-CN" sz="2800" b="1" dirty="0">
                    <a:solidFill>
                      <a:srgbClr val="0000FF"/>
                    </a:solidFill>
                    <a:latin typeface="Times New Roman" panose="02020603050405020304" pitchFamily="18" charset="0"/>
                    <a:cs typeface="Times New Roman" panose="02020603050405020304" pitchFamily="18" charset="0"/>
                  </a:rPr>
                  <a:t>定义</a:t>
                </a:r>
                <a:r>
                  <a:rPr lang="en-US" altLang="zh-CN" sz="2800" b="1" dirty="0">
                    <a:solidFill>
                      <a:srgbClr val="0000FF"/>
                    </a:solidFill>
                  </a:rPr>
                  <a:t>4.1.1</a:t>
                </a:r>
                <a:r>
                  <a:rPr lang="zh-CN" altLang="zh-CN" sz="2800" dirty="0">
                    <a:solidFill>
                      <a:srgbClr val="0000FF"/>
                    </a:solidFill>
                    <a:latin typeface="Times New Roman" panose="02020603050405020304" pitchFamily="18" charset="0"/>
                    <a:cs typeface="Times New Roman" panose="02020603050405020304" pitchFamily="18" charset="0"/>
                  </a:rPr>
                  <a:t>（</a:t>
                </a:r>
                <a:r>
                  <a:rPr lang="zh-CN" altLang="zh-CN" sz="2800" b="1" dirty="0">
                    <a:solidFill>
                      <a:srgbClr val="0000FF"/>
                    </a:solidFill>
                    <a:latin typeface="Times New Roman" panose="02020603050405020304" pitchFamily="18" charset="0"/>
                    <a:cs typeface="Times New Roman" panose="02020603050405020304" pitchFamily="18" charset="0"/>
                  </a:rPr>
                  <a:t>向量</a:t>
                </a:r>
                <a:r>
                  <a:rPr lang="zh-CN" altLang="en-US" sz="2800" b="1" dirty="0">
                    <a:solidFill>
                      <a:srgbClr val="0000FF"/>
                    </a:solidFill>
                    <a:latin typeface="Times New Roman" panose="02020603050405020304" pitchFamily="18" charset="0"/>
                    <a:cs typeface="Times New Roman" panose="02020603050405020304" pitchFamily="18" charset="0"/>
                  </a:rPr>
                  <a:t>范数</a:t>
                </a:r>
                <a:r>
                  <a:rPr lang="zh-CN" altLang="zh-CN" sz="2800" dirty="0">
                    <a:solidFill>
                      <a:srgbClr val="0000FF"/>
                    </a:solidFill>
                    <a:latin typeface="Times New Roman" panose="02020603050405020304" pitchFamily="18" charset="0"/>
                    <a:cs typeface="Times New Roman" panose="02020603050405020304" pitchFamily="18" charset="0"/>
                  </a:rPr>
                  <a:t>）</a:t>
                </a:r>
                <a:r>
                  <a:rPr lang="zh-CN" altLang="en-US" sz="2800" dirty="0"/>
                  <a:t>设</a:t>
                </a:r>
                <a:r>
                  <a:rPr lang="en-US" altLang="zh-CN" sz="2800" i="1" dirty="0">
                    <a:latin typeface="Cambria Math" panose="02040503050406030204" pitchFamily="18" charset="0"/>
                  </a:rPr>
                  <a:t>V </a:t>
                </a:r>
                <a:r>
                  <a:rPr lang="zh-CN" altLang="en-US" sz="2800" dirty="0"/>
                  <a:t>是数域</a:t>
                </a:r>
                <a:r>
                  <a:rPr lang="en-US" altLang="zh-CN" sz="2800" i="1" dirty="0">
                    <a:latin typeface="Cambria Math" panose="02040503050406030204" pitchFamily="18" charset="0"/>
                  </a:rPr>
                  <a:t>F </a:t>
                </a:r>
                <a:r>
                  <a:rPr lang="zh-CN" altLang="en-US" sz="2800" dirty="0"/>
                  <a:t>上的线性空间</a:t>
                </a:r>
                <a:r>
                  <a:rPr lang="en-US" altLang="zh-CN" sz="2800" dirty="0"/>
                  <a:t>,</a:t>
                </a:r>
                <a:r>
                  <a:rPr lang="zh-CN" altLang="en-US" sz="2800" dirty="0"/>
                  <a:t>若对任意向量</a:t>
                </a:r>
                <a14:m>
                  <m:oMath xmlns:m="http://schemas.openxmlformats.org/officeDocument/2006/math">
                    <m:r>
                      <a:rPr lang="en-US" altLang="zh-CN" sz="2800" b="1" i="1" smtClean="0">
                        <a:latin typeface="Cambria Math" panose="02040503050406030204" pitchFamily="18" charset="0"/>
                      </a:rPr>
                      <m:t>𝒙</m:t>
                    </m:r>
                    <m:r>
                      <a:rPr lang="en-US" altLang="zh-CN" sz="2800">
                        <a:latin typeface="Cambria Math" panose="02040503050406030204" pitchFamily="18" charset="0"/>
                      </a:rPr>
                      <m:t>∈</m:t>
                    </m:r>
                    <m:r>
                      <a:rPr lang="en-US" altLang="zh-CN" sz="2800" i="1">
                        <a:latin typeface="Cambria Math" panose="02040503050406030204" pitchFamily="18" charset="0"/>
                      </a:rPr>
                      <m:t>𝑉</m:t>
                    </m:r>
                  </m:oMath>
                </a14:m>
                <a:r>
                  <a:rPr lang="en-US" altLang="zh-CN" sz="2800" dirty="0"/>
                  <a:t>,</a:t>
                </a:r>
                <a14:m>
                  <m:oMath xmlns:m="http://schemas.openxmlformats.org/officeDocument/2006/math">
                    <m:d>
                      <m:dPr>
                        <m:begChr m:val="‖"/>
                        <m:endChr m:val="‖"/>
                        <m:ctrlPr>
                          <a:rPr lang="en-US" altLang="zh-CN" sz="2800" i="1" smtClean="0">
                            <a:latin typeface="Cambria Math" panose="02040503050406030204" pitchFamily="18" charset="0"/>
                          </a:rPr>
                        </m:ctrlPr>
                      </m:dPr>
                      <m:e>
                        <m:r>
                          <a:rPr lang="en-US" altLang="zh-CN" sz="2800" b="1" i="1" smtClean="0">
                            <a:latin typeface="Cambria Math" panose="02040503050406030204" pitchFamily="18" charset="0"/>
                          </a:rPr>
                          <m:t>𝒙</m:t>
                        </m:r>
                      </m:e>
                    </m:d>
                    <m:r>
                      <a:rPr lang="en-US" altLang="zh-CN" sz="2800" i="1" smtClean="0">
                        <a:latin typeface="Cambria Math" panose="02040503050406030204" pitchFamily="18" charset="0"/>
                      </a:rPr>
                      <m:t> </m:t>
                    </m:r>
                    <m:r>
                      <a:rPr lang="zh-CN" altLang="en-US" sz="2800" i="1">
                        <a:latin typeface="Cambria Math" panose="02040503050406030204" pitchFamily="18" charset="0"/>
                      </a:rPr>
                      <m:t>是</m:t>
                    </m:r>
                  </m:oMath>
                </a14:m>
                <a:r>
                  <a:rPr lang="zh-CN" altLang="en-US" sz="2800" dirty="0"/>
                  <a:t>以</a:t>
                </a:r>
                <a14:m>
                  <m:oMath xmlns:m="http://schemas.openxmlformats.org/officeDocument/2006/math">
                    <m:r>
                      <a:rPr lang="en-US" altLang="zh-CN" sz="2800" b="1" i="1">
                        <a:latin typeface="Cambria Math" panose="02040503050406030204" pitchFamily="18" charset="0"/>
                      </a:rPr>
                      <m:t>𝒙</m:t>
                    </m:r>
                  </m:oMath>
                </a14:m>
                <a:r>
                  <a:rPr lang="zh-CN" altLang="en-US" sz="2800" dirty="0"/>
                  <a:t>为自变量的实值函数</a:t>
                </a:r>
                <a:r>
                  <a:rPr lang="en-US" altLang="zh-CN" sz="2800" dirty="0"/>
                  <a:t>,</a:t>
                </a:r>
                <a:r>
                  <a:rPr lang="zh-CN" altLang="en-US" sz="2800" dirty="0"/>
                  <a:t>且满足以下三条性质：</a:t>
                </a:r>
                <a:endParaRPr lang="en-US" altLang="zh-CN" sz="2800" dirty="0"/>
              </a:p>
              <a:p>
                <a:r>
                  <a:rPr lang="zh-CN" altLang="en-US" sz="2800" dirty="0">
                    <a:latin typeface="黑体" panose="02010609060101010101" pitchFamily="49" charset="-122"/>
                  </a:rPr>
                  <a:t>（</a:t>
                </a:r>
                <a:r>
                  <a:rPr lang="en-US" altLang="zh-CN" sz="2800" dirty="0">
                    <a:latin typeface="黑体" panose="02010609060101010101" pitchFamily="49" charset="-122"/>
                  </a:rPr>
                  <a:t>1</a:t>
                </a:r>
                <a:r>
                  <a:rPr lang="zh-CN" altLang="en-US" sz="2800" dirty="0">
                    <a:latin typeface="黑体" panose="02010609060101010101" pitchFamily="49" charset="-122"/>
                  </a:rPr>
                  <a:t>）</a:t>
                </a:r>
                <a:r>
                  <a:rPr lang="zh-CN" altLang="en-US" sz="2800" b="1" dirty="0">
                    <a:solidFill>
                      <a:srgbClr val="FF0000"/>
                    </a:solidFill>
                    <a:latin typeface="黑体" panose="02010609060101010101" pitchFamily="49" charset="-122"/>
                  </a:rPr>
                  <a:t>正定性</a:t>
                </a:r>
                <a14:m>
                  <m:oMath xmlns:m="http://schemas.openxmlformats.org/officeDocument/2006/math">
                    <m:d>
                      <m:dPr>
                        <m:begChr m:val="（"/>
                        <m:endChr m:val="）"/>
                        <m:ctrlPr>
                          <a:rPr lang="zh-CN" altLang="en-US" sz="2800" i="1" dirty="0" smtClean="0">
                            <a:latin typeface="Cambria Math" panose="02040503050406030204" pitchFamily="18" charset="0"/>
                          </a:rPr>
                        </m:ctrlPr>
                      </m:dPr>
                      <m:e>
                        <m:r>
                          <a:rPr lang="zh-CN" altLang="en-US" sz="2800" i="1" dirty="0" smtClean="0">
                            <a:latin typeface="Cambria Math" panose="02040503050406030204" pitchFamily="18" charset="0"/>
                          </a:rPr>
                          <m:t>或</m:t>
                        </m:r>
                        <m:r>
                          <a:rPr lang="zh-CN" altLang="en-US" sz="2800" i="1" dirty="0">
                            <a:latin typeface="Cambria Math" panose="02040503050406030204" pitchFamily="18" charset="0"/>
                          </a:rPr>
                          <m:t>非负性</m:t>
                        </m:r>
                      </m:e>
                    </m:d>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r>
                          <a:rPr lang="en-US" altLang="zh-CN" sz="2800" b="1" i="1">
                            <a:latin typeface="Cambria Math" panose="02040503050406030204" pitchFamily="18" charset="0"/>
                          </a:rPr>
                          <m:t>𝒙</m:t>
                        </m:r>
                      </m:e>
                    </m:d>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rPr>
                      <m:t>0</m:t>
                    </m:r>
                  </m:oMath>
                </a14:m>
                <a:r>
                  <a:rPr lang="en-US" altLang="zh-CN" sz="2800" dirty="0">
                    <a:latin typeface="黑体" panose="02010609060101010101" pitchFamily="49" charset="-122"/>
                  </a:rPr>
                  <a:t>,</a:t>
                </a:r>
                <a:r>
                  <a:rPr lang="zh-CN" altLang="en-US" sz="2800" dirty="0">
                    <a:latin typeface="黑体" panose="02010609060101010101" pitchFamily="49" charset="-122"/>
                  </a:rPr>
                  <a:t>当且仅当</a:t>
                </a:r>
                <a14:m>
                  <m:oMath xmlns:m="http://schemas.openxmlformats.org/officeDocument/2006/math">
                    <m:r>
                      <a:rPr lang="en-US" altLang="zh-CN" sz="2800" b="1" i="1" smtClean="0">
                        <a:latin typeface="Cambria Math" panose="02040503050406030204" pitchFamily="18" charset="0"/>
                      </a:rPr>
                      <m:t>𝒙</m:t>
                    </m:r>
                    <m:r>
                      <a:rPr lang="en-US" altLang="zh-CN" sz="2800" b="0" i="1" smtClean="0">
                        <a:latin typeface="Cambria Math" panose="02040503050406030204" pitchFamily="18" charset="0"/>
                      </a:rPr>
                      <m:t>=</m:t>
                    </m:r>
                    <m:r>
                      <a:rPr lang="zh-CN" altLang="en-US" sz="2800" b="1" i="1" smtClean="0">
                        <a:latin typeface="Cambria Math" panose="02040503050406030204" pitchFamily="18" charset="0"/>
                      </a:rPr>
                      <m:t>𝜽</m:t>
                    </m:r>
                  </m:oMath>
                </a14:m>
                <a:r>
                  <a:rPr lang="zh-CN" altLang="en-US" sz="2800" dirty="0">
                    <a:latin typeface="黑体" panose="02010609060101010101" pitchFamily="49" charset="-122"/>
                  </a:rPr>
                  <a:t>时，有</a:t>
                </a:r>
                <a14:m>
                  <m:oMath xmlns:m="http://schemas.openxmlformats.org/officeDocument/2006/math">
                    <m:d>
                      <m:dPr>
                        <m:begChr m:val="‖"/>
                        <m:endChr m:val="‖"/>
                        <m:ctrlPr>
                          <a:rPr lang="en-US" altLang="zh-CN" sz="2800" i="1">
                            <a:latin typeface="Cambria Math" panose="02040503050406030204" pitchFamily="18" charset="0"/>
                          </a:rPr>
                        </m:ctrlPr>
                      </m:dPr>
                      <m:e>
                        <m:r>
                          <a:rPr lang="en-US" altLang="zh-CN" sz="2800" b="1" i="1">
                            <a:latin typeface="Cambria Math" panose="02040503050406030204" pitchFamily="18" charset="0"/>
                          </a:rPr>
                          <m:t>𝒙</m:t>
                        </m:r>
                      </m:e>
                    </m:d>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rPr>
                      <m:t>0</m:t>
                    </m:r>
                  </m:oMath>
                </a14:m>
                <a:r>
                  <a:rPr lang="en-US" altLang="zh-CN" sz="2800" dirty="0">
                    <a:latin typeface="黑体" panose="02010609060101010101" pitchFamily="49" charset="-122"/>
                  </a:rPr>
                  <a:t>;</a:t>
                </a:r>
              </a:p>
              <a:p>
                <a:r>
                  <a:rPr lang="zh-CN" altLang="en-US" sz="2800" dirty="0">
                    <a:latin typeface="黑体" panose="02010609060101010101" pitchFamily="49" charset="-122"/>
                  </a:rPr>
                  <a:t>（</a:t>
                </a:r>
                <a:r>
                  <a:rPr lang="en-US" altLang="zh-CN" sz="2800" dirty="0">
                    <a:latin typeface="黑体" panose="02010609060101010101" pitchFamily="49" charset="-122"/>
                  </a:rPr>
                  <a:t>2</a:t>
                </a:r>
                <a:r>
                  <a:rPr lang="zh-CN" altLang="en-US" sz="2800" dirty="0">
                    <a:latin typeface="黑体" panose="02010609060101010101" pitchFamily="49" charset="-122"/>
                  </a:rPr>
                  <a:t>）</a:t>
                </a:r>
                <a:r>
                  <a:rPr lang="zh-CN" altLang="en-US" sz="2800" b="1" dirty="0">
                    <a:solidFill>
                      <a:srgbClr val="FF0000"/>
                    </a:solidFill>
                    <a:latin typeface="黑体" panose="02010609060101010101" pitchFamily="49" charset="-122"/>
                  </a:rPr>
                  <a:t>齐次性</a:t>
                </a:r>
                <a14:m>
                  <m:oMath xmlns:m="http://schemas.openxmlformats.org/officeDocument/2006/math">
                    <m:r>
                      <a:rPr lang="en-US" altLang="zh-CN" sz="2800" i="1">
                        <a:latin typeface="Cambria Math" panose="02040503050406030204" pitchFamily="18" charset="0"/>
                      </a:rPr>
                      <m:t>:</m:t>
                    </m:r>
                    <m:r>
                      <a:rPr lang="zh-CN" altLang="en-US" sz="2800" i="1" smtClean="0">
                        <a:latin typeface="Cambria Math" panose="02040503050406030204" pitchFamily="18" charset="0"/>
                      </a:rPr>
                      <m:t> </m:t>
                    </m:r>
                    <m:r>
                      <a:rPr lang="en-US" altLang="zh-CN" sz="280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𝑘</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𝐹</m:t>
                    </m:r>
                    <m:r>
                      <a:rPr lang="en-US" altLang="zh-CN" sz="2800" b="0" i="1" smtClean="0">
                        <a:latin typeface="Cambria Math" panose="02040503050406030204" pitchFamily="18" charset="0"/>
                        <a:ea typeface="Cambria Math" panose="02040503050406030204" pitchFamily="18" charset="0"/>
                      </a:rPr>
                      <m:t>,  </m:t>
                    </m:r>
                    <m:r>
                      <a:rPr lang="en-US" altLang="zh-CN" sz="2800" b="0" i="1" smtClean="0">
                        <a:latin typeface="Cambria Math" panose="02040503050406030204" pitchFamily="18" charset="0"/>
                        <a:ea typeface="Cambria Math" panose="02040503050406030204" pitchFamily="18" charset="0"/>
                      </a:rPr>
                      <m:t>𝑥</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𝑉</m:t>
                    </m:r>
                    <m:r>
                      <a:rPr lang="en-US" altLang="zh-CN" sz="2800" b="0" i="1" smtClean="0">
                        <a:latin typeface="Cambria Math" panose="02040503050406030204" pitchFamily="18" charset="0"/>
                        <a:ea typeface="Cambria Math" panose="02040503050406030204" pitchFamily="18" charset="0"/>
                      </a:rPr>
                      <m:t>,</m:t>
                    </m:r>
                    <m:d>
                      <m:dPr>
                        <m:begChr m:val="‖"/>
                        <m:endChr m:val="‖"/>
                        <m:ctrlPr>
                          <a:rPr lang="en-US" altLang="zh-CN" sz="2800" i="1">
                            <a:latin typeface="Cambria Math" panose="02040503050406030204" pitchFamily="18" charset="0"/>
                          </a:rPr>
                        </m:ctrlPr>
                      </m:dPr>
                      <m:e>
                        <m:r>
                          <a:rPr lang="en-US" altLang="zh-CN" sz="2800" b="0" i="1" smtClean="0">
                            <a:latin typeface="Cambria Math" panose="02040503050406030204" pitchFamily="18" charset="0"/>
                          </a:rPr>
                          <m:t>𝑘</m:t>
                        </m:r>
                        <m:r>
                          <a:rPr lang="en-US" altLang="zh-CN" sz="2800" b="1" i="1">
                            <a:latin typeface="Cambria Math" panose="02040503050406030204" pitchFamily="18" charset="0"/>
                          </a:rPr>
                          <m:t>𝒙</m:t>
                        </m:r>
                      </m:e>
                    </m:d>
                    <m:r>
                      <a:rPr lang="en-US" altLang="zh-CN" sz="2800" b="0" i="1" smtClean="0">
                        <a:latin typeface="Cambria Math" panose="02040503050406030204" pitchFamily="18" charset="0"/>
                      </a:rPr>
                      <m:t>=</m:t>
                    </m:r>
                    <m:d>
                      <m:dPr>
                        <m:begChr m:val="|"/>
                        <m:endChr m:val="|"/>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𝑘</m:t>
                        </m:r>
                      </m:e>
                    </m:d>
                    <m:d>
                      <m:dPr>
                        <m:begChr m:val="‖"/>
                        <m:endChr m:val="‖"/>
                        <m:ctrlPr>
                          <a:rPr lang="en-US" altLang="zh-CN" sz="2800" i="1">
                            <a:latin typeface="Cambria Math" panose="02040503050406030204" pitchFamily="18" charset="0"/>
                          </a:rPr>
                        </m:ctrlPr>
                      </m:dPr>
                      <m:e>
                        <m:r>
                          <a:rPr lang="en-US" altLang="zh-CN" sz="2800" b="1" i="1">
                            <a:latin typeface="Cambria Math" panose="02040503050406030204" pitchFamily="18" charset="0"/>
                          </a:rPr>
                          <m:t>𝒙</m:t>
                        </m:r>
                      </m:e>
                    </m:d>
                  </m:oMath>
                </a14:m>
                <a:r>
                  <a:rPr lang="en-US" altLang="zh-CN" sz="2800" dirty="0">
                    <a:latin typeface="黑体" panose="02010609060101010101" pitchFamily="49" charset="-122"/>
                  </a:rPr>
                  <a:t>;</a:t>
                </a:r>
              </a:p>
              <a:p>
                <a:r>
                  <a:rPr lang="zh-CN" altLang="en-US" sz="2800" dirty="0">
                    <a:latin typeface="黑体" panose="02010609060101010101" pitchFamily="49" charset="-122"/>
                  </a:rPr>
                  <a:t>（</a:t>
                </a:r>
                <a:r>
                  <a:rPr lang="en-US" altLang="zh-CN" sz="2800" dirty="0">
                    <a:latin typeface="黑体" panose="02010609060101010101" pitchFamily="49" charset="-122"/>
                  </a:rPr>
                  <a:t>3</a:t>
                </a:r>
                <a:r>
                  <a:rPr lang="zh-CN" altLang="en-US" sz="2800" dirty="0">
                    <a:latin typeface="黑体" panose="02010609060101010101" pitchFamily="49" charset="-122"/>
                  </a:rPr>
                  <a:t>）</a:t>
                </a:r>
                <a:r>
                  <a:rPr lang="zh-CN" altLang="en-US" sz="2800" b="1" dirty="0">
                    <a:solidFill>
                      <a:srgbClr val="FF0000"/>
                    </a:solidFill>
                    <a:latin typeface="黑体" panose="02010609060101010101" pitchFamily="49" charset="-122"/>
                  </a:rPr>
                  <a:t>三角不等式</a:t>
                </a:r>
                <a14:m>
                  <m:oMath xmlns:m="http://schemas.openxmlformats.org/officeDocument/2006/math">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m:t>
                    </m:r>
                    <m:r>
                      <a:rPr lang="en-US" altLang="zh-CN" sz="2800" b="1" i="1" smtClean="0">
                        <a:latin typeface="Cambria Math" panose="02040503050406030204" pitchFamily="18" charset="0"/>
                        <a:ea typeface="Cambria Math" panose="02040503050406030204" pitchFamily="18" charset="0"/>
                      </a:rPr>
                      <m:t>𝒙</m:t>
                    </m:r>
                    <m:r>
                      <a:rPr lang="en-US" altLang="zh-CN" sz="2800" b="0" i="1" smtClean="0">
                        <a:latin typeface="Cambria Math" panose="02040503050406030204" pitchFamily="18" charset="0"/>
                        <a:ea typeface="Cambria Math" panose="02040503050406030204" pitchFamily="18" charset="0"/>
                      </a:rPr>
                      <m:t>,</m:t>
                    </m:r>
                    <m:r>
                      <a:rPr lang="en-US" altLang="zh-CN" sz="2800" b="1" i="1" smtClean="0">
                        <a:latin typeface="Cambria Math" panose="02040503050406030204" pitchFamily="18" charset="0"/>
                        <a:ea typeface="Cambria Math" panose="02040503050406030204" pitchFamily="18" charset="0"/>
                      </a:rPr>
                      <m:t>𝒚</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𝐹</m:t>
                    </m:r>
                    <m:r>
                      <a:rPr lang="en-US" altLang="zh-CN" sz="2800" i="1" smtClean="0">
                        <a:latin typeface="Cambria Math"/>
                        <a:ea typeface="Cambria Math" panose="02040503050406030204" pitchFamily="18" charset="0"/>
                      </a:rPr>
                      <m:t>, </m:t>
                    </m:r>
                    <m:r>
                      <a:rPr lang="en-US" altLang="zh-CN" sz="2800" b="0" i="1" smtClean="0">
                        <a:latin typeface="Cambria Math" panose="02040503050406030204" pitchFamily="18" charset="0"/>
                        <a:ea typeface="Cambria Math" panose="02040503050406030204" pitchFamily="18" charset="0"/>
                      </a:rPr>
                      <m:t> </m:t>
                    </m:r>
                  </m:oMath>
                </a14:m>
                <a:endParaRPr lang="en-US" altLang="zh-CN" sz="2800" b="0" i="1" dirty="0">
                  <a:latin typeface="Cambria Math" panose="02040503050406030204" pitchFamily="18" charset="0"/>
                  <a:ea typeface="Cambria Math" panose="02040503050406030204" pitchFamily="18" charset="0"/>
                </a:endParaRPr>
              </a:p>
              <a:p>
                <a:pPr algn="ctr"/>
                <a14:m>
                  <m:oMath xmlns:m="http://schemas.openxmlformats.org/officeDocument/2006/math">
                    <m:d>
                      <m:dPr>
                        <m:begChr m:val="‖"/>
                        <m:endChr m:val="‖"/>
                        <m:ctrlPr>
                          <a:rPr lang="en-US" altLang="zh-CN" sz="2800" b="1" i="1" smtClean="0">
                            <a:latin typeface="Cambria Math" panose="02040503050406030204" pitchFamily="18" charset="0"/>
                            <a:ea typeface="Cambria Math" panose="02040503050406030204" pitchFamily="18" charset="0"/>
                          </a:rPr>
                        </m:ctrlPr>
                      </m:dPr>
                      <m:e>
                        <m:r>
                          <a:rPr lang="en-US" altLang="zh-CN" sz="2800" b="1" i="1" smtClean="0">
                            <a:latin typeface="Cambria Math" panose="02040503050406030204" pitchFamily="18" charset="0"/>
                            <a:ea typeface="Cambria Math" panose="02040503050406030204" pitchFamily="18" charset="0"/>
                          </a:rPr>
                          <m:t>𝒙</m:t>
                        </m:r>
                        <m:r>
                          <a:rPr lang="en-US" altLang="zh-CN" sz="2800" b="1" i="1" smtClean="0">
                            <a:latin typeface="Cambria Math" panose="02040503050406030204" pitchFamily="18" charset="0"/>
                            <a:ea typeface="Cambria Math" panose="02040503050406030204" pitchFamily="18" charset="0"/>
                          </a:rPr>
                          <m:t>+</m:t>
                        </m:r>
                        <m:r>
                          <a:rPr lang="en-US" altLang="zh-CN" sz="2800" b="1" i="1" smtClean="0">
                            <a:latin typeface="Cambria Math" panose="02040503050406030204" pitchFamily="18" charset="0"/>
                            <a:ea typeface="Cambria Math" panose="02040503050406030204" pitchFamily="18" charset="0"/>
                          </a:rPr>
                          <m:t>𝒚</m:t>
                        </m:r>
                      </m:e>
                    </m:d>
                    <m:r>
                      <a:rPr lang="en-US" altLang="zh-CN" sz="2800" b="0" i="1" smtClean="0">
                        <a:latin typeface="Cambria Math" panose="02040503050406030204" pitchFamily="18" charset="0"/>
                        <a:ea typeface="Cambria Math" panose="02040503050406030204" pitchFamily="18" charset="0"/>
                      </a:rPr>
                      <m:t>≤</m:t>
                    </m:r>
                    <m:d>
                      <m:dPr>
                        <m:begChr m:val="‖"/>
                        <m:endChr m:val="‖"/>
                        <m:ctrlPr>
                          <a:rPr lang="en-US" altLang="zh-CN" sz="2800" i="1">
                            <a:latin typeface="Cambria Math" panose="02040503050406030204" pitchFamily="18" charset="0"/>
                          </a:rPr>
                        </m:ctrlPr>
                      </m:dPr>
                      <m:e>
                        <m:r>
                          <a:rPr lang="en-US" altLang="zh-CN" sz="2800" b="1" i="1">
                            <a:latin typeface="Cambria Math" panose="02040503050406030204" pitchFamily="18" charset="0"/>
                          </a:rPr>
                          <m:t>𝒙</m:t>
                        </m:r>
                      </m:e>
                    </m:d>
                    <m:r>
                      <a:rPr lang="en-US" altLang="zh-CN" sz="2800" b="0" i="1" smtClean="0">
                        <a:latin typeface="Cambria Math" panose="02040503050406030204" pitchFamily="18" charset="0"/>
                        <a:ea typeface="Cambria Math" panose="02040503050406030204" pitchFamily="18" charset="0"/>
                      </a:rPr>
                      <m:t>+</m:t>
                    </m:r>
                    <m:d>
                      <m:dPr>
                        <m:begChr m:val="‖"/>
                        <m:endChr m:val="‖"/>
                        <m:ctrlPr>
                          <a:rPr lang="en-US" altLang="zh-CN" sz="2800" b="1" i="1" smtClean="0">
                            <a:latin typeface="Cambria Math" panose="02040503050406030204" pitchFamily="18" charset="0"/>
                            <a:ea typeface="Cambria Math" panose="02040503050406030204" pitchFamily="18" charset="0"/>
                          </a:rPr>
                        </m:ctrlPr>
                      </m:dPr>
                      <m:e>
                        <m:r>
                          <a:rPr lang="en-US" altLang="zh-CN" sz="2800" b="1" i="1" smtClean="0">
                            <a:latin typeface="Cambria Math" panose="02040503050406030204" pitchFamily="18" charset="0"/>
                            <a:ea typeface="Cambria Math" panose="02040503050406030204" pitchFamily="18" charset="0"/>
                          </a:rPr>
                          <m:t>𝒚</m:t>
                        </m:r>
                      </m:e>
                    </m:d>
                  </m:oMath>
                </a14:m>
                <a:r>
                  <a:rPr lang="en-US" altLang="zh-CN" sz="2800" dirty="0">
                    <a:latin typeface="黑体" panose="02010609060101010101" pitchFamily="49" charset="-122"/>
                  </a:rPr>
                  <a:t>;</a:t>
                </a:r>
              </a:p>
              <a:p>
                <a:r>
                  <a:rPr lang="zh-CN" altLang="en-US" sz="2800" dirty="0"/>
                  <a:t>则称</a:t>
                </a:r>
                <a14:m>
                  <m:oMath xmlns:m="http://schemas.openxmlformats.org/officeDocument/2006/math">
                    <m:d>
                      <m:dPr>
                        <m:begChr m:val="‖"/>
                        <m:endChr m:val="‖"/>
                        <m:ctrlPr>
                          <a:rPr lang="en-US" altLang="zh-CN" sz="2800" i="1">
                            <a:latin typeface="Cambria Math" panose="02040503050406030204" pitchFamily="18" charset="0"/>
                          </a:rPr>
                        </m:ctrlPr>
                      </m:dPr>
                      <m:e>
                        <m:r>
                          <a:rPr lang="en-US" altLang="zh-CN" sz="2800" b="1" i="1">
                            <a:latin typeface="Cambria Math" panose="02040503050406030204" pitchFamily="18" charset="0"/>
                          </a:rPr>
                          <m:t>𝒙</m:t>
                        </m:r>
                      </m:e>
                    </m:d>
                  </m:oMath>
                </a14:m>
                <a:r>
                  <a:rPr lang="zh-CN" altLang="en-US" sz="2800" dirty="0"/>
                  <a:t>是向量</a:t>
                </a:r>
                <a14:m>
                  <m:oMath xmlns:m="http://schemas.openxmlformats.org/officeDocument/2006/math">
                    <m:r>
                      <a:rPr lang="en-US" altLang="zh-CN" sz="2800" b="1" i="1">
                        <a:latin typeface="Cambria Math" panose="02040503050406030204" pitchFamily="18" charset="0"/>
                      </a:rPr>
                      <m:t>𝒙</m:t>
                    </m:r>
                  </m:oMath>
                </a14:m>
                <a:r>
                  <a:rPr lang="zh-CN" altLang="en-US" sz="2800" dirty="0"/>
                  <a:t>的</a:t>
                </a:r>
                <a:r>
                  <a:rPr lang="zh-CN" altLang="en-US" sz="2800" b="1" dirty="0">
                    <a:solidFill>
                      <a:srgbClr val="FF0000"/>
                    </a:solidFill>
                  </a:rPr>
                  <a:t>范数</a:t>
                </a:r>
                <a:r>
                  <a:rPr lang="en-US" altLang="zh-CN" sz="2800" dirty="0"/>
                  <a:t>, </a:t>
                </a:r>
                <a14:m>
                  <m:oMath xmlns:m="http://schemas.openxmlformats.org/officeDocument/2006/math">
                    <m:r>
                      <a:rPr lang="en-US" altLang="zh-CN" sz="2800" i="1">
                        <a:latin typeface="Cambria Math" panose="02040503050406030204" pitchFamily="18" charset="0"/>
                      </a:rPr>
                      <m:t>𝑉</m:t>
                    </m:r>
                    <m:r>
                      <a:rPr lang="zh-CN" altLang="en-US" sz="2800" i="1" smtClean="0">
                        <a:latin typeface="Cambria Math" panose="02040503050406030204" pitchFamily="18" charset="0"/>
                      </a:rPr>
                      <m:t>是</m:t>
                    </m:r>
                    <m:r>
                      <a:rPr lang="zh-CN" altLang="en-US" sz="2800" i="1">
                        <a:latin typeface="Cambria Math" panose="02040503050406030204" pitchFamily="18" charset="0"/>
                      </a:rPr>
                      <m:t>数域</m:t>
                    </m:r>
                    <m:r>
                      <a:rPr lang="en-US" altLang="zh-CN" sz="2800" i="1">
                        <a:latin typeface="Cambria Math" panose="02040503050406030204" pitchFamily="18" charset="0"/>
                        <a:ea typeface="Cambria Math" panose="02040503050406030204" pitchFamily="18" charset="0"/>
                      </a:rPr>
                      <m:t>𝐹</m:t>
                    </m:r>
                  </m:oMath>
                </a14:m>
                <a:r>
                  <a:rPr kumimoji="0" lang="zh-CN" altLang="en-US" sz="2800" b="0" i="0" u="none" strike="noStrike" kern="1200" cap="none" spc="0" normalizeH="0" baseline="0" noProof="0" dirty="0">
                    <a:ln>
                      <a:noFill/>
                    </a:ln>
                    <a:effectLst/>
                    <a:uLnTx/>
                    <a:uFillTx/>
                    <a:latin typeface="宋体" panose="02010600030101010101" pitchFamily="2" charset="-122"/>
                  </a:rPr>
                  <a:t>上的</a:t>
                </a:r>
                <a:r>
                  <a:rPr kumimoji="0" lang="zh-CN" altLang="en-US" sz="2800" b="1" i="0" u="none" strike="noStrike" kern="1200" cap="none" spc="0" normalizeH="0" baseline="0" noProof="0" dirty="0">
                    <a:ln>
                      <a:noFill/>
                    </a:ln>
                    <a:solidFill>
                      <a:srgbClr val="FF0000"/>
                    </a:solidFill>
                    <a:effectLst/>
                    <a:uLnTx/>
                    <a:uFillTx/>
                    <a:latin typeface="宋体" panose="02010600030101010101" pitchFamily="2" charset="-122"/>
                  </a:rPr>
                  <a:t>赋范线性空间</a:t>
                </a:r>
                <a:r>
                  <a:rPr lang="en-US" altLang="zh-CN" sz="2800" dirty="0"/>
                  <a:t>, </a:t>
                </a:r>
                <a:r>
                  <a:rPr lang="zh-CN" altLang="en-US" sz="2800" dirty="0"/>
                  <a:t>记为</a:t>
                </a:r>
                <a14:m>
                  <m:oMath xmlns:m="http://schemas.openxmlformats.org/officeDocument/2006/math">
                    <m:r>
                      <a:rPr lang="en-US" altLang="zh-CN" sz="2800">
                        <a:latin typeface="Cambria Math" panose="02040503050406030204" pitchFamily="18" charset="0"/>
                      </a:rPr>
                      <m:t>(</m:t>
                    </m:r>
                    <m:r>
                      <a:rPr lang="en-US" altLang="zh-CN" sz="2800" i="1">
                        <a:latin typeface="Cambria Math" panose="02040503050406030204" pitchFamily="18" charset="0"/>
                      </a:rPr>
                      <m:t>𝑉</m:t>
                    </m:r>
                    <m:r>
                      <a:rPr lang="en-US" altLang="zh-CN" sz="2800" i="1">
                        <a:latin typeface="Cambria Math"/>
                      </a:rPr>
                      <m:t>, </m:t>
                    </m:r>
                    <m:d>
                      <m:dPr>
                        <m:begChr m:val="‖"/>
                        <m:endChr m:val="‖"/>
                        <m:ctrlPr>
                          <a:rPr lang="en-US" altLang="zh-CN" sz="2800" i="1" smtClean="0">
                            <a:latin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m:t>
                        </m:r>
                      </m:e>
                    </m:d>
                    <m:r>
                      <a:rPr lang="en-US" altLang="zh-CN" sz="2800" i="1">
                        <a:latin typeface="Cambria Math" panose="02040503050406030204" pitchFamily="18" charset="0"/>
                      </a:rPr>
                      <m:t>)</m:t>
                    </m:r>
                  </m:oMath>
                </a14:m>
                <a:r>
                  <a:rPr lang="en-US" altLang="zh-CN" sz="2800" dirty="0">
                    <a:latin typeface="黑体" panose="02010609060101010101" pitchFamily="49" charset="-122"/>
                  </a:rPr>
                  <a:t>.</a:t>
                </a:r>
                <a:endParaRPr kumimoji="0" lang="en-US" altLang="zh-CN" sz="2800" b="0" i="0" u="none" strike="noStrike" kern="1200" cap="none" spc="0" normalizeH="0" baseline="0" noProof="0" dirty="0">
                  <a:ln>
                    <a:noFill/>
                  </a:ln>
                  <a:solidFill>
                    <a:srgbClr val="FF0000"/>
                  </a:solidFill>
                  <a:effectLst/>
                  <a:uLnTx/>
                  <a:uFillTx/>
                  <a:latin typeface="宋体" panose="02010600030101010101" pitchFamily="2"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0" y="1229293"/>
                <a:ext cx="8000999" cy="4935337"/>
              </a:xfrm>
              <a:prstGeom prst="rect">
                <a:avLst/>
              </a:prstGeom>
              <a:blipFill>
                <a:blip r:embed="rId2"/>
                <a:stretch>
                  <a:fillRect l="-1601" t="-1607" r="-2820" b="-74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24669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向量范数</a:t>
            </a:r>
            <a:endParaRPr lang="zh-CN" altLang="en-US" sz="2400" dirty="0">
              <a:latin typeface="黑体" panose="02010609060101010101" pitchFamily="49" charset="-122"/>
              <a:ea typeface="黑体" panose="02010609060101010101" pitchFamily="49" charset="-122"/>
              <a:cs typeface="Arial" charset="0"/>
            </a:endParaRPr>
          </a:p>
        </p:txBody>
      </p:sp>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20000"/>
              </a:lnSpc>
            </a:pPr>
            <a:r>
              <a:rPr lang="zh-CN" altLang="zh-CN" sz="2800" b="1" dirty="0">
                <a:solidFill>
                  <a:srgbClr val="0000FF"/>
                </a:solidFill>
              </a:rPr>
              <a:t>注</a:t>
            </a:r>
            <a:r>
              <a:rPr lang="en-US" altLang="zh-CN" sz="2800" b="1" dirty="0">
                <a:solidFill>
                  <a:srgbClr val="0000FF"/>
                </a:solidFill>
              </a:rPr>
              <a:t>1: </a:t>
            </a:r>
            <a:r>
              <a:rPr lang="zh-CN" altLang="en-US" sz="2800" dirty="0"/>
              <a:t>定义</a:t>
            </a:r>
            <a:r>
              <a:rPr lang="en-US" altLang="zh-CN" sz="2800" dirty="0">
                <a:latin typeface="Cambria Math" panose="02040503050406030204" pitchFamily="18" charset="0"/>
              </a:rPr>
              <a:t>4.1.1</a:t>
            </a:r>
            <a:r>
              <a:rPr lang="zh-CN" altLang="en-US" sz="2800" dirty="0"/>
              <a:t>中的三条性质称为</a:t>
            </a:r>
            <a:r>
              <a:rPr lang="zh-CN" altLang="en-US" sz="2800" dirty="0">
                <a:solidFill>
                  <a:srgbClr val="FF0000"/>
                </a:solidFill>
              </a:rPr>
              <a:t>范数的三条公理</a:t>
            </a:r>
            <a:r>
              <a:rPr lang="en-US" altLang="zh-CN" sz="2800" dirty="0"/>
              <a:t>,</a:t>
            </a:r>
            <a:r>
              <a:rPr lang="zh-CN" altLang="en-US" sz="2800" dirty="0"/>
              <a:t>即只要满足范数公理的实值函数均可定义为向量的范数</a:t>
            </a:r>
            <a:r>
              <a:rPr lang="en-US" altLang="zh-CN" sz="2800" dirty="0">
                <a:latin typeface="黑体" panose="02010609060101010101" pitchFamily="49" charset="-122"/>
              </a:rPr>
              <a:t>.</a:t>
            </a:r>
            <a:endParaRPr lang="zh-CN" altLang="en-US" sz="2800" dirty="0">
              <a:latin typeface="黑体" panose="02010609060101010101" pitchFamily="49" charset="-122"/>
            </a:endParaRPr>
          </a:p>
          <a:p>
            <a:pPr>
              <a:lnSpc>
                <a:spcPct val="120000"/>
              </a:lnSpc>
            </a:pPr>
            <a:endParaRPr lang="en-US" altLang="zh-CN" sz="2800" dirty="0">
              <a:solidFill>
                <a:srgbClr val="FF0000"/>
              </a:solidFill>
              <a:latin typeface="黑体" pitchFamily="49" charset="-122"/>
            </a:endParaRPr>
          </a:p>
        </p:txBody>
      </p:sp>
    </p:spTree>
    <p:extLst>
      <p:ext uri="{BB962C8B-B14F-4D97-AF65-F5344CB8AC3E}">
        <p14:creationId xmlns:p14="http://schemas.microsoft.com/office/powerpoint/2010/main" val="207236804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向量范数</a:t>
            </a:r>
            <a:endParaRPr lang="zh-CN" altLang="en-US" sz="2400" dirty="0">
              <a:latin typeface="黑体" panose="02010609060101010101" pitchFamily="49" charset="-122"/>
              <a:ea typeface="黑体" panose="02010609060101010101" pitchFamily="49" charset="-122"/>
              <a:cs typeface="Arial" charset="0"/>
            </a:endParaRP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20000"/>
                  </a:lnSpc>
                </a:pPr>
                <a:r>
                  <a:rPr lang="zh-CN" altLang="zh-CN" sz="2800" b="1" dirty="0">
                    <a:solidFill>
                      <a:srgbClr val="0000FF"/>
                    </a:solidFill>
                  </a:rPr>
                  <a:t>注</a:t>
                </a:r>
                <a:r>
                  <a:rPr lang="en-US" altLang="zh-CN" sz="2800" b="1" dirty="0">
                    <a:solidFill>
                      <a:srgbClr val="0000FF"/>
                    </a:solidFill>
                  </a:rPr>
                  <a:t>1: </a:t>
                </a:r>
                <a:r>
                  <a:rPr lang="zh-CN" altLang="en-US" sz="2800" dirty="0"/>
                  <a:t>定义</a:t>
                </a:r>
                <a:r>
                  <a:rPr lang="en-US" altLang="zh-CN" sz="2800" dirty="0">
                    <a:latin typeface="Cambria Math" panose="02040503050406030204" pitchFamily="18" charset="0"/>
                  </a:rPr>
                  <a:t>4.1.1</a:t>
                </a:r>
                <a:r>
                  <a:rPr lang="zh-CN" altLang="en-US" sz="2800" dirty="0"/>
                  <a:t>中的三条性质称为</a:t>
                </a:r>
                <a:r>
                  <a:rPr lang="zh-CN" altLang="en-US" sz="2800" dirty="0">
                    <a:solidFill>
                      <a:srgbClr val="FF0000"/>
                    </a:solidFill>
                  </a:rPr>
                  <a:t>范数的三条公理</a:t>
                </a:r>
                <a:r>
                  <a:rPr lang="en-US" altLang="zh-CN" sz="2800" dirty="0"/>
                  <a:t>,</a:t>
                </a:r>
                <a:r>
                  <a:rPr lang="zh-CN" altLang="en-US" sz="2800" dirty="0"/>
                  <a:t>即只要满足范数公理的实值函数均可定义为向量的范数</a:t>
                </a:r>
                <a:r>
                  <a:rPr lang="en-US" altLang="zh-CN" sz="2800" dirty="0">
                    <a:latin typeface="黑体" panose="02010609060101010101" pitchFamily="49" charset="-122"/>
                  </a:rPr>
                  <a:t>.</a:t>
                </a:r>
                <a:endParaRPr lang="zh-CN" altLang="en-US" sz="2800" dirty="0">
                  <a:latin typeface="黑体" panose="02010609060101010101" pitchFamily="49" charset="-122"/>
                </a:endParaRPr>
              </a:p>
              <a:p>
                <a:pPr>
                  <a:lnSpc>
                    <a:spcPct val="120000"/>
                  </a:lnSpc>
                </a:pPr>
                <a:r>
                  <a:rPr lang="zh-CN" altLang="zh-CN" sz="2800" b="1" dirty="0">
                    <a:solidFill>
                      <a:srgbClr val="0000FF"/>
                    </a:solidFill>
                  </a:rPr>
                  <a:t>注</a:t>
                </a:r>
                <a:r>
                  <a:rPr lang="en-US" altLang="zh-CN" sz="2800" b="1" dirty="0">
                    <a:solidFill>
                      <a:srgbClr val="0000FF"/>
                    </a:solidFill>
                  </a:rPr>
                  <a:t>2: </a:t>
                </a:r>
                <a:r>
                  <a:rPr lang="zh-CN" altLang="en-US" sz="2800" dirty="0"/>
                  <a:t>三角不等式的等价形式</a:t>
                </a:r>
                <a14:m>
                  <m:oMath xmlns:m="http://schemas.openxmlformats.org/officeDocument/2006/math">
                    <m:r>
                      <a:rPr lang="en-US" altLang="zh-CN" sz="2800" i="1" smtClean="0">
                        <a:latin typeface="Cambria Math" panose="02040503050406030204" pitchFamily="18" charset="0"/>
                      </a:rPr>
                      <m:t>:</m:t>
                    </m:r>
                  </m:oMath>
                </a14:m>
                <a:endParaRPr lang="en-US" altLang="zh-CN" sz="2800" dirty="0"/>
              </a:p>
              <a:p>
                <a:pPr>
                  <a:lnSpc>
                    <a:spcPct val="120000"/>
                  </a:lnSpc>
                </a:pPr>
                <a14:m>
                  <m:oMathPara xmlns:m="http://schemas.openxmlformats.org/officeDocument/2006/math">
                    <m:oMathParaPr>
                      <m:jc m:val="centerGroup"/>
                    </m:oMathParaPr>
                    <m:oMath xmlns:m="http://schemas.openxmlformats.org/officeDocument/2006/math">
                      <m:r>
                        <a:rPr lang="zh-CN" altLang="en-US" sz="2800" i="1" smtClean="0">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𝑥</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𝑦</m:t>
                      </m:r>
                      <m:r>
                        <a:rPr lang="en-US" altLang="zh-CN" sz="2800" i="1">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𝑉</m:t>
                      </m:r>
                      <m:r>
                        <a:rPr lang="en-US" altLang="zh-CN" sz="2800" i="1">
                          <a:latin typeface="Cambria Math"/>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 </m:t>
                      </m:r>
                      <m:d>
                        <m:dPr>
                          <m:begChr m:val="|"/>
                          <m:endChr m:val="|"/>
                          <m:ctrlPr>
                            <a:rPr lang="en-US" altLang="zh-CN" sz="2800" b="0" i="1" smtClean="0">
                              <a:latin typeface="Cambria Math" panose="02040503050406030204" pitchFamily="18" charset="0"/>
                              <a:ea typeface="Cambria Math" panose="02040503050406030204" pitchFamily="18" charset="0"/>
                            </a:rPr>
                          </m:ctrlPr>
                        </m:dPr>
                        <m:e>
                          <m:d>
                            <m:dPr>
                              <m:begChr m:val="‖"/>
                              <m:endChr m:val="‖"/>
                              <m:ctrlPr>
                                <a:rPr lang="en-US" altLang="zh-CN" sz="2800" i="1">
                                  <a:latin typeface="Cambria Math" panose="02040503050406030204" pitchFamily="18" charset="0"/>
                                  <a:ea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𝑥</m:t>
                              </m:r>
                            </m:e>
                          </m:d>
                          <m:r>
                            <a:rPr lang="en-US" altLang="zh-CN" sz="2800" b="0" i="1" smtClean="0">
                              <a:latin typeface="Cambria Math" panose="02040503050406030204" pitchFamily="18" charset="0"/>
                              <a:ea typeface="Cambria Math" panose="02040503050406030204" pitchFamily="18" charset="0"/>
                            </a:rPr>
                            <m:t>−</m:t>
                          </m:r>
                          <m:d>
                            <m:dPr>
                              <m:begChr m:val="‖"/>
                              <m:endChr m:val="‖"/>
                              <m:ctrlPr>
                                <a:rPr lang="en-US" altLang="zh-CN" sz="2800" i="1">
                                  <a:latin typeface="Cambria Math" panose="02040503050406030204" pitchFamily="18" charset="0"/>
                                  <a:ea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𝑦</m:t>
                              </m:r>
                            </m:e>
                          </m:d>
                        </m:e>
                      </m:d>
                      <m:r>
                        <a:rPr lang="en-US" altLang="zh-CN" sz="2800" b="0" i="1" smtClean="0">
                          <a:latin typeface="Cambria Math" panose="02040503050406030204" pitchFamily="18" charset="0"/>
                          <a:ea typeface="Cambria Math" panose="02040503050406030204" pitchFamily="18" charset="0"/>
                        </a:rPr>
                        <m:t>≤</m:t>
                      </m:r>
                      <m:d>
                        <m:dPr>
                          <m:begChr m:val="‖"/>
                          <m:endChr m:val="‖"/>
                          <m:ctrlPr>
                            <a:rPr lang="en-US" altLang="zh-CN" sz="2800" b="0" i="1" smtClean="0">
                              <a:latin typeface="Cambria Math" panose="02040503050406030204" pitchFamily="18" charset="0"/>
                              <a:ea typeface="Cambria Math" panose="02040503050406030204" pitchFamily="18" charset="0"/>
                            </a:rPr>
                          </m:ctrlPr>
                        </m:dPr>
                        <m:e>
                          <m:r>
                            <a:rPr lang="en-US" altLang="zh-CN" sz="2800" b="0" i="1" smtClean="0">
                              <a:latin typeface="Cambria Math" panose="02040503050406030204" pitchFamily="18" charset="0"/>
                              <a:ea typeface="Cambria Math" panose="02040503050406030204" pitchFamily="18" charset="0"/>
                            </a:rPr>
                            <m:t>𝑥</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𝑦</m:t>
                          </m:r>
                        </m:e>
                      </m:d>
                    </m:oMath>
                  </m:oMathPara>
                </a14:m>
                <a:endParaRPr lang="en-US" altLang="zh-CN" sz="2800" dirty="0"/>
              </a:p>
              <a:p>
                <a:pPr>
                  <a:lnSpc>
                    <a:spcPct val="120000"/>
                  </a:lnSpc>
                </a:pPr>
                <a:endParaRPr lang="en-US" altLang="zh-CN" sz="2800" dirty="0">
                  <a:solidFill>
                    <a:srgbClr val="FF0000"/>
                  </a:solidFill>
                  <a:latin typeface="黑体" pitchFamily="49" charset="-122"/>
                </a:endParaRPr>
              </a:p>
              <a:p>
                <a:pPr>
                  <a:lnSpc>
                    <a:spcPct val="120000"/>
                  </a:lnSpc>
                </a:pPr>
                <a:endParaRPr lang="en-US" altLang="zh-CN" sz="2800" dirty="0">
                  <a:solidFill>
                    <a:srgbClr val="FF0000"/>
                  </a:solidFill>
                  <a:latin typeface="黑体" pitchFamily="49"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a:blip r:embed="rId2"/>
                <a:stretch>
                  <a:fillRect l="-1623" t="-989" r="-1546"/>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9A4D926C-D9BC-4021-9F11-0D8A929C2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7753" y="4362894"/>
            <a:ext cx="3011352" cy="1801736"/>
          </a:xfrm>
          <a:prstGeom prst="rect">
            <a:avLst/>
          </a:prstGeom>
        </p:spPr>
      </p:pic>
    </p:spTree>
    <p:extLst>
      <p:ext uri="{BB962C8B-B14F-4D97-AF65-F5344CB8AC3E}">
        <p14:creationId xmlns:p14="http://schemas.microsoft.com/office/powerpoint/2010/main" val="291443324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向量范数</a:t>
            </a:r>
            <a:endParaRPr lang="zh-CN" altLang="en-US" sz="2400" dirty="0">
              <a:latin typeface="黑体" panose="02010609060101010101" pitchFamily="49" charset="-122"/>
              <a:ea typeface="黑体" panose="02010609060101010101" pitchFamily="49" charset="-122"/>
              <a:cs typeface="Arial" charset="0"/>
            </a:endParaRPr>
          </a:p>
        </p:txBody>
      </p:sp>
      <p:sp>
        <p:nvSpPr>
          <p:cNvPr id="22" name="内容占位符 2"/>
          <p:cNvSpPr txBox="1">
            <a:spLocks/>
          </p:cNvSpPr>
          <p:nvPr/>
        </p:nvSpPr>
        <p:spPr>
          <a:xfrm>
            <a:off x="513031" y="1229293"/>
            <a:ext cx="80010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en-US" sz="2800" b="1" dirty="0">
                <a:solidFill>
                  <a:srgbClr val="FF0000"/>
                </a:solidFill>
                <a:latin typeface="黑体" pitchFamily="49" charset="-122"/>
              </a:rPr>
              <a:t>思考</a:t>
            </a:r>
            <a:r>
              <a:rPr lang="en-US" altLang="zh-CN" sz="2800" b="1" dirty="0">
                <a:solidFill>
                  <a:srgbClr val="FF0000"/>
                </a:solidFill>
                <a:latin typeface="黑体" pitchFamily="49" charset="-122"/>
              </a:rPr>
              <a:t>:</a:t>
            </a:r>
            <a:r>
              <a:rPr lang="zh-CN" altLang="en-US" sz="2800" b="1" dirty="0">
                <a:solidFill>
                  <a:srgbClr val="FF0000"/>
                </a:solidFill>
                <a:latin typeface="黑体" pitchFamily="49" charset="-122"/>
              </a:rPr>
              <a:t>内积空间是赋范线性空间吗？</a:t>
            </a:r>
            <a:endParaRPr lang="en-US" altLang="zh-CN" sz="2800" b="1" dirty="0">
              <a:solidFill>
                <a:srgbClr val="FF0000"/>
              </a:solidFill>
              <a:latin typeface="黑体" panose="02010609060101010101" pitchFamily="49" charset="-122"/>
            </a:endParaRPr>
          </a:p>
          <a:p>
            <a:pPr algn="just">
              <a:lnSpc>
                <a:spcPct val="120000"/>
              </a:lnSpc>
            </a:pPr>
            <a:endParaRPr lang="zh-CN" altLang="zh-CN" sz="2800" dirty="0"/>
          </a:p>
        </p:txBody>
      </p:sp>
    </p:spTree>
    <p:extLst>
      <p:ext uri="{BB962C8B-B14F-4D97-AF65-F5344CB8AC3E}">
        <p14:creationId xmlns:p14="http://schemas.microsoft.com/office/powerpoint/2010/main" val="392111818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向量范数</a:t>
            </a:r>
            <a:endParaRPr lang="zh-CN" altLang="en-US" sz="2400" dirty="0">
              <a:latin typeface="黑体" panose="02010609060101010101" pitchFamily="49" charset="-122"/>
              <a:ea typeface="黑体" panose="02010609060101010101" pitchFamily="49" charset="-122"/>
              <a:cs typeface="Arial" charset="0"/>
            </a:endParaRPr>
          </a:p>
        </p:txBody>
      </p:sp>
      <p:sp>
        <p:nvSpPr>
          <p:cNvPr id="22" name="内容占位符 2"/>
          <p:cNvSpPr txBox="1">
            <a:spLocks/>
          </p:cNvSpPr>
          <p:nvPr/>
        </p:nvSpPr>
        <p:spPr>
          <a:xfrm>
            <a:off x="541986" y="1229293"/>
            <a:ext cx="8065565"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en-US" sz="2800" b="1" dirty="0">
                <a:solidFill>
                  <a:srgbClr val="FF0000"/>
                </a:solidFill>
                <a:latin typeface="黑体" pitchFamily="49" charset="-122"/>
              </a:rPr>
              <a:t>思考</a:t>
            </a:r>
            <a:r>
              <a:rPr lang="en-US" altLang="zh-CN" sz="2800" b="1" dirty="0">
                <a:solidFill>
                  <a:srgbClr val="FF0000"/>
                </a:solidFill>
                <a:latin typeface="黑体" pitchFamily="49" charset="-122"/>
              </a:rPr>
              <a:t>:</a:t>
            </a:r>
            <a:r>
              <a:rPr lang="zh-CN" altLang="en-US" sz="2800" b="1" dirty="0">
                <a:solidFill>
                  <a:srgbClr val="FF0000"/>
                </a:solidFill>
                <a:latin typeface="黑体" pitchFamily="49" charset="-122"/>
              </a:rPr>
              <a:t>内积空间是赋范线性空间吗？</a:t>
            </a:r>
            <a:endParaRPr lang="en-US" altLang="zh-CN" sz="2800" b="1" dirty="0">
              <a:solidFill>
                <a:srgbClr val="FF0000"/>
              </a:solidFill>
              <a:latin typeface="黑体" panose="02010609060101010101" pitchFamily="49" charset="-122"/>
            </a:endParaRPr>
          </a:p>
          <a:p>
            <a:pPr algn="just">
              <a:lnSpc>
                <a:spcPct val="120000"/>
              </a:lnSpc>
            </a:pPr>
            <a:r>
              <a:rPr lang="zh-CN" altLang="en-US" sz="2800" dirty="0">
                <a:solidFill>
                  <a:srgbClr val="0000FF"/>
                </a:solidFill>
              </a:rPr>
              <a:t>分析</a:t>
            </a:r>
            <a:r>
              <a:rPr lang="en-US" altLang="zh-CN" sz="2800" dirty="0">
                <a:solidFill>
                  <a:srgbClr val="0000FF"/>
                </a:solidFill>
                <a:latin typeface="黑体" pitchFamily="49" charset="-122"/>
              </a:rPr>
              <a:t>:</a:t>
            </a:r>
            <a:r>
              <a:rPr lang="zh-CN" altLang="en-US" sz="2800" dirty="0"/>
              <a:t>判断内积空间是否为赋范线性空间只需判断内积空间是否定义了符合范数三条公理的实值函数</a:t>
            </a:r>
            <a:r>
              <a:rPr lang="en-US" altLang="zh-CN" sz="2800" dirty="0"/>
              <a:t>. </a:t>
            </a:r>
          </a:p>
          <a:p>
            <a:pPr algn="just">
              <a:lnSpc>
                <a:spcPct val="120000"/>
              </a:lnSpc>
            </a:pPr>
            <a:r>
              <a:rPr lang="zh-CN" altLang="en-US" sz="2800" dirty="0"/>
              <a:t>显然</a:t>
            </a:r>
            <a:r>
              <a:rPr lang="en-US" altLang="zh-CN" sz="2800" dirty="0"/>
              <a:t>, </a:t>
            </a:r>
            <a:r>
              <a:rPr lang="zh-CN" altLang="en-US" sz="2800" dirty="0"/>
              <a:t>内积空间定义的向量长度符合这一要求</a:t>
            </a:r>
            <a:r>
              <a:rPr lang="en-US" altLang="zh-CN" sz="2800" dirty="0"/>
              <a:t>. </a:t>
            </a:r>
            <a:r>
              <a:rPr lang="zh-CN" altLang="en-US" sz="2800" dirty="0"/>
              <a:t>因此</a:t>
            </a:r>
            <a:r>
              <a:rPr lang="en-US" altLang="zh-CN" sz="2800" dirty="0"/>
              <a:t>, </a:t>
            </a:r>
            <a:r>
              <a:rPr lang="zh-CN" altLang="en-US" sz="2800" dirty="0">
                <a:solidFill>
                  <a:srgbClr val="0000FF"/>
                </a:solidFill>
              </a:rPr>
              <a:t>内积空间是赋范线性空间</a:t>
            </a:r>
            <a:r>
              <a:rPr lang="en-US" altLang="zh-CN" sz="2800" dirty="0"/>
              <a:t>. </a:t>
            </a:r>
          </a:p>
          <a:p>
            <a:pPr algn="just">
              <a:lnSpc>
                <a:spcPct val="120000"/>
              </a:lnSpc>
            </a:pPr>
            <a:r>
              <a:rPr lang="zh-CN" altLang="en-US" sz="2800" dirty="0"/>
              <a:t>实际上</a:t>
            </a:r>
            <a:r>
              <a:rPr lang="en-US" altLang="zh-CN" sz="2800" dirty="0"/>
              <a:t>, </a:t>
            </a:r>
            <a:r>
              <a:rPr lang="zh-CN" altLang="en-US" sz="2800" dirty="0"/>
              <a:t>内积空间中长度的定义不仅满足范数的三条公理</a:t>
            </a:r>
            <a:r>
              <a:rPr lang="en-US" altLang="zh-CN" sz="2800" dirty="0"/>
              <a:t>, </a:t>
            </a:r>
            <a:r>
              <a:rPr lang="zh-CN" altLang="en-US" sz="2800" dirty="0"/>
              <a:t>还满足平行四边形法则</a:t>
            </a:r>
            <a:r>
              <a:rPr lang="en-US" altLang="zh-CN" sz="2800" dirty="0">
                <a:latin typeface="黑体" panose="02010609060101010101" pitchFamily="49" charset="-122"/>
              </a:rPr>
              <a:t>;</a:t>
            </a:r>
            <a:r>
              <a:rPr lang="zh-CN" altLang="en-US" sz="2800" dirty="0"/>
              <a:t>而</a:t>
            </a:r>
            <a:r>
              <a:rPr lang="zh-CN" altLang="en-US" sz="2800" dirty="0">
                <a:solidFill>
                  <a:srgbClr val="FF0000"/>
                </a:solidFill>
              </a:rPr>
              <a:t>赋范线性空间并不一定满足这一法则</a:t>
            </a:r>
            <a:r>
              <a:rPr lang="en-US" altLang="zh-CN" sz="2800" dirty="0"/>
              <a:t>. </a:t>
            </a:r>
            <a:endParaRPr lang="zh-CN" altLang="en-US" sz="2800" dirty="0"/>
          </a:p>
          <a:p>
            <a:pPr algn="just">
              <a:lnSpc>
                <a:spcPct val="120000"/>
              </a:lnSpc>
            </a:pPr>
            <a:endParaRPr lang="zh-CN" altLang="zh-CN" sz="2800" dirty="0"/>
          </a:p>
        </p:txBody>
      </p:sp>
    </p:spTree>
    <p:extLst>
      <p:ext uri="{BB962C8B-B14F-4D97-AF65-F5344CB8AC3E}">
        <p14:creationId xmlns:p14="http://schemas.microsoft.com/office/powerpoint/2010/main" val="395990273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向量范数</a:t>
            </a:r>
            <a:endParaRPr lang="zh-CN" altLang="en-US" sz="2400" dirty="0">
              <a:latin typeface="黑体" panose="02010609060101010101" pitchFamily="49" charset="-122"/>
              <a:ea typeface="黑体" panose="02010609060101010101" pitchFamily="49" charset="-122"/>
              <a:cs typeface="Arial" charset="0"/>
            </a:endParaRP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8735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4.1.1 </a:t>
                </a:r>
                <a14:m>
                  <m:oMath xmlns:m="http://schemas.openxmlformats.org/officeDocument/2006/math">
                    <m:r>
                      <a:rPr lang="en-US" altLang="zh-CN" sz="2800">
                        <a:latin typeface="Cambria Math" panose="02040503050406030204" pitchFamily="18" charset="0"/>
                      </a:rPr>
                      <m:t>∀</m:t>
                    </m:r>
                    <m:r>
                      <a:rPr lang="en-US" altLang="zh-CN" sz="2800" b="1" i="1">
                        <a:latin typeface="Cambria Math" panose="02040503050406030204" pitchFamily="18" charset="0"/>
                      </a:rPr>
                      <m:t>𝒙</m:t>
                    </m:r>
                    <m:r>
                      <a:rPr lang="en-US" altLang="zh-CN" sz="2800">
                        <a:latin typeface="Cambria Math" panose="02040503050406030204" pitchFamily="18" charset="0"/>
                      </a:rPr>
                      <m:t>=</m:t>
                    </m:r>
                    <m:sSup>
                      <m:sSupPr>
                        <m:ctrlPr>
                          <a:rPr lang="en-US" altLang="zh-CN" sz="2800" i="1">
                            <a:latin typeface="Cambria Math" panose="02040503050406030204" pitchFamily="18" charset="0"/>
                          </a:rPr>
                        </m:ctrlPr>
                      </m:sSupPr>
                      <m:e>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a:latin typeface="Cambria Math" panose="02040503050406030204" pitchFamily="18" charset="0"/>
                                  </a:rPr>
                                  <m:t>1</m:t>
                                </m:r>
                              </m:sub>
                            </m:sSub>
                            <m:r>
                              <a:rPr lang="en-US" altLang="zh-CN" sz="280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a:latin typeface="Cambria Math" panose="02040503050406030204" pitchFamily="18" charset="0"/>
                                  </a:rPr>
                                  <m:t>2</m:t>
                                </m:r>
                              </m:sub>
                            </m:sSub>
                            <m:r>
                              <a:rPr lang="en-US" altLang="zh-CN" sz="2800">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𝑥</m:t>
                                </m:r>
                              </m:e>
                              <m:sub>
                                <m:r>
                                  <a:rPr lang="en-US" altLang="zh-CN" sz="2800" i="1">
                                    <a:latin typeface="Cambria Math" panose="02040503050406030204" pitchFamily="18" charset="0"/>
                                    <a:ea typeface="Cambria Math" panose="02040503050406030204" pitchFamily="18" charset="0"/>
                                  </a:rPr>
                                  <m:t>𝑛</m:t>
                                </m:r>
                              </m:sub>
                            </m:sSub>
                          </m:e>
                        </m:d>
                      </m:e>
                      <m:sup>
                        <m:r>
                          <a:rPr lang="en-US" altLang="zh-CN" sz="2800" i="1">
                            <a:latin typeface="Cambria Math" panose="02040503050406030204" pitchFamily="18" charset="0"/>
                          </a:rPr>
                          <m:t>𝑇</m:t>
                        </m:r>
                      </m:sup>
                    </m:sSup>
                    <m:r>
                      <a:rPr lang="en-US" altLang="zh-CN" sz="2800" i="1">
                        <a:latin typeface="Cambria Math" panose="02040503050406030204" pitchFamily="18" charset="0"/>
                        <a:ea typeface="Cambria Math" panose="02040503050406030204" pitchFamily="18" charset="0"/>
                      </a:rPr>
                      <m:t>∈</m:t>
                    </m:r>
                    <m:sSup>
                      <m:sSupPr>
                        <m:ctrlPr>
                          <a:rPr lang="en-US" altLang="zh-CN" sz="2800" i="1">
                            <a:latin typeface="Cambria Math" panose="02040503050406030204" pitchFamily="18" charset="0"/>
                            <a:ea typeface="Cambria Math" panose="02040503050406030204" pitchFamily="18" charset="0"/>
                          </a:rPr>
                        </m:ctrlPr>
                      </m:sSupPr>
                      <m:e>
                        <m:r>
                          <a:rPr lang="en-US" altLang="zh-CN" sz="2800" i="1">
                            <a:latin typeface="Cambria Math" panose="02040503050406030204" pitchFamily="18" charset="0"/>
                          </a:rPr>
                          <m:t>ℂ</m:t>
                        </m:r>
                      </m:e>
                      <m:sup>
                        <m:r>
                          <a:rPr lang="en-US" altLang="zh-CN" sz="2800" i="1">
                            <a:latin typeface="Cambria Math" panose="02040503050406030204" pitchFamily="18" charset="0"/>
                            <a:ea typeface="Cambria Math" panose="02040503050406030204" pitchFamily="18" charset="0"/>
                          </a:rPr>
                          <m:t>𝑛</m:t>
                        </m:r>
                      </m:sup>
                    </m:sSup>
                  </m:oMath>
                </a14:m>
                <a:r>
                  <a:rPr lang="en-US" altLang="zh-CN" sz="2800" dirty="0">
                    <a:latin typeface="Cambria Math" panose="02040503050406030204" pitchFamily="18" charset="0"/>
                  </a:rPr>
                  <a:t>, </a:t>
                </a:r>
                <a:r>
                  <a:rPr lang="zh-CN" altLang="en-US" sz="2800" dirty="0">
                    <a:latin typeface="Cambria Math" panose="02040503050406030204" pitchFamily="18" charset="0"/>
                  </a:rPr>
                  <a:t>定义</a:t>
                </a:r>
                <a:endParaRPr lang="en-US" altLang="zh-CN" sz="2800" dirty="0">
                  <a:latin typeface="Cambria Math" panose="02040503050406030204" pitchFamily="18" charset="0"/>
                </a:endParaRPr>
              </a:p>
              <a:p>
                <a:pPr>
                  <a:lnSpc>
                    <a:spcPct val="120000"/>
                  </a:lnSpc>
                </a:pPr>
                <a14:m>
                  <m:oMathPara xmlns:m="http://schemas.openxmlformats.org/officeDocument/2006/math">
                    <m:oMathParaPr>
                      <m:jc m:val="centerGroup"/>
                    </m:oMathParaPr>
                    <m:oMath xmlns:m="http://schemas.openxmlformats.org/officeDocument/2006/math">
                      <m:sSub>
                        <m:sSubPr>
                          <m:ctrlPr>
                            <a:rPr lang="en-US" altLang="zh-CN" sz="2800" i="1">
                              <a:latin typeface="Cambria Math" panose="02040503050406030204" pitchFamily="18" charset="0"/>
                            </a:rPr>
                          </m:ctrlPr>
                        </m:sSubPr>
                        <m:e>
                          <m:d>
                            <m:dPr>
                              <m:begChr m:val="‖"/>
                              <m:endChr m:val="‖"/>
                              <m:ctrlPr>
                                <a:rPr lang="en-US" altLang="zh-CN" sz="2800" b="1" i="1">
                                  <a:latin typeface="Cambria Math" panose="02040503050406030204" pitchFamily="18" charset="0"/>
                                </a:rPr>
                              </m:ctrlPr>
                            </m:dPr>
                            <m:e>
                              <m:r>
                                <a:rPr lang="en-US" altLang="zh-CN" sz="2800" b="1" i="1">
                                  <a:latin typeface="Cambria Math" panose="02040503050406030204" pitchFamily="18" charset="0"/>
                                </a:rPr>
                                <m:t>𝒙</m:t>
                              </m:r>
                            </m:e>
                          </m:d>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nary>
                        <m:naryPr>
                          <m:chr m:val="∑"/>
                          <m:limLoc m:val="subSup"/>
                          <m:ctrlPr>
                            <a:rPr lang="en-US" altLang="zh-CN" sz="2800" i="1">
                              <a:latin typeface="Cambria Math" panose="02040503050406030204" pitchFamily="18" charset="0"/>
                            </a:rPr>
                          </m:ctrlPr>
                        </m:naryPr>
                        <m:sub>
                          <m:r>
                            <m:rPr>
                              <m:brk m:alnAt="25"/>
                            </m:rPr>
                            <a:rPr lang="en-US" altLang="zh-CN" sz="2800" i="1">
                              <a:latin typeface="Cambria Math" panose="02040503050406030204" pitchFamily="18" charset="0"/>
                            </a:rPr>
                            <m:t>𝑖</m:t>
                          </m:r>
                          <m:r>
                            <a:rPr lang="en-US" altLang="zh-CN" sz="2800" i="1">
                              <a:latin typeface="Cambria Math" panose="02040503050406030204" pitchFamily="18" charset="0"/>
                            </a:rPr>
                            <m:t>=1</m:t>
                          </m:r>
                        </m:sub>
                        <m:sup>
                          <m:r>
                            <a:rPr lang="en-US" altLang="zh-CN" sz="2800" i="1">
                              <a:latin typeface="Cambria Math" panose="02040503050406030204" pitchFamily="18" charset="0"/>
                            </a:rPr>
                            <m:t>𝑛</m:t>
                          </m:r>
                        </m:sup>
                        <m:e>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𝑖</m:t>
                                  </m:r>
                                </m:sub>
                              </m:sSub>
                            </m:e>
                          </m:d>
                        </m:e>
                      </m:nary>
                    </m:oMath>
                  </m:oMathPara>
                </a14:m>
                <a:endParaRPr lang="en-US" altLang="zh-CN" sz="2800" dirty="0">
                  <a:solidFill>
                    <a:srgbClr val="0000FF"/>
                  </a:solidFill>
                  <a:latin typeface="Cambria Math" panose="02040503050406030204" pitchFamily="18" charset="0"/>
                </a:endParaRPr>
              </a:p>
              <a:p>
                <a:pPr>
                  <a:lnSpc>
                    <a:spcPct val="120000"/>
                  </a:lnSpc>
                </a:pPr>
                <a14:m>
                  <m:oMathPara xmlns:m="http://schemas.openxmlformats.org/officeDocument/2006/math">
                    <m:oMathParaPr>
                      <m:jc m:val="centerGroup"/>
                    </m:oMathParaPr>
                    <m:oMath xmlns:m="http://schemas.openxmlformats.org/officeDocument/2006/math">
                      <m:sSub>
                        <m:sSubPr>
                          <m:ctrlPr>
                            <a:rPr lang="en-US" altLang="zh-CN" sz="2800" i="1">
                              <a:latin typeface="Cambria Math" panose="02040503050406030204" pitchFamily="18" charset="0"/>
                            </a:rPr>
                          </m:ctrlPr>
                        </m:sSubPr>
                        <m:e>
                          <m:d>
                            <m:dPr>
                              <m:begChr m:val="‖"/>
                              <m:endChr m:val="‖"/>
                              <m:ctrlPr>
                                <a:rPr lang="en-US" altLang="zh-CN" sz="2800" b="1" i="1">
                                  <a:latin typeface="Cambria Math" panose="02040503050406030204" pitchFamily="18" charset="0"/>
                                </a:rPr>
                              </m:ctrlPr>
                            </m:dPr>
                            <m:e>
                              <m:r>
                                <a:rPr lang="en-US" altLang="zh-CN" sz="2800" b="1" i="1">
                                  <a:latin typeface="Cambria Math" panose="02040503050406030204" pitchFamily="18" charset="0"/>
                                </a:rPr>
                                <m:t>𝒙</m:t>
                              </m:r>
                            </m:e>
                          </m:d>
                        </m:e>
                        <m:sub>
                          <m:r>
                            <a:rPr lang="en-US" altLang="zh-CN" sz="2800" i="1">
                              <a:latin typeface="Cambria Math" panose="02040503050406030204" pitchFamily="18" charset="0"/>
                              <a:ea typeface="Cambria Math" panose="02040503050406030204" pitchFamily="18" charset="0"/>
                            </a:rPr>
                            <m:t>∞</m:t>
                          </m:r>
                        </m:sub>
                      </m:sSub>
                      <m:r>
                        <a:rPr lang="en-US" altLang="zh-CN" sz="2800" i="1">
                          <a:latin typeface="Cambria Math" panose="02040503050406030204" pitchFamily="18" charset="0"/>
                        </a:rPr>
                        <m:t>=</m:t>
                      </m:r>
                      <m:func>
                        <m:funcPr>
                          <m:ctrlPr>
                            <a:rPr lang="en-US" altLang="zh-CN" sz="2800" i="1">
                              <a:latin typeface="Cambria Math" panose="02040503050406030204" pitchFamily="18" charset="0"/>
                            </a:rPr>
                          </m:ctrlPr>
                        </m:funcPr>
                        <m:fName>
                          <m:limLow>
                            <m:limLowPr>
                              <m:ctrlPr>
                                <a:rPr lang="en-US" altLang="zh-CN" sz="2800" i="1">
                                  <a:latin typeface="Cambria Math" panose="02040503050406030204" pitchFamily="18" charset="0"/>
                                </a:rPr>
                              </m:ctrlPr>
                            </m:limLowPr>
                            <m:e>
                              <m:r>
                                <m:rPr>
                                  <m:sty m:val="p"/>
                                </m:rPr>
                                <a:rPr lang="en-US" altLang="zh-CN" sz="2800">
                                  <a:latin typeface="Cambria Math" panose="02040503050406030204" pitchFamily="18" charset="0"/>
                                </a:rPr>
                                <m:t>max</m:t>
                              </m:r>
                            </m:e>
                            <m:lim>
                              <m:r>
                                <a:rPr lang="en-US" altLang="zh-CN" sz="2800" i="1">
                                  <a:latin typeface="Cambria Math" panose="02040503050406030204" pitchFamily="18" charset="0"/>
                                </a:rPr>
                                <m:t>1</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rPr>
                                <m:t>𝑖</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𝑛</m:t>
                              </m:r>
                            </m:lim>
                          </m:limLow>
                        </m:fName>
                        <m:e>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𝑖</m:t>
                                  </m:r>
                                </m:sub>
                              </m:sSub>
                            </m:e>
                          </m:d>
                        </m:e>
                      </m:func>
                    </m:oMath>
                  </m:oMathPara>
                </a14:m>
                <a:endParaRPr lang="en-US" altLang="zh-CN" sz="2800" dirty="0">
                  <a:solidFill>
                    <a:srgbClr val="0000FF"/>
                  </a:solidFill>
                  <a:latin typeface="Cambria Math" panose="02040503050406030204" pitchFamily="18" charset="0"/>
                </a:endParaRPr>
              </a:p>
              <a:p>
                <a:pPr lvl="0" fontAlgn="auto">
                  <a:spcAft>
                    <a:spcPts val="0"/>
                  </a:spcAft>
                  <a:defRPr/>
                </a:pPr>
                <a14:m>
                  <m:oMathPara xmlns:m="http://schemas.openxmlformats.org/officeDocument/2006/math">
                    <m:oMathParaPr>
                      <m:jc m:val="centerGroup"/>
                    </m:oMathParaPr>
                    <m:oMath xmlns:m="http://schemas.openxmlformats.org/officeDocument/2006/math">
                      <m:sSub>
                        <m:sSubPr>
                          <m:ctrlPr>
                            <a:rPr lang="en-US" altLang="zh-CN" sz="2800" i="1" smtClean="0">
                              <a:solidFill>
                                <a:schemeClr val="tx1"/>
                              </a:solidFill>
                              <a:latin typeface="Cambria Math" panose="02040503050406030204" pitchFamily="18" charset="0"/>
                            </a:rPr>
                          </m:ctrlPr>
                        </m:sSubPr>
                        <m:e>
                          <m:d>
                            <m:dPr>
                              <m:begChr m:val="‖"/>
                              <m:endChr m:val="‖"/>
                              <m:ctrlPr>
                                <a:rPr lang="en-US" altLang="zh-CN" sz="2800" b="1" i="1" smtClean="0">
                                  <a:solidFill>
                                    <a:schemeClr val="tx1"/>
                                  </a:solidFill>
                                  <a:latin typeface="Cambria Math" panose="02040503050406030204" pitchFamily="18" charset="0"/>
                                </a:rPr>
                              </m:ctrlPr>
                            </m:dPr>
                            <m:e>
                              <m:r>
                                <a:rPr lang="en-US" altLang="zh-CN" sz="2800" b="1" i="1" smtClean="0">
                                  <a:solidFill>
                                    <a:schemeClr val="tx1"/>
                                  </a:solidFill>
                                  <a:latin typeface="Cambria Math" panose="02040503050406030204" pitchFamily="18" charset="0"/>
                                </a:rPr>
                                <m:t>𝒙</m:t>
                              </m:r>
                            </m:e>
                          </m:d>
                        </m:e>
                        <m:sub>
                          <m:r>
                            <a:rPr lang="en-US" altLang="zh-CN" sz="2800" b="0" i="1" smtClean="0">
                              <a:solidFill>
                                <a:schemeClr val="tx1"/>
                              </a:solidFill>
                              <a:latin typeface="Cambria Math" panose="02040503050406030204" pitchFamily="18" charset="0"/>
                            </a:rPr>
                            <m:t>2</m:t>
                          </m:r>
                        </m:sub>
                      </m:sSub>
                      <m:r>
                        <a:rPr lang="en-US" altLang="zh-CN" sz="2800" b="0" i="1" smtClean="0">
                          <a:solidFill>
                            <a:schemeClr val="tx1"/>
                          </a:solidFill>
                          <a:latin typeface="Cambria Math" panose="02040503050406030204" pitchFamily="18" charset="0"/>
                        </a:rPr>
                        <m:t>=</m:t>
                      </m:r>
                      <m:sSup>
                        <m:sSupPr>
                          <m:ctrlPr>
                            <a:rPr lang="en-US" altLang="zh-CN" sz="2800" b="0" i="1" smtClean="0">
                              <a:solidFill>
                                <a:schemeClr val="tx1"/>
                              </a:solidFill>
                              <a:latin typeface="Cambria Math" panose="02040503050406030204" pitchFamily="18" charset="0"/>
                            </a:rPr>
                          </m:ctrlPr>
                        </m:sSupPr>
                        <m:e>
                          <m:r>
                            <a:rPr lang="en-US" altLang="zh-CN" sz="2800" i="1">
                              <a:latin typeface="Cambria Math" panose="02040503050406030204" pitchFamily="18" charset="0"/>
                            </a:rPr>
                            <m:t>(</m:t>
                          </m:r>
                          <m:nary>
                            <m:naryPr>
                              <m:chr m:val="∑"/>
                              <m:limLoc m:val="subSup"/>
                              <m:ctrlPr>
                                <a:rPr lang="en-US" altLang="zh-CN" sz="2800" i="1">
                                  <a:latin typeface="Cambria Math" panose="02040503050406030204" pitchFamily="18" charset="0"/>
                                </a:rPr>
                              </m:ctrlPr>
                            </m:naryPr>
                            <m:sub>
                              <m:r>
                                <m:rPr>
                                  <m:brk m:alnAt="25"/>
                                </m:rPr>
                                <a:rPr lang="en-US" altLang="zh-CN" sz="2800" i="1">
                                  <a:latin typeface="Cambria Math" panose="02040503050406030204" pitchFamily="18" charset="0"/>
                                </a:rPr>
                                <m:t>𝑖</m:t>
                              </m:r>
                              <m:r>
                                <a:rPr lang="en-US" altLang="zh-CN" sz="2800" i="1">
                                  <a:latin typeface="Cambria Math" panose="02040503050406030204" pitchFamily="18" charset="0"/>
                                </a:rPr>
                                <m:t>=1</m:t>
                              </m:r>
                            </m:sub>
                            <m:sup>
                              <m:r>
                                <a:rPr lang="en-US" altLang="zh-CN" sz="2800" i="1">
                                  <a:latin typeface="Cambria Math" panose="02040503050406030204" pitchFamily="18" charset="0"/>
                                </a:rPr>
                                <m:t>𝑛</m:t>
                              </m:r>
                            </m:sup>
                            <m:e>
                              <m:sSup>
                                <m:sSupPr>
                                  <m:ctrlPr>
                                    <a:rPr lang="en-US" altLang="zh-CN" sz="2800" i="1">
                                      <a:latin typeface="Cambria Math" panose="02040503050406030204" pitchFamily="18" charset="0"/>
                                    </a:rPr>
                                  </m:ctrlPr>
                                </m:sSupPr>
                                <m:e>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𝑖</m:t>
                                          </m:r>
                                        </m:sub>
                                      </m:sSub>
                                    </m:e>
                                  </m:d>
                                </m:e>
                                <m:sup>
                                  <m:r>
                                    <a:rPr lang="en-US" altLang="zh-CN" sz="2800" i="1">
                                      <a:latin typeface="Cambria Math" panose="02040503050406030204" pitchFamily="18" charset="0"/>
                                    </a:rPr>
                                    <m:t>2</m:t>
                                  </m:r>
                                </m:sup>
                              </m:sSup>
                            </m:e>
                          </m:nary>
                          <m:r>
                            <a:rPr lang="en-US" altLang="zh-CN" sz="2800" i="1">
                              <a:latin typeface="Cambria Math" panose="02040503050406030204" pitchFamily="18" charset="0"/>
                            </a:rPr>
                            <m:t>)</m:t>
                          </m:r>
                        </m:e>
                        <m:sup>
                          <m:f>
                            <m:fPr>
                              <m:ctrlPr>
                                <a:rPr lang="en-US" altLang="zh-CN" sz="2800" b="0" i="1" smtClean="0">
                                  <a:solidFill>
                                    <a:schemeClr val="tx1"/>
                                  </a:solidFill>
                                  <a:latin typeface="Cambria Math" panose="02040503050406030204" pitchFamily="18" charset="0"/>
                                </a:rPr>
                              </m:ctrlPr>
                            </m:fPr>
                            <m:num>
                              <m:r>
                                <a:rPr lang="en-US" altLang="zh-CN" sz="2800" b="0" i="1" smtClean="0">
                                  <a:solidFill>
                                    <a:schemeClr val="tx1"/>
                                  </a:solidFill>
                                  <a:latin typeface="Cambria Math" panose="02040503050406030204" pitchFamily="18" charset="0"/>
                                </a:rPr>
                                <m:t>1</m:t>
                              </m:r>
                            </m:num>
                            <m:den>
                              <m:r>
                                <a:rPr lang="en-US" altLang="zh-CN" sz="2800" b="0" i="1" smtClean="0">
                                  <a:solidFill>
                                    <a:schemeClr val="tx1"/>
                                  </a:solidFill>
                                  <a:latin typeface="Cambria Math" panose="02040503050406030204" pitchFamily="18" charset="0"/>
                                </a:rPr>
                                <m:t>2</m:t>
                              </m:r>
                            </m:den>
                          </m:f>
                        </m:sup>
                      </m:sSup>
                    </m:oMath>
                  </m:oMathPara>
                </a14:m>
                <a:endParaRPr kumimoji="0" lang="en-US" altLang="zh-CN" sz="2800" b="0" i="0" u="none" strike="noStrike" kern="1200" cap="none" spc="0" normalizeH="0" baseline="0" noProof="0" dirty="0">
                  <a:ln>
                    <a:noFill/>
                  </a:ln>
                  <a:solidFill>
                    <a:srgbClr val="0000FF"/>
                  </a:solidFill>
                  <a:effectLst/>
                  <a:uLnTx/>
                  <a:uFillTx/>
                  <a:latin typeface="宋体" panose="02010600030101010101" pitchFamily="2" charset="-122"/>
                </a:endParaRPr>
              </a:p>
              <a:p>
                <a:pPr lvl="0" fontAlgn="auto">
                  <a:spcAft>
                    <a:spcPts val="0"/>
                  </a:spcAft>
                  <a:defRPr/>
                </a:pPr>
                <a:r>
                  <a:rPr lang="zh-CN" altLang="en-US" sz="2800" dirty="0"/>
                  <a:t>则</a:t>
                </a:r>
                <a14:m>
                  <m:oMath xmlns:m="http://schemas.openxmlformats.org/officeDocument/2006/math">
                    <m:sSub>
                      <m:sSubPr>
                        <m:ctrlPr>
                          <a:rPr lang="en-US" altLang="zh-CN" sz="2800" i="1" smtClean="0">
                            <a:solidFill>
                              <a:schemeClr val="tx1"/>
                            </a:solidFill>
                            <a:latin typeface="Cambria Math" panose="02040503050406030204" pitchFamily="18" charset="0"/>
                          </a:rPr>
                        </m:ctrlPr>
                      </m:sSubPr>
                      <m:e>
                        <m:d>
                          <m:dPr>
                            <m:begChr m:val="‖"/>
                            <m:endChr m:val="‖"/>
                            <m:ctrlPr>
                              <a:rPr lang="en-US" altLang="zh-CN" sz="2800" b="1" i="1" smtClean="0">
                                <a:solidFill>
                                  <a:schemeClr val="tx1"/>
                                </a:solidFill>
                                <a:latin typeface="Cambria Math" panose="02040503050406030204" pitchFamily="18" charset="0"/>
                              </a:rPr>
                            </m:ctrlPr>
                          </m:dPr>
                          <m:e>
                            <m:r>
                              <a:rPr lang="en-US" altLang="zh-CN" sz="2800" b="1" i="1" smtClean="0">
                                <a:solidFill>
                                  <a:schemeClr val="tx1"/>
                                </a:solidFill>
                                <a:latin typeface="Cambria Math" panose="02040503050406030204" pitchFamily="18" charset="0"/>
                              </a:rPr>
                              <m:t>𝒙</m:t>
                            </m:r>
                          </m:e>
                        </m:d>
                      </m:e>
                      <m:sub>
                        <m:r>
                          <a:rPr lang="en-US" altLang="zh-CN" sz="2800" b="0" i="1" smtClean="0">
                            <a:solidFill>
                              <a:schemeClr val="tx1"/>
                            </a:solidFill>
                            <a:latin typeface="Cambria Math" panose="02040503050406030204" pitchFamily="18" charset="0"/>
                          </a:rPr>
                          <m:t>1</m:t>
                        </m:r>
                      </m:sub>
                    </m:sSub>
                  </m:oMath>
                </a14:m>
                <a:r>
                  <a:rPr lang="en-US" altLang="zh-CN" sz="2800" dirty="0"/>
                  <a:t>, </a:t>
                </a:r>
                <a14:m>
                  <m:oMath xmlns:m="http://schemas.openxmlformats.org/officeDocument/2006/math">
                    <m:sSub>
                      <m:sSubPr>
                        <m:ctrlPr>
                          <a:rPr lang="en-US" altLang="zh-CN" sz="2800" b="1" i="1">
                            <a:latin typeface="Cambria Math" panose="02040503050406030204" pitchFamily="18" charset="0"/>
                          </a:rPr>
                        </m:ctrlPr>
                      </m:sSubPr>
                      <m:e>
                        <m:d>
                          <m:dPr>
                            <m:begChr m:val="‖"/>
                            <m:endChr m:val="‖"/>
                            <m:ctrlPr>
                              <a:rPr lang="en-US" altLang="zh-CN" sz="2800" b="1" i="1">
                                <a:latin typeface="Cambria Math" panose="02040503050406030204" pitchFamily="18" charset="0"/>
                              </a:rPr>
                            </m:ctrlPr>
                          </m:dPr>
                          <m:e>
                            <m:r>
                              <a:rPr lang="en-US" altLang="zh-CN" sz="2800" b="1" i="1">
                                <a:latin typeface="Cambria Math" panose="02040503050406030204" pitchFamily="18" charset="0"/>
                              </a:rPr>
                              <m:t>𝒙</m:t>
                            </m:r>
                          </m:e>
                        </m:d>
                      </m:e>
                      <m:sub>
                        <m:r>
                          <a:rPr lang="en-US" altLang="zh-CN" sz="2800" b="1" i="1">
                            <a:latin typeface="Cambria Math" panose="02040503050406030204" pitchFamily="18" charset="0"/>
                            <a:ea typeface="Cambria Math" panose="02040503050406030204" pitchFamily="18" charset="0"/>
                          </a:rPr>
                          <m:t>∞</m:t>
                        </m:r>
                      </m:sub>
                    </m:sSub>
                  </m:oMath>
                </a14:m>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d>
                          <m:dPr>
                            <m:begChr m:val="‖"/>
                            <m:endChr m:val="‖"/>
                            <m:ctrlPr>
                              <a:rPr lang="en-US" altLang="zh-CN" sz="2800" b="1" i="1">
                                <a:latin typeface="Cambria Math" panose="02040503050406030204" pitchFamily="18" charset="0"/>
                              </a:rPr>
                            </m:ctrlPr>
                          </m:dPr>
                          <m:e>
                            <m:r>
                              <a:rPr lang="en-US" altLang="zh-CN" sz="2800" b="1" i="1">
                                <a:latin typeface="Cambria Math" panose="02040503050406030204" pitchFamily="18" charset="0"/>
                              </a:rPr>
                              <m:t>𝒙</m:t>
                            </m:r>
                          </m:e>
                        </m:d>
                      </m:e>
                      <m:sub>
                        <m:r>
                          <a:rPr lang="en-US" altLang="zh-CN" sz="2800" i="1">
                            <a:latin typeface="Cambria Math" panose="02040503050406030204" pitchFamily="18" charset="0"/>
                          </a:rPr>
                          <m:t>2</m:t>
                        </m:r>
                      </m:sub>
                    </m:sSub>
                  </m:oMath>
                </a14:m>
                <a:r>
                  <a:rPr kumimoji="0" lang="zh-CN" altLang="en-US" sz="2800" b="0" i="0" u="none" strike="noStrike" kern="1200" cap="none" spc="0" normalizeH="0" baseline="0" noProof="0" dirty="0">
                    <a:ln>
                      <a:noFill/>
                    </a:ln>
                    <a:effectLst/>
                    <a:uLnTx/>
                    <a:uFillTx/>
                    <a:latin typeface="宋体" panose="02010600030101010101" pitchFamily="2" charset="-122"/>
                  </a:rPr>
                  <a:t>均是向量</a:t>
                </a:r>
                <a14:m>
                  <m:oMath xmlns:m="http://schemas.openxmlformats.org/officeDocument/2006/math">
                    <m:r>
                      <a:rPr lang="en-US" altLang="zh-CN" sz="2800" b="0" i="1">
                        <a:latin typeface="Cambria Math" panose="02040503050406030204" pitchFamily="18" charset="0"/>
                      </a:rPr>
                      <m:t>𝑥</m:t>
                    </m:r>
                  </m:oMath>
                </a14:m>
                <a:r>
                  <a:rPr kumimoji="0" lang="zh-CN" altLang="en-US" sz="2800" i="0" u="none" strike="noStrike" kern="1200" cap="none" spc="0" normalizeH="0" baseline="0" noProof="0" dirty="0">
                    <a:ln>
                      <a:noFill/>
                    </a:ln>
                    <a:effectLst/>
                    <a:uLnTx/>
                    <a:uFillTx/>
                    <a:latin typeface="宋体" panose="02010600030101010101" pitchFamily="2" charset="-122"/>
                  </a:rPr>
                  <a:t>的范数</a:t>
                </a:r>
                <a:r>
                  <a:rPr lang="en-US" altLang="zh-CN" sz="2800" dirty="0"/>
                  <a:t>, </a:t>
                </a:r>
                <a:r>
                  <a:rPr lang="zh-CN" altLang="en-US" sz="2800" dirty="0"/>
                  <a:t>分别称为</a:t>
                </a:r>
                <a:r>
                  <a:rPr lang="en-US" altLang="zh-CN" sz="2800" dirty="0">
                    <a:solidFill>
                      <a:srgbClr val="FF0000"/>
                    </a:solidFill>
                  </a:rPr>
                  <a:t>1-</a:t>
                </a:r>
                <a:r>
                  <a:rPr lang="zh-CN" altLang="en-US" sz="2800" dirty="0">
                    <a:solidFill>
                      <a:srgbClr val="FF0000"/>
                    </a:solidFill>
                  </a:rPr>
                  <a:t>范数</a:t>
                </a:r>
                <a:r>
                  <a:rPr lang="zh-CN" altLang="en-US" sz="2800" dirty="0"/>
                  <a:t>、</a:t>
                </a:r>
                <a14:m>
                  <m:oMath xmlns:m="http://schemas.openxmlformats.org/officeDocument/2006/math">
                    <m:r>
                      <a:rPr lang="zh-CN" altLang="en-US" sz="2800" i="1" smtClean="0">
                        <a:solidFill>
                          <a:srgbClr val="FF0000"/>
                        </a:solidFill>
                        <a:latin typeface="Cambria Math" panose="02040503050406030204" pitchFamily="18" charset="0"/>
                      </a:rPr>
                      <m:t>∞</m:t>
                    </m:r>
                    <m:r>
                      <a:rPr lang="en-US" altLang="zh-CN" sz="2800" i="1">
                        <a:solidFill>
                          <a:srgbClr val="FF0000"/>
                        </a:solidFill>
                        <a:latin typeface="Cambria Math" panose="02040503050406030204" pitchFamily="18" charset="0"/>
                      </a:rPr>
                      <m:t>−</m:t>
                    </m:r>
                  </m:oMath>
                </a14:m>
                <a:r>
                  <a:rPr kumimoji="0" lang="zh-CN" altLang="en-US" sz="2800" i="0" u="none" strike="noStrike" kern="1200" cap="none" spc="0" normalizeH="0" baseline="0" noProof="0" dirty="0">
                    <a:ln>
                      <a:noFill/>
                    </a:ln>
                    <a:solidFill>
                      <a:srgbClr val="FF0000"/>
                    </a:solidFill>
                    <a:effectLst/>
                    <a:uLnTx/>
                    <a:uFillTx/>
                    <a:latin typeface="宋体" panose="02010600030101010101" pitchFamily="2" charset="-122"/>
                  </a:rPr>
                  <a:t>范数</a:t>
                </a:r>
                <a:r>
                  <a:rPr kumimoji="0" lang="zh-CN" altLang="en-US" sz="2800" i="0" u="none" strike="noStrike" kern="1200" cap="none" spc="0" normalizeH="0" baseline="0" noProof="0" dirty="0">
                    <a:ln>
                      <a:noFill/>
                    </a:ln>
                    <a:effectLst/>
                    <a:uLnTx/>
                    <a:uFillTx/>
                    <a:latin typeface="宋体" panose="02010600030101010101" pitchFamily="2" charset="-122"/>
                  </a:rPr>
                  <a:t>和</a:t>
                </a:r>
                <a:r>
                  <a:rPr lang="en-US" altLang="zh-CN" sz="2800" dirty="0">
                    <a:solidFill>
                      <a:srgbClr val="FF0000"/>
                    </a:solidFill>
                  </a:rPr>
                  <a:t>2-</a:t>
                </a:r>
                <a:r>
                  <a:rPr kumimoji="0" lang="zh-CN" altLang="en-US" sz="2800" i="0" u="none" strike="noStrike" kern="1200" cap="none" spc="0" normalizeH="0" baseline="0" noProof="0" dirty="0">
                    <a:ln>
                      <a:noFill/>
                    </a:ln>
                    <a:solidFill>
                      <a:srgbClr val="FF0000"/>
                    </a:solidFill>
                    <a:effectLst/>
                    <a:uLnTx/>
                    <a:uFillTx/>
                    <a:latin typeface="宋体" panose="02010600030101010101" pitchFamily="2" charset="-122"/>
                  </a:rPr>
                  <a:t>范数</a:t>
                </a:r>
                <a:r>
                  <a:rPr kumimoji="0" lang="zh-CN" altLang="en-US" sz="2800" i="0" u="none" strike="noStrike" kern="1200" cap="none" spc="0" normalizeH="0" baseline="0" noProof="0" dirty="0">
                    <a:ln>
                      <a:noFill/>
                    </a:ln>
                    <a:effectLst/>
                    <a:uLnTx/>
                    <a:uFillTx/>
                    <a:latin typeface="宋体" panose="02010600030101010101" pitchFamily="2" charset="-122"/>
                  </a:rPr>
                  <a:t>（或</a:t>
                </a:r>
                <a:r>
                  <a:rPr kumimoji="0" lang="zh-CN" altLang="en-US" sz="2800" i="0" u="none" strike="noStrike" kern="1200" cap="none" spc="0" normalizeH="0" baseline="0" noProof="0" dirty="0">
                    <a:ln>
                      <a:noFill/>
                    </a:ln>
                    <a:solidFill>
                      <a:srgbClr val="FF0000"/>
                    </a:solidFill>
                    <a:effectLst/>
                    <a:uLnTx/>
                    <a:uFillTx/>
                    <a:latin typeface="宋体" panose="02010600030101010101" pitchFamily="2" charset="-122"/>
                  </a:rPr>
                  <a:t>欧几里得范数</a:t>
                </a:r>
                <a:r>
                  <a:rPr kumimoji="0" lang="zh-CN" altLang="en-US" sz="2800" i="0" u="none" strike="noStrike" kern="1200" cap="none" spc="0" normalizeH="0" baseline="0" noProof="0" dirty="0">
                    <a:ln>
                      <a:noFill/>
                    </a:ln>
                    <a:effectLst/>
                    <a:uLnTx/>
                    <a:uFillTx/>
                    <a:latin typeface="宋体" panose="02010600030101010101" pitchFamily="2" charset="-122"/>
                  </a:rPr>
                  <a:t>）</a:t>
                </a:r>
                <a:r>
                  <a:rPr lang="en-US" altLang="zh-CN" sz="2800" dirty="0"/>
                  <a:t>.</a:t>
                </a:r>
              </a:p>
              <a:p>
                <a:pPr fontAlgn="auto">
                  <a:spcAft>
                    <a:spcPts val="0"/>
                  </a:spcAft>
                  <a:defRPr/>
                </a:pPr>
                <a:r>
                  <a:rPr lang="zh-CN" altLang="en-US" sz="2800" dirty="0">
                    <a:solidFill>
                      <a:srgbClr val="0000FF"/>
                    </a:solidFill>
                    <a:latin typeface="黑体" panose="02010609060101010101" pitchFamily="49" charset="-122"/>
                  </a:rPr>
                  <a:t>同一线性空间可定义不同的范数</a:t>
                </a:r>
                <a:r>
                  <a:rPr lang="en-US" altLang="zh-CN" sz="2800" dirty="0">
                    <a:solidFill>
                      <a:srgbClr val="0000FF"/>
                    </a:solidFill>
                    <a:latin typeface="黑体" panose="02010609060101010101" pitchFamily="49" charset="-122"/>
                  </a:rPr>
                  <a:t>.</a:t>
                </a:r>
                <a:endParaRPr lang="zh-CN" altLang="en-US" sz="2800" dirty="0">
                  <a:solidFill>
                    <a:srgbClr val="0000FF"/>
                  </a:solidFill>
                  <a:latin typeface="黑体" panose="02010609060101010101" pitchFamily="49" charset="-122"/>
                </a:endParaRPr>
              </a:p>
              <a:p>
                <a:pPr lvl="0" fontAlgn="auto">
                  <a:spcAft>
                    <a:spcPts val="0"/>
                  </a:spcAft>
                  <a:defRPr/>
                </a:pPr>
                <a:endParaRPr kumimoji="0" lang="en-US" altLang="zh-CN" sz="2800" i="0" u="none" strike="noStrike" kern="1200" cap="none" spc="0" normalizeH="0" baseline="0" noProof="0" dirty="0">
                  <a:ln>
                    <a:noFill/>
                  </a:ln>
                  <a:effectLst/>
                  <a:uLnTx/>
                  <a:uFillTx/>
                  <a:latin typeface="宋体" panose="02010600030101010101" pitchFamily="2"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87357"/>
              </a:xfrm>
              <a:prstGeom prst="rect">
                <a:avLst/>
              </a:prstGeom>
              <a:blipFill>
                <a:blip r:embed="rId2"/>
                <a:stretch>
                  <a:fillRect l="-1623" t="-978" r="-12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5729745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a:latin typeface="黑体" panose="02010609060101010101" pitchFamily="49" charset="-122"/>
                <a:ea typeface="黑体" panose="02010609060101010101" pitchFamily="49" charset="-122"/>
                <a:cs typeface="Arial" charset="0"/>
              </a:rPr>
              <a:t>第四章 矩阵分析</a:t>
            </a:r>
            <a:r>
              <a:rPr lang="en-US" altLang="zh-CN" sz="2400">
                <a:latin typeface="黑体" panose="02010609060101010101" pitchFamily="49" charset="-122"/>
                <a:ea typeface="黑体" panose="02010609060101010101" pitchFamily="49" charset="-122"/>
                <a:cs typeface="Arial" charset="0"/>
              </a:rPr>
              <a:t>——</a:t>
            </a:r>
            <a:r>
              <a:rPr lang="zh-CN" altLang="en-US" sz="2400">
                <a:latin typeface="黑体" panose="02010609060101010101" pitchFamily="49" charset="-122"/>
                <a:ea typeface="黑体" panose="02010609060101010101" pitchFamily="49" charset="-122"/>
                <a:cs typeface="Arial" charset="0"/>
              </a:rPr>
              <a:t>向量范数</a:t>
            </a:r>
            <a:endParaRPr lang="zh-CN" altLang="en-US" sz="2400" dirty="0">
              <a:latin typeface="黑体" panose="02010609060101010101" pitchFamily="49" charset="-122"/>
              <a:ea typeface="黑体" panose="02010609060101010101" pitchFamily="49" charset="-122"/>
              <a:cs typeface="Arial" charset="0"/>
            </a:endParaRP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8735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fontAlgn="auto">
                  <a:spcAft>
                    <a:spcPts val="0"/>
                  </a:spcAft>
                  <a:defRPr/>
                </a:pPr>
                <a:r>
                  <a:rPr lang="zh-CN" altLang="zh-CN" sz="2800" b="1" dirty="0">
                    <a:solidFill>
                      <a:schemeClr val="accent6">
                        <a:lumMod val="75000"/>
                      </a:schemeClr>
                    </a:solidFill>
                  </a:rPr>
                  <a:t>例</a:t>
                </a:r>
                <a:r>
                  <a:rPr lang="en-US" altLang="zh-CN" sz="2800" b="1" dirty="0">
                    <a:solidFill>
                      <a:schemeClr val="accent6">
                        <a:lumMod val="75000"/>
                      </a:schemeClr>
                    </a:solidFill>
                  </a:rPr>
                  <a:t>4.1.2 </a:t>
                </a:r>
                <a:r>
                  <a:rPr lang="zh-CN" altLang="en-US" sz="2800" dirty="0">
                    <a:latin typeface="宋体" panose="02010600030101010101" pitchFamily="2" charset="-122"/>
                  </a:rPr>
                  <a:t>设向量组</a:t>
                </a:r>
                <a14:m>
                  <m:oMath xmlns:m="http://schemas.openxmlformats.org/officeDocument/2006/math">
                    <m:sSub>
                      <m:sSubPr>
                        <m:ctrlPr>
                          <a:rPr lang="en-US" altLang="zh-CN" sz="2800" i="1" smtClean="0">
                            <a:solidFill>
                              <a:schemeClr val="tx1"/>
                            </a:solidFill>
                            <a:latin typeface="Cambria Math" panose="02040503050406030204" pitchFamily="18" charset="0"/>
                          </a:rPr>
                        </m:ctrlPr>
                      </m:sSubPr>
                      <m:e>
                        <m:r>
                          <a:rPr lang="zh-CN" altLang="en-US" sz="2800" i="1" smtClean="0">
                            <a:solidFill>
                              <a:schemeClr val="tx1"/>
                            </a:solidFill>
                            <a:latin typeface="Cambria Math" panose="02040503050406030204" pitchFamily="18" charset="0"/>
                          </a:rPr>
                          <m:t>𝛼</m:t>
                        </m:r>
                      </m:e>
                      <m:sub>
                        <m:r>
                          <a:rPr lang="en-US" altLang="zh-CN" sz="2800">
                            <a:solidFill>
                              <a:schemeClr val="tx1"/>
                            </a:solidFill>
                            <a:latin typeface="Cambria Math" panose="02040503050406030204" pitchFamily="18" charset="0"/>
                          </a:rPr>
                          <m:t>1</m:t>
                        </m:r>
                      </m:sub>
                    </m:sSub>
                    <m:r>
                      <a:rPr lang="en-US" altLang="zh-CN" sz="2800">
                        <a:solidFill>
                          <a:schemeClr val="tx1"/>
                        </a:solidFill>
                        <a:latin typeface="Cambria Math" panose="02040503050406030204" pitchFamily="18" charset="0"/>
                      </a:rPr>
                      <m:t>,</m:t>
                    </m:r>
                    <m:sSub>
                      <m:sSubPr>
                        <m:ctrlPr>
                          <a:rPr lang="en-US" altLang="zh-CN" sz="2800" i="1">
                            <a:solidFill>
                              <a:schemeClr val="tx1"/>
                            </a:solidFill>
                            <a:latin typeface="Cambria Math" panose="02040503050406030204" pitchFamily="18" charset="0"/>
                          </a:rPr>
                        </m:ctrlPr>
                      </m:sSubPr>
                      <m:e>
                        <m:r>
                          <a:rPr lang="zh-CN" altLang="en-US" sz="2800" i="1" smtClean="0">
                            <a:solidFill>
                              <a:schemeClr val="tx1"/>
                            </a:solidFill>
                            <a:latin typeface="Cambria Math" panose="02040503050406030204" pitchFamily="18" charset="0"/>
                          </a:rPr>
                          <m:t>𝛼</m:t>
                        </m:r>
                      </m:e>
                      <m:sub>
                        <m:r>
                          <a:rPr lang="en-US" altLang="zh-CN" sz="2800">
                            <a:solidFill>
                              <a:schemeClr val="tx1"/>
                            </a:solidFill>
                            <a:latin typeface="Cambria Math" panose="02040503050406030204" pitchFamily="18" charset="0"/>
                          </a:rPr>
                          <m:t>2</m:t>
                        </m:r>
                      </m:sub>
                    </m:sSub>
                    <m:r>
                      <a:rPr lang="en-US" altLang="zh-CN" sz="2800">
                        <a:solidFill>
                          <a:schemeClr val="tx1"/>
                        </a:solidFill>
                        <a:latin typeface="Cambria Math" panose="02040503050406030204" pitchFamily="18" charset="0"/>
                      </a:rPr>
                      <m:t>,</m:t>
                    </m:r>
                    <m:r>
                      <a:rPr lang="en-US" altLang="zh-CN" sz="2800" i="1">
                        <a:solidFill>
                          <a:schemeClr val="tx1"/>
                        </a:solidFill>
                        <a:latin typeface="Cambria Math" panose="02040503050406030204" pitchFamily="18" charset="0"/>
                        <a:ea typeface="Cambria Math" panose="02040503050406030204" pitchFamily="18" charset="0"/>
                      </a:rPr>
                      <m:t>⋯,</m:t>
                    </m:r>
                    <m:sSub>
                      <m:sSubPr>
                        <m:ctrlPr>
                          <a:rPr lang="en-US" altLang="zh-CN" sz="2800" i="1">
                            <a:solidFill>
                              <a:schemeClr val="tx1"/>
                            </a:solidFill>
                            <a:latin typeface="Cambria Math" panose="02040503050406030204" pitchFamily="18" charset="0"/>
                            <a:ea typeface="Cambria Math" panose="02040503050406030204" pitchFamily="18" charset="0"/>
                          </a:rPr>
                        </m:ctrlPr>
                      </m:sSubPr>
                      <m:e>
                        <m:r>
                          <a:rPr lang="zh-CN" altLang="en-US" sz="2800" i="1" smtClean="0">
                            <a:solidFill>
                              <a:schemeClr val="tx1"/>
                            </a:solidFill>
                            <a:latin typeface="Cambria Math" panose="02040503050406030204" pitchFamily="18" charset="0"/>
                            <a:ea typeface="Cambria Math" panose="02040503050406030204" pitchFamily="18" charset="0"/>
                          </a:rPr>
                          <m:t>𝛼</m:t>
                        </m:r>
                      </m:e>
                      <m:sub>
                        <m:r>
                          <a:rPr lang="en-US" altLang="zh-CN" sz="2800" i="1">
                            <a:solidFill>
                              <a:schemeClr val="tx1"/>
                            </a:solidFill>
                            <a:latin typeface="Cambria Math" panose="02040503050406030204" pitchFamily="18" charset="0"/>
                            <a:ea typeface="Cambria Math" panose="02040503050406030204" pitchFamily="18" charset="0"/>
                          </a:rPr>
                          <m:t>𝑛</m:t>
                        </m:r>
                      </m:sub>
                    </m:sSub>
                  </m:oMath>
                </a14:m>
                <a:r>
                  <a:rPr lang="zh-CN" altLang="en-US" sz="2800" dirty="0">
                    <a:latin typeface="宋体" panose="02010600030101010101" pitchFamily="2" charset="-122"/>
                  </a:rPr>
                  <a:t>是</a:t>
                </a:r>
                <a14:m>
                  <m:oMath xmlns:m="http://schemas.openxmlformats.org/officeDocument/2006/math">
                    <m:r>
                      <a:rPr lang="en-US" altLang="zh-CN" sz="2800" i="1" smtClean="0">
                        <a:latin typeface="Cambria Math" panose="02040503050406030204" pitchFamily="18" charset="0"/>
                      </a:rPr>
                      <m:t>𝑛</m:t>
                    </m:r>
                  </m:oMath>
                </a14:m>
                <a:r>
                  <a:rPr lang="zh-CN" altLang="en-US" sz="2800" dirty="0">
                    <a:latin typeface="宋体" panose="02010600030101010101" pitchFamily="2" charset="-122"/>
                  </a:rPr>
                  <a:t>维线性空间</a:t>
                </a:r>
                <a14:m>
                  <m:oMath xmlns:m="http://schemas.openxmlformats.org/officeDocument/2006/math">
                    <m:r>
                      <a:rPr lang="en-US" altLang="zh-CN" sz="2800" b="0" i="1" smtClean="0">
                        <a:latin typeface="Cambria Math" panose="02040503050406030204" pitchFamily="18" charset="0"/>
                      </a:rPr>
                      <m:t>𝑉</m:t>
                    </m:r>
                    <m:r>
                      <a:rPr lang="zh-CN" altLang="en-US" sz="2800" i="1">
                        <a:latin typeface="Cambria Math" panose="02040503050406030204" pitchFamily="18" charset="0"/>
                      </a:rPr>
                      <m:t>的</m:t>
                    </m:r>
                  </m:oMath>
                </a14:m>
                <a:r>
                  <a:rPr lang="zh-CN" altLang="en-US" sz="2800" dirty="0">
                    <a:latin typeface="宋体" panose="02010600030101010101" pitchFamily="2" charset="-122"/>
                  </a:rPr>
                  <a:t>一组基</a:t>
                </a:r>
                <a:r>
                  <a:rPr lang="en-US" altLang="zh-CN" sz="2800" dirty="0"/>
                  <a:t>, </a:t>
                </a:r>
                <a14:m>
                  <m:oMath xmlns:m="http://schemas.openxmlformats.org/officeDocument/2006/math">
                    <m:r>
                      <a:rPr lang="en-US" altLang="zh-CN" sz="2800" i="1" smtClean="0">
                        <a:latin typeface="Cambria Math" panose="02040503050406030204" pitchFamily="18" charset="0"/>
                      </a:rPr>
                      <m:t>𝑉</m:t>
                    </m:r>
                    <m:r>
                      <a:rPr lang="zh-CN" altLang="en-US" sz="2800" i="1">
                        <a:latin typeface="Cambria Math" panose="02040503050406030204" pitchFamily="18" charset="0"/>
                      </a:rPr>
                      <m:t>中</m:t>
                    </m:r>
                  </m:oMath>
                </a14:m>
                <a:r>
                  <a:rPr lang="zh-CN" altLang="en-US" sz="2800" dirty="0">
                    <a:latin typeface="宋体" panose="02010600030101010101" pitchFamily="2" charset="-122"/>
                  </a:rPr>
                  <a:t>任意向量</a:t>
                </a:r>
                <a14:m>
                  <m:oMath xmlns:m="http://schemas.openxmlformats.org/officeDocument/2006/math">
                    <m:r>
                      <a:rPr lang="zh-CN" altLang="en-US" sz="2800" i="1">
                        <a:latin typeface="Cambria Math" panose="02040503050406030204" pitchFamily="18" charset="0"/>
                      </a:rPr>
                      <m:t>𝛼</m:t>
                    </m:r>
                  </m:oMath>
                </a14:m>
                <a:r>
                  <a:rPr lang="zh-CN" altLang="en-US" sz="2800" dirty="0">
                    <a:latin typeface="宋体" panose="02010600030101010101" pitchFamily="2" charset="-122"/>
                  </a:rPr>
                  <a:t>在这组基下的坐标为</a:t>
                </a:r>
                <a14:m>
                  <m:oMath xmlns:m="http://schemas.openxmlformats.org/officeDocument/2006/math">
                    <m:r>
                      <a:rPr lang="en-US" altLang="zh-CN" sz="2800" b="1" i="1">
                        <a:latin typeface="Cambria Math" panose="02040503050406030204" pitchFamily="18" charset="0"/>
                      </a:rPr>
                      <m:t>𝒙</m:t>
                    </m:r>
                    <m:r>
                      <a:rPr lang="en-US" altLang="zh-CN" sz="2800">
                        <a:latin typeface="Cambria Math" panose="02040503050406030204" pitchFamily="18" charset="0"/>
                      </a:rPr>
                      <m:t>=</m:t>
                    </m:r>
                    <m:sSup>
                      <m:sSupPr>
                        <m:ctrlPr>
                          <a:rPr lang="en-US" altLang="zh-CN" sz="2800" i="1">
                            <a:latin typeface="Cambria Math" panose="02040503050406030204" pitchFamily="18" charset="0"/>
                          </a:rPr>
                        </m:ctrlPr>
                      </m:sSupPr>
                      <m:e>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a:latin typeface="Cambria Math" panose="02040503050406030204" pitchFamily="18" charset="0"/>
                                  </a:rPr>
                                  <m:t>1</m:t>
                                </m:r>
                              </m:sub>
                            </m:sSub>
                            <m:r>
                              <a:rPr lang="en-US" altLang="zh-CN" sz="280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a:latin typeface="Cambria Math" panose="02040503050406030204" pitchFamily="18" charset="0"/>
                                  </a:rPr>
                                  <m:t>2</m:t>
                                </m:r>
                              </m:sub>
                            </m:sSub>
                            <m:r>
                              <a:rPr lang="en-US" altLang="zh-CN" sz="2800">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𝑥</m:t>
                                </m:r>
                              </m:e>
                              <m:sub>
                                <m:r>
                                  <a:rPr lang="en-US" altLang="zh-CN" sz="2800" i="1">
                                    <a:latin typeface="Cambria Math" panose="02040503050406030204" pitchFamily="18" charset="0"/>
                                    <a:ea typeface="Cambria Math" panose="02040503050406030204" pitchFamily="18" charset="0"/>
                                  </a:rPr>
                                  <m:t>𝑛</m:t>
                                </m:r>
                              </m:sub>
                            </m:sSub>
                          </m:e>
                        </m:d>
                      </m:e>
                      <m:sup>
                        <m:r>
                          <a:rPr lang="en-US" altLang="zh-CN" sz="2800" i="1">
                            <a:latin typeface="Cambria Math" panose="02040503050406030204" pitchFamily="18" charset="0"/>
                          </a:rPr>
                          <m:t>𝑇</m:t>
                        </m:r>
                      </m:sup>
                    </m:sSup>
                  </m:oMath>
                </a14:m>
                <a:r>
                  <a:rPr lang="en-US" altLang="zh-CN" sz="2800" dirty="0"/>
                  <a:t>. </a:t>
                </a:r>
                <a:r>
                  <a:rPr lang="zh-CN" altLang="en-US" sz="2800" dirty="0"/>
                  <a:t>由此</a:t>
                </a:r>
                <a:r>
                  <a:rPr lang="en-US" altLang="zh-CN" sz="2800" dirty="0"/>
                  <a:t>, </a:t>
                </a:r>
                <a:r>
                  <a:rPr lang="zh-CN" altLang="en-US" sz="2800" dirty="0"/>
                  <a:t>可定义</a:t>
                </a:r>
                <a14:m>
                  <m:oMath xmlns:m="http://schemas.openxmlformats.org/officeDocument/2006/math">
                    <m:r>
                      <a:rPr lang="zh-CN" altLang="en-US" sz="2800" i="1">
                        <a:latin typeface="Cambria Math" panose="02040503050406030204" pitchFamily="18" charset="0"/>
                      </a:rPr>
                      <m:t>𝛼</m:t>
                    </m:r>
                  </m:oMath>
                </a14:m>
                <a:r>
                  <a:rPr lang="zh-CN" altLang="en-US" sz="2800" dirty="0"/>
                  <a:t>的范数为</a:t>
                </a:r>
                <a:endParaRPr lang="en-US" altLang="zh-CN" sz="2800" dirty="0"/>
              </a:p>
              <a:p>
                <a:pPr fontAlgn="auto">
                  <a:spcAft>
                    <a:spcPts val="0"/>
                  </a:spcAft>
                  <a:defRPr/>
                </a:pPr>
                <a14:m>
                  <m:oMathPara xmlns:m="http://schemas.openxmlformats.org/officeDocument/2006/math">
                    <m:oMathParaPr>
                      <m:jc m:val="centerGroup"/>
                    </m:oMathParaPr>
                    <m:oMath xmlns:m="http://schemas.openxmlformats.org/officeDocument/2006/math">
                      <m:d>
                        <m:dPr>
                          <m:begChr m:val="‖"/>
                          <m:endChr m:val="‖"/>
                          <m:ctrlPr>
                            <a:rPr lang="en-US" altLang="zh-CN" sz="2800" i="1" smtClean="0">
                              <a:latin typeface="Cambria Math" panose="02040503050406030204" pitchFamily="18" charset="0"/>
                            </a:rPr>
                          </m:ctrlPr>
                        </m:dPr>
                        <m:e>
                          <m:r>
                            <a:rPr lang="zh-CN" altLang="en-US" sz="2800" i="1">
                              <a:latin typeface="Cambria Math" panose="02040503050406030204" pitchFamily="18" charset="0"/>
                            </a:rPr>
                            <m:t>𝛼</m:t>
                          </m:r>
                        </m:e>
                      </m:d>
                      <m:r>
                        <a:rPr lang="en-US" altLang="zh-CN" sz="2800" i="1" smtClean="0">
                          <a:latin typeface="Cambria Math" panose="02040503050406030204" pitchFamily="18" charset="0"/>
                        </a:rPr>
                        <m:t>≜</m:t>
                      </m:r>
                      <m:rad>
                        <m:radPr>
                          <m:degHide m:val="on"/>
                          <m:ctrlPr>
                            <a:rPr lang="en-US" altLang="zh-CN" sz="2800" i="1" smtClean="0">
                              <a:latin typeface="Cambria Math" panose="02040503050406030204" pitchFamily="18" charset="0"/>
                            </a:rPr>
                          </m:ctrlPr>
                        </m:radPr>
                        <m:deg/>
                        <m:e>
                          <m:nary>
                            <m:naryPr>
                              <m:chr m:val="∑"/>
                              <m:limLoc m:val="subSup"/>
                              <m:ctrlPr>
                                <a:rPr lang="en-US" altLang="zh-CN" sz="2800" i="1" smtClean="0">
                                  <a:latin typeface="Cambria Math" panose="02040503050406030204" pitchFamily="18" charset="0"/>
                                </a:rPr>
                              </m:ctrlPr>
                            </m:naryPr>
                            <m:sub>
                              <m:r>
                                <m:rPr>
                                  <m:brk m:alnAt="25"/>
                                </m:rP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=1</m:t>
                              </m:r>
                            </m:sub>
                            <m:sup>
                              <m:r>
                                <a:rPr lang="en-US" altLang="zh-CN" sz="2800" b="0" i="1" smtClean="0">
                                  <a:latin typeface="Cambria Math" panose="02040503050406030204" pitchFamily="18" charset="0"/>
                                </a:rPr>
                                <m:t>𝑛</m:t>
                              </m:r>
                            </m:sup>
                            <m:e>
                              <m:sSup>
                                <m:sSupPr>
                                  <m:ctrlPr>
                                    <a:rPr lang="en-US" altLang="zh-CN" sz="2800" i="1" smtClean="0">
                                      <a:latin typeface="Cambria Math" panose="02040503050406030204" pitchFamily="18" charset="0"/>
                                    </a:rPr>
                                  </m:ctrlPr>
                                </m:sSupPr>
                                <m:e>
                                  <m:d>
                                    <m:dPr>
                                      <m:begChr m:val="|"/>
                                      <m:endChr m:val="|"/>
                                      <m:ctrlPr>
                                        <a:rPr lang="en-US" altLang="zh-CN" sz="2800" i="1" smtClean="0">
                                          <a:latin typeface="Cambria Math" panose="02040503050406030204" pitchFamily="18" charset="0"/>
                                        </a:rPr>
                                      </m:ctrlPr>
                                    </m:dPr>
                                    <m:e>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𝑖</m:t>
                                          </m:r>
                                        </m:sub>
                                      </m:sSub>
                                    </m:e>
                                  </m:d>
                                </m:e>
                                <m:sup>
                                  <m:r>
                                    <a:rPr lang="en-US" altLang="zh-CN" sz="2800" b="0" i="1" smtClean="0">
                                      <a:latin typeface="Cambria Math" panose="02040503050406030204" pitchFamily="18" charset="0"/>
                                    </a:rPr>
                                    <m:t>2</m:t>
                                  </m:r>
                                </m:sup>
                              </m:sSup>
                            </m:e>
                          </m:nary>
                        </m:e>
                      </m:rad>
                    </m:oMath>
                  </m:oMathPara>
                </a14:m>
                <a:endParaRPr lang="en-US" altLang="zh-CN" sz="2800" dirty="0">
                  <a:latin typeface="宋体" panose="02010600030101010101" pitchFamily="2" charset="-122"/>
                </a:endParaRPr>
              </a:p>
              <a:p>
                <a:pPr lvl="0" fontAlgn="auto">
                  <a:spcAft>
                    <a:spcPts val="0"/>
                  </a:spcAft>
                  <a:defRPr/>
                </a:pPr>
                <a:endParaRPr kumimoji="0" lang="en-US" altLang="zh-CN" sz="3200" i="0" u="none" strike="noStrike" kern="1200" cap="none" spc="0" normalizeH="0" baseline="0" noProof="0" dirty="0">
                  <a:ln>
                    <a:noFill/>
                  </a:ln>
                  <a:effectLst/>
                  <a:uLnTx/>
                  <a:uFillTx/>
                  <a:latin typeface="宋体" panose="02010600030101010101" pitchFamily="2"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87357"/>
              </a:xfrm>
              <a:prstGeom prst="rect">
                <a:avLst/>
              </a:prstGeom>
              <a:blipFill>
                <a:blip r:embed="rId2"/>
                <a:stretch>
                  <a:fillRect l="-1623" t="-15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7832303"/>
      </p:ext>
    </p:extLst>
  </p:cSld>
  <p:clrMapOvr>
    <a:masterClrMapping/>
  </p:clrMapOvr>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Times New Roman" pitchFamily="18"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Times New Roman" pitchFamily="18" charset="0"/>
            <a:cs typeface="Arial" charset="0"/>
          </a:defRPr>
        </a:defPPr>
      </a:lstStyle>
    </a:lnDef>
    <a:txDef>
      <a:spPr/>
      <a:bodyPr vert="horz" lIns="91440" tIns="45720" rIns="91440" bIns="45720" rtlCol="0">
        <a:normAutofit fontScale="25000" lnSpcReduction="20000"/>
      </a:bodyPr>
      <a:lstStyle>
        <a:defPPr>
          <a:lnSpc>
            <a:spcPct val="140000"/>
          </a:lnSpc>
          <a:defRPr sz="11200" b="1" dirty="0"/>
        </a:defPPr>
      </a:lstStyle>
    </a:tx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14578</TotalTime>
  <Words>1334</Words>
  <Application>Microsoft Office PowerPoint</Application>
  <PresentationFormat>全屏显示(4:3)</PresentationFormat>
  <Paragraphs>111</Paragraphs>
  <Slides>23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黑体</vt:lpstr>
      <vt:lpstr>宋体</vt:lpstr>
      <vt:lpstr>Arial</vt:lpstr>
      <vt:lpstr>Calibri</vt:lpstr>
      <vt:lpstr>Cambria Math</vt:lpstr>
      <vt:lpstr>Times New Roman</vt:lpstr>
      <vt:lpstr>Verdana</vt:lpstr>
      <vt:lpstr>Wingdings</vt:lpstr>
      <vt:lpstr>Profile</vt:lpstr>
      <vt:lpstr>第四章 矩阵分析</vt:lpstr>
      <vt:lpstr>第四章 矩阵分析</vt:lpstr>
      <vt:lpstr>第四章 矩阵分析——向量范数</vt:lpstr>
      <vt:lpstr>第四章 矩阵分析——向量范数</vt:lpstr>
      <vt:lpstr>第四章 矩阵分析——向量范数</vt:lpstr>
      <vt:lpstr>第四章 矩阵分析——向量范数</vt:lpstr>
      <vt:lpstr>第四章 矩阵分析——向量范数</vt:lpstr>
      <vt:lpstr>第四章 矩阵分析——向量范数</vt:lpstr>
      <vt:lpstr>第四章 矩阵分析——向量范数</vt:lpstr>
      <vt:lpstr>第四章 矩阵分析——向量范数</vt:lpstr>
      <vt:lpstr>第四章 矩阵分析——向量范数</vt:lpstr>
      <vt:lpstr>第四章 矩阵分析——向量范数</vt:lpstr>
      <vt:lpstr>第四章 矩阵分析——向量范数</vt:lpstr>
      <vt:lpstr>第四章 矩阵分析——向量范数</vt:lpstr>
      <vt:lpstr>第四章 矩阵分析——向量范数</vt:lpstr>
      <vt:lpstr>第四章 矩阵分析——向量范数</vt:lpstr>
      <vt:lpstr>第四章 矩阵分析——向量范数</vt:lpstr>
      <vt:lpstr>第四章 矩阵分析——向量范数</vt:lpstr>
      <vt:lpstr>第四章 矩阵分析——向量范数</vt:lpstr>
      <vt:lpstr>第四章 矩阵分析——向量范数</vt:lpstr>
      <vt:lpstr>第四章 矩阵分析——向量范数</vt:lpstr>
      <vt:lpstr>第四章 矩阵分析——向量范数</vt:lpstr>
      <vt:lpstr>第四章 矩阵分析——向量范数</vt:lpstr>
    </vt:vector>
  </TitlesOfParts>
  <Company>University of Illinois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Coordination of Multi-Agent Systems</dc:title>
  <dc:creator>Mark Spong</dc:creator>
  <cp:lastModifiedBy>buaa</cp:lastModifiedBy>
  <cp:revision>1588</cp:revision>
  <dcterms:created xsi:type="dcterms:W3CDTF">2006-05-15T15:18:48Z</dcterms:created>
  <dcterms:modified xsi:type="dcterms:W3CDTF">2024-08-30T11:31:52Z</dcterms:modified>
</cp:coreProperties>
</file>