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27"/>
  </p:notesMasterIdLst>
  <p:sldIdLst>
    <p:sldId id="432" r:id="rId2"/>
    <p:sldId id="440" r:id="rId3"/>
    <p:sldId id="448" r:id="rId4"/>
    <p:sldId id="449" r:id="rId5"/>
    <p:sldId id="454" r:id="rId6"/>
    <p:sldId id="450" r:id="rId7"/>
    <p:sldId id="455" r:id="rId8"/>
    <p:sldId id="451" r:id="rId9"/>
    <p:sldId id="452" r:id="rId10"/>
    <p:sldId id="635" r:id="rId11"/>
    <p:sldId id="456" r:id="rId12"/>
    <p:sldId id="610" r:id="rId13"/>
    <p:sldId id="453" r:id="rId14"/>
    <p:sldId id="636" r:id="rId15"/>
    <p:sldId id="613" r:id="rId16"/>
    <p:sldId id="614" r:id="rId17"/>
    <p:sldId id="637" r:id="rId18"/>
    <p:sldId id="615" r:id="rId19"/>
    <p:sldId id="457" r:id="rId20"/>
    <p:sldId id="623" r:id="rId21"/>
    <p:sldId id="464" r:id="rId22"/>
    <p:sldId id="639" r:id="rId23"/>
    <p:sldId id="632" r:id="rId24"/>
    <p:sldId id="633" r:id="rId25"/>
    <p:sldId id="634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秦 鸿宇" initials="秦" lastIdx="1" clrIdx="0">
    <p:extLst>
      <p:ext uri="{19B8F6BF-5375-455C-9EA6-DF929625EA0E}">
        <p15:presenceInfo xmlns:p15="http://schemas.microsoft.com/office/powerpoint/2012/main" userId="b62545d6ddf428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8B0000"/>
    <a:srgbClr val="183883"/>
    <a:srgbClr val="0033CC"/>
    <a:srgbClr val="2456C6"/>
    <a:srgbClr val="F2B800"/>
    <a:srgbClr val="FF9900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8" autoAdjust="0"/>
    <p:restoredTop sz="94414" autoAdjust="0"/>
  </p:normalViewPr>
  <p:slideViewPr>
    <p:cSldViewPr snapToGrid="0">
      <p:cViewPr varScale="1">
        <p:scale>
          <a:sx n="69" d="100"/>
          <a:sy n="69" d="100"/>
        </p:scale>
        <p:origin x="11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A5F5-5892-403B-B42B-C44EFE4992F9}" type="datetimeFigureOut">
              <a:rPr lang="zh-CN" altLang="en-US" smtClean="0"/>
              <a:pPr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38935-2443-4442-B9E7-AF218D8B0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3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第四章 矩阵分析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2977762"/>
            <a:ext cx="9144000" cy="902475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36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4.2 </a:t>
            </a:r>
            <a:r>
              <a:rPr lang="zh-CN" altLang="en-US" sz="3600" kern="0">
                <a:latin typeface="Times New Roman" panose="02020603050405020304" pitchFamily="18" charset="0"/>
                <a:ea typeface="黑体" panose="02010609060101010101" pitchFamily="49" charset="-122"/>
              </a:rPr>
              <a:t>矩阵范数</a:t>
            </a:r>
            <a:endParaRPr lang="en-US" altLang="zh-CN" sz="360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8961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038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800" dirty="0"/>
                  <a:t>若反向性质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(4)</a:t>
                </a:r>
                <a:r>
                  <a:rPr lang="zh-CN" altLang="en-US" sz="2800" dirty="0"/>
                  <a:t>中矩阵乘法相容性的不等式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此时幂零矩阵（对于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阶复方阵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en-US" altLang="zh-CN" sz="3200" dirty="0"/>
                  <a:t> </a:t>
                </a:r>
                <a:r>
                  <a:rPr lang="zh-CN" altLang="en-US" sz="2800" dirty="0"/>
                  <a:t>存在正整数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幂零矩阵</a:t>
                </a:r>
                <a:r>
                  <a:rPr lang="zh-CN" altLang="en-US" sz="2800" dirty="0"/>
                  <a:t>）的矩阵范数将是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这与矩阵范数的正定性要求矛盾</a:t>
                </a:r>
                <a:r>
                  <a:rPr lang="en-US" altLang="zh-CN" sz="2800" dirty="0"/>
                  <a:t>. 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矩阵乘法相容性的不等式实际上保证了矩阵幂级数的收敛性</a:t>
                </a:r>
                <a:r>
                  <a:rPr lang="zh-CN" altLang="en-US" sz="2800" dirty="0"/>
                  <a:t>（设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则根据矩阵乘法相容性得当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→∞,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）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038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864" r="-6028" b="-3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1351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03893"/>
                <a:ext cx="7886700" cy="50254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itchFamily="49" charset="-122"/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itchFamily="49" charset="-122"/>
                  </a:rPr>
                  <a:t>: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itchFamily="49" charset="-122"/>
                  </a:rPr>
                  <a:t>是矩阵范数吗？</a:t>
                </a:r>
                <a:endParaRPr lang="en-US" altLang="zh-CN" sz="2800" dirty="0">
                  <a:solidFill>
                    <a:schemeClr val="tx1"/>
                  </a:solidFill>
                  <a:latin typeface="黑体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03893"/>
                <a:ext cx="7886700" cy="5025457"/>
              </a:xfrm>
              <a:prstGeom prst="rect">
                <a:avLst/>
              </a:prstGeo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4220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03893"/>
                <a:ext cx="7886700" cy="50254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itchFamily="49" charset="-122"/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itchFamily="49" charset="-122"/>
                  </a:rPr>
                  <a:t>: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>
                        <a:solidFill>
                          <a:schemeClr val="tx1"/>
                        </a:solidFill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itchFamily="49" charset="-122"/>
                  </a:rPr>
                  <a:t>是矩阵范数吗？</a:t>
                </a:r>
                <a:endParaRPr lang="en-US" altLang="zh-CN" sz="2800" dirty="0">
                  <a:solidFill>
                    <a:schemeClr val="tx1"/>
                  </a:solidFill>
                  <a:latin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考察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则</a:t>
                </a:r>
                <a:endParaRPr lang="en-US" altLang="zh-CN" sz="2800" i="1" dirty="0">
                  <a:solidFill>
                    <a:schemeClr val="tx1"/>
                  </a:solidFill>
                  <a:latin typeface="黑体" panose="02010609060101010101" pitchFamily="49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又知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,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03893"/>
                <a:ext cx="7886700" cy="5025457"/>
              </a:xfrm>
              <a:prstGeom prst="rect">
                <a:avLst/>
              </a:prstGeo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3144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4.2.2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证明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的矩阵范数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28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4.2.2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证明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的矩阵范数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800" dirty="0">
                    <a:highlight>
                      <a:srgbClr val="FFFFFF"/>
                    </a:highlight>
                  </a:rPr>
                  <a:t> </a:t>
                </a:r>
                <a:endParaRPr lang="en-US" altLang="zh-CN" sz="2800" dirty="0">
                  <a:solidFill>
                    <a:srgbClr val="0000FF"/>
                  </a:solidFill>
                  <a:highlight>
                    <a:srgbClr val="FFFFFF"/>
                  </a:highlight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范数称为</a:t>
                </a:r>
                <a:r>
                  <a:rPr lang="en-US" altLang="zh-CN" sz="2800" dirty="0" err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Frobenious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简称为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dirty="0"/>
                  <a:t>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并常记为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EAF7CC95-50B8-4762-B794-3F113820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</a:p>
        </p:txBody>
      </p:sp>
    </p:spTree>
    <p:extLst>
      <p:ext uri="{BB962C8B-B14F-4D97-AF65-F5344CB8AC3E}">
        <p14:creationId xmlns:p14="http://schemas.microsoft.com/office/powerpoint/2010/main" val="364763159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3031" y="1336071"/>
                <a:ext cx="8033155" cy="4908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2800" b="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en-US" altLang="zh-CN" sz="2800" b="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</a:t>
                </a:r>
                <a:endParaRPr lang="en-US" altLang="zh-CN" sz="2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𝐴𝐵</m:t>
                      </m:r>
                      <m:r>
                        <a:rPr lang="en-US" altLang="zh-CN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</m:t>
                      </m:r>
                      <m:sSub>
                        <m:sSubPr>
                          <m:ctrlPr>
                            <a:rPr lang="en-US" altLang="zh-C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1)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正定性</a:t>
                </a:r>
                <a:endParaRPr lang="en-US" altLang="zh-CN" sz="2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≜</m:t>
                    </m:r>
                    <m:rad>
                      <m:radPr>
                        <m:degHide m:val="on"/>
                        <m:ctrlP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≜</m:t>
                    </m:r>
                    <m:rad>
                      <m:radPr>
                        <m:degHide m:val="on"/>
                        <m:ctrlP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8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336071"/>
                <a:ext cx="8033155" cy="4908010"/>
              </a:xfrm>
              <a:prstGeom prst="rect">
                <a:avLst/>
              </a:prstGeom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B9AEC8EC-A4DA-445B-85F8-57713666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</a:p>
        </p:txBody>
      </p:sp>
    </p:spTree>
    <p:extLst>
      <p:ext uri="{BB962C8B-B14F-4D97-AF65-F5344CB8AC3E}">
        <p14:creationId xmlns:p14="http://schemas.microsoft.com/office/powerpoint/2010/main" val="33922544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13031" y="1220162"/>
                <a:ext cx="8033155" cy="1290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2)</a:t>
                </a:r>
                <a:r>
                  <a:rPr lang="zh-CN" altLang="en-US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齐次性</a:t>
                </a:r>
                <a:endParaRPr lang="en-US" altLang="zh-CN" sz="24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𝑘𝐴</m:t>
                            </m:r>
                          </m:e>
                        </m:d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≜</m:t>
                    </m:r>
                    <m:rad>
                      <m:radPr>
                        <m:degHide m:val="on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>
                                                <a:latin typeface="Cambria Math" panose="02040503050406030204" pitchFamily="18" charset="0"/>
                                              </a:rPr>
                                              <m:t>𝑘𝑎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0162"/>
                <a:ext cx="8033155" cy="1290161"/>
              </a:xfrm>
              <a:prstGeom prst="rect">
                <a:avLst/>
              </a:prstGeom>
              <a:blipFill>
                <a:blip r:embed="rId2"/>
                <a:stretch>
                  <a:fillRect l="-1138" t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484DDF94-B324-4227-BDD7-82389BEB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</a:p>
        </p:txBody>
      </p:sp>
    </p:spTree>
    <p:extLst>
      <p:ext uri="{BB962C8B-B14F-4D97-AF65-F5344CB8AC3E}">
        <p14:creationId xmlns:p14="http://schemas.microsoft.com/office/powerpoint/2010/main" val="41413448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13031" y="1220162"/>
                <a:ext cx="8033155" cy="5034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2)</a:t>
                </a:r>
                <a:r>
                  <a:rPr lang="zh-CN" altLang="en-US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齐次性</a:t>
                </a:r>
                <a:endParaRPr lang="en-US" altLang="zh-CN" sz="24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𝑘𝐴</m:t>
                            </m:r>
                          </m:e>
                        </m:d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≜</m:t>
                    </m:r>
                    <m:rad>
                      <m:radPr>
                        <m:degHide m:val="on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>
                                                <a:latin typeface="Cambria Math" panose="02040503050406030204" pitchFamily="18" charset="0"/>
                                              </a:rPr>
                                              <m:t>𝑘𝑎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3)</a:t>
                </a:r>
                <a:r>
                  <a:rPr lang="zh-CN" altLang="en-US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三角不等式</a:t>
                </a:r>
                <a:endParaRPr lang="en-US" altLang="zh-CN" sz="24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≜</m:t>
                      </m:r>
                      <m:rad>
                        <m:radPr>
                          <m:degHide m:val="on"/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  <m:r>
                        <a:rPr lang="en-US" altLang="zh-CN" sz="2400" b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400" b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0162"/>
                <a:ext cx="8033155" cy="5034648"/>
              </a:xfrm>
              <a:prstGeom prst="rect">
                <a:avLst/>
              </a:prstGeom>
              <a:blipFill>
                <a:blip r:embed="rId2"/>
                <a:stretch>
                  <a:fillRect l="-1138" t="-969" b="-1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484DDF94-B324-4227-BDD7-82389BEB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</a:p>
        </p:txBody>
      </p:sp>
    </p:spTree>
    <p:extLst>
      <p:ext uri="{BB962C8B-B14F-4D97-AF65-F5344CB8AC3E}">
        <p14:creationId xmlns:p14="http://schemas.microsoft.com/office/powerpoint/2010/main" val="5493761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13031" y="1245919"/>
                <a:ext cx="8033155" cy="50533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28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4)</a:t>
                </a:r>
                <a:r>
                  <a:rPr lang="zh-CN" altLang="en-US" sz="28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相容性</a:t>
                </a:r>
                <a:endParaRPr lang="en-US" altLang="zh-CN" sz="28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sz="28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800" b="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800" b="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sz="2800" b="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b="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800" b="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800" b="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800" b="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800" b="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800" b="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sz="2800" b="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800" b="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800" b="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𝑘𝑗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d>
                      <m:dPr>
                        <m:ctrlP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>
                                            <a:latin typeface="Cambria Math" panose="02040503050406030204" pitchFamily="18" charset="0"/>
                                          </a:rPr>
                                          <m:t>𝑘𝑗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8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altLang="zh-CN" sz="28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800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800" b="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800" b="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28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8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d>
                                <m:dPr>
                                  <m:ctrlPr>
                                    <a:rPr lang="en-US" altLang="zh-CN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800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800" b="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800" b="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2800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800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800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8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45919"/>
                <a:ext cx="8033155" cy="5053306"/>
              </a:xfrm>
              <a:prstGeom prst="rect">
                <a:avLst/>
              </a:prstGeom>
              <a:blipFill>
                <a:blip r:embed="rId2"/>
                <a:stretch>
                  <a:fillRect l="-1517" t="-844" b="-2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4D9F5B21-CBD2-4530-9C04-934C60A2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</a:p>
        </p:txBody>
      </p:sp>
    </p:spTree>
    <p:extLst>
      <p:ext uri="{BB962C8B-B14F-4D97-AF65-F5344CB8AC3E}">
        <p14:creationId xmlns:p14="http://schemas.microsoft.com/office/powerpoint/2010/main" val="41140318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4.2.3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1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𝑈𝐴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𝑈𝐴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是酉矩阵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;</a:t>
                </a:r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其中矩阵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按列分块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; 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其中矩阵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按行分块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;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3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b="1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3: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定理</m:t>
                    </m:r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</a:rPr>
                  <a:t>4.2.2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性质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(1)</a:t>
                </a:r>
                <a:r>
                  <a:rPr lang="zh-CN" altLang="en-US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范数的酉不变性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47A6E88D-66FC-443E-B60C-41E88DEC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</a:p>
        </p:txBody>
      </p:sp>
    </p:spTree>
    <p:extLst>
      <p:ext uri="{BB962C8B-B14F-4D97-AF65-F5344CB8AC3E}">
        <p14:creationId xmlns:p14="http://schemas.microsoft.com/office/powerpoint/2010/main" val="1149762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4.2.1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矩阵的</a:t>
                </a: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/>
                  <a:t>对任意矩阵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定义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/>
                  <a:t>对应以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为自变量的实值函数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且满足以下三条性质：</a:t>
                </a:r>
                <a:endParaRPr lang="en-US" altLang="zh-CN" sz="2800" dirty="0"/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1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正定性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非负性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时有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;</a:t>
                </a:r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齐次性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;</a:t>
                </a:r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3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三角不等式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 smtClean="0">
                        <a:latin typeface="Cambria Math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;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/>
                  <a:t>是矩阵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向量范数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546" b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653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058858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4.2.3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证明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的矩阵范数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058858" cy="4935337"/>
              </a:xfrm>
              <a:prstGeom prst="rect">
                <a:avLst/>
              </a:prstGeom>
              <a:blipFill>
                <a:blip r:embed="rId2"/>
                <a:stretch>
                  <a:fillRect l="-1513" t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129994E8-3F12-496C-9C90-6A6CF802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</a:p>
        </p:txBody>
      </p:sp>
    </p:spTree>
    <p:extLst>
      <p:ext uri="{BB962C8B-B14F-4D97-AF65-F5344CB8AC3E}">
        <p14:creationId xmlns:p14="http://schemas.microsoft.com/office/powerpoint/2010/main" val="10024453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27330" y="1229293"/>
            <a:ext cx="8000999" cy="4935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</a:rPr>
              <a:t>思考</a:t>
            </a:r>
            <a:r>
              <a:rPr lang="en-US" altLang="zh-CN" sz="2800" dirty="0">
                <a:solidFill>
                  <a:srgbClr val="FF0000"/>
                </a:solidFill>
                <a:latin typeface="黑体" pitchFamily="49" charset="-122"/>
              </a:rPr>
              <a:t>:</a:t>
            </a:r>
            <a:r>
              <a:rPr lang="zh-CN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如何根据已有的矩阵范数构造新的矩阵范数？</a:t>
            </a:r>
            <a:endParaRPr lang="en-US" altLang="zh-CN" sz="280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 algn="ctr">
              <a:lnSpc>
                <a:spcPct val="120000"/>
              </a:lnSpc>
            </a:pPr>
            <a:endParaRPr lang="zh-CN" altLang="zh-CN" sz="28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D4B2736-31A8-4452-A97A-7361826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</a:p>
        </p:txBody>
      </p:sp>
    </p:spTree>
    <p:extLst>
      <p:ext uri="{BB962C8B-B14F-4D97-AF65-F5344CB8AC3E}">
        <p14:creationId xmlns:p14="http://schemas.microsoft.com/office/powerpoint/2010/main" val="28630311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itchFamily="49" charset="-122"/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如何根据已有的矩阵范数构造新的矩阵范数？</a:t>
                </a:r>
                <a:endParaRPr lang="en-US" altLang="zh-CN" sz="2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2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4.2.4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800" dirty="0"/>
                  <a:t>是某一给定矩阵范数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定义</a:t>
                </a:r>
                <a:endParaRPr lang="en-US" altLang="zh-CN" sz="32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是矩阵范数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阶可逆矩阵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601" t="-989" r="-3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4D4B2736-31A8-4452-A97A-7361826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</a:p>
        </p:txBody>
      </p:sp>
    </p:spTree>
    <p:extLst>
      <p:ext uri="{BB962C8B-B14F-4D97-AF65-F5344CB8AC3E}">
        <p14:creationId xmlns:p14="http://schemas.microsoft.com/office/powerpoint/2010/main" val="36087713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itchFamily="49" charset="-122"/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如何根据已有的矩阵范数构造新的矩阵范数？</a:t>
                </a:r>
                <a:endParaRPr lang="en-US" altLang="zh-CN" sz="2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2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4.2.4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800" dirty="0"/>
                  <a:t>是某一给定矩阵范数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定义</a:t>
                </a:r>
                <a:endParaRPr lang="en-US" altLang="zh-CN" sz="32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是矩阵范数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阶可逆矩阵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）正定性：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/>
                  <a:t>，等号成立的充分必要条件是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）齐次性：对任意的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601" t="-989" r="-3887" b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4D4B2736-31A8-4452-A97A-7361826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</a:p>
        </p:txBody>
      </p:sp>
    </p:spTree>
    <p:extLst>
      <p:ext uri="{BB962C8B-B14F-4D97-AF65-F5344CB8AC3E}">
        <p14:creationId xmlns:p14="http://schemas.microsoft.com/office/powerpoint/2010/main" val="11064795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3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）三角不等式：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ea typeface="Cambria Math" panose="020405030504060302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）相容性：对任意的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𝐴𝑃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𝐵𝑃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/>
                      <m:t>.</m:t>
                    </m:r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601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4D4B2736-31A8-4452-A97A-7361826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</a:p>
        </p:txBody>
      </p:sp>
    </p:spTree>
    <p:extLst>
      <p:ext uri="{BB962C8B-B14F-4D97-AF65-F5344CB8AC3E}">
        <p14:creationId xmlns:p14="http://schemas.microsoft.com/office/powerpoint/2010/main" val="228863960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800" dirty="0">
                    <a:sym typeface="Wingdings" panose="05000000000000000000" pitchFamily="2" charset="2"/>
                  </a:rPr>
                  <a:t>3</a:t>
                </a:r>
                <a:r>
                  <a:rPr lang="zh-CN" altLang="en-US" sz="2800" dirty="0">
                    <a:sym typeface="Wingdings" panose="05000000000000000000" pitchFamily="2" charset="2"/>
                  </a:rPr>
                  <a:t>）三角不等式：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ea typeface="Cambria Math" panose="020405030504060302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）相容性：对任意的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𝐴𝑃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𝐵𝑃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/>
                      <m:t>.</m:t>
                    </m:r>
                  </m:oMath>
                </a14:m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维单位矩阵的矩阵范数不小于</a:t>
                </a:r>
                <a:r>
                  <a:rPr lang="en-US" altLang="zh-CN" sz="2800" dirty="0"/>
                  <a:t>1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但不一定等于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，例如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在矩阵的向量范数下，单位矩阵的向量范数可为任意正数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601" b="-14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4D4B2736-31A8-4452-A97A-7361826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</a:p>
        </p:txBody>
      </p:sp>
    </p:spTree>
    <p:extLst>
      <p:ext uri="{BB962C8B-B14F-4D97-AF65-F5344CB8AC3E}">
        <p14:creationId xmlns:p14="http://schemas.microsoft.com/office/powerpoint/2010/main" val="40017768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4.2.1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11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均为矩阵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向量范数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0745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均为矩阵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向量范数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类似于上一节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对于矩阵的向量范数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我们同样有以下结论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4.2.1 </a:t>
                </a:r>
                <a:r>
                  <a:rPr lang="zh-CN" altLang="en-US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任一向量范数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均是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元素的连续函数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r="-1546" b="-2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1486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4.2.2 </a:t>
                </a:r>
                <a:r>
                  <a:rPr lang="zh-CN" altLang="en-US" sz="2800" dirty="0"/>
                  <a:t>线性空间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dirty="0"/>
                  <a:t>任意两个向量范数是等价的</a:t>
                </a:r>
                <a:r>
                  <a:rPr lang="en-US" altLang="zh-CN" sz="3200" dirty="0"/>
                  <a:t>, </a:t>
                </a:r>
                <a:r>
                  <a:rPr lang="zh-CN" altLang="en-US" sz="2800" dirty="0"/>
                  <a:t>即对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zh-CN" altLang="en-US" sz="2800" dirty="0"/>
                  <a:t>存在正整数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使得对任意矩阵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有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855" t="-1112" r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7800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4.2.2 </a:t>
                </a:r>
                <a:r>
                  <a:rPr lang="zh-CN" altLang="en-US" sz="2800" dirty="0"/>
                  <a:t>线性空间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dirty="0"/>
                  <a:t>任意两个向量范数是等价的</a:t>
                </a:r>
                <a:r>
                  <a:rPr lang="en-US" altLang="zh-CN" sz="3200" dirty="0"/>
                  <a:t>, </a:t>
                </a:r>
                <a:r>
                  <a:rPr lang="zh-CN" altLang="en-US" sz="2800" dirty="0"/>
                  <a:t>即对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zh-CN" altLang="en-US" sz="2800" dirty="0"/>
                  <a:t>存在正整数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使得对任意矩阵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有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尽管矩阵可视为拉直的向量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但矩阵和向量还是有所不同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典型的是矩阵有乘法运算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因此</a:t>
                </a:r>
                <a:r>
                  <a:rPr lang="en-US" altLang="zh-CN" sz="2800" dirty="0"/>
                  <a:t>,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在考虑范数时须兼顾矩阵的乘法运算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.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855" t="-1112" r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0703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04042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4.2.2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矩阵范数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/>
                  <a:t>对任意矩阵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定义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/>
                  <a:t>对应以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为自变量的实值函数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且满足以下四条性质：</a:t>
                </a:r>
                <a:endParaRPr lang="en-US" altLang="zh-CN" sz="2800" dirty="0"/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1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正定性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时有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;</a:t>
                </a:r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齐次性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;</a:t>
                </a:r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3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三角不等式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;</a:t>
                </a:r>
              </a:p>
              <a:p>
                <a:pPr algn="just"/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4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矩阵乘法的相容性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（须矩阵乘积有意义）</a:t>
                </a:r>
                <a:r>
                  <a:rPr lang="en-US" altLang="zh-CN" sz="2800" dirty="0"/>
                  <a:t>.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/>
                  <a:t>是矩阵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矩阵范数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40420" cy="4935337"/>
              </a:xfrm>
              <a:prstGeom prst="rect">
                <a:avLst/>
              </a:prstGeom>
              <a:blipFill>
                <a:blip r:embed="rId2"/>
                <a:stretch>
                  <a:fillRect l="-1592" t="-989" r="-3791" b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7990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038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800" dirty="0"/>
                  <a:t>若反向性质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(4)</a:t>
                </a:r>
                <a:r>
                  <a:rPr lang="zh-CN" altLang="en-US" sz="2800" dirty="0"/>
                  <a:t>中矩阵乘法相容性的不等式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此时幂零矩阵（对于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阶复方阵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en-US" altLang="zh-CN" sz="3200" dirty="0"/>
                  <a:t> </a:t>
                </a:r>
                <a:r>
                  <a:rPr lang="zh-CN" altLang="en-US" sz="2800" dirty="0"/>
                  <a:t>存在正整数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幂零矩阵</a:t>
                </a:r>
                <a:r>
                  <a:rPr lang="zh-CN" altLang="en-US" sz="2800" dirty="0"/>
                  <a:t>）的矩阵范数将是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这与矩阵范数的正定性要求矛盾</a:t>
                </a:r>
                <a:r>
                  <a:rPr lang="en-US" altLang="zh-CN" sz="2800" dirty="0"/>
                  <a:t>. 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038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864" r="-6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1111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14258</TotalTime>
  <Words>1334</Words>
  <Application>Microsoft Office PowerPoint</Application>
  <PresentationFormat>全屏显示(4:3)</PresentationFormat>
  <Paragraphs>155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第四章 矩阵分析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  <vt:lpstr>第四章 矩阵分析——矩阵范数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of Multi-Agent Systems</dc:title>
  <dc:creator>Mark Spong</dc:creator>
  <cp:lastModifiedBy>buaa</cp:lastModifiedBy>
  <cp:revision>1543</cp:revision>
  <dcterms:created xsi:type="dcterms:W3CDTF">2006-05-15T15:18:48Z</dcterms:created>
  <dcterms:modified xsi:type="dcterms:W3CDTF">2024-08-30T11:33:59Z</dcterms:modified>
</cp:coreProperties>
</file>