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4" r:id="rId1"/>
  </p:sldMasterIdLst>
  <p:notesMasterIdLst>
    <p:notesMasterId r:id="rId35"/>
  </p:notesMasterIdLst>
  <p:sldIdLst>
    <p:sldId id="433" r:id="rId2"/>
    <p:sldId id="461" r:id="rId3"/>
    <p:sldId id="635" r:id="rId4"/>
    <p:sldId id="465" r:id="rId5"/>
    <p:sldId id="627" r:id="rId6"/>
    <p:sldId id="520" r:id="rId7"/>
    <p:sldId id="628" r:id="rId8"/>
    <p:sldId id="646" r:id="rId9"/>
    <p:sldId id="629" r:id="rId10"/>
    <p:sldId id="636" r:id="rId11"/>
    <p:sldId id="631" r:id="rId12"/>
    <p:sldId id="647" r:id="rId13"/>
    <p:sldId id="632" r:id="rId14"/>
    <p:sldId id="466" r:id="rId15"/>
    <p:sldId id="637" r:id="rId16"/>
    <p:sldId id="617" r:id="rId17"/>
    <p:sldId id="648" r:id="rId18"/>
    <p:sldId id="649" r:id="rId19"/>
    <p:sldId id="619" r:id="rId20"/>
    <p:sldId id="650" r:id="rId21"/>
    <p:sldId id="633" r:id="rId22"/>
    <p:sldId id="638" r:id="rId23"/>
    <p:sldId id="468" r:id="rId24"/>
    <p:sldId id="639" r:id="rId25"/>
    <p:sldId id="640" r:id="rId26"/>
    <p:sldId id="651" r:id="rId27"/>
    <p:sldId id="652" r:id="rId28"/>
    <p:sldId id="470" r:id="rId29"/>
    <p:sldId id="653" r:id="rId30"/>
    <p:sldId id="480" r:id="rId31"/>
    <p:sldId id="654" r:id="rId32"/>
    <p:sldId id="611" r:id="rId33"/>
    <p:sldId id="474" r:id="rId3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30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秦 鸿宇" initials="秦" lastIdx="1" clrIdx="0">
    <p:extLst>
      <p:ext uri="{19B8F6BF-5375-455C-9EA6-DF929625EA0E}">
        <p15:presenceInfo xmlns:p15="http://schemas.microsoft.com/office/powerpoint/2012/main" userId="b62545d6ddf4289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8B0000"/>
    <a:srgbClr val="183883"/>
    <a:srgbClr val="0033CC"/>
    <a:srgbClr val="2456C6"/>
    <a:srgbClr val="F2B800"/>
    <a:srgbClr val="FF9900"/>
    <a:srgbClr val="FF66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8" autoAdjust="0"/>
    <p:restoredTop sz="94414" autoAdjust="0"/>
  </p:normalViewPr>
  <p:slideViewPr>
    <p:cSldViewPr snapToGrid="0">
      <p:cViewPr varScale="1">
        <p:scale>
          <a:sx n="69" d="100"/>
          <a:sy n="69" d="100"/>
        </p:scale>
        <p:origin x="1140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91A5F5-5892-403B-B42B-C44EFE4992F9}" type="datetimeFigureOut">
              <a:rPr lang="zh-CN" altLang="en-US" smtClean="0"/>
              <a:pPr/>
              <a:t>2024/8/30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A38935-2443-4442-B9E7-AF218D8B08B1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4329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833079"/>
            <a:ext cx="7772400" cy="13716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4654192"/>
            <a:ext cx="7010400" cy="1087323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 altLang="zh-CN" dirty="0"/>
              <a:t>Click to edit Master subtitle style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 sz="1200"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+mn-lt"/>
                <a:ea typeface="宋体" charset="-122"/>
              </a:defRPr>
            </a:lvl1pPr>
          </a:lstStyle>
          <a:p>
            <a:fld id="{32B3A7C3-238C-4F15-9026-CB518688ABF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215047" name="AutoShape 7"/>
          <p:cNvSpPr>
            <a:spLocks noChangeArrowheads="1"/>
          </p:cNvSpPr>
          <p:nvPr/>
        </p:nvSpPr>
        <p:spPr bwMode="auto">
          <a:xfrm>
            <a:off x="685800" y="3935747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335" y="489436"/>
            <a:ext cx="4073331" cy="90897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73838" y="304800"/>
            <a:ext cx="2001837" cy="57150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66738" y="304800"/>
            <a:ext cx="5854700" cy="57150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49324"/>
            <a:ext cx="8001000" cy="678344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 dirty="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5653" y="6347995"/>
            <a:ext cx="1806951" cy="40322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tint val="34118"/>
                <a:invGamma/>
              </a:schemeClr>
            </a:gs>
            <a:gs pos="50000">
              <a:schemeClr val="bg1"/>
            </a:gs>
            <a:gs pos="100000">
              <a:schemeClr val="bg1">
                <a:gamma/>
                <a:tint val="34118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13031" y="410968"/>
            <a:ext cx="8001000" cy="6783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94820" y="1454654"/>
            <a:ext cx="80010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214020" name="AutoShape 4"/>
          <p:cNvSpPr>
            <a:spLocks noChangeArrowheads="1"/>
          </p:cNvSpPr>
          <p:nvPr/>
        </p:nvSpPr>
        <p:spPr bwMode="auto">
          <a:xfrm>
            <a:off x="609600" y="1114802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183883"/>
          </a:solidFill>
          <a:ln w="9525">
            <a:solidFill>
              <a:srgbClr val="01519A"/>
            </a:solidFill>
            <a:round/>
            <a:headEnd/>
            <a:tailEnd/>
          </a:ln>
        </p:spPr>
        <p:txBody>
          <a:bodyPr/>
          <a:lstStyle/>
          <a:p>
            <a:pPr eaLnBrk="1" hangingPunct="1"/>
            <a:endParaRPr lang="zh-CN" altLang="zh-CN" sz="2400"/>
          </a:p>
        </p:txBody>
      </p:sp>
      <p:sp>
        <p:nvSpPr>
          <p:cNvPr id="214021" name="Line 5"/>
          <p:cNvSpPr>
            <a:spLocks noChangeShapeType="1"/>
          </p:cNvSpPr>
          <p:nvPr/>
        </p:nvSpPr>
        <p:spPr bwMode="auto">
          <a:xfrm flipV="1">
            <a:off x="609600" y="6254392"/>
            <a:ext cx="7924800" cy="0"/>
          </a:xfrm>
          <a:prstGeom prst="line">
            <a:avLst/>
          </a:prstGeom>
          <a:noFill/>
          <a:ln w="3175">
            <a:solidFill>
              <a:srgbClr val="01519A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402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900">
                <a:latin typeface="Arial" charset="0"/>
                <a:ea typeface="宋体" charset="-122"/>
              </a:defRPr>
            </a:lvl1pPr>
          </a:lstStyle>
          <a:p>
            <a:r>
              <a:rPr lang="en-US" altLang="zh-CN" dirty="0"/>
              <a:t>IASTED CONTROL AND APPLICATIONS</a:t>
            </a:r>
          </a:p>
          <a:p>
            <a:r>
              <a:rPr lang="en-US" altLang="zh-CN" dirty="0"/>
              <a:t>May 24-26,  2006,  Montreal,  Quebec,  Canada</a:t>
            </a:r>
          </a:p>
        </p:txBody>
      </p:sp>
      <p:sp>
        <p:nvSpPr>
          <p:cNvPr id="21402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5715000" y="6172200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latin typeface="+mn-lt"/>
                <a:ea typeface="宋体" charset="-122"/>
              </a:defRPr>
            </a:lvl1pPr>
          </a:lstStyle>
          <a:p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5" r:id="rId1"/>
    <p:sldLayoutId id="2147483796" r:id="rId2"/>
    <p:sldLayoutId id="2147483797" r:id="rId3"/>
    <p:sldLayoutId id="2147483798" r:id="rId4"/>
    <p:sldLayoutId id="2147483799" r:id="rId5"/>
    <p:sldLayoutId id="2147483800" r:id="rId6"/>
    <p:sldLayoutId id="2147483801" r:id="rId7"/>
    <p:sldLayoutId id="2147483802" r:id="rId8"/>
    <p:sldLayoutId id="2147483803" r:id="rId9"/>
    <p:sldLayoutId id="2147483804" r:id="rId10"/>
    <p:sldLayoutId id="2147483805" r:id="rId11"/>
  </p:sldLayoutIdLst>
  <p:transition/>
  <p:hf sldNum="0" hdr="0" ftr="0"/>
  <p:txStyles>
    <p:titleStyle>
      <a:lvl1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Verdana" pitchFamily="34" charset="0"/>
          <a:cs typeface="Arial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600">
          <a:solidFill>
            <a:schemeClr val="tx1"/>
          </a:solidFill>
          <a:latin typeface="+mn-lt"/>
          <a:cs typeface="+mn-cs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o"/>
        <a:defRPr sz="2300">
          <a:solidFill>
            <a:schemeClr val="tx1"/>
          </a:solidFill>
          <a:latin typeface="+mn-lt"/>
          <a:cs typeface="+mn-cs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183883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  <a:cs typeface="+mn-cs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183883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5511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30083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4655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922713" indent="-398463" algn="l" rtl="0" fontAlgn="base">
        <a:spcBef>
          <a:spcPct val="250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3031" y="325968"/>
            <a:ext cx="8001000" cy="678344"/>
          </a:xfrm>
        </p:spPr>
        <p:txBody>
          <a:bodyPr/>
          <a:lstStyle/>
          <a:p>
            <a:pPr algn="ctr"/>
            <a:r>
              <a:rPr lang="zh-CN" altLang="en-US">
                <a:latin typeface="黑体" panose="02010609060101010101" pitchFamily="49" charset="-122"/>
                <a:ea typeface="黑体" panose="02010609060101010101" pitchFamily="49" charset="-122"/>
              </a:rPr>
              <a:t>第四章 矩阵分析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0" y="2977762"/>
            <a:ext cx="9143999" cy="902475"/>
          </a:xfrm>
          <a:prstGeom prst="rect">
            <a:avLst/>
          </a:prstGeom>
        </p:spPr>
        <p:txBody>
          <a:bodyPr/>
          <a:lstStyle>
            <a:lvl1pPr marL="469900" indent="-46990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cs typeface="+mn-cs"/>
              </a:defRPr>
            </a:lvl2pPr>
            <a:lvl3pPr marL="1304925" indent="-395288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o"/>
              <a:defRPr sz="2300">
                <a:solidFill>
                  <a:schemeClr val="tx1"/>
                </a:solidFill>
                <a:latin typeface="+mn-lt"/>
                <a:cs typeface="+mn-cs"/>
              </a:defRPr>
            </a:lvl3pPr>
            <a:lvl4pPr marL="1693863" indent="-387350" algn="l" rtl="0" fontAlgn="base">
              <a:spcBef>
                <a:spcPct val="20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93913" indent="-398463" algn="l" rtl="0" fontAlgn="base">
              <a:spcBef>
                <a:spcPct val="25000"/>
              </a:spcBef>
              <a:spcAft>
                <a:spcPct val="0"/>
              </a:spcAft>
              <a:buClr>
                <a:srgbClr val="01519A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3600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4.3 </a:t>
            </a:r>
            <a:r>
              <a:rPr lang="zh-CN" altLang="en-US" sz="3600" kern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相容范数</a:t>
            </a:r>
            <a:endParaRPr lang="en-US" altLang="zh-CN" sz="3600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60476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zh-CN" sz="2800" dirty="0"/>
                  <a:t>以上我们给了由给定的矩阵范数来定义一种新的向量范数，那么反过来，是否可以由给定的向量范数来定义矩阵范数呢？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上的一个向量范数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是否是一个矩阵范数呢？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>
                    <a:solidFill>
                      <a:srgbClr val="0000FF"/>
                    </a:solidFill>
                  </a:rPr>
                  <a:t>分析：</a:t>
                </a:r>
                <a:r>
                  <a:rPr lang="zh-CN" altLang="en-US" sz="2800" dirty="0"/>
                  <a:t>齐次性、三角不等式显然成立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对于非零矩阵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zh-CN" sz="2800" dirty="0"/>
                  <a:t>，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zh-CN" sz="2800" dirty="0"/>
                  <a:t>，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800" dirty="0"/>
                  <a:t>，</a:t>
                </a:r>
                <a:r>
                  <a:rPr lang="zh-CN" altLang="zh-CN" sz="2800" dirty="0"/>
                  <a:t>不满足</a:t>
                </a:r>
                <a:r>
                  <a:rPr lang="zh-CN" altLang="en-US" sz="2800" dirty="0"/>
                  <a:t>正定</a:t>
                </a:r>
                <a:r>
                  <a:rPr lang="zh-CN" altLang="zh-CN" sz="2800" dirty="0"/>
                  <a:t>性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  <a:blipFill>
                <a:blip r:embed="rId2"/>
                <a:stretch>
                  <a:fillRect l="-1623" t="-978" r="-850" b="-440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079674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48082" y="1192717"/>
                <a:ext cx="80010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上的一个向量范数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对于非零矩阵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通过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zh-CN" altLang="en-US" sz="2800" dirty="0"/>
                  <a:t>的向量范数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的矩阵范数时</a:t>
                </a:r>
                <a:r>
                  <a:rPr lang="en-US" altLang="zh-CN" sz="2800" dirty="0"/>
                  <a:t>, </a:t>
                </a:r>
                <a:r>
                  <a:rPr lang="en-US" altLang="zh-CN" sz="28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不能是某个固定的向量，需要遍历某个集合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i="1" dirty="0"/>
                  <a:t>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为了保证正定性，</a:t>
                </a:r>
                <a:endParaRPr lang="zh-CN" altLang="zh-CN" sz="2800" dirty="0"/>
              </a:p>
              <a:p>
                <a:pPr algn="ctr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总存在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" y="1192717"/>
                <a:ext cx="8001000" cy="4987357"/>
              </a:xfrm>
              <a:prstGeom prst="rect">
                <a:avLst/>
              </a:prstGeom>
              <a:blipFill>
                <a:blip r:embed="rId2"/>
                <a:stretch>
                  <a:fillRect l="-1601" t="-3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557132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48082" y="1192717"/>
                <a:ext cx="80010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上的一个向量范数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对于非零矩阵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通过</a:t>
                </a:r>
                <a14:m>
                  <m:oMath xmlns:m="http://schemas.openxmlformats.org/officeDocument/2006/math">
                    <m:r>
                      <a:rPr lang="en-US" altLang="zh-CN" sz="2800" b="0" i="1" dirty="0">
                        <a:latin typeface="Cambria Math" panose="02040503050406030204" pitchFamily="18" charset="0"/>
                      </a:rPr>
                      <m:t>𝐴𝑥</m:t>
                    </m:r>
                  </m:oMath>
                </a14:m>
                <a:r>
                  <a:rPr lang="zh-CN" altLang="en-US" sz="2800" dirty="0"/>
                  <a:t>的向量范数</a:t>
                </a:r>
                <a14:m>
                  <m:oMath xmlns:m="http://schemas.openxmlformats.org/officeDocument/2006/math">
                    <m:r>
                      <a:rPr lang="zh-CN" altLang="en-US" sz="2800" b="1" i="1" dirty="0">
                        <a:latin typeface="Cambria Math" panose="02040503050406030204" pitchFamily="18" charset="0"/>
                      </a:rPr>
                      <m:t>定义</m:t>
                    </m:r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的矩阵范数时</a:t>
                </a:r>
                <a:r>
                  <a:rPr lang="en-US" altLang="zh-CN" sz="2800" dirty="0"/>
                  <a:t>, </a:t>
                </a:r>
                <a:r>
                  <a:rPr lang="en-US" altLang="zh-CN" sz="28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US" altLang="zh-CN" sz="2800" b="1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不能是某个固定的向量，需要遍历某个集合</a:t>
                </a:r>
                <a14:m>
                  <m:oMath xmlns:m="http://schemas.openxmlformats.org/officeDocument/2006/math">
                    <m:r>
                      <a:rPr lang="en-US" altLang="zh-CN" sz="2800" i="1" dirty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altLang="zh-CN" sz="2800" i="1" dirty="0"/>
                  <a:t>.</a:t>
                </a:r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为了保证正定性，</a:t>
                </a:r>
                <a:endParaRPr lang="zh-CN" altLang="zh-CN" sz="2800" dirty="0"/>
              </a:p>
              <a:p>
                <a:pPr algn="ctr">
                  <a:lnSpc>
                    <a:spcPct val="130000"/>
                  </a:lnSpc>
                  <a:spcBef>
                    <a:spcPts val="0"/>
                  </a:spcBef>
                </a:pP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>
                        <a:latin typeface="Cambria Math" panose="02040503050406030204" pitchFamily="18" charset="0"/>
                      </a:rPr>
                      <m:t>rank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)≥1</m:t>
                    </m:r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800">
                            <a:latin typeface="Cambria Math" panose="02040503050406030204" pitchFamily="18" charset="0"/>
                          </a:rPr>
                          <m:t>dim</m:t>
                        </m:r>
                      </m:fName>
                      <m:e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总存在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sz="2800" dirty="0"/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itchFamily="49" charset="-122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ℂ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dirty="0"/>
                  <a:t>是否是矩阵范数？</a:t>
                </a:r>
                <a:endParaRPr lang="en-US" altLang="zh-CN" sz="2800" dirty="0"/>
              </a:p>
              <a:p>
                <a:pPr algn="just">
                  <a:lnSpc>
                    <a:spcPct val="130000"/>
                  </a:lnSpc>
                  <a:spcBef>
                    <a:spcPts val="0"/>
                  </a:spcBef>
                </a:pPr>
                <a:r>
                  <a:rPr lang="zh-CN" altLang="en-US" sz="2800" dirty="0"/>
                  <a:t>矩阵范数是连续实值函数</a:t>
                </a:r>
                <a:r>
                  <a:rPr lang="en-US" altLang="zh-CN" sz="2800" dirty="0"/>
                  <a:t>,</a:t>
                </a:r>
                <a:r>
                  <a:rPr lang="en-US" altLang="zh-CN" sz="2800" b="1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导致最大值不存在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上述定义无意义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082" y="1192717"/>
                <a:ext cx="8001000" cy="4987357"/>
              </a:xfrm>
              <a:prstGeom prst="rect">
                <a:avLst/>
              </a:prstGeom>
              <a:blipFill>
                <a:blip r:embed="rId2"/>
                <a:stretch>
                  <a:fillRect l="-1601" t="-367" r="-1524" b="-90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057706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554178" y="1229293"/>
                <a:ext cx="8199678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lnSpc>
                    <a:spcPct val="13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itchFamily="49" charset="-122"/>
                  </a:rPr>
                  <a:t>: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zh-CN" altLang="en-US" sz="2800" dirty="0"/>
                  <a:t>为由向量范数定义的单位圆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是有界闭集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那么，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8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8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CN" altLang="en-US" sz="2800" dirty="0"/>
                  <a:t>是否是矩阵函数？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178" y="1229293"/>
                <a:ext cx="8199678" cy="4987357"/>
              </a:xfrm>
              <a:prstGeom prst="rect">
                <a:avLst/>
              </a:prstGeom>
              <a:blipFill>
                <a:blip r:embed="rId2"/>
                <a:stretch>
                  <a:fillRect l="-1561" t="-367" r="-14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506138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上的一个向量范数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定义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是一个与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相容的矩阵范数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称其是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的算子范数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由向量范数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诱导的矩阵范数</a:t>
                </a:r>
                <a:r>
                  <a:rPr lang="zh-CN" altLang="en-US" sz="2800" dirty="0"/>
                  <a:t>（或简称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诱导范数</a:t>
                </a:r>
                <a:r>
                  <a:rPr lang="zh-CN" altLang="en-US" sz="2800" dirty="0"/>
                  <a:t>）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8469326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上的一个向量范数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定义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是一个与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相容的矩阵范数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称其是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的算子范数</a:t>
                </a:r>
                <a:r>
                  <a:rPr lang="zh-CN" altLang="en-US" sz="2800" dirty="0"/>
                  <a:t>或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由向量范数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诱导的矩阵范数</a:t>
                </a:r>
                <a:r>
                  <a:rPr lang="zh-CN" altLang="en-US" sz="2800" dirty="0"/>
                  <a:t>（或简称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诱导范数</a:t>
                </a:r>
                <a:r>
                  <a:rPr lang="zh-CN" altLang="en-US" sz="2800" dirty="0"/>
                  <a:t>）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1: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是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各分量的连续函数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故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在有界闭集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可取到最大值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因此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上述定义有意义的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391" b="-49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96936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证明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:</a:t>
                </a:r>
                <a:r>
                  <a:rPr lang="zh-CN" altLang="en-US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正定性：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显然成立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，否则的话，存在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t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8119984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证明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:</a:t>
                </a:r>
                <a:r>
                  <a:rPr lang="zh-CN" altLang="en-US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正定性：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显然成立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，否则的话，存在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齐次性：对任意的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有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t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42375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证明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:</a:t>
                </a:r>
                <a:r>
                  <a:rPr lang="zh-CN" altLang="en-US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（</a:t>
                </a:r>
                <a:r>
                  <a:rPr lang="en-US" altLang="zh-CN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1</a:t>
                </a:r>
                <a:r>
                  <a:rPr lang="zh-CN" altLang="en-US" sz="2400" dirty="0">
                    <a:latin typeface="黑体" panose="02010609060101010101" pitchFamily="49" charset="-122"/>
                    <a:sym typeface="Wingdings" panose="05000000000000000000" pitchFamily="2" charset="2"/>
                  </a:rPr>
                  <a:t>）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正定性：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altLang="zh-CN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显然成立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 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，否则的话，存在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2</a:t>
                </a:r>
                <a:r>
                  <a:rPr lang="zh-CN" altLang="en-US" sz="2400" dirty="0"/>
                  <a:t>）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齐次性：对任意的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有</a:t>
                </a:r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sub>
                          </m:sSub>
                        </m:e>
                      </m:func>
                      <m: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）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三角不等式：对任意的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存在向量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/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=1,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且满足</a:t>
                </a:r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+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/>
                  <a:t>,</a:t>
                </a:r>
                <a:endParaRPr lang="zh-CN" altLang="zh-CN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t="-742" b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715305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305675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定义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4.3.1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（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向量范数与矩阵范数相容</a:t>
                </a:r>
                <a:r>
                  <a:rPr lang="zh-CN" altLang="zh-CN" sz="28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）</a:t>
                </a:r>
                <a:r>
                  <a:rPr lang="zh-CN" alt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若</a:t>
                </a:r>
                <a:r>
                  <a:rPr lang="zh-CN" altLang="en-US" sz="2800" dirty="0"/>
                  <a:t>对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与矩阵范数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满足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则称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与矩阵范数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相容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800" dirty="0"/>
                  <a:t>向量范数与矩阵范数相容</a:t>
                </a:r>
                <a:r>
                  <a:rPr lang="zh-CN" altLang="en-US" sz="2800" dirty="0">
                    <a:highlight>
                      <a:srgbClr val="FFFFFF"/>
                    </a:highlight>
                  </a:rPr>
                  <a:t>隐含在范数对矩阵乘法的相容性中</a:t>
                </a:r>
                <a:r>
                  <a:rPr lang="en-US" altLang="zh-CN" sz="2800" dirty="0">
                    <a:highlight>
                      <a:srgbClr val="FFFFFF"/>
                    </a:highlight>
                  </a:rPr>
                  <a:t>, </a:t>
                </a:r>
                <a:r>
                  <a:rPr lang="zh-CN" altLang="en-US" sz="2800" dirty="0">
                    <a:highlight>
                      <a:srgbClr val="FFFFFF"/>
                    </a:highlight>
                  </a:rPr>
                  <a:t>但又有所区别</a:t>
                </a:r>
                <a:r>
                  <a:rPr lang="en-US" altLang="zh-CN" sz="2800" dirty="0">
                    <a:highlight>
                      <a:srgbClr val="FFFFFF"/>
                    </a:highlight>
                  </a:rPr>
                  <a:t>.</a:t>
                </a:r>
                <a:endParaRPr lang="zh-CN" altLang="zh-CN" sz="2800" dirty="0">
                  <a:solidFill>
                    <a:srgbClr val="0000FF"/>
                  </a:solidFill>
                </a:endParaRPr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 r="-15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标题 1">
            <a:extLst>
              <a:ext uri="{FF2B5EF4-FFF2-40B4-BE49-F238E27FC236}">
                <a16:creationId xmlns:a16="http://schemas.microsoft.com/office/drawing/2014/main" id="{75FA4246-6F69-4570-957C-A779FC4C3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</p:spTree>
    <p:extLst>
      <p:ext uri="{BB962C8B-B14F-4D97-AF65-F5344CB8AC3E}">
        <p14:creationId xmlns:p14="http://schemas.microsoft.com/office/powerpoint/2010/main" val="1765114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sSub>
                              <m:sSubPr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zh-CN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zh-CN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e>
                    </m:func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/>
                  <a:t>,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/>
                  <a:t>.</a:t>
                </a:r>
              </a:p>
              <a:p>
                <a:pPr algn="just">
                  <a:lnSpc>
                    <a:spcPct val="120000"/>
                  </a:lnSpc>
                </a:pPr>
                <a:r>
                  <a:rPr lang="zh-CN" altLang="en-US" sz="2400" dirty="0"/>
                  <a:t>（</a:t>
                </a:r>
                <a:r>
                  <a:rPr lang="en-US" altLang="zh-CN" sz="2400" dirty="0"/>
                  <a:t>4</a:t>
                </a:r>
                <a:r>
                  <a:rPr lang="zh-CN" altLang="en-US" sz="2400" dirty="0"/>
                  <a:t>）矩阵乘法相容性</a:t>
                </a:r>
                <a:r>
                  <a:rPr lang="en-US" altLang="zh-CN" sz="2400" dirty="0"/>
                  <a:t>: </a:t>
                </a:r>
                <a:r>
                  <a:rPr lang="zh-CN" altLang="en-US" sz="2400" dirty="0"/>
                  <a:t>对任意的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dirty="0"/>
                  <a:t>,</a:t>
                </a:r>
                <a:r>
                  <a:rPr lang="zh-CN" altLang="en-US" sz="2400" dirty="0"/>
                  <a:t>存在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m:rPr>
                        <m:nor/>
                      </m:rPr>
                      <a:rPr lang="en-US" altLang="zh-CN" sz="2400" dirty="0"/>
                      <m:t>,</m:t>
                    </m:r>
                  </m:oMath>
                </a14:m>
                <a:r>
                  <a:rPr lang="en-US" altLang="zh-CN" sz="2400" dirty="0"/>
                  <a:t> </a:t>
                </a:r>
                <a:r>
                  <a:rPr lang="zh-CN" altLang="en-US" sz="2400" dirty="0"/>
                  <a:t>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=1,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且满足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有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则</a:t>
                </a:r>
                <a14:m>
                  <m:oMath xmlns:m="http://schemas.openxmlformats.org/officeDocument/2006/math">
                    <m:r>
                      <a:rPr lang="zh-CN" altLang="en-US" sz="2400" i="1">
                        <a:latin typeface="Cambria Math" panose="02040503050406030204" pitchFamily="18" charset="0"/>
                      </a:rPr>
                      <m:t>命题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显然成立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假设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,</a:t>
                </a: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𝑩𝒚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𝐵𝑦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𝐵𝑦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f>
                              <m:f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>
                                    <a:latin typeface="Cambria Math" panose="02040503050406030204" pitchFamily="18" charset="0"/>
                                  </a:rPr>
                                  <m:t>𝑩𝒚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2400" i="1">
                                            <a:latin typeface="Cambria Math" panose="02040503050406030204" pitchFamily="18" charset="0"/>
                                          </a:rPr>
                                          <m:t>𝐵𝑦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2400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𝐵𝑦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r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63166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5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）矩阵范数和向量范数相容性：</a:t>
                </a:r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=0,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 相容性显然成立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zh-CN" altLang="zh-CN" sz="24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t="-7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213887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（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5</a:t>
                </a:r>
                <a:r>
                  <a:rPr lang="zh-CN" altLang="en-US" sz="2400" dirty="0">
                    <a:latin typeface="黑体" panose="02010609060101010101" pitchFamily="49" charset="-122"/>
                  </a:rPr>
                  <a:t>）矩阵范数和向量范数相容性：</a:t>
                </a:r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altLang="zh-CN" sz="2400" dirty="0">
                    <a:latin typeface="黑体" panose="02010609060101010101" pitchFamily="49" charset="-122"/>
                  </a:rPr>
                  <a:t>=0,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zh-CN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=0.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 相容性显然成立</a:t>
                </a:r>
                <a:r>
                  <a:rPr lang="en-US" altLang="zh-CN" sz="24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>
                    <a:latin typeface="黑体" panose="02010609060101010101" pitchFamily="49" charset="-122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400" dirty="0">
                        <a:latin typeface="Cambria Math" panose="02040503050406030204" pitchFamily="18" charset="0"/>
                      </a:rPr>
                      <m:t>≠0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</m:den>
                    </m:f>
                  </m:oMath>
                </a14:m>
                <a:r>
                  <a:rPr lang="zh-CN" altLang="en-US" sz="2400" dirty="0">
                    <a:latin typeface="黑体" panose="02010609060101010101" pitchFamily="49" charset="-122"/>
                  </a:rPr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>
                  <a:latin typeface="黑体" panose="02010609060101010101" pitchFamily="49" charset="-122"/>
                </a:endParaRPr>
              </a:p>
              <a:p>
                <a:pPr algn="ctr"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‖"/>
                        <m:endChr m:val="‖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zh-CN" sz="24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400" b="1" dirty="0">
                    <a:solidFill>
                      <a:srgbClr val="0000FF"/>
                    </a:solidFill>
                  </a:rPr>
                  <a:t>2:</a:t>
                </a:r>
                <a:r>
                  <a:rPr lang="en-US" altLang="zh-CN" sz="2400" dirty="0">
                    <a:solidFill>
                      <a:srgbClr val="0000FF"/>
                    </a:solidFill>
                  </a:rPr>
                  <a:t> </a:t>
                </a:r>
                <a:r>
                  <a:rPr lang="zh-CN" altLang="en-US" sz="2400" dirty="0"/>
                  <a:t>我们常用到算子范数有如下等价定义式</a:t>
                </a:r>
                <a:r>
                  <a:rPr lang="en-US" altLang="zh-CN" sz="2400" dirty="0"/>
                  <a:t>:</a:t>
                </a:r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en-US" altLang="zh-CN" sz="24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400" dirty="0"/>
                  <a:t>常见的向量范数有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则从属于它们的算子范数分别记为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/>
                  <a:t>, </a:t>
                </a:r>
                <a:r>
                  <a:rPr lang="zh-CN" altLang="en-US" sz="2400" dirty="0"/>
                  <a:t>并分别称为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列和范数</a:t>
                </a:r>
                <a:r>
                  <a:rPr lang="zh-CN" altLang="en-US" sz="2400" dirty="0"/>
                  <a:t>、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行和范数</a:t>
                </a:r>
                <a:r>
                  <a:rPr lang="zh-CN" altLang="en-US" sz="2400" dirty="0"/>
                  <a:t>和</a:t>
                </a:r>
                <a:r>
                  <a:rPr lang="zh-CN" altLang="en-US" sz="2400" dirty="0">
                    <a:solidFill>
                      <a:srgbClr val="FF0000"/>
                    </a:solidFill>
                  </a:rPr>
                  <a:t>谱范数</a:t>
                </a:r>
                <a:r>
                  <a:rPr lang="en-US" altLang="zh-CN" sz="2800" dirty="0"/>
                  <a:t>.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236" t="-742" r="-773" b="-75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0953977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4.3.3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是矩阵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的最大奇异值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则从属于向量范数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的算子范数分别为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列和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范数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行和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范数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谱范数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371" b="-19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3855530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分析：</a:t>
                </a:r>
                <a:r>
                  <a:rPr lang="zh-CN" altLang="en-US" sz="2800" dirty="0"/>
                  <a:t>定理本质上是证明以下三个等式：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列和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范数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sub>
                          </m:sSub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8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2800" b="0" i="1" smtClean="0">
                                          <a:latin typeface="Cambria Math" panose="02040503050406030204" pitchFamily="18" charset="0"/>
                                        </a:rPr>
                                        <m:t>𝑖𝑗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func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（"/>
                          <m:endChr m:val="）"/>
                          <m:ctrlPr>
                            <a:rPr lang="zh-CN" alt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行和</m:t>
                          </m:r>
                          <m:r>
                            <a:rPr lang="zh-CN" altLang="en-US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范数</m:t>
                          </m:r>
                        </m:e>
                      </m:d>
                    </m:oMath>
                  </m:oMathPara>
                </a14:m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  <m:sub>
                                  <m:r>
                                    <a:rPr lang="en-US" altLang="zh-CN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𝐴𝑥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func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 (</m:t>
                      </m:r>
                      <m:r>
                        <a:rPr lang="zh-CN" altLang="en-US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谱范数</m:t>
                      </m:r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699909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62AFAA9-EAF3-46AB-B0E2-6F6AE79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CBF9F6-883B-49EE-A2E8-CED26B11C920}"/>
                  </a:ext>
                </a:extLst>
              </p:cNvPr>
              <p:cNvSpPr/>
              <p:nvPr/>
            </p:nvSpPr>
            <p:spPr>
              <a:xfrm>
                <a:off x="555422" y="1199386"/>
                <a:ext cx="8125282" cy="108292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不一定等于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</a:rPr>
                      <m:t>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算子</m:t>
                    </m:r>
                  </m:oMath>
                </a14:m>
                <a:r>
                  <a:rPr lang="zh-CN" altLang="en-US" sz="2800" dirty="0"/>
                  <a:t>范数为</a:t>
                </a:r>
                <a:r>
                  <a:rPr lang="en-US" altLang="zh-CN" sz="2800" dirty="0"/>
                  <a:t>1.</a:t>
                </a:r>
                <a:endParaRPr lang="zh-CN" altLang="en-US" sz="2800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CBF9F6-883B-49EE-A2E8-CED26B11C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2" y="1199386"/>
                <a:ext cx="8125282" cy="1082925"/>
              </a:xfrm>
              <a:prstGeom prst="rect">
                <a:avLst/>
              </a:prstGeom>
              <a:blipFill>
                <a:blip r:embed="rId2"/>
                <a:stretch>
                  <a:fillRect l="-1500" t="-4520" b="-152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07379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62AFAA9-EAF3-46AB-B0E2-6F6AE79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CBF9F6-883B-49EE-A2E8-CED26B11C920}"/>
                  </a:ext>
                </a:extLst>
              </p:cNvPr>
              <p:cNvSpPr/>
              <p:nvPr/>
            </p:nvSpPr>
            <p:spPr>
              <a:xfrm>
                <a:off x="555422" y="1199386"/>
                <a:ext cx="8125282" cy="452765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不一定等于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</a:rPr>
                      <m:t>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算子</m:t>
                    </m:r>
                  </m:oMath>
                </a14:m>
                <a:r>
                  <a:rPr lang="zh-CN" altLang="en-US" sz="2800" dirty="0"/>
                  <a:t>范数为</a:t>
                </a:r>
                <a:r>
                  <a:rPr lang="en-US" altLang="zh-CN" sz="2800" dirty="0"/>
                  <a:t>1.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4: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由定理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4.2.3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知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是相容的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作为从属于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的算子范数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自然也是相容的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所以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相容于同一向量范数的矩阵范数有多个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事实上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我们总有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altLang="zh-CN" sz="2800" dirty="0">
                  <a:highlight>
                    <a:srgbClr val="FFFF00"/>
                  </a:highlight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CBF9F6-883B-49EE-A2E8-CED26B11C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2" y="1199386"/>
                <a:ext cx="8125282" cy="4527650"/>
              </a:xfrm>
              <a:prstGeom prst="rect">
                <a:avLst/>
              </a:prstGeom>
              <a:blipFill>
                <a:blip r:embed="rId2"/>
                <a:stretch>
                  <a:fillRect l="-1500" t="-1078" r="-4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264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962AFAA9-EAF3-46AB-B0E2-6F6AE7915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CBF9F6-883B-49EE-A2E8-CED26B11C920}"/>
                  </a:ext>
                </a:extLst>
              </p:cNvPr>
              <p:cNvSpPr/>
              <p:nvPr/>
            </p:nvSpPr>
            <p:spPr>
              <a:xfrm>
                <a:off x="555422" y="1199386"/>
                <a:ext cx="8125282" cy="50731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3</a:t>
                </a:r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zh-CN" altLang="en-US" sz="2800" dirty="0"/>
                  <a:t>不一定等于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zh-CN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CN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zh-CN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zh-CN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CN" altLang="en-US" sz="2800" dirty="0">
                        <a:latin typeface="黑体" panose="02010609060101010101" pitchFamily="49" charset="-122"/>
                      </a:rPr>
                      <m:t>的</m:t>
                    </m:r>
                    <m:r>
                      <a:rPr lang="zh-CN" altLang="en-US" sz="2800" i="1" dirty="0">
                        <a:latin typeface="Cambria Math" panose="02040503050406030204" pitchFamily="18" charset="0"/>
                      </a:rPr>
                      <m:t>算子</m:t>
                    </m:r>
                  </m:oMath>
                </a14:m>
                <a:r>
                  <a:rPr lang="zh-CN" altLang="en-US" sz="2800" dirty="0"/>
                  <a:t>范数为</a:t>
                </a:r>
                <a:r>
                  <a:rPr lang="en-US" altLang="zh-CN" sz="2800" dirty="0"/>
                  <a:t>1.</a:t>
                </a:r>
                <a:endParaRPr lang="zh-CN" altLang="en-US" sz="2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4: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由定理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4.2.3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知</a:t>
                </a:r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800" dirty="0"/>
                  <a:t>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是相容的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作为从属于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/>
                  <a:t>的算子范数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自然也是相容的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所以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相容于同一向量范数的矩阵范数有多个</a:t>
                </a:r>
                <a:r>
                  <a:rPr lang="en-US" altLang="zh-CN" sz="2800" dirty="0"/>
                  <a:t>.</a:t>
                </a:r>
                <a:r>
                  <a:rPr lang="zh-CN" altLang="en-US" sz="2800" dirty="0"/>
                  <a:t>事实上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我们总有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28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sub>
                          </m:s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zh-CN" altLang="zh-CN" sz="2800" dirty="0"/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2800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altLang="zh-CN" sz="2800" dirty="0"/>
                            <m:t> </m:t>
                          </m:r>
                        </m:e>
                      </m:rad>
                    </m:oMath>
                  </m:oMathPara>
                </a14:m>
                <a:endParaRPr lang="en-US" altLang="zh-CN" sz="2800" dirty="0">
                  <a:highlight>
                    <a:srgbClr val="FFFF00"/>
                  </a:highlight>
                </a:endParaRPr>
              </a:p>
              <a:p>
                <a:pPr>
                  <a:lnSpc>
                    <a:spcPct val="120000"/>
                  </a:lnSpc>
                  <a:spcBef>
                    <a:spcPts val="600"/>
                  </a:spcBef>
                </a:pPr>
                <a:r>
                  <a:rPr lang="zh-CN" altLang="en-US" sz="2800" dirty="0">
                    <a:solidFill>
                      <a:srgbClr val="FF0000"/>
                    </a:solidFill>
                  </a:rPr>
                  <a:t>思考：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zh-CN" altLang="en-US" sz="2800" dirty="0"/>
                  <a:t>相等，是什么情况呢？</a:t>
                </a:r>
                <a:endParaRPr lang="en-US" altLang="zh-CN" sz="2800" b="0" dirty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36CBF9F6-883B-49EE-A2E8-CED26B11C9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422" y="1199386"/>
                <a:ext cx="8125282" cy="5073184"/>
              </a:xfrm>
              <a:prstGeom prst="rect">
                <a:avLst/>
              </a:prstGeom>
              <a:blipFill>
                <a:blip r:embed="rId2"/>
                <a:stretch>
                  <a:fillRect l="-1500" t="-962" r="-450" b="-252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6866433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5: </a:t>
                </a:r>
                <a:r>
                  <a:rPr lang="zh-CN" altLang="en-US" sz="2800" dirty="0"/>
                  <a:t>若存在常数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800" dirty="0"/>
                  <a:t>使得对任一向量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即从属于范数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算子范数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是使不等式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成立的最小常数</a:t>
                </a:r>
                <a:r>
                  <a:rPr lang="en-US" altLang="zh-CN" sz="2800" dirty="0"/>
                  <a:t>.</a:t>
                </a: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974462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5: </a:t>
                </a:r>
                <a:r>
                  <a:rPr lang="zh-CN" altLang="en-US" sz="2800" dirty="0"/>
                  <a:t>若存在常数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zh-CN" altLang="en-US" sz="2800" dirty="0"/>
                  <a:t>使得对任一向量</a:t>
                </a:r>
                <a14:m>
                  <m:oMath xmlns:m="http://schemas.openxmlformats.org/officeDocument/2006/math">
                    <m:r>
                      <a:rPr lang="en-US" altLang="zh-CN" sz="2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即从属于范数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的</a:t>
                </a:r>
                <a:r>
                  <a:rPr lang="zh-CN" altLang="en-US" sz="2800" dirty="0">
                    <a:solidFill>
                      <a:srgbClr val="FF0000"/>
                    </a:solidFill>
                  </a:rPr>
                  <a:t>算子范数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是使不等式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FF0000"/>
                    </a:solidFill>
                  </a:rPr>
                  <a:t>成立的最小常数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0000FF"/>
                    </a:solidFill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6</a:t>
                </a:r>
                <a:r>
                  <a:rPr lang="zh-CN" altLang="en-US" sz="2800" b="1" dirty="0">
                    <a:solidFill>
                      <a:srgbClr val="0000FF"/>
                    </a:solidFill>
                  </a:rPr>
                  <a:t>：</a:t>
                </a:r>
                <a:r>
                  <a:rPr lang="zh-CN" altLang="en-US" sz="2800" dirty="0"/>
                  <a:t>矩阵的向量范数不一定是矩阵范数；</a:t>
                </a: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矩阵的算子范数（诱导范数）一定是矩阵范数，反之未必</a:t>
                </a: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80205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7331" y="1229293"/>
            <a:ext cx="7886700" cy="498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</a:rPr>
              <a:t>:</a:t>
            </a:r>
            <a:r>
              <a:rPr lang="zh-CN" altLang="en-US" sz="2800" dirty="0">
                <a:latin typeface="黑体" panose="02010609060101010101" pitchFamily="49" charset="-122"/>
              </a:rPr>
              <a:t>给定矩阵范数</a:t>
            </a:r>
            <a:r>
              <a:rPr lang="en-US" altLang="zh-CN" sz="2800" dirty="0">
                <a:latin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</a:rPr>
              <a:t>是否存在与之相容的向量范数？反之</a:t>
            </a:r>
            <a:r>
              <a:rPr lang="en-US" altLang="zh-CN" sz="2800" dirty="0">
                <a:latin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</a:rPr>
              <a:t>给定向量范数</a:t>
            </a:r>
            <a:r>
              <a:rPr lang="en-US" altLang="zh-CN" sz="2800" dirty="0">
                <a:latin typeface="黑体" panose="02010609060101010101" pitchFamily="49" charset="-122"/>
              </a:rPr>
              <a:t>,</a:t>
            </a:r>
            <a:r>
              <a:rPr lang="zh-CN" altLang="en-US" sz="2800" dirty="0">
                <a:latin typeface="黑体" panose="02010609060101010101" pitchFamily="49" charset="-122"/>
              </a:rPr>
              <a:t>是否存在与之相容的矩阵范数</a:t>
            </a:r>
            <a:r>
              <a:rPr lang="zh-CN" altLang="en-US" sz="2800" dirty="0">
                <a:latin typeface="Cambria Math" panose="02040503050406030204" pitchFamily="18" charset="0"/>
              </a:rPr>
              <a:t>？</a:t>
            </a:r>
            <a:endParaRPr lang="en-US" altLang="zh-CN" sz="2800" dirty="0">
              <a:latin typeface="Cambria Math" panose="02040503050406030204" pitchFamily="18" charset="0"/>
            </a:endParaRPr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>
              <a:lnSpc>
                <a:spcPct val="120000"/>
              </a:lnSpc>
            </a:pPr>
            <a:endParaRPr lang="zh-CN" altLang="zh-CN" sz="2800" dirty="0"/>
          </a:p>
          <a:p>
            <a:pPr algn="ctr">
              <a:lnSpc>
                <a:spcPct val="120000"/>
              </a:lnSpc>
            </a:pPr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95127273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4.3.2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分别计算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812319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4.3.2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分别计算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: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altLang="zh-CN" sz="2800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24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50424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4.3.2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分别计算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和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zh-CN" sz="2800" dirty="0"/>
                  <a:t>.</a:t>
                </a: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解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: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=5,</m:t>
                    </m:r>
                    <m:r>
                      <a:rPr lang="en-US" altLang="zh-CN" sz="2800" i="1">
                        <a:latin typeface="Cambria Math"/>
                      </a:rPr>
                      <m:t>     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=5,</m:t>
                    </m:r>
                  </m:oMath>
                </a14:m>
                <a:r>
                  <a:rPr lang="en-US" altLang="zh-CN" sz="2800" dirty="0"/>
                  <a:t> </a:t>
                </a:r>
              </a:p>
              <a:p>
                <a:pPr>
                  <a:spcBef>
                    <a:spcPts val="1200"/>
                  </a:spcBef>
                </a:pPr>
                <a:r>
                  <a:rPr lang="en-US" altLang="zh-CN" sz="2800" dirty="0"/>
                  <a:t>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23</m:t>
                        </m:r>
                      </m:e>
                    </m:ra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15</m:t>
                        </m:r>
                      </m:e>
                    </m:rad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en-US" altLang="zh-CN" sz="2800" dirty="0">
                  <a:solidFill>
                    <a:srgbClr val="0000FF"/>
                  </a:solidFill>
                  <a:latin typeface="黑体" panose="02010609060101010101" pitchFamily="49" charset="-122"/>
                </a:endParaRPr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7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容易计算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;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计算复杂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对矩阵元素变化比较敏感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r="-2473" b="-29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557911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4.3.4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zh-CN" altLang="en-US" sz="2800" i="1">
                        <a:latin typeface="Cambria Math" panose="02040503050406030204" pitchFamily="18" charset="0"/>
                      </a:rPr>
                      <m:t>是</m:t>
                    </m:r>
                  </m:oMath>
                </a14:m>
                <a:r>
                  <a:rPr lang="zh-CN" altLang="en-US" sz="2800" dirty="0"/>
                  <a:t>某一矩阵范数</a:t>
                </a:r>
                <a:r>
                  <a:rPr lang="en-US" altLang="zh-CN" sz="2800" dirty="0"/>
                  <a:t>. </a:t>
                </a:r>
                <a:r>
                  <a:rPr lang="zh-CN" altLang="en-US" sz="2800" dirty="0"/>
                  <a:t>若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sz="2800" dirty="0"/>
                  <a:t>, </a:t>
                </a:r>
                <a:r>
                  <a:rPr lang="zh-CN" altLang="en-US" sz="2800" dirty="0"/>
                  <a:t>证明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zh-CN" altLang="en-US" sz="2800" dirty="0"/>
                  <a:t>非奇异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且</a:t>
                </a:r>
                <a:endParaRPr lang="en-US" altLang="zh-CN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e>
                      </m:d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注</a:t>
                </a:r>
                <a:r>
                  <a:rPr lang="en-US" altLang="zh-CN" sz="2800" b="1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8</a:t>
                </a: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：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zh-CN" altLang="en-US" sz="2800">
                        <a:latin typeface="Cambria Math" panose="02040503050406030204" pitchFamily="18" charset="0"/>
                      </a:rPr>
                      <m:t>不一定是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  <a:cs typeface="Times New Roman" panose="02020603050405020304" pitchFamily="18" charset="0"/>
                  </a:rPr>
                  <a:t>1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实际上，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</m:e>
                    </m:d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的算子范数为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1.</a:t>
                </a:r>
                <a:endParaRPr lang="zh-CN" altLang="en-US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35337"/>
              </a:xfrm>
              <a:prstGeom prst="rect">
                <a:avLst/>
              </a:prstGeom>
              <a:blipFill>
                <a:blip r:embed="rId2"/>
                <a:stretch>
                  <a:fillRect l="-1623" t="-9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3130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给定矩阵范数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是否存在与之相容的向量范数？反之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给定向量范数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是否存在与之相容的矩阵范数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？</a:t>
                </a:r>
                <a:endParaRPr lang="en-US" altLang="zh-CN" sz="2800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altLang="zh-CN" sz="28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例</a:t>
                </a:r>
                <a:r>
                  <a:rPr lang="en-US" altLang="zh-CN" sz="2800" b="1" dirty="0">
                    <a:solidFill>
                      <a:schemeClr val="accent6">
                        <a:lumMod val="75000"/>
                      </a:schemeClr>
                    </a:solidFill>
                  </a:rPr>
                  <a:t>4.3.1 </a:t>
                </a:r>
                <a:r>
                  <a:rPr lang="zh-CN" altLang="en-US" sz="2800" dirty="0"/>
                  <a:t>由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</a:rPr>
                      <m:t>定理</m:t>
                    </m:r>
                  </m:oMath>
                </a14:m>
                <a:r>
                  <a:rPr lang="en-US" altLang="zh-CN" sz="2800" dirty="0">
                    <a:latin typeface="Cambria Math" panose="02040503050406030204" pitchFamily="18" charset="0"/>
                  </a:rPr>
                  <a:t>4.2.3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可知</a:t>
                </a:r>
                <a:r>
                  <a:rPr lang="en-US" altLang="zh-CN" sz="2800" dirty="0"/>
                  <a:t>, </a:t>
                </a:r>
                <a:r>
                  <a:rPr lang="zh-CN" altLang="en-US" sz="2800" dirty="0">
                    <a:latin typeface="Cambria Math" panose="02040503050406030204" pitchFamily="18" charset="0"/>
                  </a:rPr>
                  <a:t>对任意矩阵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和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/>
                  <a:t>. </a:t>
                </a:r>
                <a:r>
                  <a:rPr lang="zh-CN" altLang="en-US" sz="2800" dirty="0"/>
                  <a:t>因此</a:t>
                </a:r>
                <a:r>
                  <a:rPr lang="en-US" altLang="zh-CN" sz="2800" dirty="0"/>
                  <a:t>, </a:t>
                </a:r>
                <a:r>
                  <a:rPr lang="zh-CN" altLang="en-US" sz="2800" dirty="0">
                    <a:solidFill>
                      <a:srgbClr val="0000FF"/>
                    </a:solidFill>
                  </a:rPr>
                  <a:t>向量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800">
                        <a:solidFill>
                          <a:srgbClr val="0000FF"/>
                        </a:solidFill>
                      </a:rPr>
                      <m:t>2−</m:t>
                    </m:r>
                    <m:r>
                      <m:rPr>
                        <m:nor/>
                      </m:rPr>
                      <a:rPr lang="zh-CN" altLang="en-US" sz="2800">
                        <a:solidFill>
                          <a:srgbClr val="0000FF"/>
                        </a:solidFill>
                        <a:latin typeface="宋体" panose="02010600030101010101" pitchFamily="2" charset="-122"/>
                      </a:rPr>
                      <m:t>范数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和</a:t>
                </a:r>
                <a14:m>
                  <m:oMath xmlns:m="http://schemas.openxmlformats.org/officeDocument/2006/math">
                    <m:r>
                      <a:rPr lang="zh-CN" altLang="en-US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矩阵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28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zh-CN" altLang="en-US" sz="2800" dirty="0">
                    <a:solidFill>
                      <a:srgbClr val="0000FF"/>
                    </a:solidFill>
                  </a:rPr>
                  <a:t>范数是相容的</a:t>
                </a:r>
                <a:r>
                  <a:rPr lang="en-US" altLang="zh-CN" sz="2800" dirty="0"/>
                  <a:t>.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tr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zh-CN" altLang="zh-CN" sz="2400" dirty="0"/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sup>
                          </m:sSup>
                          <m:r>
                            <a:rPr lang="en-US" altLang="zh-CN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rad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</m:oMath>
                  </m:oMathPara>
                </a14:m>
                <a:endParaRPr lang="zh-CN" altLang="zh-CN" sz="24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  <a:blipFill>
                <a:blip r:embed="rId2"/>
                <a:stretch>
                  <a:fillRect l="-1623" t="-978" b="-7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714140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的一个矩阵范数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则必存在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上与之相容的向量范数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spcBef>
                    <a:spcPts val="1200"/>
                  </a:spcBef>
                </a:pPr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  <a:blipFill>
                <a:blip r:embed="rId2"/>
                <a:stretch>
                  <a:fillRect l="-1623" t="-978" r="-1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3091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zh-CN" sz="2800" b="1" dirty="0">
                    <a:solidFill>
                      <a:srgbClr val="0000FF"/>
                    </a:solidFill>
                  </a:rPr>
                  <a:t>定理</a:t>
                </a:r>
                <a:r>
                  <a:rPr lang="en-US" altLang="zh-CN" sz="2800" b="1" dirty="0">
                    <a:solidFill>
                      <a:srgbClr val="0000FF"/>
                    </a:solidFill>
                  </a:rPr>
                  <a:t>4.3.1 </a:t>
                </a: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的一个矩阵范数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则必存在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上与之相容的向量范数</a:t>
                </a:r>
                <a:r>
                  <a:rPr lang="en-US" altLang="zh-CN" sz="2800" dirty="0"/>
                  <a:t>.</a:t>
                </a:r>
                <a:endParaRPr lang="zh-CN" altLang="zh-CN" sz="2800" dirty="0"/>
              </a:p>
              <a:p>
                <a:pPr>
                  <a:spcBef>
                    <a:spcPts val="1200"/>
                  </a:spcBef>
                </a:pPr>
                <a:r>
                  <a:rPr lang="zh-CN" altLang="en-US" sz="2800" dirty="0">
                    <a:solidFill>
                      <a:srgbClr val="0000FF"/>
                    </a:solidFill>
                    <a:latin typeface="黑体" panose="02010609060101010101" pitchFamily="49" charset="-122"/>
                  </a:rPr>
                  <a:t>证明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: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对于任意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，定义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14:m>
                  <m:oMath xmlns:m="http://schemas.openxmlformats.org/officeDocument/2006/math"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为任意的非零向量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(1)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正定性：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zh-CN" altLang="en-US" sz="2800" dirty="0">
                    <a:latin typeface="黑体" panose="02010609060101010101" pitchFamily="49" charset="-122"/>
                  </a:rPr>
                  <a:t>，等号成立当且仅当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=0,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8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⋯,</m:t>
                              </m:r>
                              <m:sSub>
                                <m:sSub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20000"/>
                  </a:lnSpc>
                  <a:spcBef>
                    <a:spcPts val="1200"/>
                  </a:spcBef>
                </a:pPr>
                <a:r>
                  <a:rPr lang="zh-CN" altLang="en-US" sz="2800" dirty="0">
                    <a:latin typeface="黑体" panose="02010609060101010101" pitchFamily="49" charset="-122"/>
                  </a:rPr>
                  <a:t>等号成立</a:t>
                </a:r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en-US" sz="2800" i="1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spcBef>
                    <a:spcPts val="1200"/>
                  </a:spcBef>
                </a:pPr>
                <a:endParaRPr lang="zh-CN" altLang="zh-CN" sz="2800" dirty="0"/>
              </a:p>
              <a:p>
                <a:pPr>
                  <a:lnSpc>
                    <a:spcPct val="120000"/>
                  </a:lnSpc>
                </a:pPr>
                <a:endParaRPr lang="zh-CN" altLang="zh-CN" sz="2800" dirty="0"/>
              </a:p>
              <a:p>
                <a:pPr algn="ctr">
                  <a:lnSpc>
                    <a:spcPct val="120000"/>
                  </a:lnSpc>
                </a:pP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  <a:blipFill>
                <a:blip r:embed="rId2"/>
                <a:stretch>
                  <a:fillRect l="-1623" t="-978" r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597501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(2)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齐次性：</a:t>
                </a: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𝑘𝑥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(3)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三角不等式：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,</a:t>
                </a: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sSup>
                                <m:sSupPr>
                                  <m:ctrlP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800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p>
                                  <m:r>
                                    <a:rPr lang="en-US" altLang="zh-CN" sz="28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800" dirty="0">
                  <a:latin typeface="黑体" panose="02010609060101010101" pitchFamily="49" charset="-122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:r>
                  <a:rPr lang="en-US" altLang="zh-CN" sz="2800" dirty="0">
                    <a:latin typeface="黑体" panose="02010609060101010101" pitchFamily="49" charset="-122"/>
                  </a:rPr>
                  <a:t>(4)</a:t>
                </a:r>
                <a:r>
                  <a:rPr lang="zh-CN" altLang="en-US" sz="2800" dirty="0">
                    <a:latin typeface="黑体" panose="02010609060101010101" pitchFamily="49" charset="-122"/>
                  </a:rPr>
                  <a:t>相容性：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∀ 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zh-CN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8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  <a:spcBef>
                    <a:spcPts val="1200"/>
                  </a:spcBef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𝐴𝑥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p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en-US" altLang="zh-CN" sz="2800" dirty="0">
                    <a:latin typeface="黑体" panose="02010609060101010101" pitchFamily="49" charset="-122"/>
                  </a:rPr>
                  <a:t>.</a:t>
                </a:r>
                <a:endParaRPr lang="zh-CN" altLang="zh-CN" sz="2800" dirty="0"/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  <a:blipFill>
                <a:blip r:embed="rId2"/>
                <a:stretch>
                  <a:fillRect l="-1623" r="-37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120466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p:sp>
        <p:nvSpPr>
          <p:cNvPr id="22" name="内容占位符 2"/>
          <p:cNvSpPr txBox="1">
            <a:spLocks/>
          </p:cNvSpPr>
          <p:nvPr/>
        </p:nvSpPr>
        <p:spPr>
          <a:xfrm>
            <a:off x="627331" y="1229293"/>
            <a:ext cx="7886700" cy="4987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buFont typeface="Arial" panose="020B0604020202020204" pitchFamily="34" charset="0"/>
              <a:buNone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–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ct val="20000"/>
              </a:spcBef>
              <a:buFont typeface="Arial" panose="020B0604020202020204" pitchFamily="34" charset="0"/>
              <a:buChar char="»"/>
              <a:defRPr sz="3000" kern="1200" baseline="0">
                <a:solidFill>
                  <a:schemeClr val="tx1"/>
                </a:solidFill>
                <a:latin typeface="+mn-ea"/>
                <a:ea typeface="黑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itchFamily="49" charset="-122"/>
              </a:rPr>
              <a:t>思考</a:t>
            </a:r>
            <a:r>
              <a:rPr lang="en-US" altLang="zh-CN" sz="2800" b="1" dirty="0">
                <a:solidFill>
                  <a:srgbClr val="FF0000"/>
                </a:solidFill>
                <a:latin typeface="黑体" pitchFamily="49" charset="-122"/>
              </a:rPr>
              <a:t>:</a:t>
            </a:r>
            <a:r>
              <a:rPr lang="zh-CN" altLang="zh-CN" sz="2800" dirty="0"/>
              <a:t>以上我们给了由给定的矩阵范数来定义一种新的向量范数，那么反过来，是否可以由给定的向量范数来定义矩阵范数呢？</a:t>
            </a:r>
          </a:p>
        </p:txBody>
      </p:sp>
    </p:spTree>
    <p:extLst>
      <p:ext uri="{BB962C8B-B14F-4D97-AF65-F5344CB8AC3E}">
        <p14:creationId xmlns:p14="http://schemas.microsoft.com/office/powerpoint/2010/main" val="3686101032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513031" y="180000"/>
            <a:ext cx="8001000" cy="678344"/>
          </a:xfrm>
        </p:spPr>
        <p:txBody>
          <a:bodyPr/>
          <a:lstStyle/>
          <a:p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第四章 矩阵分析</a:t>
            </a:r>
            <a:r>
              <a:rPr lang="en-US" altLang="zh-CN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——</a:t>
            </a:r>
            <a:r>
              <a:rPr lang="zh-CN" altLang="en-US" sz="2400">
                <a:latin typeface="黑体" panose="02010609060101010101" pitchFamily="49" charset="-122"/>
                <a:ea typeface="黑体" panose="02010609060101010101" pitchFamily="49" charset="-122"/>
                <a:cs typeface="Arial" charset="0"/>
              </a:rPr>
              <a:t>相容范数</a:t>
            </a:r>
            <a:endParaRPr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内容占位符 2"/>
              <p:cNvSpPr txBox="1">
                <a:spLocks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600"/>
                  </a:spcBef>
                  <a:buFont typeface="Arial" panose="020B0604020202020204" pitchFamily="34" charset="0"/>
                  <a:buNone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1pPr>
                <a:lvl2pPr marL="742950" indent="-28575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10000"/>
                  </a:lnSpc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3000" kern="1200" baseline="0">
                    <a:solidFill>
                      <a:schemeClr val="tx1"/>
                    </a:solidFill>
                    <a:latin typeface="+mn-ea"/>
                    <a:ea typeface="黑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20000"/>
                  </a:lnSpc>
                </a:pPr>
                <a:r>
                  <a:rPr lang="zh-CN" altLang="en-US" sz="2800" b="1" dirty="0">
                    <a:solidFill>
                      <a:srgbClr val="FF0000"/>
                    </a:solidFill>
                    <a:latin typeface="黑体" pitchFamily="49" charset="-122"/>
                  </a:rPr>
                  <a:t>思考</a:t>
                </a:r>
                <a:r>
                  <a:rPr lang="en-US" altLang="zh-CN" sz="2800" b="1" dirty="0">
                    <a:solidFill>
                      <a:srgbClr val="FF0000"/>
                    </a:solidFill>
                    <a:latin typeface="黑体" pitchFamily="49" charset="-122"/>
                  </a:rPr>
                  <a:t>:</a:t>
                </a:r>
                <a:r>
                  <a:rPr lang="zh-CN" altLang="zh-CN" sz="2800" dirty="0"/>
                  <a:t>以上我们给了由给定的矩阵范数来定义一种新的向量范数，那么反过来，是否可以由给定的向量范数来定义矩阵范数呢？</a:t>
                </a:r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</m:oMath>
                </a14:m>
                <a:r>
                  <a:rPr lang="zh-CN" altLang="en-US" sz="2800" dirty="0"/>
                  <a:t>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800" dirty="0"/>
                  <a:t>上的一个向量范数</a:t>
                </a:r>
                <a:r>
                  <a:rPr lang="en-US" altLang="zh-CN" sz="2800" dirty="0"/>
                  <a:t>, </a:t>
                </a:r>
                <a:r>
                  <a:rPr lang="zh-CN" altLang="en-US" sz="2800" dirty="0"/>
                  <a:t>对任意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800" dirty="0"/>
                  <a:t>, </a:t>
                </a: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altLang="zh-CN" sz="28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  <m:sub>
                          <m:r>
                            <a:rPr lang="en-US" altLang="zh-CN" sz="2800" i="1"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</m:oMath>
                  </m:oMathPara>
                </a14:m>
                <a:endParaRPr lang="en-US" altLang="zh-CN" sz="2800" dirty="0"/>
              </a:p>
              <a:p>
                <a:pPr>
                  <a:lnSpc>
                    <a:spcPct val="120000"/>
                  </a:lnSpc>
                </a:pPr>
                <a:r>
                  <a:rPr lang="zh-CN" altLang="en-US" sz="2800" dirty="0"/>
                  <a:t>是否是一个矩阵范数呢？</a:t>
                </a:r>
                <a:endParaRPr lang="en-US" altLang="zh-CN" sz="2800" dirty="0">
                  <a:latin typeface="黑体" panose="02010609060101010101" pitchFamily="49" charset="-122"/>
                </a:endParaRPr>
              </a:p>
            </p:txBody>
          </p:sp>
        </mc:Choice>
        <mc:Fallback xmlns="">
          <p:sp>
            <p:nvSpPr>
              <p:cNvPr id="22" name="内容占位符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331" y="1229293"/>
                <a:ext cx="7886700" cy="4987357"/>
              </a:xfrm>
              <a:prstGeom prst="rect">
                <a:avLst/>
              </a:prstGeom>
              <a:blipFill>
                <a:blip r:embed="rId2"/>
                <a:stretch>
                  <a:fillRect l="-1623" t="-978" r="-8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15768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Arial"/>
      </a:majorFont>
      <a:minorFont>
        <a:latin typeface="Verdana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  <a:txDef>
      <a:spPr/>
      <a:bodyPr vert="horz" lIns="91440" tIns="45720" rIns="91440" bIns="45720" rtlCol="0">
        <a:normAutofit fontScale="25000" lnSpcReduction="20000"/>
      </a:bodyPr>
      <a:lstStyle>
        <a:defPPr>
          <a:lnSpc>
            <a:spcPct val="140000"/>
          </a:lnSpc>
          <a:defRPr sz="11200" b="1" dirty="0"/>
        </a:defPPr>
      </a:lstStyle>
    </a:tx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14526</TotalTime>
  <Words>2150</Words>
  <Application>Microsoft Office PowerPoint</Application>
  <PresentationFormat>全屏显示(4:3)</PresentationFormat>
  <Paragraphs>170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黑体</vt:lpstr>
      <vt:lpstr>宋体</vt:lpstr>
      <vt:lpstr>Arial</vt:lpstr>
      <vt:lpstr>Calibri</vt:lpstr>
      <vt:lpstr>Cambria Math</vt:lpstr>
      <vt:lpstr>Times New Roman</vt:lpstr>
      <vt:lpstr>Verdana</vt:lpstr>
      <vt:lpstr>Wingdings</vt:lpstr>
      <vt:lpstr>Profile</vt:lpstr>
      <vt:lpstr>第四章 矩阵分析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  <vt:lpstr>第四章 矩阵分析——相容范数</vt:lpstr>
    </vt:vector>
  </TitlesOfParts>
  <Company>University of Illinois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Coordination of Multi-Agent Systems</dc:title>
  <dc:creator>Mark Spong</dc:creator>
  <cp:lastModifiedBy>buaa</cp:lastModifiedBy>
  <cp:revision>1589</cp:revision>
  <dcterms:created xsi:type="dcterms:W3CDTF">2006-05-15T15:18:48Z</dcterms:created>
  <dcterms:modified xsi:type="dcterms:W3CDTF">2024-08-30T11:34:54Z</dcterms:modified>
</cp:coreProperties>
</file>