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notesMasterIdLst>
    <p:notesMasterId r:id="rId41"/>
  </p:notesMasterIdLst>
  <p:sldIdLst>
    <p:sldId id="435" r:id="rId2"/>
    <p:sldId id="443" r:id="rId3"/>
    <p:sldId id="639" r:id="rId4"/>
    <p:sldId id="640" r:id="rId5"/>
    <p:sldId id="651" r:id="rId6"/>
    <p:sldId id="501" r:id="rId7"/>
    <p:sldId id="514" r:id="rId8"/>
    <p:sldId id="642" r:id="rId9"/>
    <p:sldId id="652" r:id="rId10"/>
    <p:sldId id="653" r:id="rId11"/>
    <p:sldId id="654" r:id="rId12"/>
    <p:sldId id="521" r:id="rId13"/>
    <p:sldId id="516" r:id="rId14"/>
    <p:sldId id="616" r:id="rId15"/>
    <p:sldId id="504" r:id="rId16"/>
    <p:sldId id="517" r:id="rId17"/>
    <p:sldId id="522" r:id="rId18"/>
    <p:sldId id="523" r:id="rId19"/>
    <p:sldId id="505" r:id="rId20"/>
    <p:sldId id="506" r:id="rId21"/>
    <p:sldId id="647" r:id="rId22"/>
    <p:sldId id="507" r:id="rId23"/>
    <p:sldId id="618" r:id="rId24"/>
    <p:sldId id="508" r:id="rId25"/>
    <p:sldId id="509" r:id="rId26"/>
    <p:sldId id="656" r:id="rId27"/>
    <p:sldId id="510" r:id="rId28"/>
    <p:sldId id="511" r:id="rId29"/>
    <p:sldId id="650" r:id="rId30"/>
    <p:sldId id="526" r:id="rId31"/>
    <p:sldId id="512" r:id="rId32"/>
    <p:sldId id="518" r:id="rId33"/>
    <p:sldId id="528" r:id="rId34"/>
    <p:sldId id="636" r:id="rId35"/>
    <p:sldId id="519" r:id="rId36"/>
    <p:sldId id="529" r:id="rId37"/>
    <p:sldId id="527" r:id="rId38"/>
    <p:sldId id="637" r:id="rId39"/>
    <p:sldId id="530" r:id="rId40"/>
  </p:sldIdLst>
  <p:sldSz cx="9144000" cy="6858000" type="screen4x3"/>
  <p:notesSz cx="7315200" cy="9601200"/>
  <p:defaultTextStyle>
    <a:defPPr>
      <a:defRPr lang="en-US"/>
    </a:defPPr>
    <a:lvl1pPr algn="l" rtl="0" eaLnBrk="0" fontAlgn="base" hangingPunct="0">
      <a:spcBef>
        <a:spcPct val="0"/>
      </a:spcBef>
      <a:spcAft>
        <a:spcPct val="0"/>
      </a:spcAft>
      <a:defRPr sz="3000" kern="1200">
        <a:solidFill>
          <a:schemeClr val="tx1"/>
        </a:solidFill>
        <a:latin typeface="Times New Roman" pitchFamily="18" charset="0"/>
        <a:ea typeface="+mn-ea"/>
        <a:cs typeface="Arial" charset="0"/>
      </a:defRPr>
    </a:lvl1pPr>
    <a:lvl2pPr marL="457200" algn="l" rtl="0" eaLnBrk="0" fontAlgn="base" hangingPunct="0">
      <a:spcBef>
        <a:spcPct val="0"/>
      </a:spcBef>
      <a:spcAft>
        <a:spcPct val="0"/>
      </a:spcAft>
      <a:defRPr sz="3000" kern="1200">
        <a:solidFill>
          <a:schemeClr val="tx1"/>
        </a:solidFill>
        <a:latin typeface="Times New Roman" pitchFamily="18" charset="0"/>
        <a:ea typeface="+mn-ea"/>
        <a:cs typeface="Arial" charset="0"/>
      </a:defRPr>
    </a:lvl2pPr>
    <a:lvl3pPr marL="914400" algn="l" rtl="0" eaLnBrk="0" fontAlgn="base" hangingPunct="0">
      <a:spcBef>
        <a:spcPct val="0"/>
      </a:spcBef>
      <a:spcAft>
        <a:spcPct val="0"/>
      </a:spcAft>
      <a:defRPr sz="3000" kern="1200">
        <a:solidFill>
          <a:schemeClr val="tx1"/>
        </a:solidFill>
        <a:latin typeface="Times New Roman" pitchFamily="18" charset="0"/>
        <a:ea typeface="+mn-ea"/>
        <a:cs typeface="Arial" charset="0"/>
      </a:defRPr>
    </a:lvl3pPr>
    <a:lvl4pPr marL="1371600" algn="l" rtl="0" eaLnBrk="0" fontAlgn="base" hangingPunct="0">
      <a:spcBef>
        <a:spcPct val="0"/>
      </a:spcBef>
      <a:spcAft>
        <a:spcPct val="0"/>
      </a:spcAft>
      <a:defRPr sz="3000" kern="1200">
        <a:solidFill>
          <a:schemeClr val="tx1"/>
        </a:solidFill>
        <a:latin typeface="Times New Roman" pitchFamily="18" charset="0"/>
        <a:ea typeface="+mn-ea"/>
        <a:cs typeface="Arial" charset="0"/>
      </a:defRPr>
    </a:lvl4pPr>
    <a:lvl5pPr marL="1828800" algn="l" rtl="0" eaLnBrk="0" fontAlgn="base" hangingPunct="0">
      <a:spcBef>
        <a:spcPct val="0"/>
      </a:spcBef>
      <a:spcAft>
        <a:spcPct val="0"/>
      </a:spcAft>
      <a:defRPr sz="3000" kern="1200">
        <a:solidFill>
          <a:schemeClr val="tx1"/>
        </a:solidFill>
        <a:latin typeface="Times New Roman" pitchFamily="18" charset="0"/>
        <a:ea typeface="+mn-ea"/>
        <a:cs typeface="Arial" charset="0"/>
      </a:defRPr>
    </a:lvl5pPr>
    <a:lvl6pPr marL="2286000" algn="l" defTabSz="914400" rtl="0" eaLnBrk="1" latinLnBrk="0" hangingPunct="1">
      <a:defRPr sz="3000" kern="1200">
        <a:solidFill>
          <a:schemeClr val="tx1"/>
        </a:solidFill>
        <a:latin typeface="Times New Roman" pitchFamily="18" charset="0"/>
        <a:ea typeface="+mn-ea"/>
        <a:cs typeface="Arial" charset="0"/>
      </a:defRPr>
    </a:lvl6pPr>
    <a:lvl7pPr marL="2743200" algn="l" defTabSz="914400" rtl="0" eaLnBrk="1" latinLnBrk="0" hangingPunct="1">
      <a:defRPr sz="3000" kern="1200">
        <a:solidFill>
          <a:schemeClr val="tx1"/>
        </a:solidFill>
        <a:latin typeface="Times New Roman" pitchFamily="18" charset="0"/>
        <a:ea typeface="+mn-ea"/>
        <a:cs typeface="Arial" charset="0"/>
      </a:defRPr>
    </a:lvl7pPr>
    <a:lvl8pPr marL="3200400" algn="l" defTabSz="914400" rtl="0" eaLnBrk="1" latinLnBrk="0" hangingPunct="1">
      <a:defRPr sz="3000" kern="1200">
        <a:solidFill>
          <a:schemeClr val="tx1"/>
        </a:solidFill>
        <a:latin typeface="Times New Roman" pitchFamily="18" charset="0"/>
        <a:ea typeface="+mn-ea"/>
        <a:cs typeface="Arial" charset="0"/>
      </a:defRPr>
    </a:lvl8pPr>
    <a:lvl9pPr marL="3657600" algn="l" defTabSz="914400" rtl="0" eaLnBrk="1" latinLnBrk="0" hangingPunct="1">
      <a:defRPr sz="30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秦 鸿宇" initials="秦" lastIdx="1" clrIdx="0">
    <p:extLst>
      <p:ext uri="{19B8F6BF-5375-455C-9EA6-DF929625EA0E}">
        <p15:presenceInfo xmlns:p15="http://schemas.microsoft.com/office/powerpoint/2012/main" userId="b62545d6ddf4289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8B0000"/>
    <a:srgbClr val="183883"/>
    <a:srgbClr val="0033CC"/>
    <a:srgbClr val="2456C6"/>
    <a:srgbClr val="F2B800"/>
    <a:srgbClr val="FF9900"/>
    <a:srgbClr val="FF66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78" autoAdjust="0"/>
    <p:restoredTop sz="94414" autoAdjust="0"/>
  </p:normalViewPr>
  <p:slideViewPr>
    <p:cSldViewPr snapToGrid="0">
      <p:cViewPr varScale="1">
        <p:scale>
          <a:sx n="69" d="100"/>
          <a:sy n="69" d="100"/>
        </p:scale>
        <p:origin x="1176"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7891A5F5-5892-403B-B42B-C44EFE4992F9}" type="datetimeFigureOut">
              <a:rPr lang="zh-CN" altLang="en-US" smtClean="0"/>
              <a:pPr/>
              <a:t>2024/8/30</a:t>
            </a:fld>
            <a:endParaRPr lang="zh-CN" altLang="en-US"/>
          </a:p>
        </p:txBody>
      </p:sp>
      <p:sp>
        <p:nvSpPr>
          <p:cNvPr id="4" name="幻灯片图像占位符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1EA38935-2443-4442-B9E7-AF218D8B08B1}" type="slidenum">
              <a:rPr lang="zh-CN" altLang="en-US" smtClean="0"/>
              <a:pPr/>
              <a:t>‹#›</a:t>
            </a:fld>
            <a:endParaRPr lang="zh-CN" altLang="en-US"/>
          </a:p>
        </p:txBody>
      </p:sp>
    </p:spTree>
    <p:extLst>
      <p:ext uri="{BB962C8B-B14F-4D97-AF65-F5344CB8AC3E}">
        <p14:creationId xmlns:p14="http://schemas.microsoft.com/office/powerpoint/2010/main" val="3087432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15042" name="Rectangle 2"/>
          <p:cNvSpPr>
            <a:spLocks noGrp="1" noChangeArrowheads="1"/>
          </p:cNvSpPr>
          <p:nvPr>
            <p:ph type="ctrTitle"/>
          </p:nvPr>
        </p:nvSpPr>
        <p:spPr>
          <a:xfrm>
            <a:off x="685800" y="1833079"/>
            <a:ext cx="7772400" cy="1371600"/>
          </a:xfrm>
        </p:spPr>
        <p:txBody>
          <a:bodyPr/>
          <a:lstStyle>
            <a:lvl1pPr>
              <a:defRPr/>
            </a:lvl1pPr>
          </a:lstStyle>
          <a:p>
            <a:r>
              <a:rPr lang="en-US" altLang="zh-CN"/>
              <a:t>Click to edit Master title style</a:t>
            </a:r>
          </a:p>
        </p:txBody>
      </p:sp>
      <p:sp>
        <p:nvSpPr>
          <p:cNvPr id="215043" name="Rectangle 3"/>
          <p:cNvSpPr>
            <a:spLocks noGrp="1" noChangeArrowheads="1"/>
          </p:cNvSpPr>
          <p:nvPr>
            <p:ph type="subTitle" idx="1"/>
          </p:nvPr>
        </p:nvSpPr>
        <p:spPr>
          <a:xfrm>
            <a:off x="1066800" y="4654192"/>
            <a:ext cx="7010400" cy="1087323"/>
          </a:xfrm>
        </p:spPr>
        <p:txBody>
          <a:bodyPr/>
          <a:lstStyle>
            <a:lvl1pPr marL="0" indent="0" algn="ctr">
              <a:buFont typeface="Wingdings" pitchFamily="2" charset="2"/>
              <a:buNone/>
              <a:defRPr/>
            </a:lvl1pPr>
          </a:lstStyle>
          <a:p>
            <a:r>
              <a:rPr lang="en-US" altLang="zh-CN" dirty="0"/>
              <a:t>Click to edit Master subtitle style</a:t>
            </a:r>
          </a:p>
        </p:txBody>
      </p:sp>
      <p:sp>
        <p:nvSpPr>
          <p:cNvPr id="215044" name="Rectangle 4"/>
          <p:cNvSpPr>
            <a:spLocks noGrp="1" noChangeArrowheads="1"/>
          </p:cNvSpPr>
          <p:nvPr>
            <p:ph type="dt" sz="half" idx="2"/>
          </p:nvPr>
        </p:nvSpPr>
        <p:spPr>
          <a:xfrm>
            <a:off x="685800" y="6248400"/>
            <a:ext cx="1905000" cy="457200"/>
          </a:xfrm>
        </p:spPr>
        <p:txBody>
          <a:bodyPr/>
          <a:lstStyle>
            <a:lvl1pPr>
              <a:defRPr sz="1200">
                <a:latin typeface="+mn-lt"/>
              </a:defRPr>
            </a:lvl1pPr>
          </a:lstStyle>
          <a:p>
            <a:endParaRPr lang="en-US" altLang="zh-CN"/>
          </a:p>
        </p:txBody>
      </p:sp>
      <p:sp>
        <p:nvSpPr>
          <p:cNvPr id="215045" name="Rectangle 5"/>
          <p:cNvSpPr>
            <a:spLocks noGrp="1" noChangeArrowheads="1"/>
          </p:cNvSpPr>
          <p:nvPr>
            <p:ph type="ftr" sz="quarter" idx="3"/>
          </p:nvPr>
        </p:nvSpPr>
        <p:spPr>
          <a:xfrm>
            <a:off x="3124200" y="6248400"/>
            <a:ext cx="2895600" cy="457200"/>
          </a:xfrm>
        </p:spPr>
        <p:txBody>
          <a:bodyPr/>
          <a:lstStyle>
            <a:lvl1pPr>
              <a:defRPr/>
            </a:lvl1pPr>
          </a:lstStyle>
          <a:p>
            <a:endParaRPr lang="en-US" altLang="zh-CN"/>
          </a:p>
        </p:txBody>
      </p:sp>
      <p:sp>
        <p:nvSpPr>
          <p:cNvPr id="215046" name="Rectangle 6"/>
          <p:cNvSpPr>
            <a:spLocks noGrp="1" noChangeArrowheads="1"/>
          </p:cNvSpPr>
          <p:nvPr>
            <p:ph type="sldNum" sz="quarter" idx="4"/>
          </p:nvPr>
        </p:nvSpPr>
        <p:spPr bwMode="auto">
          <a:xfrm>
            <a:off x="6553200" y="6248400"/>
            <a:ext cx="19050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atin typeface="+mn-lt"/>
                <a:ea typeface="宋体" charset="-122"/>
              </a:defRPr>
            </a:lvl1pPr>
          </a:lstStyle>
          <a:p>
            <a:fld id="{32B3A7C3-238C-4F15-9026-CB518688ABFA}" type="slidenum">
              <a:rPr lang="en-US" altLang="zh-CN"/>
              <a:pPr/>
              <a:t>‹#›</a:t>
            </a:fld>
            <a:endParaRPr lang="en-US" altLang="zh-CN"/>
          </a:p>
        </p:txBody>
      </p:sp>
      <p:sp>
        <p:nvSpPr>
          <p:cNvPr id="215047" name="AutoShape 7"/>
          <p:cNvSpPr>
            <a:spLocks noChangeArrowheads="1"/>
          </p:cNvSpPr>
          <p:nvPr/>
        </p:nvSpPr>
        <p:spPr bwMode="auto">
          <a:xfrm>
            <a:off x="685800" y="3935747"/>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183883"/>
          </a:solidFill>
          <a:ln w="9525">
            <a:solidFill>
              <a:srgbClr val="01519A"/>
            </a:solidFill>
            <a:round/>
            <a:headEnd/>
            <a:tailEnd/>
          </a:ln>
        </p:spPr>
        <p:txBody>
          <a:bodyPr/>
          <a:lstStyle/>
          <a:p>
            <a:pPr eaLnBrk="1" hangingPunct="1"/>
            <a:endParaRPr lang="zh-CN" altLang="zh-CN" sz="2400"/>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35335" y="489436"/>
            <a:ext cx="4073331" cy="908972"/>
          </a:xfrm>
          <a:prstGeom prst="rect">
            <a:avLst/>
          </a:prstGeom>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5" name="页脚占位符 4"/>
          <p:cNvSpPr>
            <a:spLocks noGrp="1"/>
          </p:cNvSpPr>
          <p:nvPr>
            <p:ph type="ftr" sz="quarter" idx="11"/>
          </p:nvPr>
        </p:nvSpPr>
        <p:spPr/>
        <p:txBody>
          <a:bodyPr/>
          <a:lstStyle>
            <a:lvl1pPr>
              <a:defRPr/>
            </a:lvl1pPr>
          </a:lstStyle>
          <a:p>
            <a:endParaRPr lang="en-US" altLang="zh-CN"/>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5" name="页脚占位符 4"/>
          <p:cNvSpPr>
            <a:spLocks noGrp="1"/>
          </p:cNvSpPr>
          <p:nvPr>
            <p:ph type="ftr" sz="quarter" idx="11"/>
          </p:nvPr>
        </p:nvSpPr>
        <p:spPr/>
        <p:txBody>
          <a:bodyPr/>
          <a:lstStyle>
            <a:lvl1pPr>
              <a:defRPr/>
            </a:lvl1pPr>
          </a:lstStyle>
          <a:p>
            <a:endParaRPr lang="en-US" altLang="zh-CN"/>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13031" y="349324"/>
            <a:ext cx="8001000" cy="678344"/>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6" name="页脚占位符 5"/>
          <p:cNvSpPr>
            <a:spLocks noGrp="1"/>
          </p:cNvSpPr>
          <p:nvPr>
            <p:ph type="ftr" sz="quarter" idx="11"/>
          </p:nvPr>
        </p:nvSpPr>
        <p:spPr/>
        <p:txBody>
          <a:bodyPr/>
          <a:lstStyle>
            <a:lvl1pPr>
              <a:defRPr/>
            </a:lvl1pPr>
          </a:lstStyle>
          <a:p>
            <a:endParaRPr lang="en-US" altLang="zh-CN" dirty="0"/>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8" name="页脚占位符 7"/>
          <p:cNvSpPr>
            <a:spLocks noGrp="1"/>
          </p:cNvSpPr>
          <p:nvPr>
            <p:ph type="ftr" sz="quarter" idx="11"/>
          </p:nvPr>
        </p:nvSpPr>
        <p:spPr/>
        <p:txBody>
          <a:bodyPr/>
          <a:lstStyle>
            <a:lvl1pPr>
              <a:defRPr/>
            </a:lvl1pPr>
          </a:lstStyle>
          <a:p>
            <a:endParaRPr lang="en-US" altLang="zh-CN"/>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4" name="页脚占位符 3"/>
          <p:cNvSpPr>
            <a:spLocks noGrp="1"/>
          </p:cNvSpPr>
          <p:nvPr>
            <p:ph type="ftr" sz="quarter" idx="11"/>
          </p:nvPr>
        </p:nvSpPr>
        <p:spPr/>
        <p:txBody>
          <a:bodyPr/>
          <a:lstStyle>
            <a:lvl1pPr>
              <a:defRPr/>
            </a:lvl1pPr>
          </a:lstStyle>
          <a:p>
            <a:endParaRPr lang="en-US" altLang="zh-CN"/>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3" name="页脚占位符 2"/>
          <p:cNvSpPr>
            <a:spLocks noGrp="1"/>
          </p:cNvSpPr>
          <p:nvPr>
            <p:ph type="ftr" sz="quarter" idx="11"/>
          </p:nvPr>
        </p:nvSpPr>
        <p:spPr/>
        <p:txBody>
          <a:bodyPr/>
          <a:lstStyle>
            <a:lvl1pPr>
              <a:defRPr/>
            </a:lvl1pPr>
          </a:lstStyle>
          <a:p>
            <a:endParaRPr lang="en-US" altLang="zh-CN"/>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6" name="页脚占位符 5"/>
          <p:cNvSpPr>
            <a:spLocks noGrp="1"/>
          </p:cNvSpPr>
          <p:nvPr>
            <p:ph type="ftr" sz="quarter" idx="11"/>
          </p:nvPr>
        </p:nvSpPr>
        <p:spPr/>
        <p:txBody>
          <a:bodyPr/>
          <a:lstStyle>
            <a:lvl1pPr>
              <a:defRPr/>
            </a:lvl1pPr>
          </a:lstStyle>
          <a:p>
            <a:endParaRPr lang="en-US" altLang="zh-CN"/>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6" name="页脚占位符 5"/>
          <p:cNvSpPr>
            <a:spLocks noGrp="1"/>
          </p:cNvSpPr>
          <p:nvPr>
            <p:ph type="ftr" sz="quarter" idx="11"/>
          </p:nvPr>
        </p:nvSpPr>
        <p:spPr/>
        <p:txBody>
          <a:bodyPr/>
          <a:lstStyle>
            <a:lvl1pPr>
              <a:defRPr/>
            </a:lvl1pPr>
          </a:lstStyle>
          <a:p>
            <a:endParaRPr lang="en-US" altLang="zh-CN"/>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tint val="34118"/>
                <a:invGamma/>
              </a:schemeClr>
            </a:gs>
            <a:gs pos="50000">
              <a:schemeClr val="bg1"/>
            </a:gs>
            <a:gs pos="100000">
              <a:schemeClr val="bg1">
                <a:gamma/>
                <a:tint val="34118"/>
                <a:invGamma/>
              </a:schemeClr>
            </a:gs>
          </a:gsLst>
          <a:lin ang="5400000" scaled="1"/>
        </a:gradFill>
        <a:effectLst/>
      </p:bgPr>
    </p:bg>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bwMode="auto">
          <a:xfrm>
            <a:off x="513031" y="410968"/>
            <a:ext cx="8001000" cy="67834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214019" name="Rectangle 3"/>
          <p:cNvSpPr>
            <a:spLocks noGrp="1" noChangeArrowheads="1"/>
          </p:cNvSpPr>
          <p:nvPr>
            <p:ph type="body" idx="1"/>
          </p:nvPr>
        </p:nvSpPr>
        <p:spPr bwMode="auto">
          <a:xfrm>
            <a:off x="494820" y="1454654"/>
            <a:ext cx="8001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214020" name="AutoShape 4"/>
          <p:cNvSpPr>
            <a:spLocks noChangeArrowheads="1"/>
          </p:cNvSpPr>
          <p:nvPr/>
        </p:nvSpPr>
        <p:spPr bwMode="auto">
          <a:xfrm>
            <a:off x="609600" y="1114802"/>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rgbClr val="183883"/>
          </a:solidFill>
          <a:ln w="9525">
            <a:solidFill>
              <a:srgbClr val="01519A"/>
            </a:solidFill>
            <a:round/>
            <a:headEnd/>
            <a:tailEnd/>
          </a:ln>
        </p:spPr>
        <p:txBody>
          <a:bodyPr/>
          <a:lstStyle/>
          <a:p>
            <a:pPr eaLnBrk="1" hangingPunct="1"/>
            <a:endParaRPr lang="zh-CN" altLang="zh-CN" sz="2400"/>
          </a:p>
        </p:txBody>
      </p:sp>
      <p:sp>
        <p:nvSpPr>
          <p:cNvPr id="214021" name="Line 5"/>
          <p:cNvSpPr>
            <a:spLocks noChangeShapeType="1"/>
          </p:cNvSpPr>
          <p:nvPr/>
        </p:nvSpPr>
        <p:spPr bwMode="auto">
          <a:xfrm flipV="1">
            <a:off x="609600" y="6254392"/>
            <a:ext cx="7924800" cy="0"/>
          </a:xfrm>
          <a:prstGeom prst="line">
            <a:avLst/>
          </a:prstGeom>
          <a:noFill/>
          <a:ln w="3175">
            <a:solidFill>
              <a:srgbClr val="01519A"/>
            </a:solidFill>
            <a:round/>
            <a:headEnd/>
            <a:tailEnd/>
          </a:ln>
          <a:effectLst/>
        </p:spPr>
        <p:txBody>
          <a:bodyPr/>
          <a:lstStyle/>
          <a:p>
            <a:endParaRPr lang="zh-CN" altLang="en-US"/>
          </a:p>
        </p:txBody>
      </p:sp>
      <p:sp>
        <p:nvSpPr>
          <p:cNvPr id="214022" name="Rectangle 6"/>
          <p:cNvSpPr>
            <a:spLocks noGrp="1" noChangeArrowheads="1"/>
          </p:cNvSpPr>
          <p:nvPr>
            <p:ph type="dt" sz="half" idx="2"/>
          </p:nvPr>
        </p:nvSpPr>
        <p:spPr bwMode="auto">
          <a:xfrm>
            <a:off x="6096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900">
                <a:latin typeface="Arial" charset="0"/>
                <a:ea typeface="宋体" charset="-122"/>
              </a:defRPr>
            </a:lvl1pPr>
          </a:lstStyle>
          <a:p>
            <a:r>
              <a:rPr lang="en-US" altLang="zh-CN" dirty="0"/>
              <a:t>IASTED CONTROL AND APPLICATIONS</a:t>
            </a:r>
          </a:p>
          <a:p>
            <a:r>
              <a:rPr lang="en-US" altLang="zh-CN" dirty="0"/>
              <a:t>May 24-26,  2006,  Montreal,  Quebec,  Canada</a:t>
            </a:r>
          </a:p>
        </p:txBody>
      </p:sp>
      <p:sp>
        <p:nvSpPr>
          <p:cNvPr id="214023" name="Rectangle 7"/>
          <p:cNvSpPr>
            <a:spLocks noGrp="1" noChangeArrowheads="1"/>
          </p:cNvSpPr>
          <p:nvPr>
            <p:ph type="ftr" sz="quarter" idx="3"/>
          </p:nvPr>
        </p:nvSpPr>
        <p:spPr bwMode="auto">
          <a:xfrm>
            <a:off x="5715000" y="61722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latin typeface="+mn-lt"/>
                <a:ea typeface="宋体" charset="-122"/>
              </a:defRPr>
            </a:lvl1pPr>
          </a:lstStyle>
          <a:p>
            <a:endParaRPr lang="en-US" altLang="zh-CN"/>
          </a:p>
        </p:txBody>
      </p:sp>
    </p:spTree>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ransition/>
  <p:hf sldNum="0" hdr="0" ftr="0"/>
  <p:txStyles>
    <p:titleStyle>
      <a:lvl1pPr algn="l" rtl="0" fontAlgn="base">
        <a:spcBef>
          <a:spcPct val="0"/>
        </a:spcBef>
        <a:spcAft>
          <a:spcPct val="0"/>
        </a:spcAft>
        <a:defRPr sz="3800">
          <a:solidFill>
            <a:schemeClr val="tx2"/>
          </a:solidFill>
          <a:latin typeface="+mj-lt"/>
          <a:ea typeface="+mj-ea"/>
          <a:cs typeface="+mj-cs"/>
        </a:defRPr>
      </a:lvl1pPr>
      <a:lvl2pPr algn="l" rtl="0" fontAlgn="base">
        <a:spcBef>
          <a:spcPct val="0"/>
        </a:spcBef>
        <a:spcAft>
          <a:spcPct val="0"/>
        </a:spcAft>
        <a:defRPr sz="3800">
          <a:solidFill>
            <a:schemeClr val="tx2"/>
          </a:solidFill>
          <a:latin typeface="Verdana" pitchFamily="34" charset="0"/>
          <a:cs typeface="Arial" charset="0"/>
        </a:defRPr>
      </a:lvl2pPr>
      <a:lvl3pPr algn="l" rtl="0" fontAlgn="base">
        <a:spcBef>
          <a:spcPct val="0"/>
        </a:spcBef>
        <a:spcAft>
          <a:spcPct val="0"/>
        </a:spcAft>
        <a:defRPr sz="3800">
          <a:solidFill>
            <a:schemeClr val="tx2"/>
          </a:solidFill>
          <a:latin typeface="Verdana" pitchFamily="34" charset="0"/>
          <a:cs typeface="Arial" charset="0"/>
        </a:defRPr>
      </a:lvl3pPr>
      <a:lvl4pPr algn="l" rtl="0" fontAlgn="base">
        <a:spcBef>
          <a:spcPct val="0"/>
        </a:spcBef>
        <a:spcAft>
          <a:spcPct val="0"/>
        </a:spcAft>
        <a:defRPr sz="3800">
          <a:solidFill>
            <a:schemeClr val="tx2"/>
          </a:solidFill>
          <a:latin typeface="Verdana" pitchFamily="34" charset="0"/>
          <a:cs typeface="Arial" charset="0"/>
        </a:defRPr>
      </a:lvl4pPr>
      <a:lvl5pPr algn="l" rtl="0" fontAlgn="base">
        <a:spcBef>
          <a:spcPct val="0"/>
        </a:spcBef>
        <a:spcAft>
          <a:spcPct val="0"/>
        </a:spcAft>
        <a:defRPr sz="3800">
          <a:solidFill>
            <a:schemeClr val="tx2"/>
          </a:solidFill>
          <a:latin typeface="Verdana" pitchFamily="34" charset="0"/>
          <a:cs typeface="Arial" charset="0"/>
        </a:defRPr>
      </a:lvl5pPr>
      <a:lvl6pPr marL="457200" algn="l" rtl="0" fontAlgn="base">
        <a:spcBef>
          <a:spcPct val="0"/>
        </a:spcBef>
        <a:spcAft>
          <a:spcPct val="0"/>
        </a:spcAft>
        <a:defRPr sz="3800">
          <a:solidFill>
            <a:schemeClr val="tx2"/>
          </a:solidFill>
          <a:latin typeface="Verdana" pitchFamily="34" charset="0"/>
          <a:cs typeface="Arial" charset="0"/>
        </a:defRPr>
      </a:lvl6pPr>
      <a:lvl7pPr marL="914400" algn="l" rtl="0" fontAlgn="base">
        <a:spcBef>
          <a:spcPct val="0"/>
        </a:spcBef>
        <a:spcAft>
          <a:spcPct val="0"/>
        </a:spcAft>
        <a:defRPr sz="3800">
          <a:solidFill>
            <a:schemeClr val="tx2"/>
          </a:solidFill>
          <a:latin typeface="Verdana" pitchFamily="34" charset="0"/>
          <a:cs typeface="Arial" charset="0"/>
        </a:defRPr>
      </a:lvl7pPr>
      <a:lvl8pPr marL="1371600" algn="l" rtl="0" fontAlgn="base">
        <a:spcBef>
          <a:spcPct val="0"/>
        </a:spcBef>
        <a:spcAft>
          <a:spcPct val="0"/>
        </a:spcAft>
        <a:defRPr sz="3800">
          <a:solidFill>
            <a:schemeClr val="tx2"/>
          </a:solidFill>
          <a:latin typeface="Verdana" pitchFamily="34" charset="0"/>
          <a:cs typeface="Arial" charset="0"/>
        </a:defRPr>
      </a:lvl8pPr>
      <a:lvl9pPr marL="1828800" algn="l" rtl="0" fontAlgn="base">
        <a:spcBef>
          <a:spcPct val="0"/>
        </a:spcBef>
        <a:spcAft>
          <a:spcPct val="0"/>
        </a:spcAft>
        <a:defRPr sz="3800">
          <a:solidFill>
            <a:schemeClr val="tx2"/>
          </a:solidFill>
          <a:latin typeface="Verdana" pitchFamily="34" charset="0"/>
          <a:cs typeface="Arial" charset="0"/>
        </a:defRPr>
      </a:lvl9pPr>
    </p:titleStyle>
    <p:bodyStyle>
      <a:lvl1pPr marL="469900" indent="-469900" algn="l" rtl="0" fontAlgn="base">
        <a:spcBef>
          <a:spcPct val="20000"/>
        </a:spcBef>
        <a:spcAft>
          <a:spcPct val="0"/>
        </a:spcAft>
        <a:buClr>
          <a:srgbClr val="183883"/>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rgbClr val="183883"/>
        </a:buClr>
        <a:buFont typeface="Wingdings" pitchFamily="2" charset="2"/>
        <a:buChar char="n"/>
        <a:defRPr sz="2600">
          <a:solidFill>
            <a:schemeClr val="tx1"/>
          </a:solidFill>
          <a:latin typeface="+mn-lt"/>
          <a:cs typeface="+mn-cs"/>
        </a:defRPr>
      </a:lvl2pPr>
      <a:lvl3pPr marL="1304925" indent="-395288" algn="l" rtl="0" fontAlgn="base">
        <a:spcBef>
          <a:spcPct val="20000"/>
        </a:spcBef>
        <a:spcAft>
          <a:spcPct val="0"/>
        </a:spcAft>
        <a:buClr>
          <a:srgbClr val="183883"/>
        </a:buClr>
        <a:buFont typeface="Wingdings" pitchFamily="2" charset="2"/>
        <a:buChar char="o"/>
        <a:defRPr sz="2300">
          <a:solidFill>
            <a:schemeClr val="tx1"/>
          </a:solidFill>
          <a:latin typeface="+mn-lt"/>
          <a:cs typeface="+mn-cs"/>
        </a:defRPr>
      </a:lvl3pPr>
      <a:lvl4pPr marL="1693863" indent="-387350" algn="l" rtl="0" fontAlgn="base">
        <a:spcBef>
          <a:spcPct val="20000"/>
        </a:spcBef>
        <a:spcAft>
          <a:spcPct val="0"/>
        </a:spcAft>
        <a:buClr>
          <a:srgbClr val="183883"/>
        </a:buClr>
        <a:buFont typeface="Wingdings" pitchFamily="2" charset="2"/>
        <a:buChar char="n"/>
        <a:defRPr sz="2000">
          <a:solidFill>
            <a:schemeClr val="tx1"/>
          </a:solidFill>
          <a:latin typeface="+mn-lt"/>
          <a:cs typeface="+mn-cs"/>
        </a:defRPr>
      </a:lvl4pPr>
      <a:lvl5pPr marL="2093913" indent="-398463" algn="l" rtl="0" fontAlgn="base">
        <a:spcBef>
          <a:spcPct val="25000"/>
        </a:spcBef>
        <a:spcAft>
          <a:spcPct val="0"/>
        </a:spcAft>
        <a:buClr>
          <a:srgbClr val="183883"/>
        </a:buClr>
        <a:buFont typeface="Wingdings" pitchFamily="2" charset="2"/>
        <a:buChar char="§"/>
        <a:defRPr sz="2000">
          <a:solidFill>
            <a:schemeClr val="tx1"/>
          </a:solidFill>
          <a:latin typeface="+mn-lt"/>
          <a:cs typeface="+mn-cs"/>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3031" y="325968"/>
            <a:ext cx="8001000" cy="678344"/>
          </a:xfrm>
        </p:spPr>
        <p:txBody>
          <a:bodyPr/>
          <a:lstStyle/>
          <a:p>
            <a:pPr algn="ctr"/>
            <a:r>
              <a:rPr lang="zh-CN" altLang="en-US">
                <a:latin typeface="黑体" panose="02010609060101010101" pitchFamily="49" charset="-122"/>
                <a:ea typeface="黑体" panose="02010609060101010101" pitchFamily="49" charset="-122"/>
              </a:rPr>
              <a:t>第四章 矩阵分析</a:t>
            </a:r>
            <a:endParaRPr lang="zh-CN" altLang="en-US" dirty="0">
              <a:latin typeface="黑体" panose="02010609060101010101" pitchFamily="49" charset="-122"/>
              <a:ea typeface="黑体" panose="02010609060101010101" pitchFamily="49" charset="-122"/>
            </a:endParaRPr>
          </a:p>
        </p:txBody>
      </p:sp>
      <p:sp>
        <p:nvSpPr>
          <p:cNvPr id="4" name="内容占位符 2"/>
          <p:cNvSpPr txBox="1">
            <a:spLocks/>
          </p:cNvSpPr>
          <p:nvPr/>
        </p:nvSpPr>
        <p:spPr>
          <a:xfrm>
            <a:off x="0" y="2977762"/>
            <a:ext cx="9144000" cy="902475"/>
          </a:xfrm>
          <a:prstGeom prst="rect">
            <a:avLst/>
          </a:prstGeom>
        </p:spPr>
        <p:txBody>
          <a:bodyPr/>
          <a:lstStyle>
            <a:lvl1pPr marL="469900" indent="-469900" algn="l" rtl="0" fontAlgn="base">
              <a:spcBef>
                <a:spcPct val="20000"/>
              </a:spcBef>
              <a:spcAft>
                <a:spcPct val="0"/>
              </a:spcAft>
              <a:buClr>
                <a:srgbClr val="01519A"/>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rgbClr val="01519A"/>
              </a:buClr>
              <a:buFont typeface="Wingdings" pitchFamily="2" charset="2"/>
              <a:buChar char="n"/>
              <a:defRPr sz="2600">
                <a:solidFill>
                  <a:schemeClr val="tx1"/>
                </a:solidFill>
                <a:latin typeface="+mn-lt"/>
                <a:cs typeface="+mn-cs"/>
              </a:defRPr>
            </a:lvl2pPr>
            <a:lvl3pPr marL="1304925" indent="-395288" algn="l" rtl="0" fontAlgn="base">
              <a:spcBef>
                <a:spcPct val="20000"/>
              </a:spcBef>
              <a:spcAft>
                <a:spcPct val="0"/>
              </a:spcAft>
              <a:buClr>
                <a:srgbClr val="01519A"/>
              </a:buClr>
              <a:buFont typeface="Wingdings" pitchFamily="2" charset="2"/>
              <a:buChar char="o"/>
              <a:defRPr sz="2300">
                <a:solidFill>
                  <a:schemeClr val="tx1"/>
                </a:solidFill>
                <a:latin typeface="+mn-lt"/>
                <a:cs typeface="+mn-cs"/>
              </a:defRPr>
            </a:lvl3pPr>
            <a:lvl4pPr marL="1693863" indent="-387350" algn="l" rtl="0" fontAlgn="base">
              <a:spcBef>
                <a:spcPct val="20000"/>
              </a:spcBef>
              <a:spcAft>
                <a:spcPct val="0"/>
              </a:spcAft>
              <a:buClr>
                <a:srgbClr val="01519A"/>
              </a:buClr>
              <a:buFont typeface="Wingdings" pitchFamily="2" charset="2"/>
              <a:buChar char="n"/>
              <a:defRPr sz="2000">
                <a:solidFill>
                  <a:schemeClr val="tx1"/>
                </a:solidFill>
                <a:latin typeface="+mn-lt"/>
                <a:cs typeface="+mn-cs"/>
              </a:defRPr>
            </a:lvl4pPr>
            <a:lvl5pPr marL="2093913" indent="-398463" algn="l" rtl="0" fontAlgn="base">
              <a:spcBef>
                <a:spcPct val="25000"/>
              </a:spcBef>
              <a:spcAft>
                <a:spcPct val="0"/>
              </a:spcAft>
              <a:buClr>
                <a:srgbClr val="01519A"/>
              </a:buClr>
              <a:buFont typeface="Wingdings" pitchFamily="2" charset="2"/>
              <a:buChar char="§"/>
              <a:defRPr sz="2000">
                <a:solidFill>
                  <a:schemeClr val="tx1"/>
                </a:solidFill>
                <a:latin typeface="+mn-lt"/>
                <a:cs typeface="+mn-cs"/>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9pPr>
          </a:lstStyle>
          <a:p>
            <a:pPr marL="0" indent="0" algn="ctr" eaLnBrk="1" hangingPunct="1">
              <a:lnSpc>
                <a:spcPct val="150000"/>
              </a:lnSpc>
              <a:buNone/>
            </a:pPr>
            <a:r>
              <a:rPr lang="en-US" altLang="zh-CN" sz="3600" kern="0" dirty="0">
                <a:latin typeface="Times New Roman" panose="02020603050405020304" pitchFamily="18" charset="0"/>
                <a:ea typeface="黑体" panose="02010609060101010101" pitchFamily="49" charset="-122"/>
              </a:rPr>
              <a:t>4.4 </a:t>
            </a:r>
            <a:r>
              <a:rPr lang="zh-CN" altLang="en-US" sz="3600" kern="0" dirty="0">
                <a:latin typeface="Times New Roman" panose="02020603050405020304" pitchFamily="18" charset="0"/>
                <a:ea typeface="黑体" panose="02010609060101010101" pitchFamily="49" charset="-122"/>
              </a:rPr>
              <a:t>特征值估计</a:t>
            </a:r>
            <a:endParaRPr lang="en-US" altLang="zh-CN" sz="3600" kern="0"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3192860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第四章 矩阵分析</a:t>
            </a:r>
            <a:r>
              <a:rPr lang="en-US" altLang="zh-CN" sz="2400" dirty="0">
                <a:latin typeface="黑体" panose="02010609060101010101" pitchFamily="49" charset="-122"/>
                <a:ea typeface="黑体" panose="02010609060101010101" pitchFamily="49" charset="-122"/>
                <a:cs typeface="Arial" charset="0"/>
              </a:rPr>
              <a:t>——</a:t>
            </a:r>
            <a:r>
              <a:rPr lang="zh-CN" altLang="en-US" sz="2400" dirty="0">
                <a:latin typeface="黑体" panose="02010609060101010101" pitchFamily="49" charset="-122"/>
                <a:ea typeface="黑体" panose="02010609060101010101" pitchFamily="49" charset="-122"/>
                <a:cs typeface="Arial" charset="0"/>
              </a:rPr>
              <a:t>特征值估计</a:t>
            </a: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8252618"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定理</a:t>
                </a:r>
                <a:r>
                  <a:rPr lang="en-US" altLang="zh-CN" sz="2800" b="1" dirty="0">
                    <a:solidFill>
                      <a:srgbClr val="0000FF"/>
                    </a:solidFill>
                  </a:rPr>
                  <a:t>4.4.1 </a:t>
                </a:r>
                <a:r>
                  <a:rPr lang="zh-CN" altLang="en-US" sz="2800" dirty="0"/>
                  <a:t>复方阵的谱半径不大于它的任一矩阵范数</a:t>
                </a:r>
                <a:r>
                  <a:rPr lang="en-US" altLang="zh-CN" sz="2800" dirty="0"/>
                  <a:t>.</a:t>
                </a:r>
              </a:p>
              <a:p>
                <a:pPr>
                  <a:lnSpc>
                    <a:spcPct val="120000"/>
                  </a:lnSpc>
                </a:pPr>
                <a14:m>
                  <m:oMathPara xmlns:m="http://schemas.openxmlformats.org/officeDocument/2006/math">
                    <m:oMathParaPr>
                      <m:jc m:val="centerGroup"/>
                    </m:oMathParaPr>
                    <m:oMath xmlns:m="http://schemas.openxmlformats.org/officeDocument/2006/math">
                      <m:sSubSup>
                        <m:sSubSupPr>
                          <m:ctrlPr>
                            <a:rPr lang="en-US" altLang="zh-CN" sz="2800" b="1" i="1" smtClean="0">
                              <a:solidFill>
                                <a:schemeClr val="tx1"/>
                              </a:solidFill>
                              <a:latin typeface="Cambria Math" panose="02040503050406030204" pitchFamily="18" charset="0"/>
                            </a:rPr>
                          </m:ctrlPr>
                        </m:sSubSupPr>
                        <m:e>
                          <m:d>
                            <m:dPr>
                              <m:begChr m:val="‖"/>
                              <m:endChr m:val="‖"/>
                              <m:ctrlPr>
                                <a:rPr lang="en-US" altLang="zh-CN" sz="2800" b="1" i="1" smtClean="0">
                                  <a:solidFill>
                                    <a:schemeClr val="tx1"/>
                                  </a:solidFill>
                                  <a:latin typeface="Cambria Math" panose="02040503050406030204" pitchFamily="18" charset="0"/>
                                </a:rPr>
                              </m:ctrlPr>
                            </m:dPr>
                            <m:e>
                              <m:r>
                                <a:rPr lang="en-US" altLang="zh-CN" sz="2800" b="1" i="1" smtClean="0">
                                  <a:solidFill>
                                    <a:schemeClr val="tx1"/>
                                  </a:solidFill>
                                  <a:latin typeface="Cambria Math" panose="02040503050406030204" pitchFamily="18" charset="0"/>
                                </a:rPr>
                                <m:t>𝑨</m:t>
                              </m:r>
                            </m:e>
                          </m:d>
                        </m:e>
                        <m:sub>
                          <m:r>
                            <a:rPr lang="en-US" altLang="zh-CN" sz="2800" b="1" i="1" smtClean="0">
                              <a:solidFill>
                                <a:schemeClr val="tx1"/>
                              </a:solidFill>
                              <a:latin typeface="Cambria Math" panose="02040503050406030204" pitchFamily="18" charset="0"/>
                            </a:rPr>
                            <m:t>𝟐</m:t>
                          </m:r>
                        </m:sub>
                        <m:sup>
                          <m:r>
                            <a:rPr lang="en-US" altLang="zh-CN" sz="2800" b="1" i="1" smtClean="0">
                              <a:solidFill>
                                <a:schemeClr val="tx1"/>
                              </a:solidFill>
                              <a:latin typeface="Cambria Math" panose="02040503050406030204" pitchFamily="18" charset="0"/>
                            </a:rPr>
                            <m:t>𝟐</m:t>
                          </m:r>
                        </m:sup>
                      </m:sSubSup>
                      <m:r>
                        <a:rPr lang="en-US" altLang="zh-CN" sz="2800" b="1" i="1" smtClean="0">
                          <a:solidFill>
                            <a:schemeClr val="tx1"/>
                          </a:solidFill>
                          <a:latin typeface="Cambria Math" panose="02040503050406030204" pitchFamily="18" charset="0"/>
                        </a:rPr>
                        <m:t>=</m:t>
                      </m:r>
                      <m:sSub>
                        <m:sSubPr>
                          <m:ctrlPr>
                            <a:rPr lang="en-US" altLang="zh-CN" sz="2800" b="1" i="1" smtClean="0">
                              <a:solidFill>
                                <a:schemeClr val="tx1"/>
                              </a:solidFill>
                              <a:latin typeface="Cambria Math" panose="02040503050406030204" pitchFamily="18" charset="0"/>
                            </a:rPr>
                          </m:ctrlPr>
                        </m:sSubPr>
                        <m:e>
                          <m:r>
                            <a:rPr lang="zh-CN" altLang="en-US" sz="2800" b="1" i="1" smtClean="0">
                              <a:solidFill>
                                <a:schemeClr val="tx1"/>
                              </a:solidFill>
                              <a:latin typeface="Cambria Math" panose="02040503050406030204" pitchFamily="18" charset="0"/>
                            </a:rPr>
                            <m:t>𝝀</m:t>
                          </m:r>
                        </m:e>
                        <m:sub>
                          <m:r>
                            <a:rPr lang="en-US" altLang="zh-CN" sz="2800" b="1" i="1" smtClean="0">
                              <a:solidFill>
                                <a:schemeClr val="tx1"/>
                              </a:solidFill>
                              <a:latin typeface="Cambria Math" panose="02040503050406030204" pitchFamily="18" charset="0"/>
                            </a:rPr>
                            <m:t>𝒎𝒂𝒙</m:t>
                          </m:r>
                        </m:sub>
                      </m:sSub>
                      <m:d>
                        <m:dPr>
                          <m:ctrlPr>
                            <a:rPr lang="en-US" altLang="zh-CN" sz="2800" b="1" i="1" smtClean="0">
                              <a:solidFill>
                                <a:schemeClr val="tx1"/>
                              </a:solidFill>
                              <a:latin typeface="Cambria Math" panose="02040503050406030204" pitchFamily="18" charset="0"/>
                            </a:rPr>
                          </m:ctrlPr>
                        </m:dPr>
                        <m:e>
                          <m:sSup>
                            <m:sSupPr>
                              <m:ctrlPr>
                                <a:rPr lang="en-US" altLang="zh-CN" sz="2800" b="1" i="1" smtClean="0">
                                  <a:solidFill>
                                    <a:schemeClr val="tx1"/>
                                  </a:solidFill>
                                  <a:latin typeface="Cambria Math" panose="02040503050406030204" pitchFamily="18" charset="0"/>
                                </a:rPr>
                              </m:ctrlPr>
                            </m:sSupPr>
                            <m:e>
                              <m:r>
                                <a:rPr lang="en-US" altLang="zh-CN" sz="2800" b="1" i="1" smtClean="0">
                                  <a:solidFill>
                                    <a:schemeClr val="tx1"/>
                                  </a:solidFill>
                                  <a:latin typeface="Cambria Math" panose="02040503050406030204" pitchFamily="18" charset="0"/>
                                </a:rPr>
                                <m:t>𝑨</m:t>
                              </m:r>
                            </m:e>
                            <m:sup>
                              <m:r>
                                <a:rPr lang="en-US" altLang="zh-CN" sz="2800" b="1" i="1" smtClean="0">
                                  <a:solidFill>
                                    <a:schemeClr val="tx1"/>
                                  </a:solidFill>
                                  <a:latin typeface="Cambria Math" panose="02040503050406030204" pitchFamily="18" charset="0"/>
                                </a:rPr>
                                <m:t>𝑯</m:t>
                              </m:r>
                            </m:sup>
                          </m:sSup>
                          <m:r>
                            <a:rPr lang="en-US" altLang="zh-CN" sz="2800" b="1" i="1" smtClean="0">
                              <a:solidFill>
                                <a:schemeClr val="tx1"/>
                              </a:solidFill>
                              <a:latin typeface="Cambria Math" panose="02040503050406030204" pitchFamily="18" charset="0"/>
                            </a:rPr>
                            <m:t>𝑨</m:t>
                          </m:r>
                        </m:e>
                      </m:d>
                      <m:r>
                        <a:rPr lang="en-US" altLang="zh-CN" sz="2800" b="1" i="1" smtClean="0">
                          <a:solidFill>
                            <a:schemeClr val="tx1"/>
                          </a:solidFill>
                          <a:latin typeface="Cambria Math" panose="02040503050406030204" pitchFamily="18" charset="0"/>
                        </a:rPr>
                        <m:t>=</m:t>
                      </m:r>
                      <m:r>
                        <a:rPr lang="zh-CN" altLang="en-US" sz="2800" b="1" i="1" smtClean="0">
                          <a:solidFill>
                            <a:schemeClr val="tx1"/>
                          </a:solidFill>
                          <a:latin typeface="Cambria Math" panose="02040503050406030204" pitchFamily="18" charset="0"/>
                        </a:rPr>
                        <m:t>𝝆</m:t>
                      </m:r>
                      <m:r>
                        <a:rPr lang="en-US" altLang="zh-CN" sz="2800" b="1" i="1" smtClean="0">
                          <a:solidFill>
                            <a:schemeClr val="tx1"/>
                          </a:solidFill>
                          <a:latin typeface="Cambria Math" panose="02040503050406030204" pitchFamily="18" charset="0"/>
                        </a:rPr>
                        <m:t>(</m:t>
                      </m:r>
                      <m:sSup>
                        <m:sSupPr>
                          <m:ctrlPr>
                            <a:rPr lang="en-US" altLang="zh-CN" sz="2800" b="1" i="1">
                              <a:solidFill>
                                <a:schemeClr val="tx1"/>
                              </a:solidFill>
                              <a:latin typeface="Cambria Math" panose="02040503050406030204" pitchFamily="18" charset="0"/>
                            </a:rPr>
                          </m:ctrlPr>
                        </m:sSupPr>
                        <m:e>
                          <m:r>
                            <a:rPr lang="en-US" altLang="zh-CN" sz="2800" b="1" i="1">
                              <a:solidFill>
                                <a:schemeClr val="tx1"/>
                              </a:solidFill>
                              <a:latin typeface="Cambria Math" panose="02040503050406030204" pitchFamily="18" charset="0"/>
                            </a:rPr>
                            <m:t>𝑨</m:t>
                          </m:r>
                        </m:e>
                        <m:sup>
                          <m:r>
                            <a:rPr lang="en-US" altLang="zh-CN" sz="2800" b="1" i="1">
                              <a:solidFill>
                                <a:schemeClr val="tx1"/>
                              </a:solidFill>
                              <a:latin typeface="Cambria Math" panose="02040503050406030204" pitchFamily="18" charset="0"/>
                            </a:rPr>
                            <m:t>𝑯</m:t>
                          </m:r>
                        </m:sup>
                      </m:sSup>
                      <m:r>
                        <a:rPr lang="en-US" altLang="zh-CN" sz="2800" b="1" i="1">
                          <a:solidFill>
                            <a:schemeClr val="tx1"/>
                          </a:solidFill>
                          <a:latin typeface="Cambria Math" panose="02040503050406030204" pitchFamily="18" charset="0"/>
                        </a:rPr>
                        <m:t>𝑨</m:t>
                      </m:r>
                      <m:r>
                        <a:rPr lang="en-US" altLang="zh-CN" sz="2800" b="1" i="1" smtClean="0">
                          <a:solidFill>
                            <a:schemeClr val="tx1"/>
                          </a:solidFill>
                          <a:latin typeface="Cambria Math" panose="02040503050406030204" pitchFamily="18" charset="0"/>
                        </a:rPr>
                        <m:t>)</m:t>
                      </m:r>
                      <m:r>
                        <a:rPr lang="en-US" altLang="zh-CN" sz="2800" b="1" i="1" smtClean="0">
                          <a:solidFill>
                            <a:schemeClr val="tx1"/>
                          </a:solidFill>
                          <a:latin typeface="Cambria Math" panose="02040503050406030204" pitchFamily="18" charset="0"/>
                          <a:ea typeface="Cambria Math" panose="02040503050406030204" pitchFamily="18" charset="0"/>
                        </a:rPr>
                        <m:t>≤</m:t>
                      </m:r>
                      <m:d>
                        <m:dPr>
                          <m:begChr m:val="‖"/>
                          <m:endChr m:val="‖"/>
                          <m:ctrlPr>
                            <a:rPr lang="en-US" altLang="zh-CN" sz="2800" b="1" i="1" smtClean="0">
                              <a:solidFill>
                                <a:schemeClr val="tx1"/>
                              </a:solidFill>
                              <a:latin typeface="Cambria Math" panose="02040503050406030204" pitchFamily="18" charset="0"/>
                              <a:ea typeface="Cambria Math" panose="02040503050406030204" pitchFamily="18" charset="0"/>
                            </a:rPr>
                          </m:ctrlPr>
                        </m:dPr>
                        <m:e>
                          <m:sSup>
                            <m:sSupPr>
                              <m:ctrlPr>
                                <a:rPr lang="en-US" altLang="zh-CN" sz="2800" b="1" i="1">
                                  <a:solidFill>
                                    <a:schemeClr val="tx1"/>
                                  </a:solidFill>
                                  <a:latin typeface="Cambria Math" panose="02040503050406030204" pitchFamily="18" charset="0"/>
                                </a:rPr>
                              </m:ctrlPr>
                            </m:sSupPr>
                            <m:e>
                              <m:r>
                                <a:rPr lang="en-US" altLang="zh-CN" sz="2800" b="1" i="1">
                                  <a:solidFill>
                                    <a:schemeClr val="tx1"/>
                                  </a:solidFill>
                                  <a:latin typeface="Cambria Math" panose="02040503050406030204" pitchFamily="18" charset="0"/>
                                </a:rPr>
                                <m:t>𝑨</m:t>
                              </m:r>
                            </m:e>
                            <m:sup>
                              <m:r>
                                <a:rPr lang="en-US" altLang="zh-CN" sz="2800" b="1" i="1">
                                  <a:solidFill>
                                    <a:schemeClr val="tx1"/>
                                  </a:solidFill>
                                  <a:latin typeface="Cambria Math" panose="02040503050406030204" pitchFamily="18" charset="0"/>
                                </a:rPr>
                                <m:t>𝑯</m:t>
                              </m:r>
                            </m:sup>
                          </m:sSup>
                          <m:r>
                            <a:rPr lang="en-US" altLang="zh-CN" sz="2800" b="1" i="1">
                              <a:solidFill>
                                <a:schemeClr val="tx1"/>
                              </a:solidFill>
                              <a:latin typeface="Cambria Math" panose="02040503050406030204" pitchFamily="18" charset="0"/>
                            </a:rPr>
                            <m:t>𝑨</m:t>
                          </m:r>
                        </m:e>
                      </m:d>
                    </m:oMath>
                  </m:oMathPara>
                </a14:m>
                <a:endParaRPr lang="en-US" altLang="zh-CN" sz="2800" b="1" dirty="0">
                  <a:solidFill>
                    <a:srgbClr val="0000FF"/>
                  </a:solidFill>
                </a:endParaRPr>
              </a:p>
              <a:p>
                <a:pPr>
                  <a:lnSpc>
                    <a:spcPct val="120000"/>
                  </a:lnSpc>
                </a:pPr>
                <a:r>
                  <a:rPr lang="zh-CN" altLang="zh-CN" sz="2800" b="1" dirty="0">
                    <a:solidFill>
                      <a:srgbClr val="0000FF"/>
                    </a:solidFill>
                  </a:rPr>
                  <a:t>定理</a:t>
                </a:r>
                <a:r>
                  <a:rPr lang="en-US" altLang="zh-CN" sz="2800" b="1" dirty="0">
                    <a:solidFill>
                      <a:srgbClr val="0000FF"/>
                    </a:solidFill>
                  </a:rPr>
                  <a:t>4.4.2 </a:t>
                </a:r>
                <a:r>
                  <a:rPr lang="zh-CN" altLang="en-US" sz="2800" dirty="0"/>
                  <a:t>设</a:t>
                </a:r>
                <a14:m>
                  <m:oMath xmlns:m="http://schemas.openxmlformats.org/officeDocument/2006/math">
                    <m:r>
                      <a:rPr lang="en-US" altLang="zh-CN" sz="2800" b="0" i="1" smtClean="0">
                        <a:latin typeface="Cambria Math" panose="02040503050406030204" pitchFamily="18" charset="0"/>
                      </a:rPr>
                      <m:t>𝐴</m:t>
                    </m:r>
                    <m:r>
                      <a:rPr lang="en-US" altLang="zh-CN" sz="2800" i="1" smtClean="0">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ea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𝑛</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𝑛</m:t>
                        </m:r>
                      </m:sup>
                    </m:sSup>
                  </m:oMath>
                </a14:m>
                <a:r>
                  <a:rPr lang="en-US" altLang="zh-CN" sz="2800" dirty="0"/>
                  <a:t>, </a:t>
                </a:r>
                <a:r>
                  <a:rPr lang="zh-CN" altLang="en-US" sz="2800" dirty="0"/>
                  <a:t>任取正常数</a:t>
                </a:r>
                <a14:m>
                  <m:oMath xmlns:m="http://schemas.openxmlformats.org/officeDocument/2006/math">
                    <m:r>
                      <a:rPr lang="zh-CN" altLang="en-US" sz="2800" i="1" smtClean="0">
                        <a:latin typeface="Cambria Math" panose="02040503050406030204" pitchFamily="18" charset="0"/>
                      </a:rPr>
                      <m:t>𝜖</m:t>
                    </m:r>
                  </m:oMath>
                </a14:m>
                <a:r>
                  <a:rPr lang="en-US" altLang="zh-CN" sz="2800" dirty="0"/>
                  <a:t>, </a:t>
                </a:r>
                <a:r>
                  <a:rPr lang="zh-CN" altLang="en-US" sz="2800" dirty="0"/>
                  <a:t>则必存在某个矩阵范数</a:t>
                </a:r>
                <a14:m>
                  <m:oMath xmlns:m="http://schemas.openxmlformats.org/officeDocument/2006/math">
                    <m:d>
                      <m:dPr>
                        <m:begChr m:val="‖"/>
                        <m:endChr m:val="‖"/>
                        <m:ctrlPr>
                          <a:rPr lang="en-US" altLang="zh-CN" sz="2800" i="1" smtClean="0">
                            <a:latin typeface="Cambria Math" panose="02040503050406030204" pitchFamily="18" charset="0"/>
                          </a:rPr>
                        </m:ctrlPr>
                      </m:dPr>
                      <m:e>
                        <m:r>
                          <a:rPr lang="en-US" altLang="zh-CN" sz="2800" i="1" smtClean="0">
                            <a:latin typeface="Cambria Math" panose="02040503050406030204" pitchFamily="18" charset="0"/>
                            <a:ea typeface="Cambria Math" panose="02040503050406030204" pitchFamily="18" charset="0"/>
                          </a:rPr>
                          <m:t>∙</m:t>
                        </m:r>
                      </m:e>
                    </m:d>
                  </m:oMath>
                </a14:m>
                <a:r>
                  <a:rPr lang="zh-CN" altLang="en-US" sz="2800" dirty="0"/>
                  <a:t>使得</a:t>
                </a:r>
                <a14:m>
                  <m:oMath xmlns:m="http://schemas.openxmlformats.org/officeDocument/2006/math">
                    <m:d>
                      <m:dPr>
                        <m:begChr m:val="‖"/>
                        <m:endChr m:val="‖"/>
                        <m:ctrlPr>
                          <a:rPr lang="en-US" altLang="zh-CN" sz="2800" i="1" smtClean="0">
                            <a:latin typeface="Cambria Math" panose="02040503050406030204" pitchFamily="18" charset="0"/>
                          </a:rPr>
                        </m:ctrlPr>
                      </m:dPr>
                      <m:e>
                        <m:r>
                          <a:rPr lang="en-US" altLang="zh-CN" sz="2800" b="0" i="1" smtClean="0">
                            <a:latin typeface="Cambria Math" panose="02040503050406030204" pitchFamily="18" charset="0"/>
                          </a:rPr>
                          <m:t>𝐴</m:t>
                        </m:r>
                      </m:e>
                    </m:d>
                    <m:r>
                      <a:rPr lang="en-US" altLang="zh-CN" sz="2800" i="1" smtClean="0">
                        <a:latin typeface="Cambria Math" panose="02040503050406030204" pitchFamily="18" charset="0"/>
                        <a:ea typeface="Cambria Math" panose="02040503050406030204" pitchFamily="18" charset="0"/>
                      </a:rPr>
                      <m:t>≤</m:t>
                    </m:r>
                    <m:r>
                      <a:rPr lang="zh-CN" altLang="en-US" sz="2800" i="1">
                        <a:latin typeface="Cambria Math" panose="02040503050406030204" pitchFamily="18" charset="0"/>
                      </a:rPr>
                      <m:t>𝜌</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𝐴</m:t>
                        </m:r>
                      </m:e>
                    </m:d>
                    <m:r>
                      <a:rPr lang="en-US" altLang="zh-CN" sz="2800" b="0" i="1" smtClean="0">
                        <a:latin typeface="Cambria Math" panose="02040503050406030204" pitchFamily="18" charset="0"/>
                      </a:rPr>
                      <m:t>+</m:t>
                    </m:r>
                    <m:r>
                      <a:rPr lang="zh-CN" altLang="en-US" sz="2800" i="1">
                        <a:latin typeface="Cambria Math" panose="02040503050406030204" pitchFamily="18" charset="0"/>
                        <a:ea typeface="Cambria Math" panose="02040503050406030204" pitchFamily="18" charset="0"/>
                      </a:rPr>
                      <m:t>𝜀</m:t>
                    </m:r>
                  </m:oMath>
                </a14:m>
                <a:r>
                  <a:rPr lang="en-US" altLang="zh-CN" sz="2800" dirty="0"/>
                  <a:t>.</a:t>
                </a:r>
              </a:p>
              <a:p>
                <a:pPr>
                  <a:lnSpc>
                    <a:spcPct val="120000"/>
                  </a:lnSpc>
                </a:pPr>
                <a:endParaRPr lang="zh-CN" altLang="en-US" sz="2800" dirty="0"/>
              </a:p>
              <a:p>
                <a:pPr>
                  <a:lnSpc>
                    <a:spcPct val="120000"/>
                  </a:lnSpc>
                </a:pPr>
                <a:endParaRPr lang="zh-CN" altLang="zh-CN" sz="2800" dirty="0"/>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8252618" cy="4935337"/>
              </a:xfrm>
              <a:prstGeom prst="rect">
                <a:avLst/>
              </a:prstGeom>
              <a:blipFill>
                <a:blip r:embed="rId2"/>
                <a:stretch>
                  <a:fillRect l="-1551" t="-989" r="-19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0287060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第四章 矩阵分析</a:t>
            </a:r>
            <a:r>
              <a:rPr lang="en-US" altLang="zh-CN" sz="2400" dirty="0">
                <a:latin typeface="黑体" panose="02010609060101010101" pitchFamily="49" charset="-122"/>
                <a:ea typeface="黑体" panose="02010609060101010101" pitchFamily="49" charset="-122"/>
                <a:cs typeface="Arial" charset="0"/>
              </a:rPr>
              <a:t>——</a:t>
            </a:r>
            <a:r>
              <a:rPr lang="zh-CN" altLang="en-US" sz="2400" dirty="0">
                <a:latin typeface="黑体" panose="02010609060101010101" pitchFamily="49" charset="-122"/>
                <a:ea typeface="黑体" panose="02010609060101010101" pitchFamily="49" charset="-122"/>
                <a:cs typeface="Arial" charset="0"/>
              </a:rPr>
              <a:t>特征值估计</a:t>
            </a: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8252618"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定理</a:t>
                </a:r>
                <a:r>
                  <a:rPr lang="en-US" altLang="zh-CN" sz="2800" b="1" dirty="0">
                    <a:solidFill>
                      <a:srgbClr val="0000FF"/>
                    </a:solidFill>
                  </a:rPr>
                  <a:t>4.4.1 </a:t>
                </a:r>
                <a:r>
                  <a:rPr lang="zh-CN" altLang="en-US" sz="2800" dirty="0"/>
                  <a:t>复方阵的谱半径不大于它的任一矩阵范数</a:t>
                </a:r>
                <a:r>
                  <a:rPr lang="en-US" altLang="zh-CN" sz="2800" dirty="0"/>
                  <a:t>.</a:t>
                </a:r>
              </a:p>
              <a:p>
                <a:pPr>
                  <a:lnSpc>
                    <a:spcPct val="120000"/>
                  </a:lnSpc>
                </a:pPr>
                <a14:m>
                  <m:oMathPara xmlns:m="http://schemas.openxmlformats.org/officeDocument/2006/math">
                    <m:oMathParaPr>
                      <m:jc m:val="centerGroup"/>
                    </m:oMathParaPr>
                    <m:oMath xmlns:m="http://schemas.openxmlformats.org/officeDocument/2006/math">
                      <m:sSubSup>
                        <m:sSubSupPr>
                          <m:ctrlPr>
                            <a:rPr lang="en-US" altLang="zh-CN" sz="2800" b="1" i="1" smtClean="0">
                              <a:solidFill>
                                <a:schemeClr val="tx1"/>
                              </a:solidFill>
                              <a:latin typeface="Cambria Math" panose="02040503050406030204" pitchFamily="18" charset="0"/>
                            </a:rPr>
                          </m:ctrlPr>
                        </m:sSubSupPr>
                        <m:e>
                          <m:d>
                            <m:dPr>
                              <m:begChr m:val="‖"/>
                              <m:endChr m:val="‖"/>
                              <m:ctrlPr>
                                <a:rPr lang="en-US" altLang="zh-CN" sz="2800" b="1" i="1" smtClean="0">
                                  <a:solidFill>
                                    <a:schemeClr val="tx1"/>
                                  </a:solidFill>
                                  <a:latin typeface="Cambria Math" panose="02040503050406030204" pitchFamily="18" charset="0"/>
                                </a:rPr>
                              </m:ctrlPr>
                            </m:dPr>
                            <m:e>
                              <m:r>
                                <a:rPr lang="en-US" altLang="zh-CN" sz="2800" b="1" i="1" smtClean="0">
                                  <a:solidFill>
                                    <a:schemeClr val="tx1"/>
                                  </a:solidFill>
                                  <a:latin typeface="Cambria Math" panose="02040503050406030204" pitchFamily="18" charset="0"/>
                                </a:rPr>
                                <m:t>𝑨</m:t>
                              </m:r>
                            </m:e>
                          </m:d>
                        </m:e>
                        <m:sub>
                          <m:r>
                            <a:rPr lang="en-US" altLang="zh-CN" sz="2800" b="1" i="1" smtClean="0">
                              <a:solidFill>
                                <a:schemeClr val="tx1"/>
                              </a:solidFill>
                              <a:latin typeface="Cambria Math" panose="02040503050406030204" pitchFamily="18" charset="0"/>
                            </a:rPr>
                            <m:t>𝟐</m:t>
                          </m:r>
                        </m:sub>
                        <m:sup>
                          <m:r>
                            <a:rPr lang="en-US" altLang="zh-CN" sz="2800" b="1" i="1" smtClean="0">
                              <a:solidFill>
                                <a:schemeClr val="tx1"/>
                              </a:solidFill>
                              <a:latin typeface="Cambria Math" panose="02040503050406030204" pitchFamily="18" charset="0"/>
                            </a:rPr>
                            <m:t>𝟐</m:t>
                          </m:r>
                        </m:sup>
                      </m:sSubSup>
                      <m:r>
                        <a:rPr lang="en-US" altLang="zh-CN" sz="2800" b="1" i="1" smtClean="0">
                          <a:solidFill>
                            <a:schemeClr val="tx1"/>
                          </a:solidFill>
                          <a:latin typeface="Cambria Math" panose="02040503050406030204" pitchFamily="18" charset="0"/>
                        </a:rPr>
                        <m:t>=</m:t>
                      </m:r>
                      <m:sSub>
                        <m:sSubPr>
                          <m:ctrlPr>
                            <a:rPr lang="en-US" altLang="zh-CN" sz="2800" b="1" i="1" smtClean="0">
                              <a:solidFill>
                                <a:schemeClr val="tx1"/>
                              </a:solidFill>
                              <a:latin typeface="Cambria Math" panose="02040503050406030204" pitchFamily="18" charset="0"/>
                            </a:rPr>
                          </m:ctrlPr>
                        </m:sSubPr>
                        <m:e>
                          <m:r>
                            <a:rPr lang="zh-CN" altLang="en-US" sz="2800" b="1" i="1" smtClean="0">
                              <a:solidFill>
                                <a:schemeClr val="tx1"/>
                              </a:solidFill>
                              <a:latin typeface="Cambria Math" panose="02040503050406030204" pitchFamily="18" charset="0"/>
                            </a:rPr>
                            <m:t>𝝀</m:t>
                          </m:r>
                        </m:e>
                        <m:sub>
                          <m:r>
                            <a:rPr lang="en-US" altLang="zh-CN" sz="2800" b="1" i="1" smtClean="0">
                              <a:solidFill>
                                <a:schemeClr val="tx1"/>
                              </a:solidFill>
                              <a:latin typeface="Cambria Math" panose="02040503050406030204" pitchFamily="18" charset="0"/>
                            </a:rPr>
                            <m:t>𝒎𝒂𝒙</m:t>
                          </m:r>
                        </m:sub>
                      </m:sSub>
                      <m:d>
                        <m:dPr>
                          <m:ctrlPr>
                            <a:rPr lang="en-US" altLang="zh-CN" sz="2800" b="1" i="1" smtClean="0">
                              <a:solidFill>
                                <a:schemeClr val="tx1"/>
                              </a:solidFill>
                              <a:latin typeface="Cambria Math" panose="02040503050406030204" pitchFamily="18" charset="0"/>
                            </a:rPr>
                          </m:ctrlPr>
                        </m:dPr>
                        <m:e>
                          <m:sSup>
                            <m:sSupPr>
                              <m:ctrlPr>
                                <a:rPr lang="en-US" altLang="zh-CN" sz="2800" b="1" i="1" smtClean="0">
                                  <a:solidFill>
                                    <a:schemeClr val="tx1"/>
                                  </a:solidFill>
                                  <a:latin typeface="Cambria Math" panose="02040503050406030204" pitchFamily="18" charset="0"/>
                                </a:rPr>
                              </m:ctrlPr>
                            </m:sSupPr>
                            <m:e>
                              <m:r>
                                <a:rPr lang="en-US" altLang="zh-CN" sz="2800" b="1" i="1" smtClean="0">
                                  <a:solidFill>
                                    <a:schemeClr val="tx1"/>
                                  </a:solidFill>
                                  <a:latin typeface="Cambria Math" panose="02040503050406030204" pitchFamily="18" charset="0"/>
                                </a:rPr>
                                <m:t>𝑨</m:t>
                              </m:r>
                            </m:e>
                            <m:sup>
                              <m:r>
                                <a:rPr lang="en-US" altLang="zh-CN" sz="2800" b="1" i="1" smtClean="0">
                                  <a:solidFill>
                                    <a:schemeClr val="tx1"/>
                                  </a:solidFill>
                                  <a:latin typeface="Cambria Math" panose="02040503050406030204" pitchFamily="18" charset="0"/>
                                </a:rPr>
                                <m:t>𝑯</m:t>
                              </m:r>
                            </m:sup>
                          </m:sSup>
                          <m:r>
                            <a:rPr lang="en-US" altLang="zh-CN" sz="2800" b="1" i="1" smtClean="0">
                              <a:solidFill>
                                <a:schemeClr val="tx1"/>
                              </a:solidFill>
                              <a:latin typeface="Cambria Math" panose="02040503050406030204" pitchFamily="18" charset="0"/>
                            </a:rPr>
                            <m:t>𝑨</m:t>
                          </m:r>
                        </m:e>
                      </m:d>
                      <m:r>
                        <a:rPr lang="en-US" altLang="zh-CN" sz="2800" b="1" i="1" smtClean="0">
                          <a:solidFill>
                            <a:schemeClr val="tx1"/>
                          </a:solidFill>
                          <a:latin typeface="Cambria Math" panose="02040503050406030204" pitchFamily="18" charset="0"/>
                        </a:rPr>
                        <m:t>=</m:t>
                      </m:r>
                      <m:r>
                        <a:rPr lang="zh-CN" altLang="en-US" sz="2800" b="1" i="1" smtClean="0">
                          <a:solidFill>
                            <a:schemeClr val="tx1"/>
                          </a:solidFill>
                          <a:latin typeface="Cambria Math" panose="02040503050406030204" pitchFamily="18" charset="0"/>
                        </a:rPr>
                        <m:t>𝝆</m:t>
                      </m:r>
                      <m:r>
                        <a:rPr lang="en-US" altLang="zh-CN" sz="2800" b="1" i="1" smtClean="0">
                          <a:solidFill>
                            <a:schemeClr val="tx1"/>
                          </a:solidFill>
                          <a:latin typeface="Cambria Math" panose="02040503050406030204" pitchFamily="18" charset="0"/>
                        </a:rPr>
                        <m:t>(</m:t>
                      </m:r>
                      <m:sSup>
                        <m:sSupPr>
                          <m:ctrlPr>
                            <a:rPr lang="en-US" altLang="zh-CN" sz="2800" b="1" i="1">
                              <a:solidFill>
                                <a:schemeClr val="tx1"/>
                              </a:solidFill>
                              <a:latin typeface="Cambria Math" panose="02040503050406030204" pitchFamily="18" charset="0"/>
                            </a:rPr>
                          </m:ctrlPr>
                        </m:sSupPr>
                        <m:e>
                          <m:r>
                            <a:rPr lang="en-US" altLang="zh-CN" sz="2800" b="1" i="1">
                              <a:solidFill>
                                <a:schemeClr val="tx1"/>
                              </a:solidFill>
                              <a:latin typeface="Cambria Math" panose="02040503050406030204" pitchFamily="18" charset="0"/>
                            </a:rPr>
                            <m:t>𝑨</m:t>
                          </m:r>
                        </m:e>
                        <m:sup>
                          <m:r>
                            <a:rPr lang="en-US" altLang="zh-CN" sz="2800" b="1" i="1">
                              <a:solidFill>
                                <a:schemeClr val="tx1"/>
                              </a:solidFill>
                              <a:latin typeface="Cambria Math" panose="02040503050406030204" pitchFamily="18" charset="0"/>
                            </a:rPr>
                            <m:t>𝑯</m:t>
                          </m:r>
                        </m:sup>
                      </m:sSup>
                      <m:r>
                        <a:rPr lang="en-US" altLang="zh-CN" sz="2800" b="1" i="1">
                          <a:solidFill>
                            <a:schemeClr val="tx1"/>
                          </a:solidFill>
                          <a:latin typeface="Cambria Math" panose="02040503050406030204" pitchFamily="18" charset="0"/>
                        </a:rPr>
                        <m:t>𝑨</m:t>
                      </m:r>
                      <m:r>
                        <a:rPr lang="en-US" altLang="zh-CN" sz="2800" b="1" i="1" smtClean="0">
                          <a:solidFill>
                            <a:schemeClr val="tx1"/>
                          </a:solidFill>
                          <a:latin typeface="Cambria Math" panose="02040503050406030204" pitchFamily="18" charset="0"/>
                        </a:rPr>
                        <m:t>)</m:t>
                      </m:r>
                      <m:r>
                        <a:rPr lang="en-US" altLang="zh-CN" sz="2800" b="1" i="1" smtClean="0">
                          <a:solidFill>
                            <a:schemeClr val="tx1"/>
                          </a:solidFill>
                          <a:latin typeface="Cambria Math" panose="02040503050406030204" pitchFamily="18" charset="0"/>
                          <a:ea typeface="Cambria Math" panose="02040503050406030204" pitchFamily="18" charset="0"/>
                        </a:rPr>
                        <m:t>≤</m:t>
                      </m:r>
                      <m:d>
                        <m:dPr>
                          <m:begChr m:val="‖"/>
                          <m:endChr m:val="‖"/>
                          <m:ctrlPr>
                            <a:rPr lang="en-US" altLang="zh-CN" sz="2800" b="1" i="1" smtClean="0">
                              <a:solidFill>
                                <a:schemeClr val="tx1"/>
                              </a:solidFill>
                              <a:latin typeface="Cambria Math" panose="02040503050406030204" pitchFamily="18" charset="0"/>
                              <a:ea typeface="Cambria Math" panose="02040503050406030204" pitchFamily="18" charset="0"/>
                            </a:rPr>
                          </m:ctrlPr>
                        </m:dPr>
                        <m:e>
                          <m:sSup>
                            <m:sSupPr>
                              <m:ctrlPr>
                                <a:rPr lang="en-US" altLang="zh-CN" sz="2800" b="1" i="1">
                                  <a:solidFill>
                                    <a:schemeClr val="tx1"/>
                                  </a:solidFill>
                                  <a:latin typeface="Cambria Math" panose="02040503050406030204" pitchFamily="18" charset="0"/>
                                </a:rPr>
                              </m:ctrlPr>
                            </m:sSupPr>
                            <m:e>
                              <m:r>
                                <a:rPr lang="en-US" altLang="zh-CN" sz="2800" b="1" i="1">
                                  <a:solidFill>
                                    <a:schemeClr val="tx1"/>
                                  </a:solidFill>
                                  <a:latin typeface="Cambria Math" panose="02040503050406030204" pitchFamily="18" charset="0"/>
                                </a:rPr>
                                <m:t>𝑨</m:t>
                              </m:r>
                            </m:e>
                            <m:sup>
                              <m:r>
                                <a:rPr lang="en-US" altLang="zh-CN" sz="2800" b="1" i="1">
                                  <a:solidFill>
                                    <a:schemeClr val="tx1"/>
                                  </a:solidFill>
                                  <a:latin typeface="Cambria Math" panose="02040503050406030204" pitchFamily="18" charset="0"/>
                                </a:rPr>
                                <m:t>𝑯</m:t>
                              </m:r>
                            </m:sup>
                          </m:sSup>
                          <m:r>
                            <a:rPr lang="en-US" altLang="zh-CN" sz="2800" b="1" i="1">
                              <a:solidFill>
                                <a:schemeClr val="tx1"/>
                              </a:solidFill>
                              <a:latin typeface="Cambria Math" panose="02040503050406030204" pitchFamily="18" charset="0"/>
                            </a:rPr>
                            <m:t>𝑨</m:t>
                          </m:r>
                        </m:e>
                      </m:d>
                    </m:oMath>
                  </m:oMathPara>
                </a14:m>
                <a:endParaRPr lang="en-US" altLang="zh-CN" sz="2800" b="1" dirty="0">
                  <a:solidFill>
                    <a:srgbClr val="0000FF"/>
                  </a:solidFill>
                </a:endParaRPr>
              </a:p>
              <a:p>
                <a:pPr>
                  <a:lnSpc>
                    <a:spcPct val="120000"/>
                  </a:lnSpc>
                </a:pPr>
                <a:r>
                  <a:rPr lang="zh-CN" altLang="zh-CN" sz="2800" b="1" dirty="0">
                    <a:solidFill>
                      <a:srgbClr val="0000FF"/>
                    </a:solidFill>
                  </a:rPr>
                  <a:t>定理</a:t>
                </a:r>
                <a:r>
                  <a:rPr lang="en-US" altLang="zh-CN" sz="2800" b="1" dirty="0">
                    <a:solidFill>
                      <a:srgbClr val="0000FF"/>
                    </a:solidFill>
                  </a:rPr>
                  <a:t>4.4.2 </a:t>
                </a:r>
                <a:r>
                  <a:rPr lang="zh-CN" altLang="en-US" sz="2800" dirty="0"/>
                  <a:t>设</a:t>
                </a:r>
                <a14:m>
                  <m:oMath xmlns:m="http://schemas.openxmlformats.org/officeDocument/2006/math">
                    <m:r>
                      <a:rPr lang="en-US" altLang="zh-CN" sz="2800" b="0" i="1" smtClean="0">
                        <a:latin typeface="Cambria Math" panose="02040503050406030204" pitchFamily="18" charset="0"/>
                      </a:rPr>
                      <m:t>𝐴</m:t>
                    </m:r>
                    <m:r>
                      <a:rPr lang="en-US" altLang="zh-CN" sz="2800" i="1" smtClean="0">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ea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𝑛</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𝑛</m:t>
                        </m:r>
                      </m:sup>
                    </m:sSup>
                  </m:oMath>
                </a14:m>
                <a:r>
                  <a:rPr lang="en-US" altLang="zh-CN" sz="2800" dirty="0"/>
                  <a:t>, </a:t>
                </a:r>
                <a:r>
                  <a:rPr lang="zh-CN" altLang="en-US" sz="2800" dirty="0"/>
                  <a:t>任取正常数</a:t>
                </a:r>
                <a14:m>
                  <m:oMath xmlns:m="http://schemas.openxmlformats.org/officeDocument/2006/math">
                    <m:r>
                      <a:rPr lang="zh-CN" altLang="en-US" sz="2800" i="1" smtClean="0">
                        <a:latin typeface="Cambria Math" panose="02040503050406030204" pitchFamily="18" charset="0"/>
                      </a:rPr>
                      <m:t>𝜖</m:t>
                    </m:r>
                  </m:oMath>
                </a14:m>
                <a:r>
                  <a:rPr lang="en-US" altLang="zh-CN" sz="2800" dirty="0"/>
                  <a:t>, </a:t>
                </a:r>
                <a:r>
                  <a:rPr lang="zh-CN" altLang="en-US" sz="2800" dirty="0"/>
                  <a:t>则必存在某个矩阵范数</a:t>
                </a:r>
                <a14:m>
                  <m:oMath xmlns:m="http://schemas.openxmlformats.org/officeDocument/2006/math">
                    <m:d>
                      <m:dPr>
                        <m:begChr m:val="‖"/>
                        <m:endChr m:val="‖"/>
                        <m:ctrlPr>
                          <a:rPr lang="en-US" altLang="zh-CN" sz="2800" i="1" smtClean="0">
                            <a:latin typeface="Cambria Math" panose="02040503050406030204" pitchFamily="18" charset="0"/>
                          </a:rPr>
                        </m:ctrlPr>
                      </m:dPr>
                      <m:e>
                        <m:r>
                          <a:rPr lang="en-US" altLang="zh-CN" sz="2800" i="1" smtClean="0">
                            <a:latin typeface="Cambria Math" panose="02040503050406030204" pitchFamily="18" charset="0"/>
                            <a:ea typeface="Cambria Math" panose="02040503050406030204" pitchFamily="18" charset="0"/>
                          </a:rPr>
                          <m:t>∙</m:t>
                        </m:r>
                      </m:e>
                    </m:d>
                  </m:oMath>
                </a14:m>
                <a:r>
                  <a:rPr lang="zh-CN" altLang="en-US" sz="2800" dirty="0"/>
                  <a:t>使得</a:t>
                </a:r>
                <a14:m>
                  <m:oMath xmlns:m="http://schemas.openxmlformats.org/officeDocument/2006/math">
                    <m:d>
                      <m:dPr>
                        <m:begChr m:val="‖"/>
                        <m:endChr m:val="‖"/>
                        <m:ctrlPr>
                          <a:rPr lang="en-US" altLang="zh-CN" sz="2800" i="1" smtClean="0">
                            <a:latin typeface="Cambria Math" panose="02040503050406030204" pitchFamily="18" charset="0"/>
                          </a:rPr>
                        </m:ctrlPr>
                      </m:dPr>
                      <m:e>
                        <m:r>
                          <a:rPr lang="en-US" altLang="zh-CN" sz="2800" b="0" i="1" smtClean="0">
                            <a:latin typeface="Cambria Math" panose="02040503050406030204" pitchFamily="18" charset="0"/>
                          </a:rPr>
                          <m:t>𝐴</m:t>
                        </m:r>
                      </m:e>
                    </m:d>
                    <m:r>
                      <a:rPr lang="en-US" altLang="zh-CN" sz="2800" i="1" smtClean="0">
                        <a:latin typeface="Cambria Math" panose="02040503050406030204" pitchFamily="18" charset="0"/>
                        <a:ea typeface="Cambria Math" panose="02040503050406030204" pitchFamily="18" charset="0"/>
                      </a:rPr>
                      <m:t>≤</m:t>
                    </m:r>
                    <m:r>
                      <a:rPr lang="zh-CN" altLang="en-US" sz="2800" i="1">
                        <a:latin typeface="Cambria Math" panose="02040503050406030204" pitchFamily="18" charset="0"/>
                      </a:rPr>
                      <m:t>𝜌</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𝐴</m:t>
                        </m:r>
                      </m:e>
                    </m:d>
                    <m:r>
                      <a:rPr lang="en-US" altLang="zh-CN" sz="2800" b="0" i="1" smtClean="0">
                        <a:latin typeface="Cambria Math" panose="02040503050406030204" pitchFamily="18" charset="0"/>
                      </a:rPr>
                      <m:t>+</m:t>
                    </m:r>
                    <m:r>
                      <a:rPr lang="zh-CN" altLang="en-US" sz="2800" i="1">
                        <a:latin typeface="Cambria Math" panose="02040503050406030204" pitchFamily="18" charset="0"/>
                        <a:ea typeface="Cambria Math" panose="02040503050406030204" pitchFamily="18" charset="0"/>
                      </a:rPr>
                      <m:t>𝜀</m:t>
                    </m:r>
                  </m:oMath>
                </a14:m>
                <a:r>
                  <a:rPr lang="en-US" altLang="zh-CN" sz="2800" dirty="0"/>
                  <a:t>.</a:t>
                </a:r>
              </a:p>
              <a:p>
                <a:pPr>
                  <a:lnSpc>
                    <a:spcPct val="120000"/>
                  </a:lnSpc>
                  <a:spcBef>
                    <a:spcPts val="1800"/>
                  </a:spcBef>
                </a:pPr>
                <a:r>
                  <a:rPr lang="zh-CN" altLang="zh-CN" sz="2800" b="1" dirty="0">
                    <a:solidFill>
                      <a:srgbClr val="0000FF"/>
                    </a:solidFill>
                  </a:rPr>
                  <a:t>注</a:t>
                </a:r>
                <a:r>
                  <a:rPr lang="en-US" altLang="zh-CN" sz="2800" b="1" dirty="0">
                    <a:solidFill>
                      <a:srgbClr val="0000FF"/>
                    </a:solidFill>
                  </a:rPr>
                  <a:t>2</a:t>
                </a:r>
                <a:r>
                  <a:rPr lang="en-US" altLang="zh-CN" sz="2800" dirty="0">
                    <a:solidFill>
                      <a:srgbClr val="0000FF"/>
                    </a:solidFill>
                  </a:rPr>
                  <a:t>: </a:t>
                </a:r>
                <a14:m>
                  <m:oMath xmlns:m="http://schemas.openxmlformats.org/officeDocument/2006/math">
                    <m:r>
                      <a:rPr lang="zh-CN" altLang="en-US" sz="2800" i="1">
                        <a:latin typeface="Cambria Math" panose="02040503050406030204" pitchFamily="18" charset="0"/>
                      </a:rPr>
                      <m:t>定理</m:t>
                    </m:r>
                  </m:oMath>
                </a14:m>
                <a:r>
                  <a:rPr lang="en-US" altLang="zh-CN" sz="2800" dirty="0">
                    <a:latin typeface="Cambria Math" panose="02040503050406030204" pitchFamily="18" charset="0"/>
                  </a:rPr>
                  <a:t>4.5.2</a:t>
                </a:r>
                <a:r>
                  <a:rPr lang="zh-CN" altLang="en-US" sz="2800" dirty="0"/>
                  <a:t>中构造的矩阵范数与给定的矩阵</a:t>
                </a:r>
                <a14:m>
                  <m:oMath xmlns:m="http://schemas.openxmlformats.org/officeDocument/2006/math">
                    <m:r>
                      <a:rPr lang="en-US" altLang="zh-CN" sz="2800" i="1">
                        <a:latin typeface="Cambria Math" panose="02040503050406030204" pitchFamily="18" charset="0"/>
                      </a:rPr>
                      <m:t>𝐴</m:t>
                    </m:r>
                  </m:oMath>
                </a14:m>
                <a:r>
                  <a:rPr lang="zh-CN" altLang="en-US" sz="2800" dirty="0"/>
                  <a:t>有关</a:t>
                </a:r>
                <a:r>
                  <a:rPr lang="en-US" altLang="zh-CN" sz="2800" dirty="0"/>
                  <a:t>. </a:t>
                </a:r>
                <a:r>
                  <a:rPr lang="zh-CN" altLang="en-US" sz="2800" dirty="0"/>
                  <a:t>因此</a:t>
                </a:r>
                <a:r>
                  <a:rPr lang="en-US" altLang="zh-CN" sz="2800" dirty="0">
                    <a:solidFill>
                      <a:schemeClr val="tx1"/>
                    </a:solidFill>
                  </a:rPr>
                  <a:t>, </a:t>
                </a:r>
                <a:r>
                  <a:rPr lang="zh-CN" altLang="en-US" sz="2800" dirty="0">
                    <a:solidFill>
                      <a:schemeClr val="tx1"/>
                    </a:solidFill>
                  </a:rPr>
                  <a:t>当用矩阵</a:t>
                </a:r>
                <a14:m>
                  <m:oMath xmlns:m="http://schemas.openxmlformats.org/officeDocument/2006/math">
                    <m:r>
                      <a:rPr lang="en-US" altLang="zh-CN" sz="2800" i="1">
                        <a:solidFill>
                          <a:schemeClr val="tx1"/>
                        </a:solidFill>
                        <a:latin typeface="Cambria Math" panose="02040503050406030204" pitchFamily="18" charset="0"/>
                      </a:rPr>
                      <m:t>𝐴</m:t>
                    </m:r>
                  </m:oMath>
                </a14:m>
                <a:r>
                  <a:rPr lang="zh-CN" altLang="en-US" sz="2800" dirty="0">
                    <a:solidFill>
                      <a:schemeClr val="tx1"/>
                    </a:solidFill>
                  </a:rPr>
                  <a:t>构造的矩阵范数来计算矩阵</a:t>
                </a:r>
                <a14:m>
                  <m:oMath xmlns:m="http://schemas.openxmlformats.org/officeDocument/2006/math">
                    <m:r>
                      <a:rPr lang="en-US" altLang="zh-CN" sz="2800" i="1">
                        <a:solidFill>
                          <a:schemeClr val="tx1"/>
                        </a:solidFill>
                        <a:latin typeface="Cambria Math" panose="02040503050406030204" pitchFamily="18" charset="0"/>
                      </a:rPr>
                      <m:t>𝐵</m:t>
                    </m:r>
                  </m:oMath>
                </a14:m>
                <a:r>
                  <a:rPr lang="zh-CN" altLang="en-US" sz="2800" dirty="0">
                    <a:solidFill>
                      <a:schemeClr val="tx1"/>
                    </a:solidFill>
                  </a:rPr>
                  <a:t>（</a:t>
                </a:r>
                <a14:m>
                  <m:oMath xmlns:m="http://schemas.openxmlformats.org/officeDocument/2006/math">
                    <m:r>
                      <a:rPr lang="en-US" altLang="zh-CN" sz="2800" i="1">
                        <a:solidFill>
                          <a:schemeClr val="tx1"/>
                        </a:solidFill>
                        <a:latin typeface="Cambria Math" panose="02040503050406030204" pitchFamily="18" charset="0"/>
                      </a:rPr>
                      <m:t>𝐵</m:t>
                    </m:r>
                    <m:r>
                      <a:rPr lang="en-US" altLang="zh-CN" sz="2800" i="1">
                        <a:solidFill>
                          <a:schemeClr val="tx1"/>
                        </a:solidFill>
                        <a:latin typeface="Cambria Math" panose="02040503050406030204" pitchFamily="18" charset="0"/>
                        <a:ea typeface="Cambria Math" panose="02040503050406030204" pitchFamily="18" charset="0"/>
                      </a:rPr>
                      <m:t>≠</m:t>
                    </m:r>
                    <m:r>
                      <a:rPr lang="en-US" altLang="zh-CN" sz="2800" i="1">
                        <a:solidFill>
                          <a:schemeClr val="tx1"/>
                        </a:solidFill>
                        <a:latin typeface="Cambria Math" panose="02040503050406030204" pitchFamily="18" charset="0"/>
                        <a:ea typeface="Cambria Math" panose="02040503050406030204" pitchFamily="18" charset="0"/>
                      </a:rPr>
                      <m:t>𝐴</m:t>
                    </m:r>
                  </m:oMath>
                </a14:m>
                <a:r>
                  <a:rPr lang="zh-CN" altLang="en-US" sz="2800" dirty="0">
                    <a:solidFill>
                      <a:schemeClr val="tx1"/>
                    </a:solidFill>
                  </a:rPr>
                  <a:t>）矩阵范数时</a:t>
                </a:r>
                <a:r>
                  <a:rPr lang="en-US" altLang="zh-CN" sz="2800" dirty="0">
                    <a:solidFill>
                      <a:schemeClr val="tx1"/>
                    </a:solidFill>
                  </a:rPr>
                  <a:t>, </a:t>
                </a:r>
                <a:r>
                  <a:rPr lang="zh-CN" altLang="en-US" sz="2800" dirty="0">
                    <a:solidFill>
                      <a:schemeClr val="tx1"/>
                    </a:solidFill>
                  </a:rPr>
                  <a:t>不等式</a:t>
                </a:r>
                <a14:m>
                  <m:oMath xmlns:m="http://schemas.openxmlformats.org/officeDocument/2006/math">
                    <m:d>
                      <m:dPr>
                        <m:begChr m:val="‖"/>
                        <m:endChr m:val="‖"/>
                        <m:ctrlPr>
                          <a:rPr lang="en-US" altLang="zh-CN" sz="2800" i="1">
                            <a:solidFill>
                              <a:schemeClr val="tx1"/>
                            </a:solidFill>
                            <a:latin typeface="Cambria Math" panose="02040503050406030204" pitchFamily="18" charset="0"/>
                          </a:rPr>
                        </m:ctrlPr>
                      </m:dPr>
                      <m:e>
                        <m:r>
                          <a:rPr lang="en-US" altLang="zh-CN" sz="2800" i="1">
                            <a:solidFill>
                              <a:schemeClr val="tx1"/>
                            </a:solidFill>
                            <a:latin typeface="Cambria Math" panose="02040503050406030204" pitchFamily="18" charset="0"/>
                          </a:rPr>
                          <m:t>𝐵</m:t>
                        </m:r>
                      </m:e>
                    </m:d>
                    <m:r>
                      <a:rPr lang="en-US" altLang="zh-CN" sz="2800" i="1">
                        <a:solidFill>
                          <a:schemeClr val="tx1"/>
                        </a:solidFill>
                        <a:latin typeface="Cambria Math" panose="02040503050406030204" pitchFamily="18" charset="0"/>
                        <a:ea typeface="Cambria Math" panose="02040503050406030204" pitchFamily="18" charset="0"/>
                      </a:rPr>
                      <m:t>≤</m:t>
                    </m:r>
                    <m:r>
                      <a:rPr lang="zh-CN" altLang="en-US" sz="2800" i="1">
                        <a:solidFill>
                          <a:schemeClr val="tx1"/>
                        </a:solidFill>
                        <a:latin typeface="Cambria Math" panose="02040503050406030204" pitchFamily="18" charset="0"/>
                      </a:rPr>
                      <m:t>𝜌</m:t>
                    </m:r>
                    <m:d>
                      <m:dPr>
                        <m:ctrlPr>
                          <a:rPr lang="en-US" altLang="zh-CN" sz="2800" i="1">
                            <a:solidFill>
                              <a:schemeClr val="tx1"/>
                            </a:solidFill>
                            <a:latin typeface="Cambria Math" panose="02040503050406030204" pitchFamily="18" charset="0"/>
                          </a:rPr>
                        </m:ctrlPr>
                      </m:dPr>
                      <m:e>
                        <m:r>
                          <a:rPr lang="en-US" altLang="zh-CN" sz="2800" i="1">
                            <a:solidFill>
                              <a:schemeClr val="tx1"/>
                            </a:solidFill>
                            <a:latin typeface="Cambria Math" panose="02040503050406030204" pitchFamily="18" charset="0"/>
                          </a:rPr>
                          <m:t>𝐵</m:t>
                        </m:r>
                      </m:e>
                    </m:d>
                    <m:r>
                      <a:rPr lang="en-US" altLang="zh-CN" sz="2800" i="1">
                        <a:solidFill>
                          <a:schemeClr val="tx1"/>
                        </a:solidFill>
                        <a:latin typeface="Cambria Math" panose="02040503050406030204" pitchFamily="18" charset="0"/>
                      </a:rPr>
                      <m:t>+</m:t>
                    </m:r>
                    <m:r>
                      <a:rPr lang="zh-CN" altLang="en-US" sz="2800" i="1">
                        <a:solidFill>
                          <a:schemeClr val="tx1"/>
                        </a:solidFill>
                        <a:latin typeface="Cambria Math" panose="02040503050406030204" pitchFamily="18" charset="0"/>
                      </a:rPr>
                      <m:t>𝜖</m:t>
                    </m:r>
                  </m:oMath>
                </a14:m>
                <a:r>
                  <a:rPr lang="zh-CN" altLang="en-US" sz="2800" dirty="0">
                    <a:solidFill>
                      <a:schemeClr val="tx1"/>
                    </a:solidFill>
                  </a:rPr>
                  <a:t>不一定成立</a:t>
                </a:r>
                <a:r>
                  <a:rPr lang="en-US" altLang="zh-CN" sz="2800" dirty="0">
                    <a:solidFill>
                      <a:schemeClr val="tx1"/>
                    </a:solidFill>
                  </a:rPr>
                  <a:t>.</a:t>
                </a:r>
                <a:endParaRPr lang="zh-CN" altLang="en-US" sz="2800" dirty="0"/>
              </a:p>
              <a:p>
                <a:pPr>
                  <a:lnSpc>
                    <a:spcPct val="120000"/>
                  </a:lnSpc>
                </a:pPr>
                <a:endParaRPr lang="zh-CN" altLang="en-US" sz="2800" dirty="0"/>
              </a:p>
              <a:p>
                <a:pPr>
                  <a:lnSpc>
                    <a:spcPct val="120000"/>
                  </a:lnSpc>
                </a:pPr>
                <a:endParaRPr lang="zh-CN" altLang="zh-CN" sz="2800" dirty="0"/>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8252618" cy="4935337"/>
              </a:xfrm>
              <a:prstGeom prst="rect">
                <a:avLst/>
              </a:prstGeom>
              <a:blipFill>
                <a:blip r:embed="rId2"/>
                <a:stretch>
                  <a:fillRect l="-1551" t="-989" r="-19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2316457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特征值估计</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latin typeface="Times New Roman" panose="02020603050405020304" pitchFamily="18" charset="0"/>
                    <a:cs typeface="Times New Roman" panose="02020603050405020304" pitchFamily="18" charset="0"/>
                  </a:rPr>
                  <a:t>定义</a:t>
                </a:r>
                <a:r>
                  <a:rPr lang="en-US" altLang="zh-CN" sz="2800" b="1" dirty="0">
                    <a:solidFill>
                      <a:srgbClr val="0000FF"/>
                    </a:solidFill>
                  </a:rPr>
                  <a:t>4.4.2</a:t>
                </a:r>
                <a:r>
                  <a:rPr lang="zh-CN" altLang="zh-CN" sz="2800" dirty="0">
                    <a:solidFill>
                      <a:srgbClr val="0000FF"/>
                    </a:solidFill>
                    <a:latin typeface="Times New Roman" panose="02020603050405020304" pitchFamily="18" charset="0"/>
                    <a:cs typeface="Times New Roman" panose="02020603050405020304" pitchFamily="18" charset="0"/>
                  </a:rPr>
                  <a:t>（</a:t>
                </a:r>
                <a:r>
                  <a:rPr lang="zh-CN" altLang="en-US" sz="2800" b="1" dirty="0">
                    <a:solidFill>
                      <a:srgbClr val="0000FF"/>
                    </a:solidFill>
                    <a:latin typeface="Times New Roman" panose="02020603050405020304" pitchFamily="18" charset="0"/>
                    <a:cs typeface="Times New Roman" panose="02020603050405020304" pitchFamily="18" charset="0"/>
                  </a:rPr>
                  <a:t>盖尔圆盘</a:t>
                </a:r>
                <a:r>
                  <a:rPr lang="zh-CN" altLang="zh-CN" sz="2800" dirty="0">
                    <a:solidFill>
                      <a:srgbClr val="0000FF"/>
                    </a:solidFill>
                    <a:latin typeface="Times New Roman" panose="02020603050405020304" pitchFamily="18" charset="0"/>
                    <a:cs typeface="Times New Roman" panose="02020603050405020304" pitchFamily="18" charset="0"/>
                  </a:rPr>
                  <a:t>）</a:t>
                </a:r>
                <a:r>
                  <a:rPr lang="zh-CN" altLang="en-US" sz="2800" dirty="0"/>
                  <a:t>设</a:t>
                </a:r>
                <a14:m>
                  <m:oMath xmlns:m="http://schemas.openxmlformats.org/officeDocument/2006/math">
                    <m:r>
                      <a:rPr lang="en-US" altLang="zh-CN" sz="2800" b="0" i="1" smtClean="0">
                        <a:latin typeface="Cambria Math" panose="02040503050406030204" pitchFamily="18" charset="0"/>
                      </a:rPr>
                      <m:t>𝐴</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𝑎</m:t>
                        </m:r>
                      </m:e>
                      <m:sub>
                        <m:r>
                          <a:rPr lang="en-US" altLang="zh-CN" sz="2800" b="0" i="1" smtClean="0">
                            <a:latin typeface="Cambria Math" panose="02040503050406030204" pitchFamily="18" charset="0"/>
                          </a:rPr>
                          <m:t>𝑖𝑗</m:t>
                        </m:r>
                      </m:sub>
                    </m:sSub>
                    <m:r>
                      <a:rPr lang="en-US" altLang="zh-CN" sz="2800" b="0" i="1" smtClean="0">
                        <a:latin typeface="Cambria Math" panose="02040503050406030204" pitchFamily="18" charset="0"/>
                      </a:rPr>
                      <m:t>)</m:t>
                    </m:r>
                    <m:r>
                      <a:rPr lang="en-US" altLang="zh-CN" sz="2800">
                        <a:latin typeface="Cambria Math" panose="02040503050406030204" pitchFamily="18" charset="0"/>
                      </a:rPr>
                      <m:t>∈</m:t>
                    </m:r>
                    <m:sSup>
                      <m:sSupPr>
                        <m:ctrlPr>
                          <a:rPr lang="en-US" altLang="zh-CN" sz="2800" i="1">
                            <a:latin typeface="Cambria Math" panose="02040503050406030204" pitchFamily="18" charset="0"/>
                            <a:ea typeface="Cambria Math" panose="02040503050406030204" pitchFamily="18" charset="0"/>
                          </a:rPr>
                        </m:ctrlPr>
                      </m:sSupPr>
                      <m:e>
                        <m:r>
                          <a:rPr lang="en-US" altLang="zh-CN" sz="2800" i="1">
                            <a:latin typeface="Cambria Math" panose="02040503050406030204" pitchFamily="18" charset="0"/>
                          </a:rPr>
                          <m:t>ℂ</m:t>
                        </m:r>
                      </m:e>
                      <m:sup>
                        <m:r>
                          <a:rPr lang="en-US" altLang="zh-CN" sz="2800" b="0" i="1" smtClean="0">
                            <a:latin typeface="Cambria Math" panose="02040503050406030204" pitchFamily="18" charset="0"/>
                          </a:rPr>
                          <m:t>𝑛</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𝑛</m:t>
                        </m:r>
                      </m:sup>
                    </m:sSup>
                  </m:oMath>
                </a14:m>
                <a:r>
                  <a:rPr lang="en-US" altLang="zh-CN" sz="2800" dirty="0"/>
                  <a:t>, </a:t>
                </a:r>
                <a:r>
                  <a:rPr lang="zh-CN" altLang="en-US" sz="2800" dirty="0"/>
                  <a:t>令</a:t>
                </a:r>
                <a:endParaRPr lang="en-US" altLang="zh-CN" sz="2800" dirty="0"/>
              </a:p>
              <a:p>
                <a:pPr>
                  <a:lnSpc>
                    <a:spcPct val="120000"/>
                  </a:lnSpc>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zh-CN" altLang="en-US" sz="2800" i="1" smtClean="0">
                              <a:latin typeface="Cambria Math" panose="02040503050406030204" pitchFamily="18" charset="0"/>
                            </a:rPr>
                            <m:t>𝛿</m:t>
                          </m:r>
                        </m:e>
                        <m:sub>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rPr>
                        <m:t>=</m:t>
                      </m:r>
                      <m:nary>
                        <m:naryPr>
                          <m:chr m:val="∑"/>
                          <m:ctrlPr>
                            <a:rPr lang="en-US" altLang="zh-CN" sz="2800" b="0" i="1" smtClean="0">
                              <a:latin typeface="Cambria Math" panose="02040503050406030204" pitchFamily="18" charset="0"/>
                            </a:rPr>
                          </m:ctrlPr>
                        </m:naryPr>
                        <m:sub>
                          <m:r>
                            <m:rPr>
                              <m:brk m:alnAt="23"/>
                            </m:rPr>
                            <a:rPr lang="en-US" altLang="zh-CN" sz="2800" b="0" i="1" smtClean="0">
                              <a:latin typeface="Cambria Math" panose="02040503050406030204" pitchFamily="18" charset="0"/>
                            </a:rPr>
                            <m:t>𝑗</m:t>
                          </m:r>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𝑗</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𝑖</m:t>
                          </m:r>
                        </m:sub>
                        <m:sup>
                          <m:r>
                            <a:rPr lang="en-US" altLang="zh-CN" sz="2800" b="0" i="1" smtClean="0">
                              <a:latin typeface="Cambria Math" panose="02040503050406030204" pitchFamily="18" charset="0"/>
                            </a:rPr>
                            <m:t>𝑛</m:t>
                          </m:r>
                        </m:sup>
                        <m:e>
                          <m:d>
                            <m:dPr>
                              <m:begChr m:val="|"/>
                              <m:endChr m:val="|"/>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𝑎</m:t>
                                  </m:r>
                                </m:e>
                                <m:sub>
                                  <m:r>
                                    <a:rPr lang="en-US" altLang="zh-CN" sz="2800" b="0" i="1" smtClean="0">
                                      <a:latin typeface="Cambria Math" panose="02040503050406030204" pitchFamily="18" charset="0"/>
                                    </a:rPr>
                                    <m:t>𝑖𝑗</m:t>
                                  </m:r>
                                </m:sub>
                              </m:sSub>
                            </m:e>
                          </m:d>
                        </m:e>
                      </m:nary>
                      <m:r>
                        <a:rPr lang="en-US" altLang="zh-CN" sz="2800" b="0" i="0" smtClean="0">
                          <a:latin typeface="Cambria Math" panose="02040503050406030204" pitchFamily="18" charset="0"/>
                        </a:rPr>
                        <m:t>,</m:t>
                      </m:r>
                      <m:r>
                        <a:rPr lang="en-US" altLang="zh-CN" sz="2800" i="1">
                          <a:latin typeface="Cambria Math" panose="02040503050406030204" pitchFamily="18" charset="0"/>
                        </a:rPr>
                        <m:t>𝑖</m:t>
                      </m:r>
                      <m:r>
                        <a:rPr lang="en-US" altLang="zh-CN" sz="2800" i="1">
                          <a:latin typeface="Cambria Math" panose="02040503050406030204" pitchFamily="18" charset="0"/>
                        </a:rPr>
                        <m:t>=1,⋯,</m:t>
                      </m:r>
                      <m:r>
                        <a:rPr lang="en-US" altLang="zh-CN" sz="2800" i="1">
                          <a:latin typeface="Cambria Math" panose="02040503050406030204" pitchFamily="18" charset="0"/>
                          <a:ea typeface="Cambria Math" panose="02040503050406030204" pitchFamily="18" charset="0"/>
                        </a:rPr>
                        <m:t>𝑛</m:t>
                      </m:r>
                    </m:oMath>
                  </m:oMathPara>
                </a14:m>
                <a:endParaRPr lang="en-US" altLang="zh-CN" sz="2800" dirty="0"/>
              </a:p>
              <a:p>
                <a:pPr>
                  <a:lnSpc>
                    <a:spcPct val="120000"/>
                  </a:lnSpc>
                </a:pPr>
                <a:r>
                  <a:rPr lang="zh-CN" altLang="en-US" sz="2800" dirty="0"/>
                  <a:t>并定义</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𝐺</m:t>
                        </m:r>
                      </m:e>
                      <m:sub>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rPr>
                      <m:t>=</m:t>
                    </m:r>
                    <m:d>
                      <m:dPr>
                        <m:begChr m:val="{"/>
                        <m:endChr m:val="}"/>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𝑧</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𝐶</m:t>
                        </m:r>
                      </m:e>
                      <m:e>
                        <m:d>
                          <m:dPr>
                            <m:begChr m:val="|"/>
                            <m:endChr m:val="|"/>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𝑧</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𝑎</m:t>
                                </m:r>
                              </m:e>
                              <m:sub>
                                <m:r>
                                  <a:rPr lang="en-US" altLang="zh-CN" sz="2800" b="0" i="1" smtClean="0">
                                    <a:latin typeface="Cambria Math" panose="02040503050406030204" pitchFamily="18" charset="0"/>
                                  </a:rPr>
                                  <m:t>𝑖𝑖</m:t>
                                </m:r>
                              </m:sub>
                            </m:sSub>
                          </m:e>
                        </m:d>
                        <m:r>
                          <a:rPr lang="en-US" altLang="zh-CN" sz="2800" b="0" i="1" smtClean="0">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𝛿</m:t>
                            </m:r>
                          </m:e>
                          <m:sub>
                            <m:r>
                              <a:rPr lang="en-US" altLang="zh-CN" sz="2800" i="1">
                                <a:latin typeface="Cambria Math" panose="02040503050406030204" pitchFamily="18" charset="0"/>
                              </a:rPr>
                              <m:t>𝑖</m:t>
                            </m:r>
                          </m:sub>
                        </m:sSub>
                      </m:e>
                    </m:d>
                    <m:r>
                      <a:rPr lang="en-US" altLang="zh-CN" sz="2800" b="0" i="0" smtClean="0">
                        <a:latin typeface="Cambria Math" panose="02040503050406030204" pitchFamily="18" charset="0"/>
                      </a:rPr>
                      <m:t>,  </m:t>
                    </m:r>
                    <m:r>
                      <a:rPr lang="en-US" altLang="zh-CN" sz="2800" i="1">
                        <a:latin typeface="Cambria Math" panose="02040503050406030204" pitchFamily="18" charset="0"/>
                      </a:rPr>
                      <m:t>𝑖</m:t>
                    </m:r>
                    <m:r>
                      <a:rPr lang="en-US" altLang="zh-CN" sz="2800" i="1">
                        <a:latin typeface="Cambria Math" panose="02040503050406030204" pitchFamily="18" charset="0"/>
                      </a:rPr>
                      <m:t>=1,⋯,</m:t>
                    </m:r>
                    <m:r>
                      <a:rPr lang="en-US" altLang="zh-CN" sz="2800" i="1">
                        <a:latin typeface="Cambria Math" panose="02040503050406030204" pitchFamily="18" charset="0"/>
                        <a:ea typeface="Cambria Math" panose="02040503050406030204" pitchFamily="18" charset="0"/>
                      </a:rPr>
                      <m:t>𝑛</m:t>
                    </m:r>
                  </m:oMath>
                </a14:m>
                <a:endParaRPr lang="en-US" altLang="zh-CN" sz="2800" dirty="0"/>
              </a:p>
              <a:p>
                <a:pPr>
                  <a:lnSpc>
                    <a:spcPct val="120000"/>
                  </a:lnSpc>
                </a:pPr>
                <a:r>
                  <a:rPr lang="zh-CN" altLang="en-US" sz="2800" dirty="0"/>
                  <a:t>即</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𝐺</m:t>
                        </m:r>
                      </m:e>
                      <m:sub>
                        <m:r>
                          <a:rPr lang="en-US" altLang="zh-CN" sz="2800" i="1">
                            <a:latin typeface="Cambria Math" panose="02040503050406030204" pitchFamily="18" charset="0"/>
                          </a:rPr>
                          <m:t>𝑖</m:t>
                        </m:r>
                      </m:sub>
                    </m:sSub>
                  </m:oMath>
                </a14:m>
                <a:r>
                  <a:rPr lang="zh-CN" altLang="en-US" sz="2800" dirty="0"/>
                  <a:t>是复平面上以</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𝑎</m:t>
                        </m:r>
                      </m:e>
                      <m:sub>
                        <m:r>
                          <a:rPr lang="en-US" altLang="zh-CN" sz="2800" i="1">
                            <a:latin typeface="Cambria Math" panose="02040503050406030204" pitchFamily="18" charset="0"/>
                          </a:rPr>
                          <m:t>𝑖𝑖</m:t>
                        </m:r>
                      </m:sub>
                    </m:sSub>
                  </m:oMath>
                </a14:m>
                <a:r>
                  <a:rPr lang="zh-CN" altLang="en-US" sz="2800" dirty="0"/>
                  <a:t>为圆心</a:t>
                </a:r>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𝛿</m:t>
                        </m:r>
                      </m:e>
                      <m:sub>
                        <m:r>
                          <a:rPr lang="en-US" altLang="zh-CN" sz="2800" i="1">
                            <a:latin typeface="Cambria Math" panose="02040503050406030204" pitchFamily="18" charset="0"/>
                          </a:rPr>
                          <m:t>𝑖</m:t>
                        </m:r>
                      </m:sub>
                    </m:sSub>
                  </m:oMath>
                </a14:m>
                <a:r>
                  <a:rPr lang="zh-CN" altLang="en-US" sz="2800" dirty="0"/>
                  <a:t>为半径的闭圆盘</a:t>
                </a:r>
                <a:r>
                  <a:rPr lang="en-US" altLang="zh-CN" sz="2800" dirty="0"/>
                  <a:t>, </a:t>
                </a:r>
                <a:r>
                  <a:rPr lang="zh-CN" altLang="en-US" sz="2800" dirty="0"/>
                  <a:t>称之为矩阵</a:t>
                </a:r>
                <a14:m>
                  <m:oMath xmlns:m="http://schemas.openxmlformats.org/officeDocument/2006/math">
                    <m:r>
                      <a:rPr lang="en-US" altLang="zh-CN" sz="2800" i="1">
                        <a:latin typeface="Cambria Math" panose="02040503050406030204" pitchFamily="18" charset="0"/>
                      </a:rPr>
                      <m:t>𝐴</m:t>
                    </m:r>
                  </m:oMath>
                </a14:m>
                <a:r>
                  <a:rPr lang="zh-CN" altLang="en-US" sz="2800" dirty="0"/>
                  <a:t>的一个</a:t>
                </a:r>
                <a:r>
                  <a:rPr lang="zh-CN" altLang="en-US" sz="2800" dirty="0">
                    <a:solidFill>
                      <a:srgbClr val="FF0000"/>
                    </a:solidFill>
                  </a:rPr>
                  <a:t>盖尔圆盘</a:t>
                </a:r>
                <a:r>
                  <a:rPr lang="en-US" altLang="zh-CN" sz="2800" dirty="0"/>
                  <a:t>.</a:t>
                </a:r>
                <a:endParaRPr lang="zh-CN" altLang="en-US" sz="2800" dirty="0"/>
              </a:p>
              <a:p>
                <a:pPr>
                  <a:lnSpc>
                    <a:spcPct val="120000"/>
                  </a:lnSpc>
                </a:pPr>
                <a:endParaRPr lang="zh-CN" altLang="en-US" sz="2800" dirty="0"/>
              </a:p>
              <a:p>
                <a:pPr>
                  <a:lnSpc>
                    <a:spcPct val="120000"/>
                  </a:lnSpc>
                </a:pPr>
                <a:endParaRPr lang="zh-CN" altLang="en-US" dirty="0"/>
              </a:p>
              <a:p>
                <a:pPr>
                  <a:lnSpc>
                    <a:spcPct val="120000"/>
                  </a:lnSpc>
                </a:pPr>
                <a:endParaRPr lang="zh-CN" altLang="zh-CN" sz="2800" dirty="0"/>
              </a:p>
              <a:p>
                <a:pPr>
                  <a:lnSpc>
                    <a:spcPct val="120000"/>
                  </a:lnSpc>
                </a:pPr>
                <a:endParaRPr lang="zh-CN" altLang="zh-CN" sz="2800" dirty="0"/>
              </a:p>
              <a:p>
                <a:pPr>
                  <a:lnSpc>
                    <a:spcPct val="120000"/>
                  </a:lnSpc>
                </a:pPr>
                <a:endParaRPr lang="zh-CN" altLang="zh-CN" sz="2800" dirty="0"/>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a:blip r:embed="rId2"/>
                <a:stretch>
                  <a:fillRect l="-1623" t="-3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440444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特征值估计</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4.4.2 </a:t>
                </a:r>
                <a:r>
                  <a:rPr lang="zh-CN" altLang="en-US" sz="2800" dirty="0"/>
                  <a:t>计算矩阵</a:t>
                </a:r>
                <a14:m>
                  <m:oMath xmlns:m="http://schemas.openxmlformats.org/officeDocument/2006/math">
                    <m:r>
                      <a:rPr lang="en-US" altLang="zh-CN" sz="2800" b="0" i="1" smtClean="0">
                        <a:latin typeface="Cambria Math" panose="02040503050406030204" pitchFamily="18" charset="0"/>
                      </a:rPr>
                      <m:t>𝐴</m:t>
                    </m:r>
                    <m:r>
                      <a:rPr lang="en-US" altLang="zh-CN" sz="2800" b="0" i="1" smtClean="0">
                        <a:latin typeface="Cambria Math" panose="02040503050406030204" pitchFamily="18" charset="0"/>
                      </a:rPr>
                      <m:t>=</m:t>
                    </m:r>
                    <m:d>
                      <m:dPr>
                        <m:begChr m:val="["/>
                        <m:endChr m:val="]"/>
                        <m:ctrlPr>
                          <a:rPr lang="en-US" altLang="zh-CN" sz="2800" b="0" i="1" smtClean="0">
                            <a:latin typeface="Cambria Math" panose="02040503050406030204" pitchFamily="18" charset="0"/>
                          </a:rPr>
                        </m:ctrlPr>
                      </m:dPr>
                      <m:e>
                        <m:m>
                          <m:mPr>
                            <m:mcs>
                              <m:mc>
                                <m:mcPr>
                                  <m:count m:val="3"/>
                                  <m:mcJc m:val="center"/>
                                </m:mcPr>
                              </m:mc>
                            </m:mcs>
                            <m:ctrlPr>
                              <a:rPr lang="en-US" altLang="zh-CN" sz="2800" b="0" i="1" smtClean="0">
                                <a:latin typeface="Cambria Math" panose="02040503050406030204" pitchFamily="18" charset="0"/>
                              </a:rPr>
                            </m:ctrlPr>
                          </m:mPr>
                          <m:mr>
                            <m:e>
                              <m:r>
                                <m:rPr>
                                  <m:brk m:alnAt="7"/>
                                </m:rPr>
                                <a:rPr lang="en-US" altLang="zh-CN" sz="2800" b="0" i="1" smtClean="0">
                                  <a:latin typeface="Cambria Math" panose="02040503050406030204" pitchFamily="18" charset="0"/>
                                </a:rPr>
                                <m:t>1</m:t>
                              </m:r>
                            </m:e>
                            <m:e>
                              <m:r>
                                <a:rPr lang="en-US" altLang="zh-CN" sz="2800" b="0" i="1" smtClean="0">
                                  <a:latin typeface="Cambria Math" panose="02040503050406030204" pitchFamily="18" charset="0"/>
                                </a:rPr>
                                <m:t>0.02</m:t>
                              </m:r>
                            </m:e>
                            <m:e>
                              <m:r>
                                <a:rPr lang="en-US" altLang="zh-CN" sz="2800" b="0" i="1" smtClean="0">
                                  <a:latin typeface="Cambria Math" panose="02040503050406030204" pitchFamily="18" charset="0"/>
                                </a:rPr>
                                <m:t>0.11</m:t>
                              </m:r>
                            </m:e>
                          </m:mr>
                          <m:mr>
                            <m:e>
                              <m:r>
                                <a:rPr lang="en-US" altLang="zh-CN" sz="2800" b="0" i="1" smtClean="0">
                                  <a:latin typeface="Cambria Math" panose="02040503050406030204" pitchFamily="18" charset="0"/>
                                </a:rPr>
                                <m:t>0.01</m:t>
                              </m:r>
                            </m:e>
                            <m:e>
                              <m:r>
                                <m:rPr>
                                  <m:sty m:val="p"/>
                                </m:rPr>
                                <a:rPr lang="en-US" altLang="zh-CN" sz="2800" b="0" i="0" smtClean="0">
                                  <a:latin typeface="Cambria Math" panose="02040503050406030204" pitchFamily="18" charset="0"/>
                                </a:rPr>
                                <m:t>i</m:t>
                              </m:r>
                            </m:e>
                            <m:e>
                              <m:r>
                                <a:rPr lang="en-US" altLang="zh-CN" sz="2800" b="0" i="1" smtClean="0">
                                  <a:latin typeface="Cambria Math" panose="02040503050406030204" pitchFamily="18" charset="0"/>
                                </a:rPr>
                                <m:t>0.14</m:t>
                              </m:r>
                            </m:e>
                          </m:mr>
                          <m:mr>
                            <m:e>
                              <m:r>
                                <a:rPr lang="en-US" altLang="zh-CN" sz="2800" b="0" i="1" smtClean="0">
                                  <a:latin typeface="Cambria Math" panose="02040503050406030204" pitchFamily="18" charset="0"/>
                                </a:rPr>
                                <m:t>0.02</m:t>
                              </m:r>
                            </m:e>
                            <m:e>
                              <m:r>
                                <a:rPr lang="en-US" altLang="zh-CN" sz="2800" b="0" i="1" smtClean="0">
                                  <a:latin typeface="Cambria Math" panose="02040503050406030204" pitchFamily="18" charset="0"/>
                                </a:rPr>
                                <m:t>0.01</m:t>
                              </m:r>
                            </m:e>
                            <m:e>
                              <m:r>
                                <a:rPr lang="en-US" altLang="zh-CN" sz="2800" b="0" i="1" smtClean="0">
                                  <a:latin typeface="Cambria Math" panose="02040503050406030204" pitchFamily="18" charset="0"/>
                                </a:rPr>
                                <m:t>0.5</m:t>
                              </m:r>
                            </m:e>
                          </m:mr>
                        </m:m>
                      </m:e>
                    </m:d>
                  </m:oMath>
                </a14:m>
                <a:r>
                  <a:rPr lang="zh-CN" altLang="en-US" sz="2800" dirty="0"/>
                  <a:t>的盖尔圆盘</a:t>
                </a:r>
                <a:r>
                  <a:rPr lang="en-US" altLang="zh-CN" sz="2800" dirty="0"/>
                  <a:t>.</a:t>
                </a: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a:blip r:embed="rId2"/>
                <a:stretch>
                  <a:fillRect l="-16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7406740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特征值估计</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4.4.2 </a:t>
                </a:r>
                <a:r>
                  <a:rPr lang="zh-CN" altLang="en-US" sz="2800" dirty="0"/>
                  <a:t>计算矩阵</a:t>
                </a:r>
                <a14:m>
                  <m:oMath xmlns:m="http://schemas.openxmlformats.org/officeDocument/2006/math">
                    <m:r>
                      <a:rPr lang="en-US" altLang="zh-CN" sz="2800" b="0" i="1" smtClean="0">
                        <a:latin typeface="Cambria Math" panose="02040503050406030204" pitchFamily="18" charset="0"/>
                      </a:rPr>
                      <m:t>𝐴</m:t>
                    </m:r>
                    <m:r>
                      <a:rPr lang="en-US" altLang="zh-CN" sz="2800" b="0" i="1" smtClean="0">
                        <a:latin typeface="Cambria Math" panose="02040503050406030204" pitchFamily="18" charset="0"/>
                      </a:rPr>
                      <m:t>=</m:t>
                    </m:r>
                    <m:d>
                      <m:dPr>
                        <m:begChr m:val="["/>
                        <m:endChr m:val="]"/>
                        <m:ctrlPr>
                          <a:rPr lang="en-US" altLang="zh-CN" sz="2800" b="0" i="1" smtClean="0">
                            <a:latin typeface="Cambria Math" panose="02040503050406030204" pitchFamily="18" charset="0"/>
                          </a:rPr>
                        </m:ctrlPr>
                      </m:dPr>
                      <m:e>
                        <m:m>
                          <m:mPr>
                            <m:mcs>
                              <m:mc>
                                <m:mcPr>
                                  <m:count m:val="3"/>
                                  <m:mcJc m:val="center"/>
                                </m:mcPr>
                              </m:mc>
                            </m:mcs>
                            <m:ctrlPr>
                              <a:rPr lang="en-US" altLang="zh-CN" sz="2800" b="0" i="1" smtClean="0">
                                <a:latin typeface="Cambria Math" panose="02040503050406030204" pitchFamily="18" charset="0"/>
                              </a:rPr>
                            </m:ctrlPr>
                          </m:mPr>
                          <m:mr>
                            <m:e>
                              <m:r>
                                <m:rPr>
                                  <m:brk m:alnAt="7"/>
                                </m:rPr>
                                <a:rPr lang="en-US" altLang="zh-CN" sz="2800" b="0" i="1" smtClean="0">
                                  <a:latin typeface="Cambria Math" panose="02040503050406030204" pitchFamily="18" charset="0"/>
                                </a:rPr>
                                <m:t>1</m:t>
                              </m:r>
                            </m:e>
                            <m:e>
                              <m:r>
                                <a:rPr lang="en-US" altLang="zh-CN" sz="2800" b="0" i="1" smtClean="0">
                                  <a:latin typeface="Cambria Math" panose="02040503050406030204" pitchFamily="18" charset="0"/>
                                </a:rPr>
                                <m:t>0.02</m:t>
                              </m:r>
                            </m:e>
                            <m:e>
                              <m:r>
                                <a:rPr lang="en-US" altLang="zh-CN" sz="2800" b="0" i="1" smtClean="0">
                                  <a:latin typeface="Cambria Math" panose="02040503050406030204" pitchFamily="18" charset="0"/>
                                </a:rPr>
                                <m:t>0.11</m:t>
                              </m:r>
                            </m:e>
                          </m:mr>
                          <m:mr>
                            <m:e>
                              <m:r>
                                <a:rPr lang="en-US" altLang="zh-CN" sz="2800" b="0" i="1" smtClean="0">
                                  <a:latin typeface="Cambria Math" panose="02040503050406030204" pitchFamily="18" charset="0"/>
                                </a:rPr>
                                <m:t>0.01</m:t>
                              </m:r>
                            </m:e>
                            <m:e>
                              <m:r>
                                <m:rPr>
                                  <m:sty m:val="p"/>
                                </m:rPr>
                                <a:rPr lang="en-US" altLang="zh-CN" sz="2800" b="0" i="0" smtClean="0">
                                  <a:latin typeface="Cambria Math" panose="02040503050406030204" pitchFamily="18" charset="0"/>
                                </a:rPr>
                                <m:t>i</m:t>
                              </m:r>
                            </m:e>
                            <m:e>
                              <m:r>
                                <a:rPr lang="en-US" altLang="zh-CN" sz="2800" b="0" i="1" smtClean="0">
                                  <a:latin typeface="Cambria Math" panose="02040503050406030204" pitchFamily="18" charset="0"/>
                                </a:rPr>
                                <m:t>0.14</m:t>
                              </m:r>
                            </m:e>
                          </m:mr>
                          <m:mr>
                            <m:e>
                              <m:r>
                                <a:rPr lang="en-US" altLang="zh-CN" sz="2800" b="0" i="1" smtClean="0">
                                  <a:latin typeface="Cambria Math" panose="02040503050406030204" pitchFamily="18" charset="0"/>
                                </a:rPr>
                                <m:t>0.02</m:t>
                              </m:r>
                            </m:e>
                            <m:e>
                              <m:r>
                                <a:rPr lang="en-US" altLang="zh-CN" sz="2800" b="0" i="1" smtClean="0">
                                  <a:latin typeface="Cambria Math" panose="02040503050406030204" pitchFamily="18" charset="0"/>
                                </a:rPr>
                                <m:t>0.01</m:t>
                              </m:r>
                            </m:e>
                            <m:e>
                              <m:r>
                                <a:rPr lang="en-US" altLang="zh-CN" sz="2800" b="0" i="1" smtClean="0">
                                  <a:latin typeface="Cambria Math" panose="02040503050406030204" pitchFamily="18" charset="0"/>
                                </a:rPr>
                                <m:t>0.5</m:t>
                              </m:r>
                            </m:e>
                          </m:mr>
                        </m:m>
                      </m:e>
                    </m:d>
                  </m:oMath>
                </a14:m>
                <a:r>
                  <a:rPr lang="zh-CN" altLang="en-US" sz="2800" dirty="0"/>
                  <a:t>的盖尔圆盘</a:t>
                </a:r>
                <a:r>
                  <a:rPr lang="en-US" altLang="zh-CN" sz="2800" dirty="0"/>
                  <a:t>.</a:t>
                </a: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a:blip r:embed="rId2"/>
                <a:stretch>
                  <a:fillRect l="-1623"/>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8D0A21D6-8284-44DC-8C67-5A4283B675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29020" y="2898878"/>
            <a:ext cx="3673028" cy="3326644"/>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E8E9638-4714-F76A-5B5C-93A937373B54}"/>
                  </a:ext>
                </a:extLst>
              </p:cNvPr>
              <p:cNvSpPr txBox="1"/>
              <p:nvPr/>
            </p:nvSpPr>
            <p:spPr>
              <a:xfrm>
                <a:off x="627331" y="3525575"/>
                <a:ext cx="4213672" cy="2528802"/>
              </a:xfrm>
              <a:prstGeom prst="rect">
                <a:avLst/>
              </a:prstGeom>
            </p:spPr>
            <p:txBody>
              <a:bodyPr vert="horz" wrap="square" lIns="91440" tIns="45720" rIns="91440" bIns="45720" rtlCol="0">
                <a:norm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𝐺</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m:t>
                          </m:r>
                          <m:r>
                            <a:rPr lang="en-US" altLang="zh-CN" sz="2400" i="1">
                              <a:latin typeface="Cambria Math" panose="02040503050406030204" pitchFamily="18" charset="0"/>
                            </a:rPr>
                            <m:t>ℂ</m:t>
                          </m:r>
                          <m:r>
                            <a:rPr lang="en-US" altLang="zh-CN" sz="2400" b="0" i="1" smtClean="0">
                              <a:latin typeface="Cambria Math" panose="02040503050406030204" pitchFamily="18" charset="0"/>
                            </a:rPr>
                            <m:t> </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−1|≤0.13}</m:t>
                      </m:r>
                    </m:oMath>
                  </m:oMathPara>
                </a14:m>
                <a:endParaRPr lang="en-US" altLang="zh-CN" sz="2400" dirty="0"/>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𝐺</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m:t>
                          </m:r>
                          <m:r>
                            <a:rPr lang="en-US" altLang="zh-CN" sz="2400" i="1">
                              <a:latin typeface="Cambria Math" panose="02040503050406030204" pitchFamily="18" charset="0"/>
                            </a:rPr>
                            <m:t>ℂ</m:t>
                          </m:r>
                          <m:r>
                            <a:rPr lang="en-US" altLang="zh-CN" sz="2400" b="0" i="1" smtClean="0">
                              <a:latin typeface="Cambria Math" panose="02040503050406030204" pitchFamily="18" charset="0"/>
                            </a:rPr>
                            <m:t> </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|≤0.15}</m:t>
                      </m:r>
                    </m:oMath>
                  </m:oMathPara>
                </a14:m>
                <a:endParaRPr lang="zh-CN" altLang="en-US" sz="2400" dirty="0"/>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𝐺</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m:t>
                          </m:r>
                          <m:r>
                            <a:rPr lang="en-US" altLang="zh-CN" sz="2400" i="1">
                              <a:latin typeface="Cambria Math" panose="02040503050406030204" pitchFamily="18" charset="0"/>
                            </a:rPr>
                            <m:t>ℂ</m:t>
                          </m:r>
                          <m:r>
                            <a:rPr lang="en-US" altLang="zh-CN" sz="2400" b="0" i="1" smtClean="0">
                              <a:latin typeface="Cambria Math" panose="02040503050406030204" pitchFamily="18" charset="0"/>
                            </a:rPr>
                            <m:t> </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−0.5|≤0.03}</m:t>
                      </m:r>
                    </m:oMath>
                  </m:oMathPara>
                </a14:m>
                <a:endParaRPr lang="zh-CN" altLang="en-US" sz="2400" dirty="0"/>
              </a:p>
            </p:txBody>
          </p:sp>
        </mc:Choice>
        <mc:Fallback xmlns="">
          <p:sp>
            <p:nvSpPr>
              <p:cNvPr id="3" name="文本框 2">
                <a:extLst>
                  <a:ext uri="{FF2B5EF4-FFF2-40B4-BE49-F238E27FC236}">
                    <a16:creationId xmlns:a16="http://schemas.microsoft.com/office/drawing/2014/main" id="{2E8E9638-4714-F76A-5B5C-93A937373B54}"/>
                  </a:ext>
                </a:extLst>
              </p:cNvPr>
              <p:cNvSpPr txBox="1">
                <a:spLocks noRot="1" noChangeAspect="1" noMove="1" noResize="1" noEditPoints="1" noAdjustHandles="1" noChangeArrowheads="1" noChangeShapeType="1" noTextEdit="1"/>
              </p:cNvSpPr>
              <p:nvPr/>
            </p:nvSpPr>
            <p:spPr>
              <a:xfrm>
                <a:off x="627331" y="3525575"/>
                <a:ext cx="4213672" cy="2528802"/>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9131774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特征值估计</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80010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定理</a:t>
                </a:r>
                <a:r>
                  <a:rPr lang="en-US" altLang="zh-CN" sz="2800" b="1" dirty="0">
                    <a:solidFill>
                      <a:srgbClr val="0000FF"/>
                    </a:solidFill>
                  </a:rPr>
                  <a:t>4.4.3</a:t>
                </a:r>
                <a:r>
                  <a:rPr lang="zh-CN" altLang="zh-CN" sz="2800" dirty="0">
                    <a:solidFill>
                      <a:srgbClr val="0000FF"/>
                    </a:solidFill>
                    <a:latin typeface="Times New Roman" panose="02020603050405020304" pitchFamily="18" charset="0"/>
                    <a:cs typeface="Times New Roman" panose="02020603050405020304" pitchFamily="18" charset="0"/>
                  </a:rPr>
                  <a:t> （</a:t>
                </a:r>
                <a:r>
                  <a:rPr lang="zh-CN" altLang="en-US" sz="2800" b="1" dirty="0">
                    <a:solidFill>
                      <a:srgbClr val="0000FF"/>
                    </a:solidFill>
                    <a:latin typeface="Times New Roman" panose="02020603050405020304" pitchFamily="18" charset="0"/>
                    <a:cs typeface="Times New Roman" panose="02020603050405020304" pitchFamily="18" charset="0"/>
                  </a:rPr>
                  <a:t>盖尔圆盘定理</a:t>
                </a:r>
                <a:r>
                  <a:rPr lang="zh-CN" altLang="zh-CN" sz="2800" dirty="0">
                    <a:solidFill>
                      <a:srgbClr val="0000FF"/>
                    </a:solidFill>
                    <a:latin typeface="Times New Roman" panose="02020603050405020304" pitchFamily="18" charset="0"/>
                    <a:cs typeface="Times New Roman" panose="02020603050405020304" pitchFamily="18" charset="0"/>
                  </a:rPr>
                  <a:t>）</a:t>
                </a:r>
                <a:r>
                  <a:rPr lang="en-US" altLang="zh-CN" sz="2800" b="1" dirty="0">
                    <a:solidFill>
                      <a:srgbClr val="0000FF"/>
                    </a:solidFill>
                  </a:rPr>
                  <a:t> </a:t>
                </a:r>
                <a:r>
                  <a:rPr lang="zh-CN" altLang="en-US" sz="2800" dirty="0"/>
                  <a:t>设</a:t>
                </a:r>
                <a14:m>
                  <m:oMath xmlns:m="http://schemas.openxmlformats.org/officeDocument/2006/math">
                    <m:r>
                      <a:rPr lang="en-US" altLang="zh-CN" sz="2800" b="0" i="1" smtClean="0">
                        <a:latin typeface="Cambria Math" panose="02040503050406030204" pitchFamily="18" charset="0"/>
                      </a:rPr>
                      <m:t>𝐴</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𝑎</m:t>
                        </m:r>
                      </m:e>
                      <m:sub>
                        <m:r>
                          <a:rPr lang="en-US" altLang="zh-CN" sz="2800" b="0" i="1" smtClean="0">
                            <a:latin typeface="Cambria Math" panose="02040503050406030204" pitchFamily="18" charset="0"/>
                          </a:rPr>
                          <m:t>𝑖𝑗</m:t>
                        </m:r>
                      </m:sub>
                    </m:sSub>
                    <m:r>
                      <a:rPr lang="en-US" altLang="zh-CN" sz="2800" b="0" i="1" smtClean="0">
                        <a:latin typeface="Cambria Math" panose="02040503050406030204" pitchFamily="18" charset="0"/>
                      </a:rPr>
                      <m:t>)</m:t>
                    </m:r>
                    <m:r>
                      <a:rPr lang="en-US" altLang="zh-CN" sz="2800">
                        <a:latin typeface="Cambria Math" panose="02040503050406030204" pitchFamily="18" charset="0"/>
                      </a:rPr>
                      <m:t>∈</m:t>
                    </m:r>
                    <m:sSup>
                      <m:sSupPr>
                        <m:ctrlPr>
                          <a:rPr lang="en-US" altLang="zh-CN" sz="2800" i="1">
                            <a:latin typeface="Cambria Math" panose="02040503050406030204" pitchFamily="18" charset="0"/>
                            <a:ea typeface="Cambria Math" panose="02040503050406030204" pitchFamily="18" charset="0"/>
                          </a:rPr>
                        </m:ctrlPr>
                      </m:sSupPr>
                      <m:e>
                        <m:r>
                          <a:rPr lang="en-US" altLang="zh-CN" sz="2800" i="1">
                            <a:latin typeface="Cambria Math" panose="02040503050406030204" pitchFamily="18" charset="0"/>
                          </a:rPr>
                          <m:t>ℂ</m:t>
                        </m:r>
                      </m:e>
                      <m:sup>
                        <m:r>
                          <a:rPr lang="en-US" altLang="zh-CN" sz="2800" b="0" i="1" smtClean="0">
                            <a:latin typeface="Cambria Math" panose="02040503050406030204" pitchFamily="18" charset="0"/>
                          </a:rPr>
                          <m:t>𝑛</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𝑛</m:t>
                        </m:r>
                      </m:sup>
                    </m:sSup>
                  </m:oMath>
                </a14:m>
                <a:r>
                  <a:rPr lang="zh-CN" altLang="en-US" sz="2800" dirty="0"/>
                  <a:t>的</a:t>
                </a:r>
                <a14:m>
                  <m:oMath xmlns:m="http://schemas.openxmlformats.org/officeDocument/2006/math">
                    <m:r>
                      <a:rPr lang="en-US" altLang="zh-CN" sz="2800" i="1" smtClean="0">
                        <a:latin typeface="Cambria Math" panose="02040503050406030204" pitchFamily="18" charset="0"/>
                      </a:rPr>
                      <m:t>𝑛</m:t>
                    </m:r>
                  </m:oMath>
                </a14:m>
                <a:r>
                  <a:rPr lang="zh-CN" altLang="en-US" sz="2800" dirty="0"/>
                  <a:t>个盖尔圆盘为</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𝐺</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m:t>
                    </m:r>
                    <m:sSub>
                      <m:sSubPr>
                        <m:ctrlPr>
                          <a:rPr lang="en-US" altLang="zh-CN" sz="2800" b="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𝐺</m:t>
                        </m:r>
                      </m:e>
                      <m:sub>
                        <m:r>
                          <a:rPr lang="en-US" altLang="zh-CN" sz="2800" b="0" i="1" smtClean="0">
                            <a:latin typeface="Cambria Math" panose="02040503050406030204" pitchFamily="18" charset="0"/>
                            <a:ea typeface="Cambria Math" panose="02040503050406030204" pitchFamily="18" charset="0"/>
                          </a:rPr>
                          <m:t>𝑛</m:t>
                        </m:r>
                      </m:sub>
                    </m:sSub>
                  </m:oMath>
                </a14:m>
                <a:r>
                  <a:rPr lang="en-US" altLang="zh-CN" sz="2800" dirty="0"/>
                  <a:t>, </a:t>
                </a:r>
                <a:r>
                  <a:rPr lang="zh-CN" altLang="en-US" sz="2800" dirty="0"/>
                  <a:t>则矩阵</a:t>
                </a:r>
                <a14:m>
                  <m:oMath xmlns:m="http://schemas.openxmlformats.org/officeDocument/2006/math">
                    <m:r>
                      <a:rPr lang="en-US" altLang="zh-CN" sz="2800" i="1" smtClean="0">
                        <a:latin typeface="Cambria Math" panose="02040503050406030204" pitchFamily="18" charset="0"/>
                      </a:rPr>
                      <m:t>𝐴</m:t>
                    </m:r>
                  </m:oMath>
                </a14:m>
                <a:r>
                  <a:rPr lang="zh-CN" altLang="en-US" sz="2800" dirty="0"/>
                  <a:t>的任一特征值</a:t>
                </a:r>
                <a14:m>
                  <m:oMath xmlns:m="http://schemas.openxmlformats.org/officeDocument/2006/math">
                    <m:r>
                      <a:rPr lang="zh-CN" altLang="en-US" sz="2800" i="1" smtClean="0">
                        <a:latin typeface="Cambria Math" panose="02040503050406030204" pitchFamily="18" charset="0"/>
                      </a:rPr>
                      <m:t>𝜆</m:t>
                    </m:r>
                    <m:r>
                      <a:rPr lang="zh-CN" altLang="en-US" sz="2800" i="1" smtClean="0">
                        <a:latin typeface="Cambria Math" panose="02040503050406030204" pitchFamily="18" charset="0"/>
                      </a:rPr>
                      <m:t>∈</m:t>
                    </m:r>
                    <m:nary>
                      <m:naryPr>
                        <m:chr m:val="⋃"/>
                        <m:limLoc m:val="subSup"/>
                        <m:ctrlPr>
                          <a:rPr lang="zh-CN" altLang="en-US" sz="2800" i="1" smtClean="0">
                            <a:latin typeface="Cambria Math" panose="02040503050406030204" pitchFamily="18" charset="0"/>
                          </a:rPr>
                        </m:ctrlPr>
                      </m:naryPr>
                      <m:sub>
                        <m:r>
                          <m:rPr>
                            <m:brk m:alnAt="25"/>
                          </m:rP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=1</m:t>
                        </m:r>
                      </m:sub>
                      <m:sup>
                        <m:r>
                          <a:rPr lang="en-US" altLang="zh-CN" sz="2800" b="0" i="1" smtClean="0">
                            <a:latin typeface="Cambria Math" panose="02040503050406030204" pitchFamily="18" charset="0"/>
                          </a:rPr>
                          <m:t>𝑛</m:t>
                        </m:r>
                      </m:sup>
                      <m:e>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𝐺</m:t>
                            </m:r>
                          </m:e>
                          <m:sub>
                            <m:r>
                              <a:rPr lang="en-US" altLang="zh-CN" sz="2800" b="0" i="1" smtClean="0">
                                <a:latin typeface="Cambria Math" panose="02040503050406030204" pitchFamily="18" charset="0"/>
                              </a:rPr>
                              <m:t>𝑖</m:t>
                            </m:r>
                          </m:sub>
                        </m:sSub>
                      </m:e>
                    </m:nary>
                  </m:oMath>
                </a14:m>
                <a:r>
                  <a:rPr lang="en-US" altLang="zh-CN" sz="2800" dirty="0"/>
                  <a:t>.</a:t>
                </a:r>
              </a:p>
              <a:p>
                <a:pPr>
                  <a:lnSpc>
                    <a:spcPct val="100000"/>
                  </a:lnSpc>
                </a:pPr>
                <a:endParaRPr lang="en-US" altLang="zh-CN" sz="2000" dirty="0"/>
              </a:p>
              <a:p>
                <a:pPr>
                  <a:lnSpc>
                    <a:spcPct val="120000"/>
                  </a:lnSpc>
                </a:pPr>
                <a:endParaRPr lang="en-US" altLang="zh-CN" sz="2800" dirty="0"/>
              </a:p>
              <a:p>
                <a:pPr>
                  <a:lnSpc>
                    <a:spcPct val="120000"/>
                  </a:lnSpc>
                </a:pPr>
                <a:endParaRPr lang="en-US" altLang="zh-CN" sz="2800" dirty="0"/>
              </a:p>
              <a:p>
                <a:pPr>
                  <a:lnSpc>
                    <a:spcPct val="120000"/>
                  </a:lnSpc>
                </a:pPr>
                <a:endParaRPr lang="zh-CN" altLang="zh-CN" sz="2800" dirty="0"/>
              </a:p>
              <a:p>
                <a:pPr>
                  <a:lnSpc>
                    <a:spcPct val="120000"/>
                  </a:lnSpc>
                </a:pPr>
                <a:endParaRPr lang="zh-CN" altLang="zh-CN" sz="2800" dirty="0"/>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8001000" cy="4935337"/>
              </a:xfrm>
              <a:prstGeom prst="rect">
                <a:avLst/>
              </a:prstGeom>
              <a:blipFill>
                <a:blip r:embed="rId2"/>
                <a:stretch>
                  <a:fillRect l="-1601" t="-371" r="-1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92679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特征值估计</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sz="2800" b="1" dirty="0">
                    <a:solidFill>
                      <a:schemeClr val="accent6">
                        <a:lumMod val="75000"/>
                      </a:schemeClr>
                    </a:solidFill>
                  </a:rPr>
                  <a:t>例</a:t>
                </a:r>
                <a:r>
                  <a:rPr lang="en-US" altLang="zh-CN" sz="2800" b="1" dirty="0">
                    <a:solidFill>
                      <a:schemeClr val="accent6">
                        <a:lumMod val="75000"/>
                      </a:schemeClr>
                    </a:solidFill>
                  </a:rPr>
                  <a:t>4.4.3 </a:t>
                </a:r>
                <a:r>
                  <a:rPr lang="zh-CN" altLang="en-US" sz="2800" dirty="0"/>
                  <a:t>试估计矩阵</a:t>
                </a:r>
                <a14:m>
                  <m:oMath xmlns:m="http://schemas.openxmlformats.org/officeDocument/2006/math">
                    <m:r>
                      <a:rPr lang="en-US" altLang="zh-CN" sz="2800" b="0" i="1" smtClean="0">
                        <a:latin typeface="Cambria Math" panose="02040503050406030204" pitchFamily="18" charset="0"/>
                      </a:rPr>
                      <m:t>𝐴</m:t>
                    </m:r>
                    <m:r>
                      <a:rPr lang="en-US" altLang="zh-CN" sz="2800" b="0" i="1" smtClean="0">
                        <a:latin typeface="Cambria Math" panose="02040503050406030204" pitchFamily="18" charset="0"/>
                      </a:rPr>
                      <m:t>=</m:t>
                    </m:r>
                    <m:d>
                      <m:dPr>
                        <m:begChr m:val="["/>
                        <m:endChr m:val="]"/>
                        <m:ctrlPr>
                          <a:rPr lang="en-US" altLang="zh-CN" sz="2800" b="0" i="1" smtClean="0">
                            <a:latin typeface="Cambria Math" panose="02040503050406030204" pitchFamily="18" charset="0"/>
                          </a:rPr>
                        </m:ctrlPr>
                      </m:dPr>
                      <m:e>
                        <m:m>
                          <m:mPr>
                            <m:mcs>
                              <m:mc>
                                <m:mcPr>
                                  <m:count m:val="3"/>
                                  <m:mcJc m:val="center"/>
                                </m:mcPr>
                              </m:mc>
                            </m:mcs>
                            <m:ctrlPr>
                              <a:rPr lang="en-US" altLang="zh-CN" sz="2800" b="0" i="1" smtClean="0">
                                <a:latin typeface="Cambria Math" panose="02040503050406030204" pitchFamily="18" charset="0"/>
                              </a:rPr>
                            </m:ctrlPr>
                          </m:mPr>
                          <m:mr>
                            <m:e>
                              <m:r>
                                <m:rPr>
                                  <m:brk m:alnAt="7"/>
                                </m:rPr>
                                <a:rPr lang="en-US" altLang="zh-CN" sz="2800" b="0" i="0" smtClean="0">
                                  <a:latin typeface="Cambria Math" panose="02040503050406030204" pitchFamily="18" charset="0"/>
                                </a:rPr>
                                <m:t>2</m:t>
                              </m:r>
                            </m:e>
                            <m:e>
                              <m:r>
                                <a:rPr lang="en-US" altLang="zh-CN" sz="2800" b="0" i="0" smtClean="0">
                                  <a:latin typeface="Cambria Math" panose="02040503050406030204" pitchFamily="18" charset="0"/>
                                </a:rPr>
                                <m:t>−1</m:t>
                              </m:r>
                            </m:e>
                            <m:e>
                              <m:m>
                                <m:mPr>
                                  <m:mcs>
                                    <m:mc>
                                      <m:mcPr>
                                        <m:count m:val="2"/>
                                        <m:mcJc m:val="center"/>
                                      </m:mcPr>
                                    </m:mc>
                                  </m:mcs>
                                  <m:ctrlPr>
                                    <a:rPr lang="en-US" altLang="zh-CN" sz="2800" b="0" i="1" smtClean="0">
                                      <a:latin typeface="Cambria Math" panose="02040503050406030204" pitchFamily="18" charset="0"/>
                                    </a:rPr>
                                  </m:ctrlPr>
                                </m:mPr>
                                <m:mr>
                                  <m:e>
                                    <m:r>
                                      <m:rPr>
                                        <m:brk m:alnAt="7"/>
                                      </m:rPr>
                                      <a:rPr lang="en-US" altLang="zh-CN" sz="2800" b="0" i="0" smtClean="0">
                                        <a:latin typeface="Cambria Math" panose="02040503050406030204" pitchFamily="18" charset="0"/>
                                      </a:rPr>
                                      <m:t>−</m:t>
                                    </m:r>
                                    <m:r>
                                      <a:rPr lang="en-US" altLang="zh-CN" sz="2800" b="0" i="0" smtClean="0">
                                        <a:latin typeface="Cambria Math" panose="02040503050406030204" pitchFamily="18" charset="0"/>
                                      </a:rPr>
                                      <m:t>2</m:t>
                                    </m:r>
                                  </m:e>
                                  <m:e>
                                    <m:r>
                                      <a:rPr lang="en-US" altLang="zh-CN" sz="2800" b="0" i="0" smtClean="0">
                                        <a:latin typeface="Cambria Math" panose="02040503050406030204" pitchFamily="18" charset="0"/>
                                      </a:rPr>
                                      <m:t>0</m:t>
                                    </m:r>
                                  </m:e>
                                </m:mr>
                              </m:m>
                            </m:e>
                          </m:mr>
                          <m:mr>
                            <m:e>
                              <m:r>
                                <a:rPr lang="en-US" altLang="zh-CN" sz="2800" b="0" i="0" smtClean="0">
                                  <a:latin typeface="Cambria Math" panose="02040503050406030204" pitchFamily="18" charset="0"/>
                                </a:rPr>
                                <m:t>−1</m:t>
                              </m:r>
                            </m:e>
                            <m:e>
                              <m:r>
                                <a:rPr lang="en-US" altLang="zh-CN" sz="2800" b="0" i="0" smtClean="0">
                                  <a:latin typeface="Cambria Math" panose="02040503050406030204" pitchFamily="18" charset="0"/>
                                </a:rPr>
                                <m:t>3</m:t>
                              </m:r>
                            </m:e>
                            <m:e>
                              <m:m>
                                <m:mPr>
                                  <m:mcs>
                                    <m:mc>
                                      <m:mcPr>
                                        <m:count m:val="2"/>
                                        <m:mcJc m:val="center"/>
                                      </m:mcPr>
                                    </m:mc>
                                  </m:mcs>
                                  <m:ctrlPr>
                                    <a:rPr lang="en-US" altLang="zh-CN" sz="2800" b="0" i="1" smtClean="0">
                                      <a:latin typeface="Cambria Math" panose="02040503050406030204" pitchFamily="18" charset="0"/>
                                    </a:rPr>
                                  </m:ctrlPr>
                                </m:mPr>
                                <m:mr>
                                  <m:e>
                                    <m:r>
                                      <m:rPr>
                                        <m:brk m:alnAt="7"/>
                                      </m:rPr>
                                      <a:rPr lang="en-US" altLang="zh-CN" sz="2800" b="0" i="0" smtClean="0">
                                        <a:latin typeface="Cambria Math" panose="02040503050406030204" pitchFamily="18" charset="0"/>
                                      </a:rPr>
                                      <m:t>2</m:t>
                                    </m:r>
                                    <m:r>
                                      <m:rPr>
                                        <m:sty m:val="p"/>
                                      </m:rPr>
                                      <a:rPr lang="en-US" altLang="zh-CN" sz="2800" b="0" i="0" smtClean="0">
                                        <a:latin typeface="Cambria Math" panose="02040503050406030204" pitchFamily="18" charset="0"/>
                                      </a:rPr>
                                      <m:t>i</m:t>
                                    </m:r>
                                  </m:e>
                                  <m:e>
                                    <m:r>
                                      <a:rPr lang="en-US" altLang="zh-CN" sz="2800" b="0" i="0" smtClean="0">
                                        <a:latin typeface="Cambria Math" panose="02040503050406030204" pitchFamily="18" charset="0"/>
                                      </a:rPr>
                                      <m:t>0</m:t>
                                    </m:r>
                                  </m:e>
                                </m:mr>
                              </m:m>
                            </m:e>
                          </m:mr>
                          <m:mr>
                            <m:e>
                              <m:m>
                                <m:mPr>
                                  <m:mcs>
                                    <m:mc>
                                      <m:mcPr>
                                        <m:count m:val="1"/>
                                        <m:mcJc m:val="center"/>
                                      </m:mcPr>
                                    </m:mc>
                                  </m:mcs>
                                  <m:ctrlPr>
                                    <a:rPr lang="en-US" altLang="zh-CN" sz="2800" b="0" i="1" smtClean="0">
                                      <a:latin typeface="Cambria Math" panose="02040503050406030204" pitchFamily="18" charset="0"/>
                                    </a:rPr>
                                  </m:ctrlPr>
                                </m:mPr>
                                <m:mr>
                                  <m:e>
                                    <m:r>
                                      <m:rPr>
                                        <m:brk m:alnAt="7"/>
                                      </m:rPr>
                                      <a:rPr lang="en-US" altLang="zh-CN" sz="2800" b="0" i="0" smtClean="0">
                                        <a:latin typeface="Cambria Math" panose="02040503050406030204" pitchFamily="18" charset="0"/>
                                      </a:rPr>
                                      <m:t>0</m:t>
                                    </m:r>
                                  </m:e>
                                </m:mr>
                                <m:mr>
                                  <m:e>
                                    <m:r>
                                      <a:rPr lang="en-US" altLang="zh-CN" sz="2800" b="0" i="0" smtClean="0">
                                        <a:latin typeface="Cambria Math" panose="02040503050406030204" pitchFamily="18" charset="0"/>
                                      </a:rPr>
                                      <m:t>−2</m:t>
                                    </m:r>
                                  </m:e>
                                </m:mr>
                              </m:m>
                            </m:e>
                            <m:e>
                              <m:m>
                                <m:mPr>
                                  <m:mcs>
                                    <m:mc>
                                      <m:mcPr>
                                        <m:count m:val="1"/>
                                        <m:mcJc m:val="center"/>
                                      </m:mcPr>
                                    </m:mc>
                                  </m:mcs>
                                  <m:ctrlPr>
                                    <a:rPr lang="en-US" altLang="zh-CN" sz="2800" b="0" i="1" smtClean="0">
                                      <a:latin typeface="Cambria Math" panose="02040503050406030204" pitchFamily="18" charset="0"/>
                                    </a:rPr>
                                  </m:ctrlPr>
                                </m:mPr>
                                <m:mr>
                                  <m:e>
                                    <m:r>
                                      <m:rPr>
                                        <m:brk m:alnAt="7"/>
                                      </m:rPr>
                                      <a:rPr lang="en-US" altLang="zh-CN" sz="2800" b="0" i="0" smtClean="0">
                                        <a:latin typeface="Cambria Math" panose="02040503050406030204" pitchFamily="18" charset="0"/>
                                      </a:rPr>
                                      <m:t>−</m:t>
                                    </m:r>
                                    <m:r>
                                      <m:rPr>
                                        <m:sty m:val="p"/>
                                      </m:rPr>
                                      <a:rPr lang="en-US" altLang="zh-CN" sz="2800" b="0" i="0" smtClean="0">
                                        <a:latin typeface="Cambria Math" panose="02040503050406030204" pitchFamily="18" charset="0"/>
                                      </a:rPr>
                                      <m:t>i</m:t>
                                    </m:r>
                                  </m:e>
                                </m:mr>
                                <m:mr>
                                  <m:e>
                                    <m:r>
                                      <a:rPr lang="en-US" altLang="zh-CN" sz="2800" b="0" i="0" smtClean="0">
                                        <a:latin typeface="Cambria Math" panose="02040503050406030204" pitchFamily="18" charset="0"/>
                                      </a:rPr>
                                      <m:t>0</m:t>
                                    </m:r>
                                  </m:e>
                                </m:mr>
                              </m:m>
                            </m:e>
                            <m:e>
                              <m:m>
                                <m:mPr>
                                  <m:mcs>
                                    <m:mc>
                                      <m:mcPr>
                                        <m:count m:val="2"/>
                                        <m:mcJc m:val="center"/>
                                      </m:mcPr>
                                    </m:mc>
                                  </m:mcs>
                                  <m:ctrlPr>
                                    <a:rPr lang="en-US" altLang="zh-CN" sz="2800" b="0" i="1" smtClean="0">
                                      <a:latin typeface="Cambria Math" panose="02040503050406030204" pitchFamily="18" charset="0"/>
                                    </a:rPr>
                                  </m:ctrlPr>
                                </m:mPr>
                                <m:mr>
                                  <m:e>
                                    <m:m>
                                      <m:mPr>
                                        <m:mcs>
                                          <m:mc>
                                            <m:mcPr>
                                              <m:count m:val="1"/>
                                              <m:mcJc m:val="center"/>
                                            </m:mcPr>
                                          </m:mc>
                                        </m:mcs>
                                        <m:ctrlPr>
                                          <a:rPr lang="en-US" altLang="zh-CN" sz="2800" b="0" i="1" smtClean="0">
                                            <a:latin typeface="Cambria Math" panose="02040503050406030204" pitchFamily="18" charset="0"/>
                                          </a:rPr>
                                        </m:ctrlPr>
                                      </m:mPr>
                                      <m:mr>
                                        <m:e>
                                          <m:r>
                                            <m:rPr>
                                              <m:brk m:alnAt="7"/>
                                            </m:rPr>
                                            <a:rPr lang="en-US" altLang="zh-CN" sz="2800" b="0" i="0" smtClean="0">
                                              <a:latin typeface="Cambria Math" panose="02040503050406030204" pitchFamily="18" charset="0"/>
                                            </a:rPr>
                                            <m:t>1</m:t>
                                          </m:r>
                                          <m:r>
                                            <a:rPr lang="en-US" altLang="zh-CN" sz="2800" b="0" i="0" smtClean="0">
                                              <a:latin typeface="Cambria Math" panose="02040503050406030204" pitchFamily="18" charset="0"/>
                                            </a:rPr>
                                            <m:t>0</m:t>
                                          </m:r>
                                        </m:e>
                                      </m:mr>
                                      <m:mr>
                                        <m:e>
                                          <m:r>
                                            <a:rPr lang="en-US" altLang="zh-CN" sz="2800" b="0" i="0" smtClean="0">
                                              <a:latin typeface="Cambria Math" panose="02040503050406030204" pitchFamily="18" charset="0"/>
                                            </a:rPr>
                                            <m:t>0</m:t>
                                          </m:r>
                                        </m:e>
                                      </m:mr>
                                    </m:m>
                                  </m:e>
                                  <m:e>
                                    <m:m>
                                      <m:mPr>
                                        <m:mcs>
                                          <m:mc>
                                            <m:mcPr>
                                              <m:count m:val="1"/>
                                              <m:mcJc m:val="center"/>
                                            </m:mcPr>
                                          </m:mc>
                                        </m:mcs>
                                        <m:ctrlPr>
                                          <a:rPr lang="en-US" altLang="zh-CN" sz="2800" b="0" i="1" smtClean="0">
                                            <a:latin typeface="Cambria Math" panose="02040503050406030204" pitchFamily="18" charset="0"/>
                                          </a:rPr>
                                        </m:ctrlPr>
                                      </m:mPr>
                                      <m:mr>
                                        <m:e>
                                          <m:r>
                                            <m:rPr>
                                              <m:sty m:val="p"/>
                                              <m:brk m:alnAt="7"/>
                                            </m:rPr>
                                            <a:rPr lang="en-US" altLang="zh-CN" sz="2800" b="0" i="0" smtClean="0">
                                              <a:latin typeface="Cambria Math" panose="02040503050406030204" pitchFamily="18" charset="0"/>
                                            </a:rPr>
                                            <m:t>i</m:t>
                                          </m:r>
                                        </m:e>
                                      </m:mr>
                                      <m:mr>
                                        <m:e>
                                          <m:r>
                                            <a:rPr lang="en-US" altLang="zh-CN" sz="2800" b="0" i="0" smtClean="0">
                                              <a:latin typeface="Cambria Math" panose="02040503050406030204" pitchFamily="18" charset="0"/>
                                            </a:rPr>
                                            <m:t>6</m:t>
                                          </m:r>
                                          <m:r>
                                            <m:rPr>
                                              <m:sty m:val="p"/>
                                            </m:rPr>
                                            <a:rPr lang="en-US" altLang="zh-CN" sz="2800" b="0" i="0" smtClean="0">
                                              <a:latin typeface="Cambria Math" panose="02040503050406030204" pitchFamily="18" charset="0"/>
                                            </a:rPr>
                                            <m:t>i</m:t>
                                          </m:r>
                                        </m:e>
                                      </m:mr>
                                    </m:m>
                                  </m:e>
                                </m:mr>
                              </m:m>
                            </m:e>
                          </m:mr>
                        </m:m>
                      </m:e>
                    </m:d>
                  </m:oMath>
                </a14:m>
                <a:r>
                  <a:rPr lang="zh-CN" altLang="en-US" sz="2800" dirty="0"/>
                  <a:t>的特征值分布</a:t>
                </a:r>
                <a:r>
                  <a:rPr lang="en-US" altLang="zh-CN" sz="2800" dirty="0"/>
                  <a:t>.</a:t>
                </a:r>
              </a:p>
              <a:p>
                <a:pPr>
                  <a:lnSpc>
                    <a:spcPct val="120000"/>
                  </a:lnSpc>
                </a:pPr>
                <a:endParaRPr lang="zh-CN" altLang="zh-CN" sz="2800" dirty="0"/>
              </a:p>
              <a:p>
                <a:pPr>
                  <a:lnSpc>
                    <a:spcPct val="120000"/>
                  </a:lnSpc>
                </a:pPr>
                <a:endParaRPr lang="zh-CN" altLang="zh-CN" sz="2800" dirty="0"/>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a:blip r:embed="rId2"/>
                <a:stretch>
                  <a:fillRect l="-16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3032777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特征值估计</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19017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sz="2800" b="1" dirty="0">
                    <a:solidFill>
                      <a:schemeClr val="accent6">
                        <a:lumMod val="75000"/>
                      </a:schemeClr>
                    </a:solidFill>
                  </a:rPr>
                  <a:t>例</a:t>
                </a:r>
                <a:r>
                  <a:rPr lang="en-US" altLang="zh-CN" sz="2800" b="1" dirty="0">
                    <a:solidFill>
                      <a:schemeClr val="accent6">
                        <a:lumMod val="75000"/>
                      </a:schemeClr>
                    </a:solidFill>
                  </a:rPr>
                  <a:t>4.4.3 </a:t>
                </a:r>
                <a:r>
                  <a:rPr lang="zh-CN" altLang="en-US" sz="2800" dirty="0"/>
                  <a:t>试估计矩阵</a:t>
                </a:r>
                <a14:m>
                  <m:oMath xmlns:m="http://schemas.openxmlformats.org/officeDocument/2006/math">
                    <m:r>
                      <a:rPr lang="en-US" altLang="zh-CN" sz="2800" b="0" i="1" smtClean="0">
                        <a:latin typeface="Cambria Math" panose="02040503050406030204" pitchFamily="18" charset="0"/>
                      </a:rPr>
                      <m:t>𝐴</m:t>
                    </m:r>
                    <m:r>
                      <a:rPr lang="en-US" altLang="zh-CN" sz="2800" b="0" i="1" smtClean="0">
                        <a:latin typeface="Cambria Math" panose="02040503050406030204" pitchFamily="18" charset="0"/>
                      </a:rPr>
                      <m:t>=</m:t>
                    </m:r>
                    <m:d>
                      <m:dPr>
                        <m:begChr m:val="["/>
                        <m:endChr m:val="]"/>
                        <m:ctrlPr>
                          <a:rPr lang="en-US" altLang="zh-CN" sz="2800" b="0" i="1" smtClean="0">
                            <a:latin typeface="Cambria Math" panose="02040503050406030204" pitchFamily="18" charset="0"/>
                          </a:rPr>
                        </m:ctrlPr>
                      </m:dPr>
                      <m:e>
                        <m:m>
                          <m:mPr>
                            <m:mcs>
                              <m:mc>
                                <m:mcPr>
                                  <m:count m:val="3"/>
                                  <m:mcJc m:val="center"/>
                                </m:mcPr>
                              </m:mc>
                            </m:mcs>
                            <m:ctrlPr>
                              <a:rPr lang="en-US" altLang="zh-CN" sz="2800" b="0" i="1" smtClean="0">
                                <a:latin typeface="Cambria Math" panose="02040503050406030204" pitchFamily="18" charset="0"/>
                              </a:rPr>
                            </m:ctrlPr>
                          </m:mPr>
                          <m:mr>
                            <m:e>
                              <m:r>
                                <m:rPr>
                                  <m:brk m:alnAt="7"/>
                                </m:rPr>
                                <a:rPr lang="en-US" altLang="zh-CN" sz="2800" b="0" i="0" smtClean="0">
                                  <a:latin typeface="Cambria Math" panose="02040503050406030204" pitchFamily="18" charset="0"/>
                                </a:rPr>
                                <m:t>2</m:t>
                              </m:r>
                            </m:e>
                            <m:e>
                              <m:r>
                                <a:rPr lang="en-US" altLang="zh-CN" sz="2800" b="0" i="0" smtClean="0">
                                  <a:latin typeface="Cambria Math" panose="02040503050406030204" pitchFamily="18" charset="0"/>
                                </a:rPr>
                                <m:t>−1</m:t>
                              </m:r>
                            </m:e>
                            <m:e>
                              <m:m>
                                <m:mPr>
                                  <m:mcs>
                                    <m:mc>
                                      <m:mcPr>
                                        <m:count m:val="2"/>
                                        <m:mcJc m:val="center"/>
                                      </m:mcPr>
                                    </m:mc>
                                  </m:mcs>
                                  <m:ctrlPr>
                                    <a:rPr lang="en-US" altLang="zh-CN" sz="2800" b="0" i="1" smtClean="0">
                                      <a:latin typeface="Cambria Math" panose="02040503050406030204" pitchFamily="18" charset="0"/>
                                    </a:rPr>
                                  </m:ctrlPr>
                                </m:mPr>
                                <m:mr>
                                  <m:e>
                                    <m:r>
                                      <m:rPr>
                                        <m:brk m:alnAt="7"/>
                                      </m:rPr>
                                      <a:rPr lang="en-US" altLang="zh-CN" sz="2800" b="0" i="0" smtClean="0">
                                        <a:latin typeface="Cambria Math" panose="02040503050406030204" pitchFamily="18" charset="0"/>
                                      </a:rPr>
                                      <m:t>−</m:t>
                                    </m:r>
                                    <m:r>
                                      <a:rPr lang="en-US" altLang="zh-CN" sz="2800" b="0" i="0" smtClean="0">
                                        <a:latin typeface="Cambria Math" panose="02040503050406030204" pitchFamily="18" charset="0"/>
                                      </a:rPr>
                                      <m:t>2</m:t>
                                    </m:r>
                                  </m:e>
                                  <m:e>
                                    <m:r>
                                      <a:rPr lang="en-US" altLang="zh-CN" sz="2800" b="0" i="0" smtClean="0">
                                        <a:latin typeface="Cambria Math" panose="02040503050406030204" pitchFamily="18" charset="0"/>
                                      </a:rPr>
                                      <m:t>0</m:t>
                                    </m:r>
                                  </m:e>
                                </m:mr>
                              </m:m>
                            </m:e>
                          </m:mr>
                          <m:mr>
                            <m:e>
                              <m:r>
                                <a:rPr lang="en-US" altLang="zh-CN" sz="2800" b="0" i="0" smtClean="0">
                                  <a:latin typeface="Cambria Math" panose="02040503050406030204" pitchFamily="18" charset="0"/>
                                </a:rPr>
                                <m:t>−1</m:t>
                              </m:r>
                            </m:e>
                            <m:e>
                              <m:r>
                                <a:rPr lang="en-US" altLang="zh-CN" sz="2800" b="0" i="0" smtClean="0">
                                  <a:latin typeface="Cambria Math" panose="02040503050406030204" pitchFamily="18" charset="0"/>
                                </a:rPr>
                                <m:t>3</m:t>
                              </m:r>
                            </m:e>
                            <m:e>
                              <m:m>
                                <m:mPr>
                                  <m:mcs>
                                    <m:mc>
                                      <m:mcPr>
                                        <m:count m:val="2"/>
                                        <m:mcJc m:val="center"/>
                                      </m:mcPr>
                                    </m:mc>
                                  </m:mcs>
                                  <m:ctrlPr>
                                    <a:rPr lang="en-US" altLang="zh-CN" sz="2800" b="0" i="1" smtClean="0">
                                      <a:latin typeface="Cambria Math" panose="02040503050406030204" pitchFamily="18" charset="0"/>
                                    </a:rPr>
                                  </m:ctrlPr>
                                </m:mPr>
                                <m:mr>
                                  <m:e>
                                    <m:r>
                                      <m:rPr>
                                        <m:brk m:alnAt="7"/>
                                      </m:rPr>
                                      <a:rPr lang="en-US" altLang="zh-CN" sz="2800" b="0" i="0" smtClean="0">
                                        <a:latin typeface="Cambria Math" panose="02040503050406030204" pitchFamily="18" charset="0"/>
                                      </a:rPr>
                                      <m:t>2</m:t>
                                    </m:r>
                                    <m:r>
                                      <m:rPr>
                                        <m:sty m:val="p"/>
                                      </m:rPr>
                                      <a:rPr lang="en-US" altLang="zh-CN" sz="2800" b="0" i="0" smtClean="0">
                                        <a:latin typeface="Cambria Math" panose="02040503050406030204" pitchFamily="18" charset="0"/>
                                      </a:rPr>
                                      <m:t>i</m:t>
                                    </m:r>
                                  </m:e>
                                  <m:e>
                                    <m:r>
                                      <a:rPr lang="en-US" altLang="zh-CN" sz="2800" b="0" i="0" smtClean="0">
                                        <a:latin typeface="Cambria Math" panose="02040503050406030204" pitchFamily="18" charset="0"/>
                                      </a:rPr>
                                      <m:t>0</m:t>
                                    </m:r>
                                  </m:e>
                                </m:mr>
                              </m:m>
                            </m:e>
                          </m:mr>
                          <m:mr>
                            <m:e>
                              <m:m>
                                <m:mPr>
                                  <m:mcs>
                                    <m:mc>
                                      <m:mcPr>
                                        <m:count m:val="1"/>
                                        <m:mcJc m:val="center"/>
                                      </m:mcPr>
                                    </m:mc>
                                  </m:mcs>
                                  <m:ctrlPr>
                                    <a:rPr lang="en-US" altLang="zh-CN" sz="2800" b="0" i="1" smtClean="0">
                                      <a:latin typeface="Cambria Math" panose="02040503050406030204" pitchFamily="18" charset="0"/>
                                    </a:rPr>
                                  </m:ctrlPr>
                                </m:mPr>
                                <m:mr>
                                  <m:e>
                                    <m:r>
                                      <m:rPr>
                                        <m:brk m:alnAt="7"/>
                                      </m:rPr>
                                      <a:rPr lang="en-US" altLang="zh-CN" sz="2800" b="0" i="0" smtClean="0">
                                        <a:latin typeface="Cambria Math" panose="02040503050406030204" pitchFamily="18" charset="0"/>
                                      </a:rPr>
                                      <m:t>0</m:t>
                                    </m:r>
                                  </m:e>
                                </m:mr>
                                <m:mr>
                                  <m:e>
                                    <m:r>
                                      <a:rPr lang="en-US" altLang="zh-CN" sz="2800" b="0" i="0" smtClean="0">
                                        <a:latin typeface="Cambria Math" panose="02040503050406030204" pitchFamily="18" charset="0"/>
                                      </a:rPr>
                                      <m:t>−2</m:t>
                                    </m:r>
                                  </m:e>
                                </m:mr>
                              </m:m>
                            </m:e>
                            <m:e>
                              <m:m>
                                <m:mPr>
                                  <m:mcs>
                                    <m:mc>
                                      <m:mcPr>
                                        <m:count m:val="1"/>
                                        <m:mcJc m:val="center"/>
                                      </m:mcPr>
                                    </m:mc>
                                  </m:mcs>
                                  <m:ctrlPr>
                                    <a:rPr lang="en-US" altLang="zh-CN" sz="2800" b="0" i="1" smtClean="0">
                                      <a:latin typeface="Cambria Math" panose="02040503050406030204" pitchFamily="18" charset="0"/>
                                    </a:rPr>
                                  </m:ctrlPr>
                                </m:mPr>
                                <m:mr>
                                  <m:e>
                                    <m:r>
                                      <m:rPr>
                                        <m:brk m:alnAt="7"/>
                                      </m:rPr>
                                      <a:rPr lang="en-US" altLang="zh-CN" sz="2800" b="0" i="0" smtClean="0">
                                        <a:latin typeface="Cambria Math" panose="02040503050406030204" pitchFamily="18" charset="0"/>
                                      </a:rPr>
                                      <m:t>−</m:t>
                                    </m:r>
                                    <m:r>
                                      <m:rPr>
                                        <m:sty m:val="p"/>
                                      </m:rPr>
                                      <a:rPr lang="en-US" altLang="zh-CN" sz="2800" b="0" i="0" smtClean="0">
                                        <a:latin typeface="Cambria Math" panose="02040503050406030204" pitchFamily="18" charset="0"/>
                                      </a:rPr>
                                      <m:t>i</m:t>
                                    </m:r>
                                  </m:e>
                                </m:mr>
                                <m:mr>
                                  <m:e>
                                    <m:r>
                                      <a:rPr lang="en-US" altLang="zh-CN" sz="2800" b="0" i="0" smtClean="0">
                                        <a:latin typeface="Cambria Math" panose="02040503050406030204" pitchFamily="18" charset="0"/>
                                      </a:rPr>
                                      <m:t>0</m:t>
                                    </m:r>
                                  </m:e>
                                </m:mr>
                              </m:m>
                            </m:e>
                            <m:e>
                              <m:m>
                                <m:mPr>
                                  <m:mcs>
                                    <m:mc>
                                      <m:mcPr>
                                        <m:count m:val="2"/>
                                        <m:mcJc m:val="center"/>
                                      </m:mcPr>
                                    </m:mc>
                                  </m:mcs>
                                  <m:ctrlPr>
                                    <a:rPr lang="en-US" altLang="zh-CN" sz="2800" b="0" i="1" smtClean="0">
                                      <a:latin typeface="Cambria Math" panose="02040503050406030204" pitchFamily="18" charset="0"/>
                                    </a:rPr>
                                  </m:ctrlPr>
                                </m:mPr>
                                <m:mr>
                                  <m:e>
                                    <m:m>
                                      <m:mPr>
                                        <m:mcs>
                                          <m:mc>
                                            <m:mcPr>
                                              <m:count m:val="1"/>
                                              <m:mcJc m:val="center"/>
                                            </m:mcPr>
                                          </m:mc>
                                        </m:mcs>
                                        <m:ctrlPr>
                                          <a:rPr lang="en-US" altLang="zh-CN" sz="2800" b="0" i="1" smtClean="0">
                                            <a:latin typeface="Cambria Math" panose="02040503050406030204" pitchFamily="18" charset="0"/>
                                          </a:rPr>
                                        </m:ctrlPr>
                                      </m:mPr>
                                      <m:mr>
                                        <m:e>
                                          <m:r>
                                            <m:rPr>
                                              <m:brk m:alnAt="7"/>
                                            </m:rPr>
                                            <a:rPr lang="en-US" altLang="zh-CN" sz="2800" b="0" i="0" smtClean="0">
                                              <a:latin typeface="Cambria Math" panose="02040503050406030204" pitchFamily="18" charset="0"/>
                                            </a:rPr>
                                            <m:t>1</m:t>
                                          </m:r>
                                          <m:r>
                                            <a:rPr lang="en-US" altLang="zh-CN" sz="2800" b="0" i="0" smtClean="0">
                                              <a:latin typeface="Cambria Math" panose="02040503050406030204" pitchFamily="18" charset="0"/>
                                            </a:rPr>
                                            <m:t>0</m:t>
                                          </m:r>
                                        </m:e>
                                      </m:mr>
                                      <m:mr>
                                        <m:e>
                                          <m:r>
                                            <a:rPr lang="en-US" altLang="zh-CN" sz="2800" b="0" i="0" smtClean="0">
                                              <a:latin typeface="Cambria Math" panose="02040503050406030204" pitchFamily="18" charset="0"/>
                                            </a:rPr>
                                            <m:t>0</m:t>
                                          </m:r>
                                        </m:e>
                                      </m:mr>
                                    </m:m>
                                  </m:e>
                                  <m:e>
                                    <m:m>
                                      <m:mPr>
                                        <m:mcs>
                                          <m:mc>
                                            <m:mcPr>
                                              <m:count m:val="1"/>
                                              <m:mcJc m:val="center"/>
                                            </m:mcPr>
                                          </m:mc>
                                        </m:mcs>
                                        <m:ctrlPr>
                                          <a:rPr lang="en-US" altLang="zh-CN" sz="2800" b="0" i="1" smtClean="0">
                                            <a:latin typeface="Cambria Math" panose="02040503050406030204" pitchFamily="18" charset="0"/>
                                          </a:rPr>
                                        </m:ctrlPr>
                                      </m:mPr>
                                      <m:mr>
                                        <m:e>
                                          <m:r>
                                            <m:rPr>
                                              <m:sty m:val="p"/>
                                              <m:brk m:alnAt="7"/>
                                            </m:rPr>
                                            <a:rPr lang="en-US" altLang="zh-CN" sz="2800" b="0" i="0" smtClean="0">
                                              <a:latin typeface="Cambria Math" panose="02040503050406030204" pitchFamily="18" charset="0"/>
                                            </a:rPr>
                                            <m:t>i</m:t>
                                          </m:r>
                                        </m:e>
                                      </m:mr>
                                      <m:mr>
                                        <m:e>
                                          <m:r>
                                            <a:rPr lang="en-US" altLang="zh-CN" sz="2800" b="0" i="0" smtClean="0">
                                              <a:latin typeface="Cambria Math" panose="02040503050406030204" pitchFamily="18" charset="0"/>
                                            </a:rPr>
                                            <m:t>6</m:t>
                                          </m:r>
                                          <m:r>
                                            <m:rPr>
                                              <m:sty m:val="p"/>
                                            </m:rPr>
                                            <a:rPr lang="en-US" altLang="zh-CN" sz="2800" b="0" i="0" smtClean="0">
                                              <a:latin typeface="Cambria Math" panose="02040503050406030204" pitchFamily="18" charset="0"/>
                                            </a:rPr>
                                            <m:t>i</m:t>
                                          </m:r>
                                        </m:e>
                                      </m:mr>
                                    </m:m>
                                  </m:e>
                                </m:mr>
                              </m:m>
                            </m:e>
                          </m:mr>
                        </m:m>
                      </m:e>
                    </m:d>
                  </m:oMath>
                </a14:m>
                <a:r>
                  <a:rPr lang="zh-CN" altLang="en-US" sz="2800" dirty="0"/>
                  <a:t>的特征值分布</a:t>
                </a:r>
                <a:r>
                  <a:rPr lang="en-US" altLang="zh-CN" sz="2800" dirty="0"/>
                  <a:t>.</a:t>
                </a:r>
              </a:p>
              <a:p>
                <a:pPr>
                  <a:lnSpc>
                    <a:spcPct val="120000"/>
                  </a:lnSpc>
                </a:pPr>
                <a:r>
                  <a:rPr lang="zh-CN" altLang="en-US" sz="2800" dirty="0">
                    <a:solidFill>
                      <a:srgbClr val="0000FF"/>
                    </a:solidFill>
                    <a:latin typeface="黑体" panose="02010609060101010101" pitchFamily="49" charset="-122"/>
                  </a:rPr>
                  <a:t>解：</a:t>
                </a:r>
                <a14:m>
                  <m:oMath xmlns:m="http://schemas.openxmlformats.org/officeDocument/2006/math">
                    <m:r>
                      <a:rPr lang="en-US" altLang="zh-CN" sz="2800" b="0" i="1" smtClean="0">
                        <a:latin typeface="Cambria Math" panose="02040503050406030204" pitchFamily="18" charset="0"/>
                      </a:rPr>
                      <m:t>𝐴</m:t>
                    </m:r>
                  </m:oMath>
                </a14:m>
                <a:r>
                  <a:rPr lang="zh-CN" altLang="en-US" sz="2800" dirty="0">
                    <a:latin typeface="黑体" panose="02010609060101010101" pitchFamily="49" charset="-122"/>
                  </a:rPr>
                  <a:t>的</a:t>
                </a:r>
                <a:r>
                  <a:rPr lang="en-US" altLang="zh-CN" sz="2800" dirty="0">
                    <a:latin typeface="黑体" panose="02010609060101010101" pitchFamily="49" charset="-122"/>
                  </a:rPr>
                  <a:t>4</a:t>
                </a:r>
                <a:r>
                  <a:rPr lang="zh-CN" altLang="en-US" sz="2800" dirty="0">
                    <a:latin typeface="黑体" panose="02010609060101010101" pitchFamily="49" charset="-122"/>
                  </a:rPr>
                  <a:t>个盖尔圆为</a:t>
                </a:r>
                <a:r>
                  <a:rPr lang="en-US" altLang="zh-CN" sz="2800" dirty="0">
                    <a:latin typeface="黑体" panose="02010609060101010101" pitchFamily="49" charset="-122"/>
                  </a:rPr>
                  <a:t>:</a:t>
                </a:r>
              </a:p>
              <a:p>
                <a:pPr>
                  <a:lnSpc>
                    <a:spcPct val="120000"/>
                  </a:lnSpc>
                </a:pPr>
                <a14:m>
                  <m:oMathPara xmlns:m="http://schemas.openxmlformats.org/officeDocument/2006/math">
                    <m:oMathParaPr>
                      <m:jc m:val="left"/>
                    </m:oMathParaPr>
                    <m:oMath xmlns:m="http://schemas.openxmlformats.org/officeDocument/2006/math">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𝐺</m:t>
                          </m:r>
                        </m:e>
                        <m:sub>
                          <m:r>
                            <a:rPr lang="en-US" altLang="zh-CN" sz="2800" i="1">
                              <a:latin typeface="Cambria Math" panose="02040503050406030204" pitchFamily="18" charset="0"/>
                            </a:rPr>
                            <m:t>1</m:t>
                          </m:r>
                        </m:sub>
                        <m:sup/>
                      </m:sSubSup>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𝑧</m:t>
                          </m:r>
                          <m:r>
                            <a:rPr lang="en-US" altLang="zh-CN" sz="2800" i="1">
                              <a:latin typeface="Cambria Math" panose="02040503050406030204" pitchFamily="18" charset="0"/>
                            </a:rPr>
                            <m:t>−2</m:t>
                          </m:r>
                        </m:e>
                      </m:d>
                      <m:r>
                        <a:rPr lang="en-US" altLang="zh-CN" sz="2800" i="1">
                          <a:latin typeface="Cambria Math" panose="02040503050406030204" pitchFamily="18" charset="0"/>
                          <a:ea typeface="Cambria Math" panose="02040503050406030204" pitchFamily="18" charset="0"/>
                        </a:rPr>
                        <m:t>≤3;</m:t>
                      </m:r>
                    </m:oMath>
                  </m:oMathPara>
                </a14:m>
                <a:endParaRPr lang="en-US" altLang="zh-CN" sz="2800" i="1" dirty="0">
                  <a:latin typeface="Cambria Math" panose="02040503050406030204" pitchFamily="18" charset="0"/>
                  <a:ea typeface="Cambria Math" panose="02040503050406030204" pitchFamily="18" charset="0"/>
                </a:endParaRPr>
              </a:p>
              <a:p>
                <a:pPr>
                  <a:lnSpc>
                    <a:spcPct val="120000"/>
                  </a:lnSpc>
                </a:pPr>
                <a14:m>
                  <m:oMathPara xmlns:m="http://schemas.openxmlformats.org/officeDocument/2006/math">
                    <m:oMathParaPr>
                      <m:jc m:val="left"/>
                    </m:oMathParaPr>
                    <m:oMath xmlns:m="http://schemas.openxmlformats.org/officeDocument/2006/math">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𝐺</m:t>
                          </m:r>
                        </m:e>
                        <m:sub>
                          <m:r>
                            <a:rPr lang="en-US" altLang="zh-CN" sz="2800" i="1">
                              <a:latin typeface="Cambria Math" panose="02040503050406030204" pitchFamily="18" charset="0"/>
                            </a:rPr>
                            <m:t>2</m:t>
                          </m:r>
                        </m:sub>
                        <m:sup/>
                      </m:sSubSup>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𝑧</m:t>
                          </m:r>
                          <m:r>
                            <a:rPr lang="en-US" altLang="zh-CN" sz="2800" i="1">
                              <a:latin typeface="Cambria Math" panose="02040503050406030204" pitchFamily="18" charset="0"/>
                            </a:rPr>
                            <m:t>−3</m:t>
                          </m:r>
                        </m:e>
                      </m:d>
                      <m:r>
                        <a:rPr lang="en-US" altLang="zh-CN" sz="2800" i="1">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3</m:t>
                      </m:r>
                      <m:r>
                        <a:rPr lang="en-US" altLang="zh-CN" sz="2800" i="1">
                          <a:latin typeface="Cambria Math" panose="02040503050406030204" pitchFamily="18" charset="0"/>
                          <a:ea typeface="Cambria Math" panose="02040503050406030204" pitchFamily="18" charset="0"/>
                        </a:rPr>
                        <m:t>;</m:t>
                      </m:r>
                    </m:oMath>
                  </m:oMathPara>
                </a14:m>
                <a:endParaRPr lang="en-US" altLang="zh-CN" sz="2800" dirty="0">
                  <a:latin typeface="黑体" panose="02010609060101010101" pitchFamily="49" charset="-122"/>
                </a:endParaRPr>
              </a:p>
              <a:p>
                <a:pPr>
                  <a:lnSpc>
                    <a:spcPct val="120000"/>
                  </a:lnSpc>
                </a:pPr>
                <a14:m>
                  <m:oMathPara xmlns:m="http://schemas.openxmlformats.org/officeDocument/2006/math">
                    <m:oMathParaPr>
                      <m:jc m:val="left"/>
                    </m:oMathParaPr>
                    <m:oMath xmlns:m="http://schemas.openxmlformats.org/officeDocument/2006/math">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𝐺</m:t>
                          </m:r>
                        </m:e>
                        <m:sub>
                          <m:r>
                            <a:rPr lang="en-US" altLang="zh-CN" sz="2800" i="1">
                              <a:latin typeface="Cambria Math" panose="02040503050406030204" pitchFamily="18" charset="0"/>
                            </a:rPr>
                            <m:t>3</m:t>
                          </m:r>
                        </m:sub>
                        <m:sup/>
                      </m:sSubSup>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𝑧</m:t>
                          </m:r>
                          <m:r>
                            <a:rPr lang="en-US" altLang="zh-CN" sz="2800" i="1">
                              <a:latin typeface="Cambria Math" panose="02040503050406030204" pitchFamily="18" charset="0"/>
                            </a:rPr>
                            <m:t>−10</m:t>
                          </m:r>
                        </m:e>
                      </m:d>
                      <m:r>
                        <a:rPr lang="en-US" altLang="zh-CN" sz="2800" i="1">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2</m:t>
                      </m:r>
                      <m:r>
                        <a:rPr lang="en-US" altLang="zh-CN" sz="2800" i="1">
                          <a:latin typeface="Cambria Math" panose="02040503050406030204" pitchFamily="18" charset="0"/>
                          <a:ea typeface="Cambria Math" panose="02040503050406030204" pitchFamily="18" charset="0"/>
                        </a:rPr>
                        <m:t>;</m:t>
                      </m:r>
                    </m:oMath>
                  </m:oMathPara>
                </a14:m>
                <a:endParaRPr lang="en-US" altLang="zh-CN" sz="2800" i="1" dirty="0">
                  <a:latin typeface="Cambria Math" panose="02040503050406030204" pitchFamily="18" charset="0"/>
                  <a:ea typeface="Cambria Math" panose="02040503050406030204" pitchFamily="18" charset="0"/>
                </a:endParaRPr>
              </a:p>
              <a:p>
                <a:pPr>
                  <a:lnSpc>
                    <a:spcPct val="120000"/>
                  </a:lnSpc>
                </a:pPr>
                <a14:m>
                  <m:oMathPara xmlns:m="http://schemas.openxmlformats.org/officeDocument/2006/math">
                    <m:oMathParaPr>
                      <m:jc m:val="left"/>
                    </m:oMathParaPr>
                    <m:oMath xmlns:m="http://schemas.openxmlformats.org/officeDocument/2006/math">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𝐺</m:t>
                          </m:r>
                        </m:e>
                        <m:sub>
                          <m:r>
                            <a:rPr lang="en-US" altLang="zh-CN" sz="2800" i="1">
                              <a:latin typeface="Cambria Math" panose="02040503050406030204" pitchFamily="18" charset="0"/>
                            </a:rPr>
                            <m:t>4</m:t>
                          </m:r>
                        </m:sub>
                        <m:sup/>
                      </m:sSubSup>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𝑧</m:t>
                          </m:r>
                          <m:r>
                            <a:rPr lang="en-US" altLang="zh-CN" sz="2800" i="1">
                              <a:latin typeface="Cambria Math" panose="02040503050406030204" pitchFamily="18" charset="0"/>
                            </a:rPr>
                            <m:t>−6</m:t>
                          </m:r>
                          <m:r>
                            <a:rPr lang="en-US" altLang="zh-CN" sz="2800" i="1">
                              <a:latin typeface="Cambria Math" panose="02040503050406030204" pitchFamily="18" charset="0"/>
                            </a:rPr>
                            <m:t>𝑖</m:t>
                          </m:r>
                        </m:e>
                      </m:d>
                      <m:r>
                        <a:rPr lang="en-US" altLang="zh-CN" sz="2800" i="1">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2</m:t>
                      </m:r>
                      <m:r>
                        <a:rPr lang="en-US" altLang="zh-CN" sz="2800" i="1">
                          <a:latin typeface="Cambria Math" panose="02040503050406030204" pitchFamily="18" charset="0"/>
                          <a:ea typeface="Cambria Math" panose="02040503050406030204" pitchFamily="18" charset="0"/>
                        </a:rPr>
                        <m:t>.</m:t>
                      </m:r>
                    </m:oMath>
                  </m:oMathPara>
                </a14:m>
                <a:endParaRPr lang="zh-CN" altLang="zh-CN" sz="2800" dirty="0"/>
              </a:p>
              <a:p>
                <a:pPr>
                  <a:lnSpc>
                    <a:spcPct val="120000"/>
                  </a:lnSpc>
                </a:pPr>
                <a:endParaRPr lang="zh-CN" altLang="zh-CN" sz="2800" dirty="0"/>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190173"/>
                <a:ext cx="7886700" cy="4935337"/>
              </a:xfrm>
              <a:prstGeom prst="rect">
                <a:avLst/>
              </a:prstGeom>
              <a:blipFill>
                <a:blip r:embed="rId2"/>
                <a:stretch>
                  <a:fillRect l="-1623" b="-1852"/>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88E40E45-D2E4-48C5-A1BF-79622D28FE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3431" y="3334214"/>
            <a:ext cx="3721728" cy="2791296"/>
          </a:xfrm>
          <a:prstGeom prst="rect">
            <a:avLst/>
          </a:prstGeom>
        </p:spPr>
      </p:pic>
    </p:spTree>
    <p:extLst>
      <p:ext uri="{BB962C8B-B14F-4D97-AF65-F5344CB8AC3E}">
        <p14:creationId xmlns:p14="http://schemas.microsoft.com/office/powerpoint/2010/main" val="250966804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特征值估计</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zh-CN" altLang="en-US" dirty="0">
                    <a:latin typeface="Cambria Math" panose="02040503050406030204" pitchFamily="18" charset="0"/>
                  </a:rPr>
                  <a:t>由于</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𝑇</m:t>
                        </m:r>
                      </m:sup>
                    </m:sSup>
                  </m:oMath>
                </a14:m>
                <a:r>
                  <a:rPr lang="zh-CN" altLang="en-US" dirty="0">
                    <a:latin typeface="Cambria Math" panose="02040503050406030204" pitchFamily="18" charset="0"/>
                  </a:rPr>
                  <a:t>与</a:t>
                </a:r>
                <a14:m>
                  <m:oMath xmlns:m="http://schemas.openxmlformats.org/officeDocument/2006/math">
                    <m:r>
                      <a:rPr lang="en-US" altLang="zh-CN" b="0" i="1" dirty="0" smtClean="0">
                        <a:latin typeface="Cambria Math" panose="02040503050406030204" pitchFamily="18" charset="0"/>
                      </a:rPr>
                      <m:t>𝐴</m:t>
                    </m:r>
                  </m:oMath>
                </a14:m>
                <a:r>
                  <a:rPr lang="zh-CN" altLang="en-US" dirty="0">
                    <a:latin typeface="Cambria Math" panose="02040503050406030204" pitchFamily="18" charset="0"/>
                  </a:rPr>
                  <a:t>具有相同特征值，故可用</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𝑇</m:t>
                        </m:r>
                      </m:sup>
                    </m:sSup>
                  </m:oMath>
                </a14:m>
                <a:r>
                  <a:rPr lang="zh-CN" altLang="en-US" dirty="0">
                    <a:latin typeface="Cambria Math" panose="02040503050406030204" pitchFamily="18" charset="0"/>
                  </a:rPr>
                  <a:t>来估计</a:t>
                </a:r>
                <a14:m>
                  <m:oMath xmlns:m="http://schemas.openxmlformats.org/officeDocument/2006/math">
                    <m:r>
                      <a:rPr lang="en-US" altLang="zh-CN" i="1" dirty="0">
                        <a:latin typeface="Cambria Math" panose="02040503050406030204" pitchFamily="18" charset="0"/>
                      </a:rPr>
                      <m:t>𝐴</m:t>
                    </m:r>
                  </m:oMath>
                </a14:m>
                <a:r>
                  <a:rPr lang="zh-CN" altLang="en-US" dirty="0">
                    <a:latin typeface="Cambria Math" panose="02040503050406030204" pitchFamily="18" charset="0"/>
                  </a:rPr>
                  <a:t>的特征值</a:t>
                </a:r>
                <a:r>
                  <a:rPr lang="en-US" altLang="zh-CN" dirty="0">
                    <a:latin typeface="Cambria Math" panose="02040503050406030204" pitchFamily="18" charset="0"/>
                  </a:rPr>
                  <a:t>. </a:t>
                </a:r>
              </a:p>
              <a:p>
                <a:pPr>
                  <a:lnSpc>
                    <a:spcPct val="120000"/>
                  </a:lnSpc>
                </a:pP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𝑇</m:t>
                        </m:r>
                      </m:sup>
                    </m:sSup>
                  </m:oMath>
                </a14:m>
                <a:r>
                  <a:rPr lang="zh-CN" altLang="en-US" dirty="0">
                    <a:latin typeface="黑体" panose="02010609060101010101" pitchFamily="49" charset="-122"/>
                  </a:rPr>
                  <a:t>的</a:t>
                </a:r>
                <a:r>
                  <a:rPr lang="en-US" altLang="zh-CN" dirty="0">
                    <a:latin typeface="黑体" panose="02010609060101010101" pitchFamily="49" charset="-122"/>
                  </a:rPr>
                  <a:t>4</a:t>
                </a:r>
                <a:r>
                  <a:rPr lang="zh-CN" altLang="en-US" dirty="0">
                    <a:latin typeface="黑体" panose="02010609060101010101" pitchFamily="49" charset="-122"/>
                  </a:rPr>
                  <a:t>个盖尔圆为</a:t>
                </a:r>
                <a:r>
                  <a:rPr lang="en-US" altLang="zh-CN" dirty="0">
                    <a:latin typeface="黑体" panose="02010609060101010101" pitchFamily="49" charset="-122"/>
                  </a:rPr>
                  <a:t>:</a:t>
                </a:r>
              </a:p>
              <a:p>
                <a:pPr>
                  <a:lnSpc>
                    <a:spcPct val="120000"/>
                  </a:lnSpc>
                </a:pPr>
                <a14:m>
                  <m:oMathPara xmlns:m="http://schemas.openxmlformats.org/officeDocument/2006/math">
                    <m:oMathParaPr>
                      <m:jc m:val="left"/>
                    </m:oMathParaPr>
                    <m:oMath xmlns:m="http://schemas.openxmlformats.org/officeDocument/2006/math">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𝐺</m:t>
                          </m:r>
                        </m:e>
                        <m:sub>
                          <m:r>
                            <a:rPr lang="en-US" altLang="zh-CN" sz="2800" i="1">
                              <a:latin typeface="Cambria Math" panose="02040503050406030204" pitchFamily="18" charset="0"/>
                            </a:rPr>
                            <m:t>1</m:t>
                          </m:r>
                        </m:sub>
                        <m:sup>
                          <m:r>
                            <a:rPr lang="en-US" altLang="zh-CN" sz="2800" i="1">
                              <a:latin typeface="Cambria Math" panose="02040503050406030204" pitchFamily="18" charset="0"/>
                            </a:rPr>
                            <m:t>′</m:t>
                          </m:r>
                        </m:sup>
                      </m:sSubSup>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𝑧</m:t>
                          </m:r>
                          <m:r>
                            <a:rPr lang="en-US" altLang="zh-CN" sz="2800" i="1">
                              <a:latin typeface="Cambria Math" panose="02040503050406030204" pitchFamily="18" charset="0"/>
                            </a:rPr>
                            <m:t>−2</m:t>
                          </m:r>
                        </m:e>
                      </m:d>
                      <m:r>
                        <a:rPr lang="en-US" altLang="zh-CN" sz="2800" i="1">
                          <a:latin typeface="Cambria Math" panose="02040503050406030204" pitchFamily="18" charset="0"/>
                          <a:ea typeface="Cambria Math" panose="02040503050406030204" pitchFamily="18" charset="0"/>
                        </a:rPr>
                        <m:t>≤3;</m:t>
                      </m:r>
                    </m:oMath>
                  </m:oMathPara>
                </a14:m>
                <a:endParaRPr lang="en-US" altLang="zh-CN" sz="2800" i="1" dirty="0">
                  <a:latin typeface="Cambria Math" panose="02040503050406030204" pitchFamily="18" charset="0"/>
                  <a:ea typeface="Cambria Math" panose="02040503050406030204" pitchFamily="18" charset="0"/>
                </a:endParaRPr>
              </a:p>
              <a:p>
                <a:pPr>
                  <a:lnSpc>
                    <a:spcPct val="120000"/>
                  </a:lnSpc>
                </a:pPr>
                <a14:m>
                  <m:oMathPara xmlns:m="http://schemas.openxmlformats.org/officeDocument/2006/math">
                    <m:oMathParaPr>
                      <m:jc m:val="left"/>
                    </m:oMathParaPr>
                    <m:oMath xmlns:m="http://schemas.openxmlformats.org/officeDocument/2006/math">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𝐺</m:t>
                          </m:r>
                        </m:e>
                        <m:sub>
                          <m:r>
                            <a:rPr lang="en-US" altLang="zh-CN" sz="2800" i="1">
                              <a:latin typeface="Cambria Math" panose="02040503050406030204" pitchFamily="18" charset="0"/>
                            </a:rPr>
                            <m:t>2</m:t>
                          </m:r>
                        </m:sub>
                        <m:sup>
                          <m:r>
                            <a:rPr lang="en-US" altLang="zh-CN" sz="2800" i="1">
                              <a:latin typeface="Cambria Math" panose="02040503050406030204" pitchFamily="18" charset="0"/>
                            </a:rPr>
                            <m:t>′</m:t>
                          </m:r>
                        </m:sup>
                      </m:sSubSup>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𝑧</m:t>
                          </m:r>
                          <m:r>
                            <a:rPr lang="en-US" altLang="zh-CN" sz="2800" i="1">
                              <a:latin typeface="Cambria Math" panose="02040503050406030204" pitchFamily="18" charset="0"/>
                            </a:rPr>
                            <m:t>−3</m:t>
                          </m:r>
                        </m:e>
                      </m:d>
                      <m:r>
                        <a:rPr lang="en-US" altLang="zh-CN" sz="2800" i="1">
                          <a:latin typeface="Cambria Math" panose="02040503050406030204" pitchFamily="18" charset="0"/>
                          <a:ea typeface="Cambria Math" panose="02040503050406030204" pitchFamily="18" charset="0"/>
                        </a:rPr>
                        <m:t>≤2;</m:t>
                      </m:r>
                    </m:oMath>
                  </m:oMathPara>
                </a14:m>
                <a:endParaRPr lang="en-US" altLang="zh-CN" sz="2800" dirty="0">
                  <a:latin typeface="黑体" panose="02010609060101010101" pitchFamily="49" charset="-122"/>
                </a:endParaRPr>
              </a:p>
              <a:p>
                <a:pPr>
                  <a:lnSpc>
                    <a:spcPct val="120000"/>
                  </a:lnSpc>
                </a:pPr>
                <a14:m>
                  <m:oMathPara xmlns:m="http://schemas.openxmlformats.org/officeDocument/2006/math">
                    <m:oMathParaPr>
                      <m:jc m:val="left"/>
                    </m:oMathParaPr>
                    <m:oMath xmlns:m="http://schemas.openxmlformats.org/officeDocument/2006/math">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𝐺</m:t>
                          </m:r>
                        </m:e>
                        <m:sub>
                          <m:r>
                            <a:rPr lang="en-US" altLang="zh-CN" sz="2800" i="1">
                              <a:latin typeface="Cambria Math" panose="02040503050406030204" pitchFamily="18" charset="0"/>
                            </a:rPr>
                            <m:t>3</m:t>
                          </m:r>
                        </m:sub>
                        <m:sup>
                          <m:r>
                            <a:rPr lang="en-US" altLang="zh-CN" sz="2800" i="1">
                              <a:latin typeface="Cambria Math" panose="02040503050406030204" pitchFamily="18" charset="0"/>
                            </a:rPr>
                            <m:t>′</m:t>
                          </m:r>
                        </m:sup>
                      </m:sSubSup>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𝑧</m:t>
                          </m:r>
                          <m:r>
                            <a:rPr lang="en-US" altLang="zh-CN" sz="2800" i="1">
                              <a:latin typeface="Cambria Math" panose="02040503050406030204" pitchFamily="18" charset="0"/>
                            </a:rPr>
                            <m:t>−10</m:t>
                          </m:r>
                        </m:e>
                      </m:d>
                      <m:r>
                        <a:rPr lang="en-US" altLang="zh-CN" sz="2800" i="1">
                          <a:latin typeface="Cambria Math" panose="02040503050406030204" pitchFamily="18" charset="0"/>
                          <a:ea typeface="Cambria Math" panose="02040503050406030204" pitchFamily="18" charset="0"/>
                        </a:rPr>
                        <m:t>≤4;</m:t>
                      </m:r>
                    </m:oMath>
                  </m:oMathPara>
                </a14:m>
                <a:endParaRPr lang="en-US" altLang="zh-CN" sz="2800" i="1" dirty="0">
                  <a:latin typeface="Cambria Math" panose="02040503050406030204" pitchFamily="18" charset="0"/>
                  <a:ea typeface="Cambria Math" panose="02040503050406030204" pitchFamily="18" charset="0"/>
                </a:endParaRPr>
              </a:p>
              <a:p>
                <a:pPr>
                  <a:lnSpc>
                    <a:spcPct val="120000"/>
                  </a:lnSpc>
                </a:pPr>
                <a14:m>
                  <m:oMathPara xmlns:m="http://schemas.openxmlformats.org/officeDocument/2006/math">
                    <m:oMathParaPr>
                      <m:jc m:val="left"/>
                    </m:oMathParaPr>
                    <m:oMath xmlns:m="http://schemas.openxmlformats.org/officeDocument/2006/math">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𝐺</m:t>
                          </m:r>
                        </m:e>
                        <m:sub>
                          <m:r>
                            <a:rPr lang="en-US" altLang="zh-CN" sz="2800" i="1">
                              <a:latin typeface="Cambria Math" panose="02040503050406030204" pitchFamily="18" charset="0"/>
                            </a:rPr>
                            <m:t>4</m:t>
                          </m:r>
                        </m:sub>
                        <m:sup>
                          <m:r>
                            <a:rPr lang="en-US" altLang="zh-CN" sz="2800" i="1">
                              <a:latin typeface="Cambria Math" panose="02040503050406030204" pitchFamily="18" charset="0"/>
                            </a:rPr>
                            <m:t>′</m:t>
                          </m:r>
                        </m:sup>
                      </m:sSubSup>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𝑧</m:t>
                          </m:r>
                          <m:r>
                            <a:rPr lang="en-US" altLang="zh-CN" sz="2800" i="1">
                              <a:latin typeface="Cambria Math" panose="02040503050406030204" pitchFamily="18" charset="0"/>
                            </a:rPr>
                            <m:t>−6</m:t>
                          </m:r>
                          <m:r>
                            <a:rPr lang="en-US" altLang="zh-CN" sz="2800" i="1">
                              <a:latin typeface="Cambria Math" panose="02040503050406030204" pitchFamily="18" charset="0"/>
                            </a:rPr>
                            <m:t>𝑖</m:t>
                          </m:r>
                        </m:e>
                      </m:d>
                      <m:r>
                        <a:rPr lang="en-US" altLang="zh-CN" sz="2800" i="1">
                          <a:latin typeface="Cambria Math" panose="02040503050406030204" pitchFamily="18" charset="0"/>
                          <a:ea typeface="Cambria Math" panose="02040503050406030204" pitchFamily="18" charset="0"/>
                        </a:rPr>
                        <m:t>≤1.</m:t>
                      </m:r>
                    </m:oMath>
                  </m:oMathPara>
                </a14:m>
                <a:endParaRPr lang="en-US" altLang="zh-CN" sz="2800" dirty="0">
                  <a:latin typeface="黑体" panose="02010609060101010101" pitchFamily="49" charset="-122"/>
                </a:endParaRPr>
              </a:p>
              <a:p>
                <a:pPr>
                  <a:lnSpc>
                    <a:spcPct val="120000"/>
                  </a:lnSpc>
                </a:pPr>
                <a14:m>
                  <m:oMath xmlns:m="http://schemas.openxmlformats.org/officeDocument/2006/math">
                    <m:r>
                      <a:rPr lang="en-US" altLang="zh-CN" sz="2800" i="1">
                        <a:latin typeface="Cambria Math" panose="02040503050406030204" pitchFamily="18" charset="0"/>
                      </a:rPr>
                      <m:t>𝐴</m:t>
                    </m:r>
                  </m:oMath>
                </a14:m>
                <a:r>
                  <a:rPr lang="zh-CN" altLang="en-US" sz="2800" dirty="0">
                    <a:latin typeface="黑体" panose="02010609060101010101" pitchFamily="49" charset="-122"/>
                  </a:rPr>
                  <a:t>的</a:t>
                </a:r>
                <a:r>
                  <a:rPr lang="en-US" altLang="zh-CN" sz="2800" dirty="0">
                    <a:latin typeface="黑体" panose="02010609060101010101" pitchFamily="49" charset="-122"/>
                  </a:rPr>
                  <a:t>4</a:t>
                </a:r>
                <a:r>
                  <a:rPr lang="zh-CN" altLang="en-US" sz="2800" dirty="0">
                    <a:latin typeface="黑体" panose="02010609060101010101" pitchFamily="49" charset="-122"/>
                  </a:rPr>
                  <a:t>个特征值都在</a:t>
                </a:r>
                <a14:m>
                  <m:oMath xmlns:m="http://schemas.openxmlformats.org/officeDocument/2006/math">
                    <m:nary>
                      <m:naryPr>
                        <m:chr m:val="⋃"/>
                        <m:ctrlPr>
                          <a:rPr lang="zh-CN" altLang="en-US" sz="2800" i="1">
                            <a:latin typeface="Cambria Math" panose="02040503050406030204" pitchFamily="18" charset="0"/>
                          </a:rPr>
                        </m:ctrlPr>
                      </m:naryPr>
                      <m:sub>
                        <m:r>
                          <m:rPr>
                            <m:brk m:alnAt="23"/>
                          </m:rPr>
                          <a:rPr lang="en-US" altLang="zh-CN" sz="2800" i="1">
                            <a:latin typeface="Cambria Math" panose="02040503050406030204" pitchFamily="18" charset="0"/>
                          </a:rPr>
                          <m:t>𝑖</m:t>
                        </m:r>
                        <m:r>
                          <a:rPr lang="en-US" altLang="zh-CN" sz="2800" i="1">
                            <a:latin typeface="Cambria Math" panose="02040503050406030204" pitchFamily="18" charset="0"/>
                          </a:rPr>
                          <m:t>=1</m:t>
                        </m:r>
                      </m:sub>
                      <m:sup>
                        <m:r>
                          <a:rPr lang="en-US" altLang="zh-CN" sz="2800" i="1">
                            <a:latin typeface="Cambria Math" panose="02040503050406030204" pitchFamily="18" charset="0"/>
                          </a:rPr>
                          <m:t>4</m:t>
                        </m:r>
                      </m:sup>
                      <m:e>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𝐺</m:t>
                            </m:r>
                          </m:e>
                          <m:sub>
                            <m:r>
                              <a:rPr lang="en-US" altLang="zh-CN" sz="2800" i="1">
                                <a:latin typeface="Cambria Math" panose="02040503050406030204" pitchFamily="18" charset="0"/>
                              </a:rPr>
                              <m:t>𝑖</m:t>
                            </m:r>
                          </m:sub>
                          <m:sup>
                            <m:r>
                              <a:rPr lang="en-US" altLang="zh-CN" sz="2800" i="1">
                                <a:latin typeface="Cambria Math" panose="02040503050406030204" pitchFamily="18" charset="0"/>
                              </a:rPr>
                              <m:t>′</m:t>
                            </m:r>
                          </m:sup>
                        </m:sSubSup>
                      </m:e>
                    </m:nary>
                  </m:oMath>
                </a14:m>
                <a:r>
                  <a:rPr lang="zh-CN" altLang="en-US" sz="2800" dirty="0">
                    <a:latin typeface="黑体" panose="02010609060101010101" pitchFamily="49" charset="-122"/>
                  </a:rPr>
                  <a:t>中</a:t>
                </a:r>
                <a:r>
                  <a:rPr lang="en-US" altLang="zh-CN" sz="2800" dirty="0">
                    <a:latin typeface="黑体" panose="02010609060101010101" pitchFamily="49" charset="-122"/>
                  </a:rPr>
                  <a:t>.</a:t>
                </a:r>
              </a:p>
              <a:p>
                <a:pPr>
                  <a:lnSpc>
                    <a:spcPct val="120000"/>
                  </a:lnSpc>
                </a:pPr>
                <a:endParaRPr lang="zh-CN" altLang="zh-CN" sz="2800" dirty="0"/>
              </a:p>
              <a:p>
                <a:pPr>
                  <a:lnSpc>
                    <a:spcPct val="120000"/>
                  </a:lnSpc>
                </a:pPr>
                <a:endParaRPr lang="zh-CN" altLang="zh-CN" sz="2800" dirty="0"/>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a:blip r:embed="rId2"/>
                <a:stretch>
                  <a:fillRect l="-1855" t="-1854" r="-232"/>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5E9CB369-CD79-4923-9212-88A8348148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82659" y="1944623"/>
            <a:ext cx="3958339" cy="2968754"/>
          </a:xfrm>
          <a:prstGeom prst="rect">
            <a:avLst/>
          </a:prstGeom>
        </p:spPr>
      </p:pic>
    </p:spTree>
    <p:extLst>
      <p:ext uri="{BB962C8B-B14F-4D97-AF65-F5344CB8AC3E}">
        <p14:creationId xmlns:p14="http://schemas.microsoft.com/office/powerpoint/2010/main" val="2086140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特征值估计</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注</a:t>
                </a:r>
                <a:r>
                  <a:rPr lang="en-US" altLang="zh-CN" sz="2800" b="1" dirty="0">
                    <a:solidFill>
                      <a:srgbClr val="0000FF"/>
                    </a:solidFill>
                  </a:rPr>
                  <a:t>3:</a:t>
                </a:r>
                <a:r>
                  <a:rPr lang="en-US" altLang="zh-CN" sz="2800" dirty="0">
                    <a:solidFill>
                      <a:srgbClr val="0000FF"/>
                    </a:solidFill>
                  </a:rPr>
                  <a:t> </a:t>
                </a:r>
                <a:r>
                  <a:rPr lang="zh-CN" altLang="en-US" sz="2800" dirty="0"/>
                  <a:t>设</a:t>
                </a:r>
                <a14:m>
                  <m:oMath xmlns:m="http://schemas.openxmlformats.org/officeDocument/2006/math">
                    <m:sSup>
                      <m:sSupPr>
                        <m:ctrlPr>
                          <a:rPr lang="en-US" altLang="zh-CN" sz="2800" i="1" smtClean="0">
                            <a:latin typeface="Cambria Math" panose="02040503050406030204" pitchFamily="18" charset="0"/>
                          </a:rPr>
                        </m:ctrlPr>
                      </m:sSupPr>
                      <m:e>
                        <m:r>
                          <a:rPr lang="en-US" altLang="zh-CN" sz="2800" b="0" i="1" smtClean="0">
                            <a:latin typeface="Cambria Math" panose="02040503050406030204" pitchFamily="18" charset="0"/>
                          </a:rPr>
                          <m:t>𝐴</m:t>
                        </m:r>
                      </m:e>
                      <m:sup>
                        <m:r>
                          <a:rPr lang="en-US" altLang="zh-CN" sz="2800" b="0" i="1" smtClean="0">
                            <a:latin typeface="Cambria Math" panose="02040503050406030204" pitchFamily="18" charset="0"/>
                          </a:rPr>
                          <m:t>𝑇</m:t>
                        </m:r>
                      </m:sup>
                    </m:sSup>
                    <m:r>
                      <a:rPr lang="zh-CN" altLang="en-US" sz="2800" i="1">
                        <a:latin typeface="Cambria Math" panose="02040503050406030204" pitchFamily="18" charset="0"/>
                      </a:rPr>
                      <m:t>的</m:t>
                    </m:r>
                  </m:oMath>
                </a14:m>
                <a:r>
                  <a:rPr lang="zh-CN" altLang="en-US" sz="2800" dirty="0"/>
                  <a:t>盖尔圆为</a:t>
                </a:r>
                <a14:m>
                  <m:oMath xmlns:m="http://schemas.openxmlformats.org/officeDocument/2006/math">
                    <m:sSubSup>
                      <m:sSubSupPr>
                        <m:ctrlPr>
                          <a:rPr lang="en-US" altLang="zh-CN" sz="2800" i="1" smtClean="0">
                            <a:latin typeface="Cambria Math" panose="02040503050406030204" pitchFamily="18" charset="0"/>
                          </a:rPr>
                        </m:ctrlPr>
                      </m:sSubSupPr>
                      <m:e>
                        <m:r>
                          <a:rPr lang="en-US" altLang="zh-CN" sz="2800" b="0" i="1" smtClean="0">
                            <a:latin typeface="Cambria Math" panose="02040503050406030204" pitchFamily="18" charset="0"/>
                          </a:rPr>
                          <m:t>𝐺</m:t>
                        </m:r>
                      </m:e>
                      <m:sub>
                        <m:r>
                          <a:rPr lang="en-US" altLang="zh-CN" sz="2800" b="0" i="1" smtClean="0">
                            <a:latin typeface="Cambria Math" panose="02040503050406030204" pitchFamily="18" charset="0"/>
                          </a:rPr>
                          <m:t>1</m:t>
                        </m:r>
                      </m:sub>
                      <m:sup>
                        <m:r>
                          <a:rPr lang="en-US" altLang="zh-CN" sz="2800" b="0" i="1" smtClean="0">
                            <a:latin typeface="Cambria Math" panose="02040503050406030204" pitchFamily="18" charset="0"/>
                          </a:rPr>
                          <m:t>′</m:t>
                        </m:r>
                      </m:sup>
                    </m:sSubSup>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m:t>
                    </m:r>
                    <m:sSubSup>
                      <m:sSubSupPr>
                        <m:ctrlPr>
                          <a:rPr lang="en-US" altLang="zh-CN" sz="2800" i="1" smtClean="0">
                            <a:latin typeface="Cambria Math" panose="02040503050406030204" pitchFamily="18" charset="0"/>
                            <a:ea typeface="Cambria Math" panose="02040503050406030204" pitchFamily="18" charset="0"/>
                          </a:rPr>
                        </m:ctrlPr>
                      </m:sSubSupPr>
                      <m:e>
                        <m:r>
                          <a:rPr lang="en-US" altLang="zh-CN" sz="2800" b="0" i="1" smtClean="0">
                            <a:latin typeface="Cambria Math" panose="02040503050406030204" pitchFamily="18" charset="0"/>
                            <a:ea typeface="Cambria Math" panose="02040503050406030204" pitchFamily="18" charset="0"/>
                          </a:rPr>
                          <m:t>𝐺</m:t>
                        </m:r>
                      </m:e>
                      <m:sub>
                        <m:r>
                          <a:rPr lang="en-US" altLang="zh-CN" sz="2800" b="0" i="1" smtClean="0">
                            <a:latin typeface="Cambria Math" panose="02040503050406030204" pitchFamily="18" charset="0"/>
                            <a:ea typeface="Cambria Math" panose="02040503050406030204" pitchFamily="18" charset="0"/>
                          </a:rPr>
                          <m:t>𝑛</m:t>
                        </m:r>
                      </m:sub>
                      <m:sup>
                        <m:r>
                          <a:rPr lang="en-US" altLang="zh-CN" sz="2800" b="0" i="1" smtClean="0">
                            <a:latin typeface="Cambria Math" panose="02040503050406030204" pitchFamily="18" charset="0"/>
                            <a:ea typeface="Cambria Math" panose="02040503050406030204" pitchFamily="18" charset="0"/>
                          </a:rPr>
                          <m:t>′</m:t>
                        </m:r>
                      </m:sup>
                    </m:sSubSup>
                  </m:oMath>
                </a14:m>
                <a:r>
                  <a:rPr lang="en-US" altLang="zh-CN" sz="2800" dirty="0"/>
                  <a:t>, </a:t>
                </a:r>
                <a:r>
                  <a:rPr lang="zh-CN" altLang="en-US" sz="2800" dirty="0"/>
                  <a:t>则</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𝐺</m:t>
                        </m:r>
                      </m:e>
                      <m:sub>
                        <m:r>
                          <a:rPr lang="en-US" altLang="zh-CN" sz="2800" b="0" i="1" smtClean="0">
                            <a:latin typeface="Cambria Math" panose="02040503050406030204" pitchFamily="18" charset="0"/>
                          </a:rPr>
                          <m:t>𝑖</m:t>
                        </m:r>
                      </m:sub>
                    </m:sSub>
                  </m:oMath>
                </a14:m>
                <a:r>
                  <a:rPr lang="zh-CN" altLang="en-US" sz="2800" dirty="0"/>
                  <a:t>与</a:t>
                </a:r>
                <a14:m>
                  <m:oMath xmlns:m="http://schemas.openxmlformats.org/officeDocument/2006/math">
                    <m:sSubSup>
                      <m:sSubSupPr>
                        <m:ctrlPr>
                          <a:rPr lang="en-US" altLang="zh-CN" sz="2800" i="1" dirty="0" smtClean="0">
                            <a:latin typeface="Cambria Math" panose="02040503050406030204" pitchFamily="18" charset="0"/>
                          </a:rPr>
                        </m:ctrlPr>
                      </m:sSubSupPr>
                      <m:e>
                        <m:r>
                          <a:rPr lang="en-US" altLang="zh-CN" sz="2800" b="0" i="1" dirty="0" smtClean="0">
                            <a:latin typeface="Cambria Math" panose="02040503050406030204" pitchFamily="18" charset="0"/>
                          </a:rPr>
                          <m:t>𝐺</m:t>
                        </m:r>
                      </m:e>
                      <m:sub>
                        <m:r>
                          <a:rPr lang="en-US" altLang="zh-CN" sz="2800" b="0" i="1" dirty="0" smtClean="0">
                            <a:latin typeface="Cambria Math" panose="02040503050406030204" pitchFamily="18" charset="0"/>
                          </a:rPr>
                          <m:t>𝑖</m:t>
                        </m:r>
                      </m:sub>
                      <m:sup>
                        <m:r>
                          <a:rPr lang="en-US" altLang="zh-CN" sz="2800" b="0" i="1" dirty="0" smtClean="0">
                            <a:latin typeface="Cambria Math" panose="02040503050406030204" pitchFamily="18" charset="0"/>
                          </a:rPr>
                          <m:t>′</m:t>
                        </m:r>
                      </m:sup>
                    </m:sSubSup>
                  </m:oMath>
                </a14:m>
                <a:r>
                  <a:rPr lang="zh-CN" altLang="en-US" sz="2800" dirty="0"/>
                  <a:t>有相同的圆心</a:t>
                </a:r>
                <a:r>
                  <a:rPr lang="en-US" altLang="zh-CN" sz="2800" dirty="0"/>
                  <a:t>. </a:t>
                </a:r>
                <a:r>
                  <a:rPr lang="zh-CN" altLang="en-US" sz="2800" dirty="0"/>
                  <a:t>因此</a:t>
                </a:r>
                <a:r>
                  <a:rPr lang="en-US" altLang="zh-CN" sz="2800" dirty="0"/>
                  <a:t>, </a:t>
                </a:r>
                <a:r>
                  <a:rPr lang="zh-CN" altLang="en-US" sz="2800" dirty="0"/>
                  <a:t>矩阵</a:t>
                </a:r>
                <a14:m>
                  <m:oMath xmlns:m="http://schemas.openxmlformats.org/officeDocument/2006/math">
                    <m:r>
                      <a:rPr lang="en-US" altLang="zh-CN" sz="2800" i="1" smtClean="0">
                        <a:latin typeface="Cambria Math" panose="02040503050406030204" pitchFamily="18" charset="0"/>
                      </a:rPr>
                      <m:t>𝐴</m:t>
                    </m:r>
                  </m:oMath>
                </a14:m>
                <a:r>
                  <a:rPr lang="zh-CN" altLang="en-US" sz="2800" dirty="0"/>
                  <a:t>的特征值必须满足</a:t>
                </a:r>
                <a:endParaRPr lang="en-US" altLang="zh-CN" sz="2800" dirty="0"/>
              </a:p>
              <a:p>
                <a:pPr>
                  <a:lnSpc>
                    <a:spcPct val="120000"/>
                  </a:lnSpc>
                </a:pPr>
                <a14:m>
                  <m:oMathPara xmlns:m="http://schemas.openxmlformats.org/officeDocument/2006/math">
                    <m:oMathParaPr>
                      <m:jc m:val="centerGroup"/>
                    </m:oMathParaPr>
                    <m:oMath xmlns:m="http://schemas.openxmlformats.org/officeDocument/2006/math">
                      <m:r>
                        <a:rPr lang="zh-CN" altLang="en-US" sz="2800" i="1" smtClean="0">
                          <a:latin typeface="Cambria Math" panose="02040503050406030204" pitchFamily="18" charset="0"/>
                        </a:rPr>
                        <m:t>𝜆</m:t>
                      </m:r>
                      <m:r>
                        <a:rPr lang="zh-CN" altLang="en-US" sz="2800" i="1" smtClean="0">
                          <a:latin typeface="Cambria Math" panose="02040503050406030204" pitchFamily="18" charset="0"/>
                        </a:rPr>
                        <m:t>∈</m:t>
                      </m:r>
                      <m:d>
                        <m:dPr>
                          <m:ctrlPr>
                            <a:rPr lang="en-US" altLang="zh-CN" sz="2800" i="1" smtClean="0">
                              <a:latin typeface="Cambria Math" panose="02040503050406030204" pitchFamily="18" charset="0"/>
                            </a:rPr>
                          </m:ctrlPr>
                        </m:dPr>
                        <m:e>
                          <m:nary>
                            <m:naryPr>
                              <m:chr m:val="⋃"/>
                              <m:ctrlPr>
                                <a:rPr lang="en-US" altLang="zh-CN" sz="2800" i="1" smtClean="0">
                                  <a:latin typeface="Cambria Math" panose="02040503050406030204" pitchFamily="18" charset="0"/>
                                </a:rPr>
                              </m:ctrlPr>
                            </m:naryPr>
                            <m:sub>
                              <m:r>
                                <m:rPr>
                                  <m:brk m:alnAt="23"/>
                                </m:rP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=1</m:t>
                              </m:r>
                            </m:sub>
                            <m:sup>
                              <m:r>
                                <a:rPr lang="en-US" altLang="zh-CN" sz="2800" b="0" i="1" smtClean="0">
                                  <a:latin typeface="Cambria Math" panose="02040503050406030204" pitchFamily="18" charset="0"/>
                                </a:rPr>
                                <m:t>𝑛</m:t>
                              </m:r>
                            </m:sup>
                            <m:e>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𝐺</m:t>
                                  </m:r>
                                </m:e>
                                <m:sub>
                                  <m:r>
                                    <a:rPr lang="en-US" altLang="zh-CN" sz="2800" b="0" i="1" smtClean="0">
                                      <a:latin typeface="Cambria Math" panose="02040503050406030204" pitchFamily="18" charset="0"/>
                                    </a:rPr>
                                    <m:t>𝑖</m:t>
                                  </m:r>
                                </m:sub>
                              </m:sSub>
                            </m:e>
                          </m:nary>
                        </m:e>
                      </m:d>
                      <m:r>
                        <a:rPr lang="en-US" altLang="zh-CN" sz="2800" i="1" smtClean="0">
                          <a:latin typeface="Cambria Math" panose="02040503050406030204" pitchFamily="18" charset="0"/>
                          <a:ea typeface="Cambria Math" panose="02040503050406030204" pitchFamily="18" charset="0"/>
                        </a:rPr>
                        <m:t>⋂</m:t>
                      </m:r>
                      <m:d>
                        <m:dPr>
                          <m:ctrlPr>
                            <a:rPr lang="en-US" altLang="zh-CN" sz="2800" i="1" smtClean="0">
                              <a:latin typeface="Cambria Math" panose="02040503050406030204" pitchFamily="18" charset="0"/>
                              <a:ea typeface="Cambria Math" panose="02040503050406030204" pitchFamily="18" charset="0"/>
                            </a:rPr>
                          </m:ctrlPr>
                        </m:dPr>
                        <m:e>
                          <m:nary>
                            <m:naryPr>
                              <m:chr m:val="⋃"/>
                              <m:ctrlPr>
                                <a:rPr lang="en-US" altLang="zh-CN" sz="2800" i="1" smtClean="0">
                                  <a:latin typeface="Cambria Math" panose="02040503050406030204" pitchFamily="18" charset="0"/>
                                  <a:ea typeface="Cambria Math" panose="02040503050406030204" pitchFamily="18" charset="0"/>
                                </a:rPr>
                              </m:ctrlPr>
                            </m:naryPr>
                            <m:sub>
                              <m:r>
                                <m:rPr>
                                  <m:brk m:alnAt="23"/>
                                </m:rPr>
                                <a:rPr lang="en-US" altLang="zh-CN" sz="2800" b="0" i="1" smtClean="0">
                                  <a:latin typeface="Cambria Math" panose="02040503050406030204" pitchFamily="18" charset="0"/>
                                  <a:ea typeface="Cambria Math" panose="02040503050406030204" pitchFamily="18" charset="0"/>
                                </a:rPr>
                                <m:t>𝑖</m:t>
                              </m:r>
                              <m:r>
                                <a:rPr lang="en-US" altLang="zh-CN" sz="2800" b="0" i="1" smtClean="0">
                                  <a:latin typeface="Cambria Math" panose="02040503050406030204" pitchFamily="18" charset="0"/>
                                  <a:ea typeface="Cambria Math" panose="02040503050406030204" pitchFamily="18" charset="0"/>
                                </a:rPr>
                                <m:t>=1</m:t>
                              </m:r>
                            </m:sub>
                            <m:sup>
                              <m:r>
                                <a:rPr lang="en-US" altLang="zh-CN" sz="2800" b="0" i="1" smtClean="0">
                                  <a:latin typeface="Cambria Math" panose="02040503050406030204" pitchFamily="18" charset="0"/>
                                  <a:ea typeface="Cambria Math" panose="02040503050406030204" pitchFamily="18" charset="0"/>
                                </a:rPr>
                                <m:t>𝑛</m:t>
                              </m:r>
                            </m:sup>
                            <m:e>
                              <m:sSubSup>
                                <m:sSubSupPr>
                                  <m:ctrlPr>
                                    <a:rPr lang="en-US" altLang="zh-CN" sz="2800" i="1" smtClean="0">
                                      <a:latin typeface="Cambria Math" panose="02040503050406030204" pitchFamily="18" charset="0"/>
                                      <a:ea typeface="Cambria Math" panose="02040503050406030204" pitchFamily="18" charset="0"/>
                                    </a:rPr>
                                  </m:ctrlPr>
                                </m:sSubSupPr>
                                <m:e>
                                  <m:r>
                                    <a:rPr lang="en-US" altLang="zh-CN" sz="2800" b="0" i="1" smtClean="0">
                                      <a:latin typeface="Cambria Math" panose="02040503050406030204" pitchFamily="18" charset="0"/>
                                      <a:ea typeface="Cambria Math" panose="02040503050406030204" pitchFamily="18" charset="0"/>
                                    </a:rPr>
                                    <m:t>𝐺</m:t>
                                  </m:r>
                                </m:e>
                                <m:sub>
                                  <m:r>
                                    <a:rPr lang="en-US" altLang="zh-CN" sz="2800" b="0" i="1" smtClean="0">
                                      <a:latin typeface="Cambria Math" panose="02040503050406030204" pitchFamily="18" charset="0"/>
                                      <a:ea typeface="Cambria Math" panose="02040503050406030204" pitchFamily="18" charset="0"/>
                                    </a:rPr>
                                    <m:t>𝑖</m:t>
                                  </m:r>
                                </m:sub>
                                <m:sup>
                                  <m:r>
                                    <a:rPr lang="en-US" altLang="zh-CN" sz="2800" b="0" i="1" smtClean="0">
                                      <a:latin typeface="Cambria Math" panose="02040503050406030204" pitchFamily="18" charset="0"/>
                                      <a:ea typeface="Cambria Math" panose="02040503050406030204" pitchFamily="18" charset="0"/>
                                    </a:rPr>
                                    <m:t>′</m:t>
                                  </m:r>
                                </m:sup>
                              </m:sSubSup>
                            </m:e>
                          </m:nary>
                        </m:e>
                      </m:d>
                    </m:oMath>
                  </m:oMathPara>
                </a14:m>
                <a:endParaRPr lang="en-US" altLang="zh-CN" sz="2800" dirty="0"/>
              </a:p>
              <a:p>
                <a:pP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a:blip r:embed="rId2"/>
                <a:stretch>
                  <a:fillRect l="-1623" t="-9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04833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第四章 矩阵分析</a:t>
            </a:r>
            <a:r>
              <a:rPr lang="en-US" altLang="zh-CN" sz="2400" dirty="0">
                <a:latin typeface="黑体" panose="02010609060101010101" pitchFamily="49" charset="-122"/>
                <a:ea typeface="黑体" panose="02010609060101010101" pitchFamily="49" charset="-122"/>
                <a:cs typeface="Arial" charset="0"/>
              </a:rPr>
              <a:t>——</a:t>
            </a:r>
            <a:r>
              <a:rPr lang="zh-CN" altLang="en-US" sz="2400" dirty="0">
                <a:latin typeface="黑体" panose="02010609060101010101" pitchFamily="49" charset="-122"/>
                <a:ea typeface="黑体" panose="02010609060101010101" pitchFamily="49" charset="-122"/>
                <a:cs typeface="Arial" charset="0"/>
              </a:rPr>
              <a:t>特征值估计</a:t>
            </a: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latin typeface="Times New Roman" panose="02020603050405020304" pitchFamily="18" charset="0"/>
                    <a:cs typeface="Times New Roman" panose="02020603050405020304" pitchFamily="18" charset="0"/>
                  </a:rPr>
                  <a:t>定义</a:t>
                </a:r>
                <a:r>
                  <a:rPr lang="en-US" altLang="zh-CN" sz="2800" b="1" dirty="0">
                    <a:solidFill>
                      <a:srgbClr val="0000FF"/>
                    </a:solidFill>
                  </a:rPr>
                  <a:t>4.4.1</a:t>
                </a:r>
                <a:r>
                  <a:rPr lang="zh-CN" altLang="zh-CN" sz="2800" dirty="0">
                    <a:solidFill>
                      <a:srgbClr val="0000FF"/>
                    </a:solidFill>
                    <a:latin typeface="Times New Roman" panose="02020603050405020304" pitchFamily="18" charset="0"/>
                    <a:cs typeface="Times New Roman" panose="02020603050405020304" pitchFamily="18" charset="0"/>
                  </a:rPr>
                  <a:t>（</a:t>
                </a:r>
                <a:r>
                  <a:rPr lang="zh-CN" altLang="en-US" sz="2800" b="1" dirty="0">
                    <a:solidFill>
                      <a:srgbClr val="0000FF"/>
                    </a:solidFill>
                    <a:latin typeface="Times New Roman" panose="02020603050405020304" pitchFamily="18" charset="0"/>
                    <a:cs typeface="Times New Roman" panose="02020603050405020304" pitchFamily="18" charset="0"/>
                  </a:rPr>
                  <a:t>谱和谱半径</a:t>
                </a:r>
                <a:r>
                  <a:rPr lang="zh-CN" altLang="zh-CN" sz="2800" dirty="0">
                    <a:solidFill>
                      <a:srgbClr val="0000FF"/>
                    </a:solidFill>
                    <a:latin typeface="Times New Roman" panose="02020603050405020304" pitchFamily="18" charset="0"/>
                    <a:cs typeface="Times New Roman" panose="02020603050405020304" pitchFamily="18" charset="0"/>
                  </a:rPr>
                  <a:t>）</a:t>
                </a:r>
                <a:r>
                  <a:rPr lang="zh-CN" altLang="en-US" sz="2800" dirty="0"/>
                  <a:t>给定复方阵</a:t>
                </a:r>
                <a14:m>
                  <m:oMath xmlns:m="http://schemas.openxmlformats.org/officeDocument/2006/math">
                    <m:r>
                      <a:rPr lang="en-US" altLang="zh-CN" sz="2800" b="0" i="1" smtClean="0">
                        <a:latin typeface="Cambria Math" panose="02040503050406030204" pitchFamily="18" charset="0"/>
                      </a:rPr>
                      <m:t>𝐴</m:t>
                    </m:r>
                    <m:r>
                      <a:rPr lang="en-US" altLang="zh-CN" sz="2800" i="1" smtClean="0">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ea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𝑛</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𝑛</m:t>
                        </m:r>
                      </m:sup>
                    </m:sSup>
                  </m:oMath>
                </a14:m>
                <a:r>
                  <a:rPr lang="en-US" altLang="zh-CN" sz="2800" dirty="0"/>
                  <a:t>, </a:t>
                </a:r>
                <a:r>
                  <a:rPr lang="zh-CN" altLang="en-US" sz="2800" dirty="0"/>
                  <a:t>记</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𝑆</m:t>
                        </m:r>
                      </m:e>
                      <m:sub>
                        <m:r>
                          <a:rPr lang="en-US" altLang="zh-CN" sz="2800" b="0" i="1" smtClean="0">
                            <a:latin typeface="Cambria Math" panose="02040503050406030204" pitchFamily="18" charset="0"/>
                          </a:rPr>
                          <m:t>𝑝</m:t>
                        </m:r>
                      </m:sub>
                    </m:sSub>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𝐴</m:t>
                        </m:r>
                      </m:e>
                    </m:d>
                    <m:r>
                      <a:rPr lang="en-US" altLang="zh-CN" sz="2800" b="0" i="1" smtClean="0">
                        <a:latin typeface="Cambria Math" panose="02040503050406030204" pitchFamily="18" charset="0"/>
                      </a:rPr>
                      <m:t>=</m:t>
                    </m:r>
                    <m:d>
                      <m:dPr>
                        <m:begChr m:val="{"/>
                        <m:endChr m:val="}"/>
                        <m:ctrlPr>
                          <a:rPr lang="en-US" altLang="zh-CN" sz="2800" b="0" i="1" smtClean="0">
                            <a:latin typeface="Cambria Math" panose="02040503050406030204" pitchFamily="18" charset="0"/>
                          </a:rPr>
                        </m:ctrlPr>
                      </m:dPr>
                      <m:e>
                        <m:r>
                          <a:rPr lang="zh-CN" altLang="en-US" sz="2800" b="0" i="1" smtClean="0">
                            <a:latin typeface="Cambria Math" panose="02040503050406030204" pitchFamily="18" charset="0"/>
                          </a:rPr>
                          <m:t>𝜆</m:t>
                        </m:r>
                      </m:e>
                      <m:e>
                        <m:r>
                          <a:rPr lang="zh-CN" altLang="en-US" sz="2800" b="0" i="1" smtClean="0">
                            <a:latin typeface="Cambria Math" panose="02040503050406030204" pitchFamily="18" charset="0"/>
                          </a:rPr>
                          <m:t>𝜆</m:t>
                        </m:r>
                        <m:r>
                          <a:rPr lang="zh-CN" altLang="en-US" sz="2800" i="1">
                            <a:latin typeface="Cambria Math" panose="02040503050406030204" pitchFamily="18" charset="0"/>
                          </a:rPr>
                          <m:t>是</m:t>
                        </m:r>
                        <m:r>
                          <a:rPr lang="en-US" altLang="zh-CN" sz="2800" b="0" i="1" smtClean="0">
                            <a:latin typeface="Cambria Math" panose="02040503050406030204" pitchFamily="18" charset="0"/>
                          </a:rPr>
                          <m:t>𝐴</m:t>
                        </m:r>
                        <m:r>
                          <a:rPr lang="zh-CN" altLang="en-US" sz="2800" i="1">
                            <a:latin typeface="Cambria Math" panose="02040503050406030204" pitchFamily="18" charset="0"/>
                          </a:rPr>
                          <m:t>的</m:t>
                        </m:r>
                        <m:r>
                          <a:rPr lang="zh-CN" altLang="en-US" sz="2800" i="1" smtClean="0">
                            <a:latin typeface="Cambria Math" panose="02040503050406030204" pitchFamily="18" charset="0"/>
                          </a:rPr>
                          <m:t>特征值</m:t>
                        </m:r>
                      </m:e>
                    </m:d>
                  </m:oMath>
                </a14:m>
                <a:r>
                  <a:rPr lang="en-US" altLang="zh-CN" sz="2800" dirty="0"/>
                  <a:t>, </a:t>
                </a:r>
                <a:r>
                  <a:rPr lang="zh-CN" altLang="en-US" sz="2800" dirty="0"/>
                  <a:t>则称</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𝑆</m:t>
                        </m:r>
                      </m:e>
                      <m:sub>
                        <m:r>
                          <a:rPr lang="en-US" altLang="zh-CN" sz="2800" b="0" i="1" smtClean="0">
                            <a:latin typeface="Cambria Math" panose="02040503050406030204" pitchFamily="18" charset="0"/>
                          </a:rPr>
                          <m:t>𝑝</m:t>
                        </m:r>
                      </m:sub>
                    </m:sSub>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𝐴</m:t>
                        </m:r>
                      </m:e>
                    </m:d>
                  </m:oMath>
                </a14:m>
                <a:r>
                  <a:rPr lang="zh-CN" altLang="en-US" sz="2800" dirty="0"/>
                  <a:t>是矩阵</a:t>
                </a:r>
                <a14:m>
                  <m:oMath xmlns:m="http://schemas.openxmlformats.org/officeDocument/2006/math">
                    <m:r>
                      <a:rPr lang="en-US" altLang="zh-CN" sz="2800" i="1" smtClean="0">
                        <a:latin typeface="Cambria Math" panose="02040503050406030204" pitchFamily="18" charset="0"/>
                      </a:rPr>
                      <m:t>𝐴</m:t>
                    </m:r>
                  </m:oMath>
                </a14:m>
                <a:r>
                  <a:rPr lang="zh-CN" altLang="en-US" sz="2800" dirty="0"/>
                  <a:t>的</a:t>
                </a:r>
                <a:r>
                  <a:rPr lang="zh-CN" altLang="en-US" sz="2800" dirty="0">
                    <a:solidFill>
                      <a:srgbClr val="FF0000"/>
                    </a:solidFill>
                  </a:rPr>
                  <a:t>谱</a:t>
                </a:r>
                <a:r>
                  <a:rPr lang="en-US" altLang="zh-CN" sz="2800" dirty="0"/>
                  <a:t>, </a:t>
                </a:r>
                <a:r>
                  <a:rPr lang="zh-CN" altLang="en-US" sz="2800" dirty="0"/>
                  <a:t>称</a:t>
                </a:r>
                <a14:m>
                  <m:oMath xmlns:m="http://schemas.openxmlformats.org/officeDocument/2006/math">
                    <m:r>
                      <a:rPr lang="en-US" altLang="zh-CN" sz="2800" i="1" smtClean="0">
                        <a:latin typeface="Cambria Math" panose="02040503050406030204" pitchFamily="18" charset="0"/>
                      </a:rPr>
                      <m:t>𝐴</m:t>
                    </m:r>
                  </m:oMath>
                </a14:m>
                <a:r>
                  <a:rPr lang="zh-CN" altLang="en-US" sz="2800" dirty="0"/>
                  <a:t>的特征值模的最大值为</a:t>
                </a:r>
                <a14:m>
                  <m:oMath xmlns:m="http://schemas.openxmlformats.org/officeDocument/2006/math">
                    <m:r>
                      <a:rPr lang="en-US" altLang="zh-CN" sz="2800" i="1" smtClean="0">
                        <a:latin typeface="Cambria Math" panose="02040503050406030204" pitchFamily="18" charset="0"/>
                      </a:rPr>
                      <m:t>𝐴</m:t>
                    </m:r>
                  </m:oMath>
                </a14:m>
                <a:r>
                  <a:rPr lang="zh-CN" altLang="en-US" sz="2800" dirty="0"/>
                  <a:t>的</a:t>
                </a:r>
                <a:r>
                  <a:rPr lang="zh-CN" altLang="en-US" sz="2800" dirty="0">
                    <a:solidFill>
                      <a:srgbClr val="FF0000"/>
                    </a:solidFill>
                  </a:rPr>
                  <a:t>谱半径</a:t>
                </a:r>
                <a:r>
                  <a:rPr lang="en-US" altLang="zh-CN" sz="2800" dirty="0"/>
                  <a:t>, </a:t>
                </a:r>
                <a:r>
                  <a:rPr lang="zh-CN" altLang="en-US" sz="2800" dirty="0"/>
                  <a:t>记为</a:t>
                </a:r>
                <a14:m>
                  <m:oMath xmlns:m="http://schemas.openxmlformats.org/officeDocument/2006/math">
                    <m:r>
                      <a:rPr lang="zh-CN" altLang="en-US" sz="2800" i="1" smtClean="0">
                        <a:latin typeface="Cambria Math" panose="02040503050406030204" pitchFamily="18" charset="0"/>
                      </a:rPr>
                      <m:t>𝜌</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𝐴</m:t>
                        </m:r>
                      </m:e>
                    </m:d>
                    <m:r>
                      <a:rPr lang="en-US" altLang="zh-CN" sz="2800" b="0" i="0" smtClean="0">
                        <a:latin typeface="Cambria Math" panose="02040503050406030204" pitchFamily="18" charset="0"/>
                      </a:rPr>
                      <m:t>.</m:t>
                    </m:r>
                  </m:oMath>
                </a14:m>
                <a:endParaRPr lang="en-US" altLang="zh-CN" sz="2800" dirty="0"/>
              </a:p>
              <a:p>
                <a:pPr>
                  <a:lnSpc>
                    <a:spcPct val="120000"/>
                  </a:lnSpc>
                </a:pPr>
                <a:endParaRPr lang="zh-CN" altLang="zh-CN" sz="2800" dirty="0"/>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a:blip r:embed="rId2"/>
                <a:stretch>
                  <a:fillRect l="-1623" t="-989" r="-3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57433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特征值估计</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294265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en-US" sz="2800" dirty="0">
                    <a:solidFill>
                      <a:srgbClr val="FF0000"/>
                    </a:solidFill>
                    <a:latin typeface="黑体" pitchFamily="49" charset="-122"/>
                  </a:rPr>
                  <a:t>思考</a:t>
                </a:r>
                <a:r>
                  <a:rPr lang="en-US" altLang="zh-CN" sz="2800" dirty="0">
                    <a:solidFill>
                      <a:srgbClr val="FF0000"/>
                    </a:solidFill>
                    <a:latin typeface="黑体" pitchFamily="49" charset="-122"/>
                  </a:rPr>
                  <a:t>:</a:t>
                </a:r>
                <a:r>
                  <a:rPr lang="zh-CN" altLang="en-US" sz="2800" dirty="0">
                    <a:solidFill>
                      <a:srgbClr val="FF0000"/>
                    </a:solidFill>
                    <a:latin typeface="Cambria Math" panose="02040503050406030204" pitchFamily="18" charset="0"/>
                  </a:rPr>
                  <a:t> </a:t>
                </a:r>
                <a14:m>
                  <m:oMath xmlns:m="http://schemas.openxmlformats.org/officeDocument/2006/math">
                    <m:r>
                      <a:rPr lang="en-US" altLang="zh-CN" sz="2800" i="1" smtClean="0">
                        <a:solidFill>
                          <a:schemeClr val="tx1"/>
                        </a:solidFill>
                        <a:latin typeface="Cambria Math" panose="02040503050406030204" pitchFamily="18" charset="0"/>
                      </a:rPr>
                      <m:t>𝑛</m:t>
                    </m:r>
                  </m:oMath>
                </a14:m>
                <a:r>
                  <a:rPr lang="zh-CN" altLang="en-US" sz="2800" dirty="0">
                    <a:solidFill>
                      <a:schemeClr val="tx1"/>
                    </a:solidFill>
                    <a:latin typeface="Cambria Math" panose="02040503050406030204" pitchFamily="18" charset="0"/>
                  </a:rPr>
                  <a:t>阶复方阵</a:t>
                </a:r>
                <a14:m>
                  <m:oMath xmlns:m="http://schemas.openxmlformats.org/officeDocument/2006/math">
                    <m:r>
                      <a:rPr lang="en-US" altLang="zh-CN" sz="2800" i="1">
                        <a:solidFill>
                          <a:schemeClr val="tx1"/>
                        </a:solidFill>
                        <a:latin typeface="Cambria Math" panose="02040503050406030204" pitchFamily="18" charset="0"/>
                      </a:rPr>
                      <m:t>𝐴</m:t>
                    </m:r>
                  </m:oMath>
                </a14:m>
                <a:r>
                  <a:rPr lang="zh-CN" altLang="en-US" sz="2800" dirty="0">
                    <a:solidFill>
                      <a:schemeClr val="tx1"/>
                    </a:solidFill>
                    <a:latin typeface="Cambria Math" panose="02040503050406030204" pitchFamily="18" charset="0"/>
                  </a:rPr>
                  <a:t>的</a:t>
                </a:r>
                <a14:m>
                  <m:oMath xmlns:m="http://schemas.openxmlformats.org/officeDocument/2006/math">
                    <m:r>
                      <a:rPr lang="en-US" altLang="zh-CN" sz="2800" i="1">
                        <a:solidFill>
                          <a:schemeClr val="tx1"/>
                        </a:solidFill>
                        <a:latin typeface="Cambria Math" panose="02040503050406030204" pitchFamily="18" charset="0"/>
                      </a:rPr>
                      <m:t>𝑛</m:t>
                    </m:r>
                  </m:oMath>
                </a14:m>
                <a:r>
                  <a:rPr lang="zh-CN" altLang="en-US" sz="2800" dirty="0">
                    <a:solidFill>
                      <a:schemeClr val="tx1"/>
                    </a:solidFill>
                    <a:latin typeface="Cambria Math" panose="02040503050406030204" pitchFamily="18" charset="0"/>
                  </a:rPr>
                  <a:t>个特征值是否恰好好落入它的</a:t>
                </a:r>
                <a14:m>
                  <m:oMath xmlns:m="http://schemas.openxmlformats.org/officeDocument/2006/math">
                    <m:r>
                      <a:rPr lang="en-US" altLang="zh-CN" sz="2800" i="1">
                        <a:solidFill>
                          <a:schemeClr val="tx1"/>
                        </a:solidFill>
                        <a:latin typeface="Cambria Math" panose="02040503050406030204" pitchFamily="18" charset="0"/>
                      </a:rPr>
                      <m:t>𝑛</m:t>
                    </m:r>
                  </m:oMath>
                </a14:m>
                <a:r>
                  <a:rPr lang="zh-CN" altLang="en-US" sz="2800" dirty="0">
                    <a:solidFill>
                      <a:schemeClr val="tx1"/>
                    </a:solidFill>
                    <a:latin typeface="Cambria Math" panose="02040503050406030204" pitchFamily="18" charset="0"/>
                  </a:rPr>
                  <a:t>个盖尔圆内</a:t>
                </a:r>
                <a:r>
                  <a:rPr lang="en-US" altLang="zh-CN" sz="2800" dirty="0">
                    <a:solidFill>
                      <a:schemeClr val="tx1"/>
                    </a:solidFill>
                    <a:latin typeface="Cambria Math" panose="02040503050406030204" pitchFamily="18" charset="0"/>
                  </a:rPr>
                  <a:t>?</a:t>
                </a:r>
                <a:endParaRPr lang="zh-CN" altLang="zh-CN" sz="2800" dirty="0"/>
              </a:p>
              <a:p>
                <a:pP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2942657"/>
              </a:xfrm>
              <a:prstGeom prst="rect">
                <a:avLst/>
              </a:prstGeom>
              <a:blipFill>
                <a:blip r:embed="rId2"/>
                <a:stretch>
                  <a:fillRect l="-1623" t="-1660" r="-696"/>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1FBCF377-0898-4CCA-99CD-557D6025A94A}"/>
              </a:ext>
            </a:extLst>
          </p:cNvPr>
          <p:cNvSpPr txBox="1"/>
          <p:nvPr/>
        </p:nvSpPr>
        <p:spPr>
          <a:xfrm>
            <a:off x="5213350" y="2971800"/>
            <a:ext cx="914400" cy="914400"/>
          </a:xfrm>
          <a:prstGeom prst="rect">
            <a:avLst/>
          </a:prstGeom>
        </p:spPr>
        <p:txBody>
          <a:bodyPr vert="horz" wrap="square" lIns="91440" tIns="45720" rIns="91440" bIns="45720" rtlCol="0">
            <a:normAutofit fontScale="40000" lnSpcReduction="20000"/>
          </a:bodyPr>
          <a:lstStyle/>
          <a:p>
            <a:pPr>
              <a:lnSpc>
                <a:spcPct val="140000"/>
              </a:lnSpc>
            </a:pPr>
            <a:endParaRPr lang="zh-CN" altLang="en-US" sz="11200" b="1" dirty="0"/>
          </a:p>
        </p:txBody>
      </p:sp>
      <p:sp>
        <p:nvSpPr>
          <p:cNvPr id="3" name="文本框 2">
            <a:extLst>
              <a:ext uri="{FF2B5EF4-FFF2-40B4-BE49-F238E27FC236}">
                <a16:creationId xmlns:a16="http://schemas.microsoft.com/office/drawing/2014/main" id="{B5839B38-61AD-47AC-B690-982B8EAA5715}"/>
              </a:ext>
            </a:extLst>
          </p:cNvPr>
          <p:cNvSpPr txBox="1"/>
          <p:nvPr/>
        </p:nvSpPr>
        <p:spPr>
          <a:xfrm>
            <a:off x="627330" y="4060256"/>
            <a:ext cx="4655869" cy="2137343"/>
          </a:xfrm>
          <a:prstGeom prst="rect">
            <a:avLst/>
          </a:prstGeom>
        </p:spPr>
        <p:txBody>
          <a:bodyPr vert="horz" wrap="square" lIns="91440" tIns="45720" rIns="91440" bIns="45720" rtlCol="0">
            <a:normAutofit lnSpcReduction="10000"/>
          </a:bodyPr>
          <a:lstStyle/>
          <a:p>
            <a:pPr>
              <a:lnSpc>
                <a:spcPct val="140000"/>
              </a:lnSpc>
            </a:pPr>
            <a:endParaRPr lang="zh-CN" altLang="en-US" sz="11200" b="1" dirty="0"/>
          </a:p>
        </p:txBody>
      </p:sp>
    </p:spTree>
    <p:extLst>
      <p:ext uri="{BB962C8B-B14F-4D97-AF65-F5344CB8AC3E}">
        <p14:creationId xmlns:p14="http://schemas.microsoft.com/office/powerpoint/2010/main" val="292102150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特征值估计</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5210626"/>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en-US" sz="2800" dirty="0">
                    <a:solidFill>
                      <a:srgbClr val="FF0000"/>
                    </a:solidFill>
                    <a:latin typeface="黑体" pitchFamily="49" charset="-122"/>
                  </a:rPr>
                  <a:t>思考</a:t>
                </a:r>
                <a:r>
                  <a:rPr lang="en-US" altLang="zh-CN" sz="2800" dirty="0">
                    <a:solidFill>
                      <a:srgbClr val="FF0000"/>
                    </a:solidFill>
                    <a:latin typeface="黑体" pitchFamily="49" charset="-122"/>
                  </a:rPr>
                  <a:t>:</a:t>
                </a:r>
                <a:r>
                  <a:rPr lang="zh-CN" altLang="en-US" sz="2800" dirty="0">
                    <a:solidFill>
                      <a:srgbClr val="FF0000"/>
                    </a:solidFill>
                    <a:latin typeface="Cambria Math" panose="02040503050406030204" pitchFamily="18" charset="0"/>
                  </a:rPr>
                  <a:t> </a:t>
                </a:r>
                <a14:m>
                  <m:oMath xmlns:m="http://schemas.openxmlformats.org/officeDocument/2006/math">
                    <m:r>
                      <a:rPr lang="en-US" altLang="zh-CN" sz="2800" i="1" smtClean="0">
                        <a:solidFill>
                          <a:schemeClr val="tx1"/>
                        </a:solidFill>
                        <a:latin typeface="Cambria Math" panose="02040503050406030204" pitchFamily="18" charset="0"/>
                      </a:rPr>
                      <m:t>𝑛</m:t>
                    </m:r>
                  </m:oMath>
                </a14:m>
                <a:r>
                  <a:rPr lang="zh-CN" altLang="en-US" sz="2800" dirty="0">
                    <a:solidFill>
                      <a:schemeClr val="tx1"/>
                    </a:solidFill>
                    <a:latin typeface="Cambria Math" panose="02040503050406030204" pitchFamily="18" charset="0"/>
                  </a:rPr>
                  <a:t>阶复方阵</a:t>
                </a:r>
                <a14:m>
                  <m:oMath xmlns:m="http://schemas.openxmlformats.org/officeDocument/2006/math">
                    <m:r>
                      <a:rPr lang="en-US" altLang="zh-CN" sz="2800" i="1">
                        <a:solidFill>
                          <a:schemeClr val="tx1"/>
                        </a:solidFill>
                        <a:latin typeface="Cambria Math" panose="02040503050406030204" pitchFamily="18" charset="0"/>
                      </a:rPr>
                      <m:t>𝐴</m:t>
                    </m:r>
                  </m:oMath>
                </a14:m>
                <a:r>
                  <a:rPr lang="zh-CN" altLang="en-US" sz="2800" dirty="0">
                    <a:solidFill>
                      <a:schemeClr val="tx1"/>
                    </a:solidFill>
                    <a:latin typeface="Cambria Math" panose="02040503050406030204" pitchFamily="18" charset="0"/>
                  </a:rPr>
                  <a:t>的</a:t>
                </a:r>
                <a14:m>
                  <m:oMath xmlns:m="http://schemas.openxmlformats.org/officeDocument/2006/math">
                    <m:r>
                      <a:rPr lang="en-US" altLang="zh-CN" sz="2800" i="1">
                        <a:solidFill>
                          <a:schemeClr val="tx1"/>
                        </a:solidFill>
                        <a:latin typeface="Cambria Math" panose="02040503050406030204" pitchFamily="18" charset="0"/>
                      </a:rPr>
                      <m:t>𝑛</m:t>
                    </m:r>
                  </m:oMath>
                </a14:m>
                <a:r>
                  <a:rPr lang="zh-CN" altLang="en-US" sz="2800" dirty="0">
                    <a:solidFill>
                      <a:schemeClr val="tx1"/>
                    </a:solidFill>
                    <a:latin typeface="Cambria Math" panose="02040503050406030204" pitchFamily="18" charset="0"/>
                  </a:rPr>
                  <a:t>个特征值是否恰好好落入它的</a:t>
                </a:r>
                <a14:m>
                  <m:oMath xmlns:m="http://schemas.openxmlformats.org/officeDocument/2006/math">
                    <m:r>
                      <a:rPr lang="en-US" altLang="zh-CN" sz="2800" i="1">
                        <a:solidFill>
                          <a:schemeClr val="tx1"/>
                        </a:solidFill>
                        <a:latin typeface="Cambria Math" panose="02040503050406030204" pitchFamily="18" charset="0"/>
                      </a:rPr>
                      <m:t>𝑛</m:t>
                    </m:r>
                  </m:oMath>
                </a14:m>
                <a:r>
                  <a:rPr lang="zh-CN" altLang="en-US" sz="2800" dirty="0">
                    <a:solidFill>
                      <a:schemeClr val="tx1"/>
                    </a:solidFill>
                    <a:latin typeface="Cambria Math" panose="02040503050406030204" pitchFamily="18" charset="0"/>
                  </a:rPr>
                  <a:t>个盖尔圆内</a:t>
                </a:r>
                <a:r>
                  <a:rPr lang="en-US" altLang="zh-CN" sz="2800" dirty="0">
                    <a:solidFill>
                      <a:schemeClr val="tx1"/>
                    </a:solidFill>
                    <a:latin typeface="Cambria Math" panose="02040503050406030204" pitchFamily="18" charset="0"/>
                  </a:rPr>
                  <a:t>?</a:t>
                </a:r>
                <a:endParaRPr lang="zh-CN" altLang="zh-CN" sz="2800" dirty="0"/>
              </a:p>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4.4.4 </a:t>
                </a:r>
                <a:r>
                  <a:rPr lang="zh-CN" altLang="en-US" sz="2800" dirty="0"/>
                  <a:t>考查矩阵</a:t>
                </a:r>
                <a14:m>
                  <m:oMath xmlns:m="http://schemas.openxmlformats.org/officeDocument/2006/math">
                    <m:r>
                      <a:rPr lang="en-US" altLang="zh-CN" sz="2800" b="0" i="1" smtClean="0">
                        <a:latin typeface="Cambria Math" panose="02040503050406030204" pitchFamily="18" charset="0"/>
                      </a:rPr>
                      <m:t>𝐴</m:t>
                    </m:r>
                    <m:r>
                      <a:rPr lang="en-US" altLang="zh-CN" sz="2800" b="0" i="1" smtClean="0">
                        <a:latin typeface="Cambria Math" panose="02040503050406030204" pitchFamily="18" charset="0"/>
                      </a:rPr>
                      <m:t>=</m:t>
                    </m:r>
                    <m:d>
                      <m:dPr>
                        <m:begChr m:val="["/>
                        <m:endChr m:val="]"/>
                        <m:ctrlPr>
                          <a:rPr lang="en-US" altLang="zh-CN" sz="2800" b="0" i="1" smtClean="0">
                            <a:latin typeface="Cambria Math" panose="02040503050406030204" pitchFamily="18" charset="0"/>
                          </a:rPr>
                        </m:ctrlPr>
                      </m:dPr>
                      <m:e>
                        <m:m>
                          <m:mPr>
                            <m:mcs>
                              <m:mc>
                                <m:mcPr>
                                  <m:count m:val="2"/>
                                  <m:mcJc m:val="center"/>
                                </m:mcPr>
                              </m:mc>
                            </m:mcs>
                            <m:ctrlPr>
                              <a:rPr lang="en-US" altLang="zh-CN" sz="2800" b="0" i="1" smtClean="0">
                                <a:latin typeface="Cambria Math" panose="02040503050406030204" pitchFamily="18" charset="0"/>
                              </a:rPr>
                            </m:ctrlPr>
                          </m:mPr>
                          <m:mr>
                            <m:e>
                              <m:r>
                                <m:rPr>
                                  <m:brk m:alnAt="7"/>
                                </m:rPr>
                                <a:rPr lang="en-US" altLang="zh-CN" sz="2800" b="0" i="1" smtClean="0">
                                  <a:latin typeface="Cambria Math" panose="02040503050406030204" pitchFamily="18" charset="0"/>
                                </a:rPr>
                                <m:t>0</m:t>
                              </m:r>
                            </m:e>
                            <m:e>
                              <m:r>
                                <a:rPr lang="en-US" altLang="zh-CN" sz="2800" b="0" i="1" smtClean="0">
                                  <a:latin typeface="Cambria Math" panose="02040503050406030204" pitchFamily="18" charset="0"/>
                                </a:rPr>
                                <m:t>−0.4</m:t>
                              </m:r>
                            </m:e>
                          </m:mr>
                          <m:mr>
                            <m:e>
                              <m:r>
                                <a:rPr lang="en-US" altLang="zh-CN" sz="2800" b="0" i="1" smtClean="0">
                                  <a:latin typeface="Cambria Math" panose="02040503050406030204" pitchFamily="18" charset="0"/>
                                </a:rPr>
                                <m:t>0.9</m:t>
                              </m:r>
                            </m:e>
                            <m:e>
                              <m:r>
                                <a:rPr lang="en-US" altLang="zh-CN" sz="2800" b="0" i="1" smtClean="0">
                                  <a:latin typeface="Cambria Math" panose="02040503050406030204" pitchFamily="18" charset="0"/>
                                </a:rPr>
                                <m:t>1</m:t>
                              </m:r>
                            </m:e>
                          </m:mr>
                        </m:m>
                      </m:e>
                    </m:d>
                  </m:oMath>
                </a14:m>
                <a:r>
                  <a:rPr lang="en-US" altLang="zh-CN" sz="2800" dirty="0"/>
                  <a:t>, </a:t>
                </a:r>
                <a:r>
                  <a:rPr lang="zh-CN" altLang="en-US" sz="2800" dirty="0"/>
                  <a:t>其盖尔圆为</a:t>
                </a:r>
                <a:endParaRPr lang="en-US" altLang="zh-CN" sz="2800" dirty="0"/>
              </a:p>
              <a:p>
                <a:pPr>
                  <a:lnSpc>
                    <a:spcPct val="120000"/>
                  </a:lnSpc>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𝐺</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d>
                        <m:dPr>
                          <m:begChr m:val="|"/>
                          <m:endChr m:val="|"/>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𝑧</m:t>
                          </m:r>
                        </m:e>
                      </m:d>
                      <m:r>
                        <a:rPr lang="en-US" altLang="zh-CN" sz="2800" b="0" i="1" smtClean="0">
                          <a:latin typeface="Cambria Math" panose="02040503050406030204" pitchFamily="18" charset="0"/>
                          <a:ea typeface="Cambria Math" panose="02040503050406030204" pitchFamily="18" charset="0"/>
                        </a:rPr>
                        <m:t>≤0.4,  </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𝐺</m:t>
                          </m:r>
                        </m:e>
                        <m:sub>
                          <m:r>
                            <a:rPr lang="en-US" altLang="zh-CN" sz="2800" b="0" i="1" smtClean="0">
                              <a:latin typeface="Cambria Math" panose="02040503050406030204" pitchFamily="18" charset="0"/>
                            </a:rPr>
                            <m:t>2</m:t>
                          </m:r>
                        </m:sub>
                      </m:sSub>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𝑧</m:t>
                          </m:r>
                          <m:r>
                            <a:rPr lang="en-US" altLang="zh-CN" sz="2800" b="0" i="1" smtClean="0">
                              <a:latin typeface="Cambria Math" panose="02040503050406030204" pitchFamily="18" charset="0"/>
                            </a:rPr>
                            <m:t>−1</m:t>
                          </m:r>
                        </m:e>
                      </m:d>
                      <m:r>
                        <a:rPr lang="en-US" altLang="zh-CN" sz="2800" i="1">
                          <a:latin typeface="Cambria Math" panose="02040503050406030204" pitchFamily="18" charset="0"/>
                          <a:ea typeface="Cambria Math" panose="02040503050406030204" pitchFamily="18" charset="0"/>
                        </a:rPr>
                        <m:t>≤0.</m:t>
                      </m:r>
                      <m:r>
                        <a:rPr lang="en-US" altLang="zh-CN" sz="2800" b="0" i="1" smtClean="0">
                          <a:latin typeface="Cambria Math" panose="02040503050406030204" pitchFamily="18" charset="0"/>
                          <a:ea typeface="Cambria Math" panose="02040503050406030204" pitchFamily="18" charset="0"/>
                        </a:rPr>
                        <m:t>9</m:t>
                      </m:r>
                    </m:oMath>
                  </m:oMathPara>
                </a14:m>
                <a:endParaRPr lang="en-US" altLang="zh-CN" sz="2800" dirty="0"/>
              </a:p>
              <a:p>
                <a:pPr>
                  <a:lnSpc>
                    <a:spcPct val="120000"/>
                  </a:lnSpc>
                </a:pPr>
                <a:r>
                  <a:rPr lang="zh-CN" altLang="en-US" sz="2800" dirty="0"/>
                  <a:t>经解析计算矩阵</a:t>
                </a:r>
                <a14:m>
                  <m:oMath xmlns:m="http://schemas.openxmlformats.org/officeDocument/2006/math">
                    <m:r>
                      <a:rPr lang="en-US" altLang="zh-CN" sz="2800" i="1" smtClean="0">
                        <a:latin typeface="Cambria Math" panose="02040503050406030204" pitchFamily="18" charset="0"/>
                      </a:rPr>
                      <m:t>𝐴</m:t>
                    </m:r>
                  </m:oMath>
                </a14:m>
                <a:r>
                  <a:rPr lang="zh-CN" altLang="en-US" sz="2800" dirty="0"/>
                  <a:t>的特征值为</a:t>
                </a:r>
                <a14:m>
                  <m:oMath xmlns:m="http://schemas.openxmlformats.org/officeDocument/2006/math">
                    <m:sSub>
                      <m:sSubPr>
                        <m:ctrlPr>
                          <a:rPr lang="en-US" altLang="zh-CN" sz="2800" i="1" smtClean="0">
                            <a:latin typeface="Cambria Math" panose="02040503050406030204" pitchFamily="18" charset="0"/>
                          </a:rPr>
                        </m:ctrlPr>
                      </m:sSubPr>
                      <m:e>
                        <m:r>
                          <a:rPr lang="zh-CN" altLang="en-US" sz="2800" i="1">
                            <a:latin typeface="Cambria Math" panose="02040503050406030204" pitchFamily="18" charset="0"/>
                          </a:rPr>
                          <m:t>𝜆</m:t>
                        </m:r>
                      </m:e>
                      <m:sub>
                        <m:r>
                          <a:rPr lang="en-US" altLang="zh-CN" sz="2800" b="0" i="1" smtClean="0">
                            <a:latin typeface="Cambria Math" panose="02040503050406030204" pitchFamily="18" charset="0"/>
                          </a:rPr>
                          <m:t>1,2</m:t>
                        </m:r>
                      </m:sub>
                    </m:sSub>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r>
                          <a:rPr lang="en-US" altLang="zh-CN" sz="2800" b="0" i="1" smtClean="0">
                            <a:latin typeface="Cambria Math" panose="02040503050406030204" pitchFamily="18" charset="0"/>
                            <a:ea typeface="Cambria Math" panose="02040503050406030204" pitchFamily="18" charset="0"/>
                          </a:rPr>
                          <m:t>±</m:t>
                        </m:r>
                        <m:rad>
                          <m:radPr>
                            <m:degHide m:val="on"/>
                            <m:ctrlPr>
                              <a:rPr lang="en-US" altLang="zh-CN" sz="2800" b="0" i="1" smtClean="0">
                                <a:latin typeface="Cambria Math" panose="02040503050406030204" pitchFamily="18" charset="0"/>
                                <a:ea typeface="Cambria Math" panose="02040503050406030204" pitchFamily="18" charset="0"/>
                              </a:rPr>
                            </m:ctrlPr>
                          </m:radPr>
                          <m:deg/>
                          <m:e>
                            <m:r>
                              <a:rPr lang="en-US" altLang="zh-CN" sz="2800" b="0" i="1" smtClean="0">
                                <a:latin typeface="Cambria Math" panose="02040503050406030204" pitchFamily="18" charset="0"/>
                                <a:ea typeface="Cambria Math" panose="02040503050406030204" pitchFamily="18" charset="0"/>
                              </a:rPr>
                              <m:t>0.44</m:t>
                            </m:r>
                            <m:r>
                              <a:rPr lang="en-US" altLang="zh-CN" sz="2800" b="0" i="1" smtClean="0">
                                <a:latin typeface="Cambria Math" panose="02040503050406030204" pitchFamily="18" charset="0"/>
                                <a:ea typeface="Cambria Math" panose="02040503050406030204" pitchFamily="18" charset="0"/>
                              </a:rPr>
                              <m:t>𝑖</m:t>
                            </m:r>
                          </m:e>
                        </m:rad>
                      </m:num>
                      <m:den>
                        <m:r>
                          <a:rPr lang="en-US" altLang="zh-CN" sz="2800" b="0" i="1" smtClean="0">
                            <a:latin typeface="Cambria Math" panose="02040503050406030204" pitchFamily="18" charset="0"/>
                          </a:rPr>
                          <m:t>2</m:t>
                        </m:r>
                      </m:den>
                    </m:f>
                  </m:oMath>
                </a14:m>
                <a:r>
                  <a:rPr lang="en-US" altLang="zh-CN" sz="2800" dirty="0"/>
                  <a:t>. </a:t>
                </a:r>
                <a:endParaRPr lang="zh-CN" altLang="zh-CN" sz="2800" dirty="0"/>
              </a:p>
              <a:p>
                <a:pP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5210626"/>
              </a:xfrm>
              <a:prstGeom prst="rect">
                <a:avLst/>
              </a:prstGeom>
              <a:blipFill>
                <a:blip r:embed="rId2"/>
                <a:stretch>
                  <a:fillRect l="-1623" t="-937" r="-696"/>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1FBCF377-0898-4CCA-99CD-557D6025A94A}"/>
              </a:ext>
            </a:extLst>
          </p:cNvPr>
          <p:cNvSpPr txBox="1"/>
          <p:nvPr/>
        </p:nvSpPr>
        <p:spPr>
          <a:xfrm>
            <a:off x="5213350" y="2971800"/>
            <a:ext cx="914400" cy="914400"/>
          </a:xfrm>
          <a:prstGeom prst="rect">
            <a:avLst/>
          </a:prstGeom>
        </p:spPr>
        <p:txBody>
          <a:bodyPr vert="horz" wrap="square" lIns="91440" tIns="45720" rIns="91440" bIns="45720" rtlCol="0">
            <a:normAutofit fontScale="40000" lnSpcReduction="20000"/>
          </a:bodyPr>
          <a:lstStyle/>
          <a:p>
            <a:pPr>
              <a:lnSpc>
                <a:spcPct val="140000"/>
              </a:lnSpc>
            </a:pPr>
            <a:endParaRPr lang="zh-CN" altLang="en-US" sz="11200" b="1" dirty="0"/>
          </a:p>
        </p:txBody>
      </p:sp>
      <p:pic>
        <p:nvPicPr>
          <p:cNvPr id="4" name="图片 3">
            <a:extLst>
              <a:ext uri="{FF2B5EF4-FFF2-40B4-BE49-F238E27FC236}">
                <a16:creationId xmlns:a16="http://schemas.microsoft.com/office/drawing/2014/main" id="{25A11DA8-042A-0AE0-4081-00680C0CAF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66819" y="4562462"/>
            <a:ext cx="2997874" cy="2248406"/>
          </a:xfrm>
          <a:prstGeom prst="rect">
            <a:avLst/>
          </a:prstGeom>
          <a:noFill/>
          <a:ln>
            <a:noFill/>
          </a:ln>
        </p:spPr>
      </p:pic>
      <p:sp>
        <p:nvSpPr>
          <p:cNvPr id="6" name="文本框 5">
            <a:extLst>
              <a:ext uri="{FF2B5EF4-FFF2-40B4-BE49-F238E27FC236}">
                <a16:creationId xmlns:a16="http://schemas.microsoft.com/office/drawing/2014/main" id="{B9155D70-D557-3F4F-B551-CA51DF92322E}"/>
              </a:ext>
            </a:extLst>
          </p:cNvPr>
          <p:cNvSpPr txBox="1"/>
          <p:nvPr/>
        </p:nvSpPr>
        <p:spPr>
          <a:xfrm>
            <a:off x="4010793" y="4787824"/>
            <a:ext cx="4057137" cy="1280468"/>
          </a:xfrm>
          <a:prstGeom prst="rect">
            <a:avLst/>
          </a:prstGeom>
        </p:spPr>
        <p:txBody>
          <a:bodyPr vert="horz" wrap="square" lIns="91440" tIns="45720" rIns="91440" bIns="45720" rtlCol="0">
            <a:normAutofit fontScale="25000" lnSpcReduction="20000"/>
          </a:bodyPr>
          <a:lstStyle/>
          <a:p>
            <a:pPr>
              <a:lnSpc>
                <a:spcPct val="140000"/>
              </a:lnSpc>
              <a:spcBef>
                <a:spcPts val="600"/>
              </a:spcBef>
            </a:pPr>
            <a:r>
              <a:rPr lang="zh-CN" altLang="en-US" sz="11200" dirty="0">
                <a:solidFill>
                  <a:srgbClr val="0000FF"/>
                </a:solidFill>
                <a:latin typeface="+mn-ea"/>
                <a:ea typeface="黑体" panose="02010609060101010101" pitchFamily="49" charset="-122"/>
                <a:cs typeface="+mn-cs"/>
              </a:rPr>
              <a:t>所以</a:t>
            </a:r>
            <a:r>
              <a:rPr lang="en-US" altLang="zh-CN" sz="11200" dirty="0">
                <a:solidFill>
                  <a:srgbClr val="0000FF"/>
                </a:solidFill>
                <a:latin typeface="+mn-ea"/>
                <a:ea typeface="黑体" panose="02010609060101010101" pitchFamily="49" charset="-122"/>
                <a:cs typeface="+mn-cs"/>
              </a:rPr>
              <a:t>, </a:t>
            </a:r>
            <a:r>
              <a:rPr lang="zh-CN" altLang="en-US" sz="11200" dirty="0">
                <a:solidFill>
                  <a:srgbClr val="0000FF"/>
                </a:solidFill>
                <a:latin typeface="+mn-ea"/>
                <a:ea typeface="黑体" panose="02010609060101010101" pitchFamily="49" charset="-122"/>
                <a:cs typeface="+mn-cs"/>
              </a:rPr>
              <a:t>并非每个盖尔圆内都恰好有一个特征值</a:t>
            </a:r>
            <a:r>
              <a:rPr lang="en-US" altLang="zh-CN" sz="11200" dirty="0">
                <a:solidFill>
                  <a:srgbClr val="0000FF"/>
                </a:solidFill>
                <a:latin typeface="+mn-ea"/>
                <a:ea typeface="黑体" panose="02010609060101010101" pitchFamily="49" charset="-122"/>
                <a:cs typeface="+mn-cs"/>
              </a:rPr>
              <a:t>.</a:t>
            </a:r>
            <a:endParaRPr lang="zh-CN" altLang="en-US" sz="11200" dirty="0">
              <a:solidFill>
                <a:srgbClr val="0000FF"/>
              </a:solidFill>
              <a:latin typeface="+mn-ea"/>
              <a:ea typeface="黑体" panose="02010609060101010101" pitchFamily="49" charset="-122"/>
              <a:cs typeface="+mn-cs"/>
            </a:endParaRPr>
          </a:p>
          <a:p>
            <a:pPr>
              <a:lnSpc>
                <a:spcPct val="140000"/>
              </a:lnSpc>
            </a:pPr>
            <a:endParaRPr lang="zh-CN" altLang="en-US" sz="11200" b="1" dirty="0"/>
          </a:p>
        </p:txBody>
      </p:sp>
    </p:spTree>
    <p:extLst>
      <p:ext uri="{BB962C8B-B14F-4D97-AF65-F5344CB8AC3E}">
        <p14:creationId xmlns:p14="http://schemas.microsoft.com/office/powerpoint/2010/main" val="89973693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特征值估计</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0" y="1229293"/>
                <a:ext cx="813567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定理</a:t>
                </a:r>
                <a:r>
                  <a:rPr lang="en-US" altLang="zh-CN" sz="2800" b="1" dirty="0">
                    <a:solidFill>
                      <a:srgbClr val="0000FF"/>
                    </a:solidFill>
                  </a:rPr>
                  <a:t>4.4.4</a:t>
                </a:r>
                <a:r>
                  <a:rPr lang="zh-CN" altLang="zh-CN" sz="2800" dirty="0">
                    <a:solidFill>
                      <a:srgbClr val="0000FF"/>
                    </a:solidFill>
                    <a:latin typeface="Times New Roman" panose="02020603050405020304" pitchFamily="18" charset="0"/>
                    <a:cs typeface="Times New Roman" panose="02020603050405020304" pitchFamily="18" charset="0"/>
                  </a:rPr>
                  <a:t> （</a:t>
                </a:r>
                <a:r>
                  <a:rPr lang="zh-CN" altLang="en-US" sz="2800" b="1" dirty="0">
                    <a:solidFill>
                      <a:srgbClr val="0000FF"/>
                    </a:solidFill>
                    <a:latin typeface="Times New Roman" panose="02020603050405020304" pitchFamily="18" charset="0"/>
                    <a:cs typeface="Times New Roman" panose="02020603050405020304" pitchFamily="18" charset="0"/>
                  </a:rPr>
                  <a:t>盖尔圆盘定理续</a:t>
                </a:r>
                <a:r>
                  <a:rPr lang="zh-CN" altLang="zh-CN" sz="2800" dirty="0">
                    <a:solidFill>
                      <a:srgbClr val="0000FF"/>
                    </a:solidFill>
                    <a:latin typeface="Times New Roman" panose="02020603050405020304" pitchFamily="18" charset="0"/>
                    <a:cs typeface="Times New Roman" panose="02020603050405020304" pitchFamily="18" charset="0"/>
                  </a:rPr>
                  <a:t>）</a:t>
                </a:r>
                <a:r>
                  <a:rPr lang="en-US" altLang="zh-CN" sz="2800" b="1" dirty="0">
                    <a:solidFill>
                      <a:srgbClr val="0000FF"/>
                    </a:solidFill>
                  </a:rPr>
                  <a:t> </a:t>
                </a:r>
                <a:r>
                  <a:rPr lang="zh-CN" altLang="en-US" sz="2800" dirty="0"/>
                  <a:t>设</a:t>
                </a:r>
                <a14:m>
                  <m:oMath xmlns:m="http://schemas.openxmlformats.org/officeDocument/2006/math">
                    <m:r>
                      <a:rPr lang="en-US" altLang="zh-CN" sz="2800" b="0" i="1" smtClean="0">
                        <a:latin typeface="Cambria Math" panose="02040503050406030204" pitchFamily="18" charset="0"/>
                      </a:rPr>
                      <m:t>𝐴</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𝑎</m:t>
                        </m:r>
                      </m:e>
                      <m:sub>
                        <m:r>
                          <a:rPr lang="en-US" altLang="zh-CN" sz="2800" b="0" i="1" smtClean="0">
                            <a:latin typeface="Cambria Math" panose="02040503050406030204" pitchFamily="18" charset="0"/>
                          </a:rPr>
                          <m:t>𝑖𝑗</m:t>
                        </m:r>
                      </m:sub>
                    </m:sSub>
                    <m:r>
                      <a:rPr lang="en-US" altLang="zh-CN" sz="2800" b="0" i="1" smtClean="0">
                        <a:latin typeface="Cambria Math" panose="02040503050406030204" pitchFamily="18" charset="0"/>
                      </a:rPr>
                      <m:t>)</m:t>
                    </m:r>
                    <m:r>
                      <a:rPr lang="en-US" altLang="zh-CN" sz="2800">
                        <a:latin typeface="Cambria Math" panose="02040503050406030204" pitchFamily="18" charset="0"/>
                      </a:rPr>
                      <m:t>∈</m:t>
                    </m:r>
                    <m:sSup>
                      <m:sSupPr>
                        <m:ctrlPr>
                          <a:rPr lang="en-US" altLang="zh-CN" sz="2800" i="1">
                            <a:latin typeface="Cambria Math" panose="02040503050406030204" pitchFamily="18" charset="0"/>
                            <a:ea typeface="Cambria Math" panose="02040503050406030204" pitchFamily="18" charset="0"/>
                          </a:rPr>
                        </m:ctrlPr>
                      </m:sSupPr>
                      <m:e>
                        <m:r>
                          <a:rPr lang="en-US" altLang="zh-CN" sz="2800" i="1">
                            <a:latin typeface="Cambria Math" panose="02040503050406030204" pitchFamily="18" charset="0"/>
                          </a:rPr>
                          <m:t>ℂ</m:t>
                        </m:r>
                      </m:e>
                      <m:sup>
                        <m:r>
                          <a:rPr lang="en-US" altLang="zh-CN" sz="2800" b="0" i="1" smtClean="0">
                            <a:latin typeface="Cambria Math" panose="02040503050406030204" pitchFamily="18" charset="0"/>
                          </a:rPr>
                          <m:t>𝑛</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𝑛</m:t>
                        </m:r>
                      </m:sup>
                    </m:sSup>
                  </m:oMath>
                </a14:m>
                <a:r>
                  <a:rPr lang="zh-CN" altLang="en-US" sz="2800" dirty="0"/>
                  <a:t>的</a:t>
                </a:r>
                <a14:m>
                  <m:oMath xmlns:m="http://schemas.openxmlformats.org/officeDocument/2006/math">
                    <m:r>
                      <a:rPr lang="en-US" altLang="zh-CN" sz="2800" i="1" smtClean="0">
                        <a:latin typeface="Cambria Math" panose="02040503050406030204" pitchFamily="18" charset="0"/>
                      </a:rPr>
                      <m:t>𝑛</m:t>
                    </m:r>
                  </m:oMath>
                </a14:m>
                <a:r>
                  <a:rPr lang="zh-CN" altLang="en-US" sz="2800" dirty="0"/>
                  <a:t>个盖尔圆盘为</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𝐺</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𝐺</m:t>
                        </m:r>
                      </m:e>
                      <m:sub>
                        <m:r>
                          <a:rPr lang="en-US" altLang="zh-CN" sz="2800" i="1">
                            <a:latin typeface="Cambria Math" panose="02040503050406030204" pitchFamily="18" charset="0"/>
                            <a:ea typeface="Cambria Math" panose="02040503050406030204" pitchFamily="18" charset="0"/>
                          </a:rPr>
                          <m:t>𝑛</m:t>
                        </m:r>
                      </m:sub>
                    </m:sSub>
                  </m:oMath>
                </a14:m>
                <a:r>
                  <a:rPr lang="en-US" altLang="zh-CN" sz="2800" dirty="0"/>
                  <a:t>, </a:t>
                </a:r>
                <a:r>
                  <a:rPr lang="zh-CN" altLang="en-US" sz="2800" dirty="0"/>
                  <a:t>若其中的</a:t>
                </a:r>
                <a14:m>
                  <m:oMath xmlns:m="http://schemas.openxmlformats.org/officeDocument/2006/math">
                    <m:r>
                      <a:rPr lang="en-US" altLang="zh-CN" sz="2800" i="1" smtClean="0">
                        <a:latin typeface="Cambria Math" panose="02040503050406030204" pitchFamily="18" charset="0"/>
                      </a:rPr>
                      <m:t>𝑘</m:t>
                    </m:r>
                  </m:oMath>
                </a14:m>
                <a:r>
                  <a:rPr lang="zh-CN" altLang="en-US" sz="2800" dirty="0"/>
                  <a:t>个盖尔圆盘的并集形成一个连通的区域</a:t>
                </a:r>
                <a:r>
                  <a:rPr lang="en-US" altLang="zh-CN" sz="2800" dirty="0"/>
                  <a:t>, </a:t>
                </a:r>
                <a:r>
                  <a:rPr lang="zh-CN" altLang="en-US" sz="2800" dirty="0"/>
                  <a:t>且该区域与其余</a:t>
                </a:r>
                <a14:m>
                  <m:oMath xmlns:m="http://schemas.openxmlformats.org/officeDocument/2006/math">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𝑘</m:t>
                    </m:r>
                    <m:r>
                      <a:rPr lang="zh-CN" altLang="en-US" sz="2800" i="1">
                        <a:latin typeface="Cambria Math" panose="02040503050406030204" pitchFamily="18" charset="0"/>
                      </a:rPr>
                      <m:t>个</m:t>
                    </m:r>
                  </m:oMath>
                </a14:m>
                <a:r>
                  <a:rPr lang="zh-CN" altLang="en-US" sz="2800" dirty="0"/>
                  <a:t>圆盘都不相交，则此连通域内恰有</a:t>
                </a:r>
                <a14:m>
                  <m:oMath xmlns:m="http://schemas.openxmlformats.org/officeDocument/2006/math">
                    <m:r>
                      <a:rPr lang="en-US" altLang="zh-CN" sz="2800" i="1">
                        <a:latin typeface="Cambria Math" panose="02040503050406030204" pitchFamily="18" charset="0"/>
                      </a:rPr>
                      <m:t>𝑘</m:t>
                    </m:r>
                  </m:oMath>
                </a14:m>
                <a:r>
                  <a:rPr lang="zh-CN" altLang="en-US" sz="2800" dirty="0"/>
                  <a:t>个特征值</a:t>
                </a:r>
                <a:r>
                  <a:rPr lang="en-US" altLang="zh-CN" sz="2800" dirty="0"/>
                  <a:t>. </a:t>
                </a:r>
                <a:r>
                  <a:rPr lang="zh-CN" altLang="en-US" sz="2800" dirty="0"/>
                  <a:t>特别地</a:t>
                </a:r>
                <a:r>
                  <a:rPr lang="en-US" altLang="zh-CN" sz="2800" dirty="0"/>
                  <a:t>, </a:t>
                </a:r>
                <a:r>
                  <a:rPr lang="zh-CN" altLang="en-US" sz="2800" dirty="0">
                    <a:solidFill>
                      <a:srgbClr val="FF0000"/>
                    </a:solidFill>
                  </a:rPr>
                  <a:t>孤立盖尔圆内有且仅有一个特征值</a:t>
                </a:r>
                <a:r>
                  <a:rPr lang="en-US" altLang="zh-CN" sz="2800" dirty="0"/>
                  <a:t>.</a:t>
                </a:r>
              </a:p>
              <a:p>
                <a:pPr>
                  <a:lnSpc>
                    <a:spcPct val="120000"/>
                  </a:lnSpc>
                </a:pPr>
                <a:endParaRPr lang="zh-CN" altLang="en-US" sz="2800" dirty="0"/>
              </a:p>
              <a:p>
                <a:pPr>
                  <a:lnSpc>
                    <a:spcPct val="120000"/>
                  </a:lnSpc>
                </a:pPr>
                <a:endParaRPr lang="zh-CN" altLang="en-US" sz="2800" dirty="0"/>
              </a:p>
              <a:p>
                <a:pPr>
                  <a:lnSpc>
                    <a:spcPct val="120000"/>
                  </a:lnSpc>
                </a:pPr>
                <a:endParaRPr lang="zh-CN" altLang="en-US" sz="2800" dirty="0"/>
              </a:p>
              <a:p>
                <a:pPr>
                  <a:lnSpc>
                    <a:spcPct val="120000"/>
                  </a:lnSpc>
                </a:pPr>
                <a:endParaRPr lang="en-US" altLang="zh-CN" sz="2800" dirty="0"/>
              </a:p>
              <a:p>
                <a:pPr>
                  <a:lnSpc>
                    <a:spcPct val="120000"/>
                  </a:lnSpc>
                </a:pPr>
                <a:endParaRPr lang="zh-CN" altLang="zh-CN" sz="2800" dirty="0"/>
              </a:p>
              <a:p>
                <a:pPr>
                  <a:lnSpc>
                    <a:spcPct val="120000"/>
                  </a:lnSpc>
                </a:pPr>
                <a:endParaRPr lang="zh-CN" altLang="zh-CN" sz="2800" dirty="0"/>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0" y="1229293"/>
                <a:ext cx="8135670" cy="4935337"/>
              </a:xfrm>
              <a:prstGeom prst="rect">
                <a:avLst/>
              </a:prstGeom>
              <a:blipFill>
                <a:blip r:embed="rId2"/>
                <a:stretch>
                  <a:fillRect l="-1573" t="-3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3567178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特征值估计</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0" y="1229293"/>
                <a:ext cx="813567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推论</a:t>
                </a:r>
                <a:r>
                  <a:rPr lang="en-US" altLang="zh-CN" sz="2800" b="1" dirty="0">
                    <a:solidFill>
                      <a:srgbClr val="0000FF"/>
                    </a:solidFill>
                  </a:rPr>
                  <a:t>4.4.1 </a:t>
                </a:r>
                <a:r>
                  <a:rPr lang="zh-CN" altLang="en-US" sz="2800" dirty="0"/>
                  <a:t>设矩阵</a:t>
                </a:r>
                <a14:m>
                  <m:oMath xmlns:m="http://schemas.openxmlformats.org/officeDocument/2006/math">
                    <m:r>
                      <a:rPr lang="en-US" altLang="zh-CN" sz="2800" b="0" i="1" smtClean="0">
                        <a:latin typeface="Cambria Math" panose="02040503050406030204" pitchFamily="18" charset="0"/>
                      </a:rPr>
                      <m:t>𝐴</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𝑎</m:t>
                        </m:r>
                      </m:e>
                      <m:sub>
                        <m:r>
                          <a:rPr lang="en-US" altLang="zh-CN" sz="2800" b="0" i="1" smtClean="0">
                            <a:latin typeface="Cambria Math" panose="02040503050406030204" pitchFamily="18" charset="0"/>
                          </a:rPr>
                          <m:t>𝑖𝑗</m:t>
                        </m:r>
                      </m:sub>
                    </m:sSub>
                    <m:r>
                      <a:rPr lang="en-US" altLang="zh-CN" sz="2800" b="0" i="1" smtClean="0">
                        <a:latin typeface="Cambria Math" panose="02040503050406030204" pitchFamily="18" charset="0"/>
                      </a:rPr>
                      <m:t>)</m:t>
                    </m:r>
                    <m:r>
                      <a:rPr lang="en-US" altLang="zh-CN" sz="2800">
                        <a:latin typeface="Cambria Math" panose="02040503050406030204" pitchFamily="18" charset="0"/>
                      </a:rPr>
                      <m:t>∈</m:t>
                    </m:r>
                    <m:sSup>
                      <m:sSupPr>
                        <m:ctrlPr>
                          <a:rPr lang="en-US" altLang="zh-CN" sz="2800" i="1">
                            <a:latin typeface="Cambria Math" panose="02040503050406030204" pitchFamily="18" charset="0"/>
                            <a:ea typeface="Cambria Math" panose="02040503050406030204" pitchFamily="18" charset="0"/>
                          </a:rPr>
                        </m:ctrlPr>
                      </m:sSupPr>
                      <m:e>
                        <m:r>
                          <a:rPr lang="en-US" altLang="zh-CN" sz="2800" i="1">
                            <a:latin typeface="Cambria Math" panose="02040503050406030204" pitchFamily="18" charset="0"/>
                          </a:rPr>
                          <m:t>ℂ</m:t>
                        </m:r>
                      </m:e>
                      <m:sup>
                        <m:r>
                          <a:rPr lang="en-US" altLang="zh-CN" sz="2800" b="0" i="1" smtClean="0">
                            <a:latin typeface="Cambria Math" panose="02040503050406030204" pitchFamily="18" charset="0"/>
                          </a:rPr>
                          <m:t>𝑛</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𝑛</m:t>
                        </m:r>
                      </m:sup>
                    </m:sSup>
                  </m:oMath>
                </a14:m>
                <a:r>
                  <a:rPr lang="zh-CN" altLang="en-US" sz="2800" dirty="0"/>
                  <a:t>的</a:t>
                </a:r>
                <a14:m>
                  <m:oMath xmlns:m="http://schemas.openxmlformats.org/officeDocument/2006/math">
                    <m:r>
                      <a:rPr lang="en-US" altLang="zh-CN" sz="2800" i="1">
                        <a:latin typeface="Cambria Math" panose="02040503050406030204" pitchFamily="18" charset="0"/>
                      </a:rPr>
                      <m:t>𝑛</m:t>
                    </m:r>
                  </m:oMath>
                </a14:m>
                <a:r>
                  <a:rPr lang="zh-CN" altLang="en-US" sz="2800" dirty="0"/>
                  <a:t>个盖尔圆盘为</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𝐺</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𝐺</m:t>
                        </m:r>
                      </m:e>
                      <m:sub>
                        <m:r>
                          <a:rPr lang="en-US" altLang="zh-CN" sz="2800" i="1">
                            <a:latin typeface="Cambria Math" panose="02040503050406030204" pitchFamily="18" charset="0"/>
                            <a:ea typeface="Cambria Math" panose="02040503050406030204" pitchFamily="18" charset="0"/>
                          </a:rPr>
                          <m:t>𝑛</m:t>
                        </m:r>
                      </m:sub>
                    </m:sSub>
                  </m:oMath>
                </a14:m>
                <a:r>
                  <a:rPr lang="en-US" altLang="zh-CN" sz="2800" dirty="0"/>
                  <a:t>, </a:t>
                </a:r>
                <a:r>
                  <a:rPr lang="zh-CN" altLang="en-US" sz="2800" dirty="0"/>
                  <a:t>若原点</a:t>
                </a:r>
                <a14:m>
                  <m:oMath xmlns:m="http://schemas.openxmlformats.org/officeDocument/2006/math">
                    <m:r>
                      <a:rPr lang="en-US" altLang="zh-CN" sz="2800" b="0" i="1" smtClean="0">
                        <a:latin typeface="Cambria Math" panose="02040503050406030204" pitchFamily="18" charset="0"/>
                      </a:rPr>
                      <m:t>0</m:t>
                    </m:r>
                    <m:r>
                      <a:rPr lang="en-US" altLang="zh-CN" sz="2800" b="0" i="1" smtClean="0">
                        <a:latin typeface="Cambria Math" panose="02040503050406030204" pitchFamily="18" charset="0"/>
                        <a:ea typeface="Cambria Math" panose="02040503050406030204" pitchFamily="18" charset="0"/>
                      </a:rPr>
                      <m:t>∉</m:t>
                    </m:r>
                    <m:nary>
                      <m:naryPr>
                        <m:chr m:val="⋃"/>
                        <m:limLoc m:val="subSup"/>
                        <m:ctrlPr>
                          <a:rPr lang="en-US" altLang="zh-CN" sz="2800" b="0" i="1" smtClean="0">
                            <a:latin typeface="Cambria Math" panose="02040503050406030204" pitchFamily="18" charset="0"/>
                            <a:ea typeface="Cambria Math" panose="02040503050406030204" pitchFamily="18" charset="0"/>
                          </a:rPr>
                        </m:ctrlPr>
                      </m:naryPr>
                      <m:sub>
                        <m:r>
                          <m:rPr>
                            <m:brk m:alnAt="25"/>
                          </m:rPr>
                          <a:rPr lang="en-US" altLang="zh-CN" sz="2800" b="0" i="1" smtClean="0">
                            <a:latin typeface="Cambria Math" panose="02040503050406030204" pitchFamily="18" charset="0"/>
                            <a:ea typeface="Cambria Math" panose="02040503050406030204" pitchFamily="18" charset="0"/>
                          </a:rPr>
                          <m:t>𝑖</m:t>
                        </m:r>
                        <m:r>
                          <a:rPr lang="en-US" altLang="zh-CN" sz="2800" b="0" i="1" smtClean="0">
                            <a:latin typeface="Cambria Math" panose="02040503050406030204" pitchFamily="18" charset="0"/>
                            <a:ea typeface="Cambria Math" panose="02040503050406030204" pitchFamily="18" charset="0"/>
                          </a:rPr>
                          <m:t>=1</m:t>
                        </m:r>
                      </m:sub>
                      <m:sup>
                        <m:r>
                          <a:rPr lang="en-US" altLang="zh-CN" sz="2800" b="0" i="1" smtClean="0">
                            <a:latin typeface="Cambria Math" panose="02040503050406030204" pitchFamily="18" charset="0"/>
                            <a:ea typeface="Cambria Math" panose="02040503050406030204" pitchFamily="18" charset="0"/>
                          </a:rPr>
                          <m:t>𝑛</m:t>
                        </m:r>
                      </m:sup>
                      <m:e>
                        <m:sSub>
                          <m:sSubPr>
                            <m:ctrlPr>
                              <a:rPr lang="en-US" altLang="zh-CN" sz="2800" b="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𝐺</m:t>
                            </m:r>
                          </m:e>
                          <m:sub>
                            <m:r>
                              <a:rPr lang="en-US" altLang="zh-CN" sz="2800" b="0" i="1" smtClean="0">
                                <a:latin typeface="Cambria Math" panose="02040503050406030204" pitchFamily="18" charset="0"/>
                                <a:ea typeface="Cambria Math" panose="02040503050406030204" pitchFamily="18" charset="0"/>
                              </a:rPr>
                              <m:t>𝑖</m:t>
                            </m:r>
                          </m:sub>
                        </m:sSub>
                      </m:e>
                    </m:nary>
                  </m:oMath>
                </a14:m>
                <a:r>
                  <a:rPr lang="en-US" altLang="zh-CN" sz="2800" dirty="0"/>
                  <a:t>, </a:t>
                </a:r>
                <a:r>
                  <a:rPr lang="zh-CN" altLang="en-US" sz="2800" dirty="0"/>
                  <a:t>则矩阵</a:t>
                </a:r>
                <a14:m>
                  <m:oMath xmlns:m="http://schemas.openxmlformats.org/officeDocument/2006/math">
                    <m:r>
                      <a:rPr lang="en-US" altLang="zh-CN" sz="2800" i="1" smtClean="0">
                        <a:latin typeface="Cambria Math" panose="02040503050406030204" pitchFamily="18" charset="0"/>
                      </a:rPr>
                      <m:t>𝐴</m:t>
                    </m:r>
                  </m:oMath>
                </a14:m>
                <a:r>
                  <a:rPr lang="zh-CN" altLang="en-US" sz="2800" dirty="0"/>
                  <a:t>为非奇异矩阵</a:t>
                </a:r>
                <a:r>
                  <a:rPr lang="en-US" altLang="zh-CN" sz="2800" dirty="0"/>
                  <a:t>.</a:t>
                </a:r>
                <a:endParaRPr lang="zh-CN" altLang="en-US" sz="2800" dirty="0"/>
              </a:p>
              <a:p>
                <a:pPr>
                  <a:lnSpc>
                    <a:spcPct val="120000"/>
                  </a:lnSpc>
                </a:pPr>
                <a:endParaRPr lang="zh-CN" altLang="en-US" sz="2800" dirty="0"/>
              </a:p>
              <a:p>
                <a:pPr>
                  <a:lnSpc>
                    <a:spcPct val="120000"/>
                  </a:lnSpc>
                </a:pPr>
                <a:endParaRPr lang="zh-CN" altLang="en-US" sz="2800" dirty="0"/>
              </a:p>
              <a:p>
                <a:pPr>
                  <a:lnSpc>
                    <a:spcPct val="120000"/>
                  </a:lnSpc>
                </a:pPr>
                <a:endParaRPr lang="en-US" altLang="zh-CN" sz="2800" dirty="0"/>
              </a:p>
              <a:p>
                <a:pPr>
                  <a:lnSpc>
                    <a:spcPct val="120000"/>
                  </a:lnSpc>
                </a:pPr>
                <a:endParaRPr lang="zh-CN" altLang="zh-CN" sz="2800" dirty="0"/>
              </a:p>
              <a:p>
                <a:pPr>
                  <a:lnSpc>
                    <a:spcPct val="120000"/>
                  </a:lnSpc>
                </a:pPr>
                <a:endParaRPr lang="zh-CN" altLang="zh-CN" sz="2800" dirty="0"/>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0" y="1229293"/>
                <a:ext cx="8135670" cy="4935337"/>
              </a:xfrm>
              <a:prstGeom prst="rect">
                <a:avLst/>
              </a:prstGeom>
              <a:blipFill>
                <a:blip r:embed="rId2"/>
                <a:stretch>
                  <a:fillRect l="-1573" t="-3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9477966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特征值估计</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0" y="1229293"/>
                <a:ext cx="7951519"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sz="2800" b="1" dirty="0">
                    <a:solidFill>
                      <a:srgbClr val="0000FF"/>
                    </a:solidFill>
                  </a:rPr>
                  <a:t>推论</a:t>
                </a:r>
                <a:r>
                  <a:rPr lang="en-US" altLang="zh-CN" sz="2800" b="1" dirty="0">
                    <a:solidFill>
                      <a:srgbClr val="0000FF"/>
                    </a:solidFill>
                  </a:rPr>
                  <a:t>4.4.2 </a:t>
                </a:r>
                <a:r>
                  <a:rPr lang="zh-CN" altLang="en-US" sz="2800" dirty="0"/>
                  <a:t>设矩阵</a:t>
                </a:r>
                <a14:m>
                  <m:oMath xmlns:m="http://schemas.openxmlformats.org/officeDocument/2006/math">
                    <m:r>
                      <a:rPr lang="en-US" altLang="zh-CN" sz="2800" b="0" i="1" smtClean="0">
                        <a:latin typeface="Cambria Math" panose="02040503050406030204" pitchFamily="18" charset="0"/>
                      </a:rPr>
                      <m:t>𝐴</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𝑎</m:t>
                        </m:r>
                      </m:e>
                      <m:sub>
                        <m:r>
                          <a:rPr lang="en-US" altLang="zh-CN" sz="2800" b="0" i="1" smtClean="0">
                            <a:latin typeface="Cambria Math" panose="02040503050406030204" pitchFamily="18" charset="0"/>
                          </a:rPr>
                          <m:t>𝑖𝑗</m:t>
                        </m:r>
                      </m:sub>
                    </m:sSub>
                    <m:r>
                      <a:rPr lang="en-US" altLang="zh-CN" sz="2800" b="0" i="1" smtClean="0">
                        <a:latin typeface="Cambria Math" panose="02040503050406030204" pitchFamily="18" charset="0"/>
                      </a:rPr>
                      <m:t>)</m:t>
                    </m:r>
                    <m:r>
                      <a:rPr lang="en-US" altLang="zh-CN" sz="2800">
                        <a:latin typeface="Cambria Math" panose="02040503050406030204" pitchFamily="18" charset="0"/>
                      </a:rPr>
                      <m:t>∈</m:t>
                    </m:r>
                    <m:sSup>
                      <m:sSupPr>
                        <m:ctrlPr>
                          <a:rPr lang="en-US" altLang="zh-CN" sz="2800" i="1">
                            <a:latin typeface="Cambria Math" panose="02040503050406030204" pitchFamily="18" charset="0"/>
                            <a:ea typeface="Cambria Math" panose="02040503050406030204" pitchFamily="18" charset="0"/>
                          </a:rPr>
                        </m:ctrlPr>
                      </m:sSupPr>
                      <m:e>
                        <m:r>
                          <a:rPr lang="en-US" altLang="zh-CN" sz="2800" i="1">
                            <a:latin typeface="Cambria Math" panose="02040503050406030204" pitchFamily="18" charset="0"/>
                          </a:rPr>
                          <m:t>ℂ</m:t>
                        </m:r>
                      </m:e>
                      <m:sup>
                        <m:r>
                          <a:rPr lang="en-US" altLang="zh-CN" sz="2800" b="0" i="1" smtClean="0">
                            <a:latin typeface="Cambria Math" panose="02040503050406030204" pitchFamily="18" charset="0"/>
                          </a:rPr>
                          <m:t>𝑛</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𝑛</m:t>
                        </m:r>
                      </m:sup>
                    </m:sSup>
                  </m:oMath>
                </a14:m>
                <a:r>
                  <a:rPr lang="zh-CN" altLang="en-US" sz="2800" dirty="0"/>
                  <a:t>是对角占优矩阵</a:t>
                </a:r>
                <a:r>
                  <a:rPr lang="en-US" altLang="zh-CN" sz="2800" dirty="0"/>
                  <a:t>,</a:t>
                </a:r>
                <a:r>
                  <a:rPr lang="zh-CN" altLang="en-US" sz="2800" dirty="0"/>
                  <a:t>对即</a:t>
                </a:r>
                <a14:m>
                  <m:oMath xmlns:m="http://schemas.openxmlformats.org/officeDocument/2006/math">
                    <m:r>
                      <a:rPr lang="en-US" altLang="zh-CN" sz="2800" i="1">
                        <a:latin typeface="Cambria Math" panose="02040503050406030204" pitchFamily="18" charset="0"/>
                      </a:rPr>
                      <m:t>𝑖</m:t>
                    </m:r>
                    <m:r>
                      <a:rPr lang="en-US" altLang="zh-CN" sz="2800" i="1">
                        <a:latin typeface="Cambria Math" panose="02040503050406030204" pitchFamily="18" charset="0"/>
                      </a:rPr>
                      <m:t>=1,⋯,</m:t>
                    </m:r>
                    <m:r>
                      <a:rPr lang="en-US" altLang="zh-CN" sz="2800" i="1">
                        <a:latin typeface="Cambria Math" panose="02040503050406030204" pitchFamily="18" charset="0"/>
                        <a:ea typeface="Cambria Math" panose="02040503050406030204" pitchFamily="18" charset="0"/>
                      </a:rPr>
                      <m:t>𝑛</m:t>
                    </m:r>
                  </m:oMath>
                </a14:m>
                <a:r>
                  <a:rPr lang="en-US" altLang="zh-CN" sz="2800" dirty="0"/>
                  <a:t>, </a:t>
                </a:r>
                <a:r>
                  <a:rPr lang="zh-CN" altLang="en-US" sz="2800" dirty="0"/>
                  <a:t>有</a:t>
                </a:r>
                <a:endParaRPr lang="en-US" altLang="zh-CN" sz="2800" dirty="0"/>
              </a:p>
              <a:p>
                <a:pPr/>
                <a14:m>
                  <m:oMathPara xmlns:m="http://schemas.openxmlformats.org/officeDocument/2006/math">
                    <m:oMathParaPr>
                      <m:jc m:val="centerGroup"/>
                    </m:oMathParaPr>
                    <m:oMath xmlns:m="http://schemas.openxmlformats.org/officeDocument/2006/math">
                      <m:d>
                        <m:dPr>
                          <m:begChr m:val="|"/>
                          <m:endChr m:val="|"/>
                          <m:ctrlPr>
                            <a:rPr lang="en-US" altLang="zh-CN" sz="2800" i="1" smtClean="0">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a:latin typeface="Cambria Math" panose="02040503050406030204" pitchFamily="18" charset="0"/>
                                </a:rPr>
                                <m:t>𝑎</m:t>
                              </m:r>
                            </m:e>
                            <m:sub>
                              <m:r>
                                <a:rPr lang="en-US" altLang="zh-CN" sz="2800">
                                  <a:latin typeface="Cambria Math" panose="02040503050406030204" pitchFamily="18" charset="0"/>
                                </a:rPr>
                                <m:t>𝑖𝑖</m:t>
                              </m:r>
                            </m:sub>
                          </m:sSub>
                        </m:e>
                      </m:d>
                      <m:r>
                        <a:rPr lang="en-US" altLang="zh-CN" sz="2800">
                          <a:latin typeface="Cambria Math" panose="02040503050406030204" pitchFamily="18" charset="0"/>
                        </a:rPr>
                        <m:t>&gt;</m:t>
                      </m:r>
                      <m:nary>
                        <m:naryPr>
                          <m:chr m:val="∑"/>
                          <m:ctrlPr>
                            <a:rPr lang="en-US" altLang="zh-CN" sz="2800" i="1">
                              <a:latin typeface="Cambria Math" panose="02040503050406030204" pitchFamily="18" charset="0"/>
                            </a:rPr>
                          </m:ctrlPr>
                        </m:naryPr>
                        <m:sub>
                          <m:r>
                            <m:rPr>
                              <m:brk m:alnAt="23"/>
                            </m:rPr>
                            <a:rPr lang="en-US" altLang="zh-CN" sz="2800">
                              <a:latin typeface="Cambria Math" panose="02040503050406030204" pitchFamily="18" charset="0"/>
                            </a:rPr>
                            <m:t>𝑖</m:t>
                          </m:r>
                          <m:r>
                            <a:rPr lang="en-US" altLang="zh-CN" sz="2800">
                              <a:latin typeface="Cambria Math" panose="02040503050406030204" pitchFamily="18" charset="0"/>
                            </a:rPr>
                            <m:t>=1,</m:t>
                          </m:r>
                          <m:r>
                            <a:rPr lang="en-US" altLang="zh-CN" sz="2800">
                              <a:latin typeface="Cambria Math" panose="02040503050406030204" pitchFamily="18" charset="0"/>
                            </a:rPr>
                            <m:t>𝑗</m:t>
                          </m:r>
                          <m:r>
                            <a:rPr lang="en-US" altLang="zh-CN" sz="2800">
                              <a:latin typeface="Cambria Math" panose="02040503050406030204" pitchFamily="18" charset="0"/>
                            </a:rPr>
                            <m:t>≠</m:t>
                          </m:r>
                          <m:r>
                            <a:rPr lang="en-US" altLang="zh-CN" sz="2800">
                              <a:latin typeface="Cambria Math" panose="02040503050406030204" pitchFamily="18" charset="0"/>
                            </a:rPr>
                            <m:t>𝑖</m:t>
                          </m:r>
                        </m:sub>
                        <m:sup>
                          <m:r>
                            <a:rPr lang="en-US" altLang="zh-CN" sz="2800">
                              <a:latin typeface="Cambria Math" panose="02040503050406030204" pitchFamily="18" charset="0"/>
                            </a:rPr>
                            <m:t>𝑛</m:t>
                          </m:r>
                        </m:sup>
                        <m:e>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a:latin typeface="Cambria Math" panose="02040503050406030204" pitchFamily="18" charset="0"/>
                                    </a:rPr>
                                    <m:t>𝑎</m:t>
                                  </m:r>
                                </m:e>
                                <m:sub>
                                  <m:r>
                                    <a:rPr lang="en-US" altLang="zh-CN" sz="2800">
                                      <a:latin typeface="Cambria Math" panose="02040503050406030204" pitchFamily="18" charset="0"/>
                                    </a:rPr>
                                    <m:t>𝑖𝑗</m:t>
                                  </m:r>
                                </m:sub>
                              </m:sSub>
                            </m:e>
                          </m:d>
                        </m:e>
                      </m:nary>
                      <m:r>
                        <a:rPr lang="en-US" altLang="zh-CN" sz="2800">
                          <a:latin typeface="Cambria Math" panose="02040503050406030204" pitchFamily="18" charset="0"/>
                        </a:rPr>
                        <m:t>, </m:t>
                      </m:r>
                      <m:r>
                        <a:rPr lang="zh-CN" altLang="en-US" sz="2800">
                          <a:latin typeface="Cambria Math" panose="02040503050406030204" pitchFamily="18" charset="0"/>
                        </a:rPr>
                        <m:t>（</m:t>
                      </m:r>
                      <m:r>
                        <a:rPr lang="zh-CN" altLang="en-US" sz="2800" smtClean="0">
                          <a:solidFill>
                            <a:srgbClr val="FF0000"/>
                          </a:solidFill>
                          <a:latin typeface="Cambria Math" panose="02040503050406030204" pitchFamily="18" charset="0"/>
                        </a:rPr>
                        <m:t>列对角占优</m:t>
                      </m:r>
                      <m:r>
                        <a:rPr lang="zh-CN" altLang="en-US" sz="2800">
                          <a:latin typeface="Cambria Math" panose="02040503050406030204" pitchFamily="18" charset="0"/>
                        </a:rPr>
                        <m:t>）</m:t>
                      </m:r>
                    </m:oMath>
                  </m:oMathPara>
                </a14:m>
                <a:endParaRPr lang="zh-CN" altLang="zh-CN" sz="2800" dirty="0"/>
              </a:p>
              <a:p>
                <a:pPr algn="ctr"/>
                <a14:m>
                  <m:oMathPara xmlns:m="http://schemas.openxmlformats.org/officeDocument/2006/math">
                    <m:oMathParaPr>
                      <m:jc m:val="centerGroup"/>
                    </m:oMathParaPr>
                    <m:oMath xmlns:m="http://schemas.openxmlformats.org/officeDocument/2006/math">
                      <m:r>
                        <a:rPr lang="zh-CN" altLang="en-US" sz="2800" i="1" dirty="0">
                          <a:latin typeface="Cambria Math" panose="02040503050406030204" pitchFamily="18" charset="0"/>
                        </a:rPr>
                        <m:t>或</m:t>
                      </m:r>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a:latin typeface="Cambria Math" panose="02040503050406030204" pitchFamily="18" charset="0"/>
                                </a:rPr>
                                <m:t>𝑎</m:t>
                              </m:r>
                            </m:e>
                            <m:sub>
                              <m:r>
                                <a:rPr lang="en-US" altLang="zh-CN" sz="2800">
                                  <a:latin typeface="Cambria Math" panose="02040503050406030204" pitchFamily="18" charset="0"/>
                                </a:rPr>
                                <m:t>𝑖𝑖</m:t>
                              </m:r>
                            </m:sub>
                          </m:sSub>
                        </m:e>
                      </m:d>
                      <m:r>
                        <a:rPr lang="en-US" altLang="zh-CN" sz="2800">
                          <a:latin typeface="Cambria Math" panose="02040503050406030204" pitchFamily="18" charset="0"/>
                        </a:rPr>
                        <m:t>&gt;</m:t>
                      </m:r>
                      <m:nary>
                        <m:naryPr>
                          <m:chr m:val="∑"/>
                          <m:ctrlPr>
                            <a:rPr lang="en-US" altLang="zh-CN" sz="2800" i="1">
                              <a:latin typeface="Cambria Math" panose="02040503050406030204" pitchFamily="18" charset="0"/>
                            </a:rPr>
                          </m:ctrlPr>
                        </m:naryPr>
                        <m:sub>
                          <m:r>
                            <m:rPr>
                              <m:sty m:val="p"/>
                            </m:rPr>
                            <a:rPr lang="en-US" altLang="zh-CN" sz="2800" b="0" i="0" smtClean="0">
                              <a:latin typeface="Cambria Math" panose="02040503050406030204" pitchFamily="18" charset="0"/>
                            </a:rPr>
                            <m:t>j</m:t>
                          </m:r>
                          <m:r>
                            <a:rPr lang="en-US" altLang="zh-CN" sz="2800">
                              <a:latin typeface="Cambria Math" panose="02040503050406030204" pitchFamily="18" charset="0"/>
                            </a:rPr>
                            <m:t>=1,</m:t>
                          </m:r>
                          <m:r>
                            <a:rPr lang="en-US" altLang="zh-CN" sz="2800">
                              <a:latin typeface="Cambria Math" panose="02040503050406030204" pitchFamily="18" charset="0"/>
                            </a:rPr>
                            <m:t>𝑗</m:t>
                          </m:r>
                          <m:r>
                            <a:rPr lang="en-US" altLang="zh-CN" sz="2800">
                              <a:latin typeface="Cambria Math" panose="02040503050406030204" pitchFamily="18" charset="0"/>
                            </a:rPr>
                            <m:t>≠</m:t>
                          </m:r>
                          <m:r>
                            <a:rPr lang="en-US" altLang="zh-CN" sz="2800">
                              <a:latin typeface="Cambria Math" panose="02040503050406030204" pitchFamily="18" charset="0"/>
                            </a:rPr>
                            <m:t>𝑖</m:t>
                          </m:r>
                        </m:sub>
                        <m:sup>
                          <m:r>
                            <a:rPr lang="en-US" altLang="zh-CN" sz="2800">
                              <a:latin typeface="Cambria Math" panose="02040503050406030204" pitchFamily="18" charset="0"/>
                            </a:rPr>
                            <m:t>𝑛</m:t>
                          </m:r>
                        </m:sup>
                        <m:e>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a:latin typeface="Cambria Math" panose="02040503050406030204" pitchFamily="18" charset="0"/>
                                    </a:rPr>
                                    <m:t>𝑎</m:t>
                                  </m:r>
                                </m:e>
                                <m:sub>
                                  <m:r>
                                    <a:rPr lang="en-US" altLang="zh-CN" sz="2800">
                                      <a:latin typeface="Cambria Math" panose="02040503050406030204" pitchFamily="18" charset="0"/>
                                    </a:rPr>
                                    <m:t>𝑖𝑗</m:t>
                                  </m:r>
                                </m:sub>
                              </m:sSub>
                            </m:e>
                          </m:d>
                        </m:e>
                      </m:nary>
                      <m:r>
                        <a:rPr lang="en-US" altLang="zh-CN" sz="2800">
                          <a:latin typeface="Cambria Math" panose="02040503050406030204" pitchFamily="18" charset="0"/>
                        </a:rPr>
                        <m:t>, </m:t>
                      </m:r>
                      <m:r>
                        <a:rPr lang="zh-CN" altLang="en-US" sz="2800">
                          <a:latin typeface="Cambria Math" panose="02040503050406030204" pitchFamily="18" charset="0"/>
                        </a:rPr>
                        <m:t>（</m:t>
                      </m:r>
                      <m:r>
                        <a:rPr lang="zh-CN" altLang="en-US" sz="2800" smtClean="0">
                          <a:solidFill>
                            <a:srgbClr val="FF0000"/>
                          </a:solidFill>
                          <a:latin typeface="Cambria Math" panose="02040503050406030204" pitchFamily="18" charset="0"/>
                        </a:rPr>
                        <m:t>列对角占优</m:t>
                      </m:r>
                      <m:r>
                        <a:rPr lang="zh-CN" altLang="en-US" sz="2800">
                          <a:latin typeface="Cambria Math" panose="02040503050406030204" pitchFamily="18" charset="0"/>
                        </a:rPr>
                        <m:t>）</m:t>
                      </m:r>
                    </m:oMath>
                  </m:oMathPara>
                </a14:m>
                <a:endParaRPr lang="en-US" altLang="zh-CN" sz="2800" dirty="0"/>
              </a:p>
              <a:p>
                <a:r>
                  <a:rPr lang="zh-CN" altLang="en-US" sz="2800" dirty="0"/>
                  <a:t>则矩阵</a:t>
                </a:r>
                <a14:m>
                  <m:oMath xmlns:m="http://schemas.openxmlformats.org/officeDocument/2006/math">
                    <m:r>
                      <a:rPr lang="en-US" altLang="zh-CN" sz="2800" i="1" smtClean="0">
                        <a:latin typeface="Cambria Math" panose="02040503050406030204" pitchFamily="18" charset="0"/>
                      </a:rPr>
                      <m:t>𝐴</m:t>
                    </m:r>
                  </m:oMath>
                </a14:m>
                <a:r>
                  <a:rPr lang="zh-CN" altLang="en-US" sz="2800" dirty="0"/>
                  <a:t>非奇异</a:t>
                </a:r>
                <a:r>
                  <a:rPr lang="en-US" altLang="zh-CN" sz="2800" dirty="0"/>
                  <a:t>.</a:t>
                </a: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0" y="1229293"/>
                <a:ext cx="7951519" cy="4935337"/>
              </a:xfrm>
              <a:prstGeom prst="rect">
                <a:avLst/>
              </a:prstGeom>
              <a:blipFill>
                <a:blip r:embed="rId2"/>
                <a:stretch>
                  <a:fillRect l="-1610" t="-1112" r="-28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3540349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特征值估计</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推论</a:t>
                </a:r>
                <a:r>
                  <a:rPr lang="en-US" altLang="zh-CN" sz="2800" b="1" dirty="0">
                    <a:solidFill>
                      <a:srgbClr val="0000FF"/>
                    </a:solidFill>
                  </a:rPr>
                  <a:t>4.4.3 </a:t>
                </a:r>
                <a:r>
                  <a:rPr lang="zh-CN" altLang="en-US" sz="2800" dirty="0"/>
                  <a:t>若复方阵</a:t>
                </a:r>
                <a14:m>
                  <m:oMath xmlns:m="http://schemas.openxmlformats.org/officeDocument/2006/math">
                    <m:r>
                      <a:rPr lang="en-US" altLang="zh-CN" sz="2800" i="1" smtClean="0">
                        <a:latin typeface="Cambria Math" panose="02040503050406030204" pitchFamily="18" charset="0"/>
                      </a:rPr>
                      <m:t>𝐴</m:t>
                    </m:r>
                  </m:oMath>
                </a14:m>
                <a:r>
                  <a:rPr lang="zh-CN" altLang="en-US" sz="2800" dirty="0"/>
                  <a:t>有</a:t>
                </a:r>
                <a14:m>
                  <m:oMath xmlns:m="http://schemas.openxmlformats.org/officeDocument/2006/math">
                    <m:r>
                      <a:rPr lang="en-US" altLang="zh-CN" sz="2800" i="1" smtClean="0">
                        <a:latin typeface="Cambria Math" panose="02040503050406030204" pitchFamily="18" charset="0"/>
                      </a:rPr>
                      <m:t>𝑘</m:t>
                    </m:r>
                  </m:oMath>
                </a14:m>
                <a:r>
                  <a:rPr lang="zh-CN" altLang="en-US" sz="2800" dirty="0"/>
                  <a:t>个孤立的盖尔圆</a:t>
                </a:r>
                <a:r>
                  <a:rPr lang="en-US" altLang="zh-CN" sz="2800" dirty="0"/>
                  <a:t>, </a:t>
                </a:r>
                <a:r>
                  <a:rPr lang="zh-CN" altLang="en-US" sz="2800" dirty="0"/>
                  <a:t>则它至少有</a:t>
                </a:r>
                <a14:m>
                  <m:oMath xmlns:m="http://schemas.openxmlformats.org/officeDocument/2006/math">
                    <m:r>
                      <a:rPr lang="en-US" altLang="zh-CN" sz="2800" i="1" smtClean="0">
                        <a:latin typeface="Cambria Math" panose="02040503050406030204" pitchFamily="18" charset="0"/>
                      </a:rPr>
                      <m:t>𝑘</m:t>
                    </m:r>
                  </m:oMath>
                </a14:m>
                <a:r>
                  <a:rPr lang="zh-CN" altLang="en-US" sz="2800" dirty="0"/>
                  <a:t>个互异的特征值</a:t>
                </a:r>
                <a:r>
                  <a:rPr lang="en-US" altLang="zh-CN" sz="2800" dirty="0"/>
                  <a:t>. </a:t>
                </a:r>
                <a:r>
                  <a:rPr lang="zh-CN" altLang="en-US" sz="2800" dirty="0"/>
                  <a:t>特别地</a:t>
                </a:r>
                <a:r>
                  <a:rPr lang="en-US" altLang="zh-CN" sz="2800" dirty="0"/>
                  <a:t>, </a:t>
                </a:r>
                <a:r>
                  <a:rPr lang="zh-CN" altLang="en-US" sz="2800" dirty="0"/>
                  <a:t>若矩阵</a:t>
                </a:r>
                <a14:m>
                  <m:oMath xmlns:m="http://schemas.openxmlformats.org/officeDocument/2006/math">
                    <m:r>
                      <a:rPr lang="en-US" altLang="zh-CN" sz="2800" i="1" smtClean="0">
                        <a:latin typeface="Cambria Math" panose="02040503050406030204" pitchFamily="18" charset="0"/>
                      </a:rPr>
                      <m:t>𝐴</m:t>
                    </m:r>
                  </m:oMath>
                </a14:m>
                <a:r>
                  <a:rPr lang="zh-CN" altLang="en-US" sz="2800" dirty="0"/>
                  <a:t>的所有盖尔圆两两互不相交</a:t>
                </a:r>
                <a:r>
                  <a:rPr lang="en-US" altLang="zh-CN" sz="2800" dirty="0"/>
                  <a:t>, </a:t>
                </a:r>
                <a:r>
                  <a:rPr lang="zh-CN" altLang="en-US" sz="2800" dirty="0"/>
                  <a:t>则</a:t>
                </a:r>
                <a14:m>
                  <m:oMath xmlns:m="http://schemas.openxmlformats.org/officeDocument/2006/math">
                    <m:r>
                      <a:rPr lang="en-US" altLang="zh-CN" sz="2800" i="1" smtClean="0">
                        <a:latin typeface="Cambria Math" panose="02040503050406030204" pitchFamily="18" charset="0"/>
                      </a:rPr>
                      <m:t>𝐴</m:t>
                    </m:r>
                  </m:oMath>
                </a14:m>
                <a:r>
                  <a:rPr lang="zh-CN" altLang="en-US" sz="2800" dirty="0"/>
                  <a:t>是单纯矩阵</a:t>
                </a:r>
                <a:r>
                  <a:rPr lang="en-US" altLang="zh-CN" sz="2800" dirty="0"/>
                  <a:t>.</a:t>
                </a:r>
              </a:p>
              <a:p>
                <a:pPr>
                  <a:lnSpc>
                    <a:spcPct val="120000"/>
                  </a:lnSpc>
                </a:pPr>
                <a:endParaRPr lang="zh-CN" altLang="zh-CN" sz="2800" dirty="0"/>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a:blip r:embed="rId2"/>
                <a:stretch>
                  <a:fillRect l="-1623" t="-9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457786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特征值估计</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推论</a:t>
                </a:r>
                <a:r>
                  <a:rPr lang="en-US" altLang="zh-CN" sz="2800" b="1" dirty="0">
                    <a:solidFill>
                      <a:srgbClr val="0000FF"/>
                    </a:solidFill>
                  </a:rPr>
                  <a:t>4.4.3 </a:t>
                </a:r>
                <a:r>
                  <a:rPr lang="zh-CN" altLang="en-US" sz="2800" dirty="0"/>
                  <a:t>若复方阵</a:t>
                </a:r>
                <a14:m>
                  <m:oMath xmlns:m="http://schemas.openxmlformats.org/officeDocument/2006/math">
                    <m:r>
                      <a:rPr lang="en-US" altLang="zh-CN" sz="2800" i="1" smtClean="0">
                        <a:latin typeface="Cambria Math" panose="02040503050406030204" pitchFamily="18" charset="0"/>
                      </a:rPr>
                      <m:t>𝐴</m:t>
                    </m:r>
                  </m:oMath>
                </a14:m>
                <a:r>
                  <a:rPr lang="zh-CN" altLang="en-US" sz="2800" dirty="0"/>
                  <a:t>有</a:t>
                </a:r>
                <a14:m>
                  <m:oMath xmlns:m="http://schemas.openxmlformats.org/officeDocument/2006/math">
                    <m:r>
                      <a:rPr lang="en-US" altLang="zh-CN" sz="2800" i="1" smtClean="0">
                        <a:latin typeface="Cambria Math" panose="02040503050406030204" pitchFamily="18" charset="0"/>
                      </a:rPr>
                      <m:t>𝑘</m:t>
                    </m:r>
                  </m:oMath>
                </a14:m>
                <a:r>
                  <a:rPr lang="zh-CN" altLang="en-US" sz="2800" dirty="0"/>
                  <a:t>个孤立的盖尔圆</a:t>
                </a:r>
                <a:r>
                  <a:rPr lang="en-US" altLang="zh-CN" sz="2800" dirty="0"/>
                  <a:t>, </a:t>
                </a:r>
                <a:r>
                  <a:rPr lang="zh-CN" altLang="en-US" sz="2800" dirty="0"/>
                  <a:t>则它至少有</a:t>
                </a:r>
                <a14:m>
                  <m:oMath xmlns:m="http://schemas.openxmlformats.org/officeDocument/2006/math">
                    <m:r>
                      <a:rPr lang="en-US" altLang="zh-CN" sz="2800" i="1" smtClean="0">
                        <a:latin typeface="Cambria Math" panose="02040503050406030204" pitchFamily="18" charset="0"/>
                      </a:rPr>
                      <m:t>𝑘</m:t>
                    </m:r>
                  </m:oMath>
                </a14:m>
                <a:r>
                  <a:rPr lang="zh-CN" altLang="en-US" sz="2800" dirty="0"/>
                  <a:t>个互异的特征值</a:t>
                </a:r>
                <a:r>
                  <a:rPr lang="en-US" altLang="zh-CN" sz="2800" dirty="0"/>
                  <a:t>. </a:t>
                </a:r>
                <a:r>
                  <a:rPr lang="zh-CN" altLang="en-US" sz="2800" dirty="0"/>
                  <a:t>特别地</a:t>
                </a:r>
                <a:r>
                  <a:rPr lang="en-US" altLang="zh-CN" sz="2800" dirty="0"/>
                  <a:t>, </a:t>
                </a:r>
                <a:r>
                  <a:rPr lang="zh-CN" altLang="en-US" sz="2800" dirty="0"/>
                  <a:t>若矩阵</a:t>
                </a:r>
                <a14:m>
                  <m:oMath xmlns:m="http://schemas.openxmlformats.org/officeDocument/2006/math">
                    <m:r>
                      <a:rPr lang="en-US" altLang="zh-CN" sz="2800" i="1" smtClean="0">
                        <a:latin typeface="Cambria Math" panose="02040503050406030204" pitchFamily="18" charset="0"/>
                      </a:rPr>
                      <m:t>𝐴</m:t>
                    </m:r>
                  </m:oMath>
                </a14:m>
                <a:r>
                  <a:rPr lang="zh-CN" altLang="en-US" sz="2800" dirty="0"/>
                  <a:t>的所有盖尔圆两两互不相交</a:t>
                </a:r>
                <a:r>
                  <a:rPr lang="en-US" altLang="zh-CN" sz="2800" dirty="0"/>
                  <a:t>, </a:t>
                </a:r>
                <a:r>
                  <a:rPr lang="zh-CN" altLang="en-US" sz="2800" dirty="0"/>
                  <a:t>则</a:t>
                </a:r>
                <a14:m>
                  <m:oMath xmlns:m="http://schemas.openxmlformats.org/officeDocument/2006/math">
                    <m:r>
                      <a:rPr lang="en-US" altLang="zh-CN" sz="2800" i="1" smtClean="0">
                        <a:latin typeface="Cambria Math" panose="02040503050406030204" pitchFamily="18" charset="0"/>
                      </a:rPr>
                      <m:t>𝐴</m:t>
                    </m:r>
                  </m:oMath>
                </a14:m>
                <a:r>
                  <a:rPr lang="zh-CN" altLang="en-US" sz="2800" dirty="0"/>
                  <a:t>是单纯矩阵</a:t>
                </a:r>
                <a:r>
                  <a:rPr lang="en-US" altLang="zh-CN" sz="2800" dirty="0"/>
                  <a:t>.</a:t>
                </a:r>
              </a:p>
              <a:p>
                <a:pPr>
                  <a:lnSpc>
                    <a:spcPct val="120000"/>
                  </a:lnSpc>
                </a:pPr>
                <a:endParaRPr lang="en-US" altLang="zh-CN" sz="2800" dirty="0"/>
              </a:p>
              <a:p>
                <a:pPr>
                  <a:lnSpc>
                    <a:spcPct val="120000"/>
                  </a:lnSpc>
                </a:pPr>
                <a:r>
                  <a:rPr lang="zh-CN" altLang="zh-CN" sz="2800" b="1" dirty="0">
                    <a:solidFill>
                      <a:srgbClr val="0000FF"/>
                    </a:solidFill>
                  </a:rPr>
                  <a:t>推论</a:t>
                </a:r>
                <a:r>
                  <a:rPr lang="en-US" altLang="zh-CN" sz="2800" b="1" dirty="0">
                    <a:solidFill>
                      <a:srgbClr val="0000FF"/>
                    </a:solidFill>
                  </a:rPr>
                  <a:t>4.4.4 </a:t>
                </a:r>
                <a:r>
                  <a:rPr lang="zh-CN" altLang="en-US" sz="2800" dirty="0"/>
                  <a:t>若实方阵</a:t>
                </a:r>
                <a14:m>
                  <m:oMath xmlns:m="http://schemas.openxmlformats.org/officeDocument/2006/math">
                    <m:r>
                      <a:rPr lang="en-US" altLang="zh-CN" sz="2800" i="1" smtClean="0">
                        <a:latin typeface="Cambria Math" panose="02040503050406030204" pitchFamily="18" charset="0"/>
                      </a:rPr>
                      <m:t>𝐴</m:t>
                    </m:r>
                  </m:oMath>
                </a14:m>
                <a:r>
                  <a:rPr lang="zh-CN" altLang="en-US" sz="2800" dirty="0"/>
                  <a:t>有</a:t>
                </a:r>
                <a14:m>
                  <m:oMath xmlns:m="http://schemas.openxmlformats.org/officeDocument/2006/math">
                    <m:r>
                      <a:rPr lang="en-US" altLang="zh-CN" sz="2800" i="1" smtClean="0">
                        <a:latin typeface="Cambria Math" panose="02040503050406030204" pitchFamily="18" charset="0"/>
                      </a:rPr>
                      <m:t>𝑘</m:t>
                    </m:r>
                  </m:oMath>
                </a14:m>
                <a:r>
                  <a:rPr lang="zh-CN" altLang="en-US" sz="2800" dirty="0"/>
                  <a:t>个孤立的盖尔圆</a:t>
                </a:r>
                <a:r>
                  <a:rPr lang="en-US" altLang="zh-CN" sz="2800" dirty="0"/>
                  <a:t>, </a:t>
                </a:r>
                <a:r>
                  <a:rPr lang="zh-CN" altLang="en-US" sz="2800" dirty="0"/>
                  <a:t>则它至少有</a:t>
                </a:r>
                <a14:m>
                  <m:oMath xmlns:m="http://schemas.openxmlformats.org/officeDocument/2006/math">
                    <m:r>
                      <a:rPr lang="en-US" altLang="zh-CN" sz="2800" i="1" smtClean="0">
                        <a:latin typeface="Cambria Math" panose="02040503050406030204" pitchFamily="18" charset="0"/>
                      </a:rPr>
                      <m:t>𝑘</m:t>
                    </m:r>
                  </m:oMath>
                </a14:m>
                <a:r>
                  <a:rPr lang="zh-CN" altLang="en-US" sz="2800" dirty="0"/>
                  <a:t>个互异的实特征值</a:t>
                </a:r>
                <a:r>
                  <a:rPr lang="en-US" altLang="zh-CN" sz="2800" dirty="0"/>
                  <a:t>. </a:t>
                </a:r>
                <a:r>
                  <a:rPr lang="zh-CN" altLang="en-US" sz="2800" dirty="0"/>
                  <a:t>特别地</a:t>
                </a:r>
                <a:r>
                  <a:rPr lang="en-US" altLang="zh-CN" sz="2800" dirty="0"/>
                  <a:t>,</a:t>
                </a:r>
                <a:r>
                  <a:rPr lang="zh-CN" altLang="en-US" sz="2800" dirty="0"/>
                  <a:t>若矩阵</a:t>
                </a:r>
                <a14:m>
                  <m:oMath xmlns:m="http://schemas.openxmlformats.org/officeDocument/2006/math">
                    <m:r>
                      <a:rPr lang="en-US" altLang="zh-CN" sz="2800" i="1">
                        <a:latin typeface="Cambria Math" panose="02040503050406030204" pitchFamily="18" charset="0"/>
                      </a:rPr>
                      <m:t>𝐴</m:t>
                    </m:r>
                  </m:oMath>
                </a14:m>
                <a:r>
                  <a:rPr lang="zh-CN" altLang="en-US" sz="2800" dirty="0"/>
                  <a:t>的所有盖尔圆两两互不相交</a:t>
                </a:r>
                <a:r>
                  <a:rPr lang="en-US" altLang="zh-CN" sz="2800" dirty="0"/>
                  <a:t>,</a:t>
                </a:r>
                <a:r>
                  <a:rPr lang="zh-CN" altLang="en-US" sz="2800" dirty="0"/>
                  <a:t>则它有至少</a:t>
                </a:r>
                <a14:m>
                  <m:oMath xmlns:m="http://schemas.openxmlformats.org/officeDocument/2006/math">
                    <m:r>
                      <a:rPr lang="en-US" altLang="zh-CN" sz="2800" i="1" smtClean="0">
                        <a:latin typeface="Cambria Math" panose="02040503050406030204" pitchFamily="18" charset="0"/>
                      </a:rPr>
                      <m:t>𝑛</m:t>
                    </m:r>
                  </m:oMath>
                </a14:m>
                <a:r>
                  <a:rPr lang="zh-CN" altLang="en-US" sz="2800" dirty="0"/>
                  <a:t>个互异的是特征值</a:t>
                </a:r>
                <a:r>
                  <a:rPr lang="en-US" altLang="zh-CN" sz="2800" dirty="0"/>
                  <a:t>.</a:t>
                </a:r>
                <a:endParaRPr lang="zh-CN" altLang="zh-CN" sz="2800" dirty="0"/>
              </a:p>
              <a:p>
                <a:pPr>
                  <a:lnSpc>
                    <a:spcPct val="120000"/>
                  </a:lnSpc>
                </a:pPr>
                <a:endParaRPr lang="zh-CN" altLang="zh-CN" sz="2800" dirty="0"/>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a:blip r:embed="rId2"/>
                <a:stretch>
                  <a:fillRect l="-1623" t="-9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7235589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特征值估计</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4.4.5 </a:t>
                </a:r>
                <a:r>
                  <a:rPr lang="zh-CN" altLang="en-US" sz="2800" dirty="0"/>
                  <a:t>证明</a:t>
                </a:r>
                <a14:m>
                  <m:oMath xmlns:m="http://schemas.openxmlformats.org/officeDocument/2006/math">
                    <m:r>
                      <a:rPr lang="en-US" altLang="zh-CN" sz="2800" i="1" smtClean="0">
                        <a:latin typeface="Cambria Math" panose="02040503050406030204" pitchFamily="18" charset="0"/>
                      </a:rPr>
                      <m:t>𝑛</m:t>
                    </m:r>
                  </m:oMath>
                </a14:m>
                <a:r>
                  <a:rPr lang="zh-CN" altLang="en-US" sz="2800" dirty="0"/>
                  <a:t>阶矩阵</a:t>
                </a:r>
                <a14:m>
                  <m:oMath xmlns:m="http://schemas.openxmlformats.org/officeDocument/2006/math">
                    <m:r>
                      <a:rPr lang="en-US" altLang="zh-CN" sz="2800" i="1" smtClean="0">
                        <a:latin typeface="Cambria Math" panose="02040503050406030204" pitchFamily="18" charset="0"/>
                      </a:rPr>
                      <m:t>𝐴</m:t>
                    </m:r>
                  </m:oMath>
                </a14:m>
                <a:r>
                  <a:rPr lang="zh-CN" altLang="en-US" sz="2800" dirty="0"/>
                  <a:t>是单纯矩阵</a:t>
                </a:r>
                <a:r>
                  <a:rPr lang="en-US" altLang="zh-CN" sz="2800" dirty="0"/>
                  <a:t>, </a:t>
                </a:r>
                <a:r>
                  <a:rPr lang="zh-CN" altLang="en-US" sz="2800" dirty="0"/>
                  <a:t>其中</a:t>
                </a:r>
                <a:endParaRPr lang="en-US" altLang="zh-CN" sz="2800" dirty="0"/>
              </a:p>
              <a:p>
                <a:pPr>
                  <a:lnSpc>
                    <a:spcPct val="120000"/>
                  </a:lnSpc>
                </a:pPr>
                <a:endParaRPr lang="zh-CN" altLang="zh-CN" sz="2800" dirty="0"/>
              </a:p>
              <a:p>
                <a:pPr>
                  <a:lnSpc>
                    <a:spcPct val="120000"/>
                  </a:lnSpc>
                </a:pPr>
                <a:endParaRPr lang="en-US" altLang="zh-CN" sz="2800" dirty="0"/>
              </a:p>
              <a:p>
                <a:pPr>
                  <a:lnSpc>
                    <a:spcPct val="120000"/>
                  </a:lnSpc>
                </a:pPr>
                <a:endParaRPr lang="en-US" altLang="zh-CN" sz="2800" dirty="0"/>
              </a:p>
              <a:p>
                <a:pPr>
                  <a:lnSpc>
                    <a:spcPct val="120000"/>
                  </a:lnSpc>
                </a:pPr>
                <a:endParaRPr lang="en-US" altLang="zh-CN" sz="2800" dirty="0"/>
              </a:p>
              <a:p>
                <a:pPr>
                  <a:lnSpc>
                    <a:spcPct val="120000"/>
                  </a:lnSpc>
                </a:pPr>
                <a:endParaRPr lang="en-US"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a:blip r:embed="rId2"/>
                <a:stretch>
                  <a:fillRect l="-1623" t="-989"/>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E918B4AD-CAAE-441C-A01A-9B0A765816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6946" y="1705914"/>
            <a:ext cx="4119556" cy="2973076"/>
          </a:xfrm>
          <a:prstGeom prst="rect">
            <a:avLst/>
          </a:prstGeom>
        </p:spPr>
      </p:pic>
    </p:spTree>
    <p:extLst>
      <p:ext uri="{BB962C8B-B14F-4D97-AF65-F5344CB8AC3E}">
        <p14:creationId xmlns:p14="http://schemas.microsoft.com/office/powerpoint/2010/main" val="328080130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特征值估计</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4.4.6 </a:t>
                </a:r>
                <a:r>
                  <a:rPr lang="zh-CN" altLang="en-US" sz="2800" dirty="0"/>
                  <a:t>证明矩阵</a:t>
                </a:r>
                <a14:m>
                  <m:oMath xmlns:m="http://schemas.openxmlformats.org/officeDocument/2006/math">
                    <m:r>
                      <a:rPr lang="en-US" altLang="zh-CN" sz="2800" i="1" smtClean="0">
                        <a:latin typeface="Cambria Math" panose="02040503050406030204" pitchFamily="18" charset="0"/>
                      </a:rPr>
                      <m:t>𝐴</m:t>
                    </m:r>
                  </m:oMath>
                </a14:m>
                <a:r>
                  <a:rPr lang="zh-CN" altLang="en-US" sz="2800" dirty="0"/>
                  <a:t>至少有两个特征值</a:t>
                </a:r>
                <a:r>
                  <a:rPr lang="en-US" altLang="zh-CN" sz="2800" dirty="0"/>
                  <a:t>, </a:t>
                </a:r>
                <a:r>
                  <a:rPr lang="zh-CN" altLang="en-US" sz="2800" dirty="0"/>
                  <a:t>其中</a:t>
                </a:r>
                <a:endParaRPr lang="en-US" altLang="zh-CN" sz="2800" dirty="0"/>
              </a:p>
              <a:p>
                <a:pPr>
                  <a:lnSpc>
                    <a:spcPct val="120000"/>
                  </a:lnSpc>
                </a:pPr>
                <a14:m>
                  <m:oMathPara xmlns:m="http://schemas.openxmlformats.org/officeDocument/2006/math">
                    <m:oMathParaPr>
                      <m:jc m:val="centerGroup"/>
                    </m:oMathParaPr>
                    <m:oMath xmlns:m="http://schemas.openxmlformats.org/officeDocument/2006/math">
                      <m:r>
                        <a:rPr lang="en-US" altLang="zh-CN" sz="2800" smtClean="0">
                          <a:solidFill>
                            <a:schemeClr val="tx1"/>
                          </a:solidFill>
                          <a:latin typeface="Cambria Math" panose="02040503050406030204" pitchFamily="18" charset="0"/>
                        </a:rPr>
                        <m:t>𝐴</m:t>
                      </m:r>
                      <m:r>
                        <a:rPr lang="en-US" altLang="zh-CN" sz="2800" smtClean="0">
                          <a:solidFill>
                            <a:schemeClr val="tx1"/>
                          </a:solidFill>
                          <a:latin typeface="Cambria Math" panose="02040503050406030204" pitchFamily="18" charset="0"/>
                        </a:rPr>
                        <m:t>=</m:t>
                      </m:r>
                      <m:d>
                        <m:dPr>
                          <m:begChr m:val="["/>
                          <m:endChr m:val="]"/>
                          <m:ctrlPr>
                            <a:rPr lang="en-US" altLang="zh-CN" sz="2800" i="1">
                              <a:solidFill>
                                <a:schemeClr val="tx1"/>
                              </a:solidFill>
                              <a:latin typeface="Cambria Math" panose="02040503050406030204" pitchFamily="18" charset="0"/>
                            </a:rPr>
                          </m:ctrlPr>
                        </m:dPr>
                        <m:e>
                          <m:eqArr>
                            <m:eqArrPr>
                              <m:ctrlPr>
                                <a:rPr lang="en-US" altLang="zh-CN" sz="2800" i="1">
                                  <a:solidFill>
                                    <a:schemeClr val="tx1"/>
                                  </a:solidFill>
                                  <a:latin typeface="Cambria Math" panose="02040503050406030204" pitchFamily="18" charset="0"/>
                                </a:rPr>
                              </m:ctrlPr>
                            </m:eqArrPr>
                            <m:e>
                              <m:m>
                                <m:mPr>
                                  <m:mcs>
                                    <m:mc>
                                      <m:mcPr>
                                        <m:count m:val="2"/>
                                        <m:mcJc m:val="center"/>
                                      </m:mcPr>
                                    </m:mc>
                                  </m:mcs>
                                  <m:ctrlPr>
                                    <a:rPr lang="en-US" altLang="zh-CN" sz="2800" i="1">
                                      <a:solidFill>
                                        <a:schemeClr val="tx1"/>
                                      </a:solidFill>
                                      <a:latin typeface="Cambria Math" panose="02040503050406030204" pitchFamily="18" charset="0"/>
                                    </a:rPr>
                                  </m:ctrlPr>
                                </m:mPr>
                                <m:mr>
                                  <m:e>
                                    <m:r>
                                      <a:rPr lang="en-US" altLang="zh-CN" sz="2800">
                                        <a:solidFill>
                                          <a:schemeClr val="tx1"/>
                                        </a:solidFill>
                                        <a:latin typeface="Cambria Math" panose="02040503050406030204" pitchFamily="18" charset="0"/>
                                      </a:rPr>
                                      <m:t>9</m:t>
                                    </m:r>
                                  </m:e>
                                  <m:e>
                                    <m:m>
                                      <m:mPr>
                                        <m:mcs>
                                          <m:mc>
                                            <m:mcPr>
                                              <m:count m:val="2"/>
                                              <m:mcJc m:val="center"/>
                                            </m:mcPr>
                                          </m:mc>
                                        </m:mcs>
                                        <m:ctrlPr>
                                          <a:rPr lang="en-US" altLang="zh-CN" sz="2800" i="1">
                                            <a:solidFill>
                                              <a:schemeClr val="tx1"/>
                                            </a:solidFill>
                                            <a:latin typeface="Cambria Math" panose="02040503050406030204" pitchFamily="18" charset="0"/>
                                          </a:rPr>
                                        </m:ctrlPr>
                                      </m:mPr>
                                      <m:mr>
                                        <m:e>
                                          <m:r>
                                            <m:rPr>
                                              <m:brk m:alnAt="7"/>
                                            </m:rPr>
                                            <a:rPr lang="en-US" altLang="zh-CN" sz="2800">
                                              <a:solidFill>
                                                <a:schemeClr val="tx1"/>
                                              </a:solidFill>
                                              <a:latin typeface="Cambria Math" panose="02040503050406030204" pitchFamily="18" charset="0"/>
                                            </a:rPr>
                                            <m:t>1</m:t>
                                          </m:r>
                                        </m:e>
                                        <m:e>
                                          <m:m>
                                            <m:mPr>
                                              <m:mcs>
                                                <m:mc>
                                                  <m:mcPr>
                                                    <m:count m:val="2"/>
                                                    <m:mcJc m:val="center"/>
                                                  </m:mcPr>
                                                </m:mc>
                                              </m:mcs>
                                              <m:ctrlPr>
                                                <a:rPr lang="en-US" altLang="zh-CN" sz="2800" i="1">
                                                  <a:solidFill>
                                                    <a:schemeClr val="tx1"/>
                                                  </a:solidFill>
                                                  <a:latin typeface="Cambria Math" panose="02040503050406030204" pitchFamily="18" charset="0"/>
                                                </a:rPr>
                                              </m:ctrlPr>
                                            </m:mPr>
                                            <m:mr>
                                              <m:e>
                                                <m:r>
                                                  <m:rPr>
                                                    <m:brk m:alnAt="7"/>
                                                  </m:rPr>
                                                  <a:rPr lang="en-US" altLang="zh-CN" sz="2800">
                                                    <a:solidFill>
                                                      <a:schemeClr val="tx1"/>
                                                    </a:solidFill>
                                                    <a:latin typeface="Cambria Math" panose="02040503050406030204" pitchFamily="18" charset="0"/>
                                                  </a:rPr>
                                                  <m:t>−</m:t>
                                                </m:r>
                                                <m:r>
                                                  <a:rPr lang="en-US" altLang="zh-CN" sz="2800">
                                                    <a:solidFill>
                                                      <a:schemeClr val="tx1"/>
                                                    </a:solidFill>
                                                    <a:latin typeface="Cambria Math" panose="02040503050406030204" pitchFamily="18" charset="0"/>
                                                  </a:rPr>
                                                  <m:t>2</m:t>
                                                </m:r>
                                              </m:e>
                                              <m:e>
                                                <m:r>
                                                  <a:rPr lang="en-US" altLang="zh-CN" sz="2800">
                                                    <a:solidFill>
                                                      <a:schemeClr val="tx1"/>
                                                    </a:solidFill>
                                                    <a:latin typeface="Cambria Math" panose="02040503050406030204" pitchFamily="18" charset="0"/>
                                                  </a:rPr>
                                                  <m:t>1</m:t>
                                                </m:r>
                                              </m:e>
                                            </m:mr>
                                          </m:m>
                                        </m:e>
                                      </m:mr>
                                    </m:m>
                                  </m:e>
                                </m:mr>
                              </m:m>
                            </m:e>
                            <m:e>
                              <m:m>
                                <m:mPr>
                                  <m:mcs>
                                    <m:mc>
                                      <m:mcPr>
                                        <m:count m:val="2"/>
                                        <m:mcJc m:val="center"/>
                                      </m:mcPr>
                                    </m:mc>
                                  </m:mcs>
                                  <m:ctrlPr>
                                    <a:rPr lang="en-US" altLang="zh-CN" sz="2800" i="1">
                                      <a:solidFill>
                                        <a:schemeClr val="tx1"/>
                                      </a:solidFill>
                                      <a:latin typeface="Cambria Math" panose="02040503050406030204" pitchFamily="18" charset="0"/>
                                    </a:rPr>
                                  </m:ctrlPr>
                                </m:mPr>
                                <m:mr>
                                  <m:e>
                                    <m:r>
                                      <a:rPr lang="en-US" altLang="zh-CN" sz="2800">
                                        <a:solidFill>
                                          <a:schemeClr val="tx1"/>
                                        </a:solidFill>
                                        <a:latin typeface="Cambria Math" panose="02040503050406030204" pitchFamily="18" charset="0"/>
                                      </a:rPr>
                                      <m:t>0</m:t>
                                    </m:r>
                                  </m:e>
                                  <m:e>
                                    <m:m>
                                      <m:mPr>
                                        <m:mcs>
                                          <m:mc>
                                            <m:mcPr>
                                              <m:count m:val="2"/>
                                              <m:mcJc m:val="center"/>
                                            </m:mcPr>
                                          </m:mc>
                                        </m:mcs>
                                        <m:ctrlPr>
                                          <a:rPr lang="en-US" altLang="zh-CN" sz="2800" i="1">
                                            <a:solidFill>
                                              <a:schemeClr val="tx1"/>
                                            </a:solidFill>
                                            <a:latin typeface="Cambria Math" panose="02040503050406030204" pitchFamily="18" charset="0"/>
                                          </a:rPr>
                                        </m:ctrlPr>
                                      </m:mPr>
                                      <m:mr>
                                        <m:e>
                                          <m:r>
                                            <a:rPr lang="en-US" altLang="zh-CN" sz="2800">
                                              <a:solidFill>
                                                <a:schemeClr val="tx1"/>
                                              </a:solidFill>
                                              <a:latin typeface="Cambria Math" panose="02040503050406030204" pitchFamily="18" charset="0"/>
                                            </a:rPr>
                                            <m:t>8</m:t>
                                          </m:r>
                                        </m:e>
                                        <m:e>
                                          <m:m>
                                            <m:mPr>
                                              <m:mcs>
                                                <m:mc>
                                                  <m:mcPr>
                                                    <m:count m:val="2"/>
                                                    <m:mcJc m:val="center"/>
                                                  </m:mcPr>
                                                </m:mc>
                                              </m:mcs>
                                              <m:ctrlPr>
                                                <a:rPr lang="en-US" altLang="zh-CN" sz="2800" i="1">
                                                  <a:solidFill>
                                                    <a:schemeClr val="tx1"/>
                                                  </a:solidFill>
                                                  <a:latin typeface="Cambria Math" panose="02040503050406030204" pitchFamily="18" charset="0"/>
                                                </a:rPr>
                                              </m:ctrlPr>
                                            </m:mPr>
                                            <m:mr>
                                              <m:e>
                                                <m:r>
                                                  <a:rPr lang="en-US" altLang="zh-CN" sz="2800">
                                                    <a:solidFill>
                                                      <a:schemeClr val="tx1"/>
                                                    </a:solidFill>
                                                    <a:latin typeface="Cambria Math" panose="02040503050406030204" pitchFamily="18" charset="0"/>
                                                  </a:rPr>
                                                  <m:t>1</m:t>
                                                </m:r>
                                              </m:e>
                                              <m:e>
                                                <m:r>
                                                  <a:rPr lang="en-US" altLang="zh-CN" sz="2800">
                                                    <a:solidFill>
                                                      <a:schemeClr val="tx1"/>
                                                    </a:solidFill>
                                                    <a:latin typeface="Cambria Math" panose="02040503050406030204" pitchFamily="18" charset="0"/>
                                                  </a:rPr>
                                                  <m:t>1</m:t>
                                                </m:r>
                                              </m:e>
                                            </m:mr>
                                          </m:m>
                                        </m:e>
                                      </m:mr>
                                    </m:m>
                                  </m:e>
                                </m:mr>
                              </m:m>
                            </m:e>
                            <m:e>
                              <m:m>
                                <m:mPr>
                                  <m:mcs>
                                    <m:mc>
                                      <m:mcPr>
                                        <m:count m:val="2"/>
                                        <m:mcJc m:val="center"/>
                                      </m:mcPr>
                                    </m:mc>
                                  </m:mcs>
                                  <m:ctrlPr>
                                    <a:rPr lang="en-US" altLang="zh-CN" sz="2800" i="1">
                                      <a:solidFill>
                                        <a:schemeClr val="tx1"/>
                                      </a:solidFill>
                                      <a:latin typeface="Cambria Math" panose="02040503050406030204" pitchFamily="18" charset="0"/>
                                    </a:rPr>
                                  </m:ctrlPr>
                                </m:mPr>
                                <m:mr>
                                  <m:e>
                                    <m:r>
                                      <a:rPr lang="en-US" altLang="zh-CN" sz="2800">
                                        <a:solidFill>
                                          <a:schemeClr val="tx1"/>
                                        </a:solidFill>
                                        <a:latin typeface="Cambria Math" panose="02040503050406030204" pitchFamily="18" charset="0"/>
                                      </a:rPr>
                                      <m:t>−1</m:t>
                                    </m:r>
                                  </m:e>
                                  <m:e>
                                    <m:m>
                                      <m:mPr>
                                        <m:mcs>
                                          <m:mc>
                                            <m:mcPr>
                                              <m:count m:val="2"/>
                                              <m:mcJc m:val="center"/>
                                            </m:mcPr>
                                          </m:mc>
                                        </m:mcs>
                                        <m:ctrlPr>
                                          <a:rPr lang="en-US" altLang="zh-CN" sz="2800" i="1">
                                            <a:solidFill>
                                              <a:schemeClr val="tx1"/>
                                            </a:solidFill>
                                            <a:latin typeface="Cambria Math" panose="02040503050406030204" pitchFamily="18" charset="0"/>
                                          </a:rPr>
                                        </m:ctrlPr>
                                      </m:mPr>
                                      <m:mr>
                                        <m:e>
                                          <m:r>
                                            <a:rPr lang="en-US" altLang="zh-CN" sz="2800">
                                              <a:solidFill>
                                                <a:schemeClr val="tx1"/>
                                              </a:solidFill>
                                              <a:latin typeface="Cambria Math" panose="02040503050406030204" pitchFamily="18" charset="0"/>
                                            </a:rPr>
                                            <m:t>0</m:t>
                                          </m:r>
                                        </m:e>
                                        <m:e>
                                          <m:m>
                                            <m:mPr>
                                              <m:mcs>
                                                <m:mc>
                                                  <m:mcPr>
                                                    <m:count m:val="2"/>
                                                    <m:mcJc m:val="center"/>
                                                  </m:mcPr>
                                                </m:mc>
                                              </m:mcs>
                                              <m:ctrlPr>
                                                <a:rPr lang="en-US" altLang="zh-CN" sz="2800" i="1">
                                                  <a:solidFill>
                                                    <a:schemeClr val="tx1"/>
                                                  </a:solidFill>
                                                  <a:latin typeface="Cambria Math" panose="02040503050406030204" pitchFamily="18" charset="0"/>
                                                </a:rPr>
                                              </m:ctrlPr>
                                            </m:mPr>
                                            <m:mr>
                                              <m:e>
                                                <m:r>
                                                  <a:rPr lang="en-US" altLang="zh-CN" sz="2800">
                                                    <a:solidFill>
                                                      <a:schemeClr val="tx1"/>
                                                    </a:solidFill>
                                                    <a:latin typeface="Cambria Math" panose="02040503050406030204" pitchFamily="18" charset="0"/>
                                                  </a:rPr>
                                                  <m:t>4</m:t>
                                                </m:r>
                                              </m:e>
                                              <m:e>
                                                <m:r>
                                                  <a:rPr lang="en-US" altLang="zh-CN" sz="2800">
                                                    <a:solidFill>
                                                      <a:schemeClr val="tx1"/>
                                                    </a:solidFill>
                                                    <a:latin typeface="Cambria Math" panose="02040503050406030204" pitchFamily="18" charset="0"/>
                                                  </a:rPr>
                                                  <m:t>0</m:t>
                                                </m:r>
                                              </m:e>
                                            </m:mr>
                                          </m:m>
                                        </m:e>
                                      </m:mr>
                                    </m:m>
                                  </m:e>
                                </m:mr>
                              </m:m>
                            </m:e>
                            <m:e>
                              <m:m>
                                <m:mPr>
                                  <m:mcs>
                                    <m:mc>
                                      <m:mcPr>
                                        <m:count m:val="2"/>
                                        <m:mcJc m:val="center"/>
                                      </m:mcPr>
                                    </m:mc>
                                  </m:mcs>
                                  <m:ctrlPr>
                                    <a:rPr lang="en-US" altLang="zh-CN" sz="2800" i="1">
                                      <a:solidFill>
                                        <a:schemeClr val="tx1"/>
                                      </a:solidFill>
                                      <a:latin typeface="Cambria Math" panose="02040503050406030204" pitchFamily="18" charset="0"/>
                                    </a:rPr>
                                  </m:ctrlPr>
                                </m:mPr>
                                <m:mr>
                                  <m:e>
                                    <m:r>
                                      <a:rPr lang="en-US" altLang="zh-CN" sz="2800">
                                        <a:solidFill>
                                          <a:schemeClr val="tx1"/>
                                        </a:solidFill>
                                        <a:latin typeface="Cambria Math" panose="02040503050406030204" pitchFamily="18" charset="0"/>
                                      </a:rPr>
                                      <m:t>1</m:t>
                                    </m:r>
                                  </m:e>
                                  <m:e>
                                    <m:m>
                                      <m:mPr>
                                        <m:mcs>
                                          <m:mc>
                                            <m:mcPr>
                                              <m:count m:val="2"/>
                                              <m:mcJc m:val="center"/>
                                            </m:mcPr>
                                          </m:mc>
                                        </m:mcs>
                                        <m:ctrlPr>
                                          <a:rPr lang="en-US" altLang="zh-CN" sz="2800" i="1">
                                            <a:solidFill>
                                              <a:schemeClr val="tx1"/>
                                            </a:solidFill>
                                            <a:latin typeface="Cambria Math" panose="02040503050406030204" pitchFamily="18" charset="0"/>
                                          </a:rPr>
                                        </m:ctrlPr>
                                      </m:mPr>
                                      <m:mr>
                                        <m:e>
                                          <m:r>
                                            <m:rPr>
                                              <m:brk m:alnAt="7"/>
                                            </m:rPr>
                                            <a:rPr lang="en-US" altLang="zh-CN" sz="2800">
                                              <a:solidFill>
                                                <a:schemeClr val="tx1"/>
                                              </a:solidFill>
                                              <a:latin typeface="Cambria Math" panose="02040503050406030204" pitchFamily="18" charset="0"/>
                                            </a:rPr>
                                            <m:t>0</m:t>
                                          </m:r>
                                        </m:e>
                                        <m:e>
                                          <m:m>
                                            <m:mPr>
                                              <m:mcs>
                                                <m:mc>
                                                  <m:mcPr>
                                                    <m:count m:val="2"/>
                                                    <m:mcJc m:val="center"/>
                                                  </m:mcPr>
                                                </m:mc>
                                              </m:mcs>
                                              <m:ctrlPr>
                                                <a:rPr lang="en-US" altLang="zh-CN" sz="2800" i="1">
                                                  <a:solidFill>
                                                    <a:schemeClr val="tx1"/>
                                                  </a:solidFill>
                                                  <a:latin typeface="Cambria Math" panose="02040503050406030204" pitchFamily="18" charset="0"/>
                                                </a:rPr>
                                              </m:ctrlPr>
                                            </m:mPr>
                                            <m:mr>
                                              <m:e>
                                                <m:r>
                                                  <m:rPr>
                                                    <m:brk m:alnAt="7"/>
                                                  </m:rPr>
                                                  <a:rPr lang="en-US" altLang="zh-CN" sz="2800">
                                                    <a:solidFill>
                                                      <a:schemeClr val="tx1"/>
                                                    </a:solidFill>
                                                    <a:latin typeface="Cambria Math" panose="02040503050406030204" pitchFamily="18" charset="0"/>
                                                  </a:rPr>
                                                  <m:t>0</m:t>
                                                </m:r>
                                              </m:e>
                                              <m:e>
                                                <m:r>
                                                  <a:rPr lang="en-US" altLang="zh-CN" sz="2800">
                                                    <a:solidFill>
                                                      <a:schemeClr val="tx1"/>
                                                    </a:solidFill>
                                                    <a:latin typeface="Cambria Math" panose="02040503050406030204" pitchFamily="18" charset="0"/>
                                                  </a:rPr>
                                                  <m:t>1</m:t>
                                                </m:r>
                                              </m:e>
                                            </m:mr>
                                          </m:m>
                                        </m:e>
                                      </m:mr>
                                    </m:m>
                                  </m:e>
                                </m:mr>
                              </m:m>
                            </m:e>
                          </m:eqArr>
                        </m:e>
                      </m:d>
                    </m:oMath>
                  </m:oMathPara>
                </a14:m>
                <a:endParaRPr lang="en-US" altLang="zh-CN" sz="2800" dirty="0"/>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a:blip r:embed="rId2"/>
                <a:stretch>
                  <a:fillRect l="-1623" t="-9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2306817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特征值估计</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4.4.6 </a:t>
                </a:r>
                <a:r>
                  <a:rPr lang="zh-CN" altLang="en-US" sz="2800" dirty="0"/>
                  <a:t>证明矩阵</a:t>
                </a:r>
                <a14:m>
                  <m:oMath xmlns:m="http://schemas.openxmlformats.org/officeDocument/2006/math">
                    <m:r>
                      <a:rPr lang="en-US" altLang="zh-CN" sz="2800" i="1" smtClean="0">
                        <a:latin typeface="Cambria Math" panose="02040503050406030204" pitchFamily="18" charset="0"/>
                      </a:rPr>
                      <m:t>𝐴</m:t>
                    </m:r>
                  </m:oMath>
                </a14:m>
                <a:r>
                  <a:rPr lang="zh-CN" altLang="en-US" sz="2800" dirty="0"/>
                  <a:t>至少有两个实特征值</a:t>
                </a:r>
                <a:r>
                  <a:rPr lang="en-US" altLang="zh-CN" sz="2800" dirty="0"/>
                  <a:t>, </a:t>
                </a:r>
                <a:r>
                  <a:rPr lang="zh-CN" altLang="en-US" sz="2800" dirty="0"/>
                  <a:t>其中</a:t>
                </a:r>
                <a:endParaRPr lang="en-US" altLang="zh-CN" sz="2800" dirty="0"/>
              </a:p>
              <a:p>
                <a:pPr>
                  <a:lnSpc>
                    <a:spcPct val="120000"/>
                  </a:lnSpc>
                </a:pPr>
                <a14:m>
                  <m:oMathPara xmlns:m="http://schemas.openxmlformats.org/officeDocument/2006/math">
                    <m:oMathParaPr>
                      <m:jc m:val="centerGroup"/>
                    </m:oMathParaPr>
                    <m:oMath xmlns:m="http://schemas.openxmlformats.org/officeDocument/2006/math">
                      <m:r>
                        <a:rPr lang="en-US" altLang="zh-CN" sz="2800" smtClean="0">
                          <a:solidFill>
                            <a:schemeClr val="tx1"/>
                          </a:solidFill>
                          <a:latin typeface="Cambria Math" panose="02040503050406030204" pitchFamily="18" charset="0"/>
                        </a:rPr>
                        <m:t>𝐴</m:t>
                      </m:r>
                      <m:r>
                        <a:rPr lang="en-US" altLang="zh-CN" sz="2800" smtClean="0">
                          <a:solidFill>
                            <a:schemeClr val="tx1"/>
                          </a:solidFill>
                          <a:latin typeface="Cambria Math" panose="02040503050406030204" pitchFamily="18" charset="0"/>
                        </a:rPr>
                        <m:t>=</m:t>
                      </m:r>
                      <m:d>
                        <m:dPr>
                          <m:begChr m:val="["/>
                          <m:endChr m:val="]"/>
                          <m:ctrlPr>
                            <a:rPr lang="en-US" altLang="zh-CN" sz="2800" i="1">
                              <a:solidFill>
                                <a:schemeClr val="tx1"/>
                              </a:solidFill>
                              <a:latin typeface="Cambria Math" panose="02040503050406030204" pitchFamily="18" charset="0"/>
                            </a:rPr>
                          </m:ctrlPr>
                        </m:dPr>
                        <m:e>
                          <m:eqArr>
                            <m:eqArrPr>
                              <m:ctrlPr>
                                <a:rPr lang="en-US" altLang="zh-CN" sz="2800" i="1">
                                  <a:solidFill>
                                    <a:schemeClr val="tx1"/>
                                  </a:solidFill>
                                  <a:latin typeface="Cambria Math" panose="02040503050406030204" pitchFamily="18" charset="0"/>
                                </a:rPr>
                              </m:ctrlPr>
                            </m:eqArrPr>
                            <m:e>
                              <m:m>
                                <m:mPr>
                                  <m:mcs>
                                    <m:mc>
                                      <m:mcPr>
                                        <m:count m:val="2"/>
                                        <m:mcJc m:val="center"/>
                                      </m:mcPr>
                                    </m:mc>
                                  </m:mcs>
                                  <m:ctrlPr>
                                    <a:rPr lang="en-US" altLang="zh-CN" sz="2800" i="1">
                                      <a:solidFill>
                                        <a:schemeClr val="tx1"/>
                                      </a:solidFill>
                                      <a:latin typeface="Cambria Math" panose="02040503050406030204" pitchFamily="18" charset="0"/>
                                    </a:rPr>
                                  </m:ctrlPr>
                                </m:mPr>
                                <m:mr>
                                  <m:e>
                                    <m:r>
                                      <a:rPr lang="en-US" altLang="zh-CN" sz="2800">
                                        <a:solidFill>
                                          <a:schemeClr val="tx1"/>
                                        </a:solidFill>
                                        <a:latin typeface="Cambria Math" panose="02040503050406030204" pitchFamily="18" charset="0"/>
                                      </a:rPr>
                                      <m:t>9</m:t>
                                    </m:r>
                                  </m:e>
                                  <m:e>
                                    <m:m>
                                      <m:mPr>
                                        <m:mcs>
                                          <m:mc>
                                            <m:mcPr>
                                              <m:count m:val="2"/>
                                              <m:mcJc m:val="center"/>
                                            </m:mcPr>
                                          </m:mc>
                                        </m:mcs>
                                        <m:ctrlPr>
                                          <a:rPr lang="en-US" altLang="zh-CN" sz="2800" i="1">
                                            <a:solidFill>
                                              <a:schemeClr val="tx1"/>
                                            </a:solidFill>
                                            <a:latin typeface="Cambria Math" panose="02040503050406030204" pitchFamily="18" charset="0"/>
                                          </a:rPr>
                                        </m:ctrlPr>
                                      </m:mPr>
                                      <m:mr>
                                        <m:e>
                                          <m:r>
                                            <m:rPr>
                                              <m:brk m:alnAt="7"/>
                                            </m:rPr>
                                            <a:rPr lang="en-US" altLang="zh-CN" sz="2800">
                                              <a:solidFill>
                                                <a:schemeClr val="tx1"/>
                                              </a:solidFill>
                                              <a:latin typeface="Cambria Math" panose="02040503050406030204" pitchFamily="18" charset="0"/>
                                            </a:rPr>
                                            <m:t>1</m:t>
                                          </m:r>
                                        </m:e>
                                        <m:e>
                                          <m:m>
                                            <m:mPr>
                                              <m:mcs>
                                                <m:mc>
                                                  <m:mcPr>
                                                    <m:count m:val="2"/>
                                                    <m:mcJc m:val="center"/>
                                                  </m:mcPr>
                                                </m:mc>
                                              </m:mcs>
                                              <m:ctrlPr>
                                                <a:rPr lang="en-US" altLang="zh-CN" sz="2800" i="1">
                                                  <a:solidFill>
                                                    <a:schemeClr val="tx1"/>
                                                  </a:solidFill>
                                                  <a:latin typeface="Cambria Math" panose="02040503050406030204" pitchFamily="18" charset="0"/>
                                                </a:rPr>
                                              </m:ctrlPr>
                                            </m:mPr>
                                            <m:mr>
                                              <m:e>
                                                <m:r>
                                                  <m:rPr>
                                                    <m:brk m:alnAt="7"/>
                                                  </m:rPr>
                                                  <a:rPr lang="en-US" altLang="zh-CN" sz="2800">
                                                    <a:solidFill>
                                                      <a:schemeClr val="tx1"/>
                                                    </a:solidFill>
                                                    <a:latin typeface="Cambria Math" panose="02040503050406030204" pitchFamily="18" charset="0"/>
                                                  </a:rPr>
                                                  <m:t>−</m:t>
                                                </m:r>
                                                <m:r>
                                                  <a:rPr lang="en-US" altLang="zh-CN" sz="2800">
                                                    <a:solidFill>
                                                      <a:schemeClr val="tx1"/>
                                                    </a:solidFill>
                                                    <a:latin typeface="Cambria Math" panose="02040503050406030204" pitchFamily="18" charset="0"/>
                                                  </a:rPr>
                                                  <m:t>2</m:t>
                                                </m:r>
                                              </m:e>
                                              <m:e>
                                                <m:r>
                                                  <a:rPr lang="en-US" altLang="zh-CN" sz="2800">
                                                    <a:solidFill>
                                                      <a:schemeClr val="tx1"/>
                                                    </a:solidFill>
                                                    <a:latin typeface="Cambria Math" panose="02040503050406030204" pitchFamily="18" charset="0"/>
                                                  </a:rPr>
                                                  <m:t>1</m:t>
                                                </m:r>
                                              </m:e>
                                            </m:mr>
                                          </m:m>
                                        </m:e>
                                      </m:mr>
                                    </m:m>
                                  </m:e>
                                </m:mr>
                              </m:m>
                            </m:e>
                            <m:e>
                              <m:m>
                                <m:mPr>
                                  <m:mcs>
                                    <m:mc>
                                      <m:mcPr>
                                        <m:count m:val="2"/>
                                        <m:mcJc m:val="center"/>
                                      </m:mcPr>
                                    </m:mc>
                                  </m:mcs>
                                  <m:ctrlPr>
                                    <a:rPr lang="en-US" altLang="zh-CN" sz="2800" i="1">
                                      <a:solidFill>
                                        <a:schemeClr val="tx1"/>
                                      </a:solidFill>
                                      <a:latin typeface="Cambria Math" panose="02040503050406030204" pitchFamily="18" charset="0"/>
                                    </a:rPr>
                                  </m:ctrlPr>
                                </m:mPr>
                                <m:mr>
                                  <m:e>
                                    <m:r>
                                      <a:rPr lang="en-US" altLang="zh-CN" sz="2800">
                                        <a:solidFill>
                                          <a:schemeClr val="tx1"/>
                                        </a:solidFill>
                                        <a:latin typeface="Cambria Math" panose="02040503050406030204" pitchFamily="18" charset="0"/>
                                      </a:rPr>
                                      <m:t>0</m:t>
                                    </m:r>
                                  </m:e>
                                  <m:e>
                                    <m:m>
                                      <m:mPr>
                                        <m:mcs>
                                          <m:mc>
                                            <m:mcPr>
                                              <m:count m:val="2"/>
                                              <m:mcJc m:val="center"/>
                                            </m:mcPr>
                                          </m:mc>
                                        </m:mcs>
                                        <m:ctrlPr>
                                          <a:rPr lang="en-US" altLang="zh-CN" sz="2800" i="1">
                                            <a:solidFill>
                                              <a:schemeClr val="tx1"/>
                                            </a:solidFill>
                                            <a:latin typeface="Cambria Math" panose="02040503050406030204" pitchFamily="18" charset="0"/>
                                          </a:rPr>
                                        </m:ctrlPr>
                                      </m:mPr>
                                      <m:mr>
                                        <m:e>
                                          <m:r>
                                            <a:rPr lang="en-US" altLang="zh-CN" sz="2800">
                                              <a:solidFill>
                                                <a:schemeClr val="tx1"/>
                                              </a:solidFill>
                                              <a:latin typeface="Cambria Math" panose="02040503050406030204" pitchFamily="18" charset="0"/>
                                            </a:rPr>
                                            <m:t>8</m:t>
                                          </m:r>
                                        </m:e>
                                        <m:e>
                                          <m:m>
                                            <m:mPr>
                                              <m:mcs>
                                                <m:mc>
                                                  <m:mcPr>
                                                    <m:count m:val="2"/>
                                                    <m:mcJc m:val="center"/>
                                                  </m:mcPr>
                                                </m:mc>
                                              </m:mcs>
                                              <m:ctrlPr>
                                                <a:rPr lang="en-US" altLang="zh-CN" sz="2800" i="1">
                                                  <a:solidFill>
                                                    <a:schemeClr val="tx1"/>
                                                  </a:solidFill>
                                                  <a:latin typeface="Cambria Math" panose="02040503050406030204" pitchFamily="18" charset="0"/>
                                                </a:rPr>
                                              </m:ctrlPr>
                                            </m:mPr>
                                            <m:mr>
                                              <m:e>
                                                <m:r>
                                                  <a:rPr lang="en-US" altLang="zh-CN" sz="2800">
                                                    <a:solidFill>
                                                      <a:schemeClr val="tx1"/>
                                                    </a:solidFill>
                                                    <a:latin typeface="Cambria Math" panose="02040503050406030204" pitchFamily="18" charset="0"/>
                                                  </a:rPr>
                                                  <m:t>1</m:t>
                                                </m:r>
                                              </m:e>
                                              <m:e>
                                                <m:r>
                                                  <a:rPr lang="en-US" altLang="zh-CN" sz="2800">
                                                    <a:solidFill>
                                                      <a:schemeClr val="tx1"/>
                                                    </a:solidFill>
                                                    <a:latin typeface="Cambria Math" panose="02040503050406030204" pitchFamily="18" charset="0"/>
                                                  </a:rPr>
                                                  <m:t>1</m:t>
                                                </m:r>
                                              </m:e>
                                            </m:mr>
                                          </m:m>
                                        </m:e>
                                      </m:mr>
                                    </m:m>
                                  </m:e>
                                </m:mr>
                              </m:m>
                            </m:e>
                            <m:e>
                              <m:m>
                                <m:mPr>
                                  <m:mcs>
                                    <m:mc>
                                      <m:mcPr>
                                        <m:count m:val="2"/>
                                        <m:mcJc m:val="center"/>
                                      </m:mcPr>
                                    </m:mc>
                                  </m:mcs>
                                  <m:ctrlPr>
                                    <a:rPr lang="en-US" altLang="zh-CN" sz="2800" i="1">
                                      <a:solidFill>
                                        <a:schemeClr val="tx1"/>
                                      </a:solidFill>
                                      <a:latin typeface="Cambria Math" panose="02040503050406030204" pitchFamily="18" charset="0"/>
                                    </a:rPr>
                                  </m:ctrlPr>
                                </m:mPr>
                                <m:mr>
                                  <m:e>
                                    <m:r>
                                      <a:rPr lang="en-US" altLang="zh-CN" sz="2800">
                                        <a:solidFill>
                                          <a:schemeClr val="tx1"/>
                                        </a:solidFill>
                                        <a:latin typeface="Cambria Math" panose="02040503050406030204" pitchFamily="18" charset="0"/>
                                      </a:rPr>
                                      <m:t>−1</m:t>
                                    </m:r>
                                  </m:e>
                                  <m:e>
                                    <m:m>
                                      <m:mPr>
                                        <m:mcs>
                                          <m:mc>
                                            <m:mcPr>
                                              <m:count m:val="2"/>
                                              <m:mcJc m:val="center"/>
                                            </m:mcPr>
                                          </m:mc>
                                        </m:mcs>
                                        <m:ctrlPr>
                                          <a:rPr lang="en-US" altLang="zh-CN" sz="2800" i="1">
                                            <a:solidFill>
                                              <a:schemeClr val="tx1"/>
                                            </a:solidFill>
                                            <a:latin typeface="Cambria Math" panose="02040503050406030204" pitchFamily="18" charset="0"/>
                                          </a:rPr>
                                        </m:ctrlPr>
                                      </m:mPr>
                                      <m:mr>
                                        <m:e>
                                          <m:r>
                                            <a:rPr lang="en-US" altLang="zh-CN" sz="2800">
                                              <a:solidFill>
                                                <a:schemeClr val="tx1"/>
                                              </a:solidFill>
                                              <a:latin typeface="Cambria Math" panose="02040503050406030204" pitchFamily="18" charset="0"/>
                                            </a:rPr>
                                            <m:t>0</m:t>
                                          </m:r>
                                        </m:e>
                                        <m:e>
                                          <m:m>
                                            <m:mPr>
                                              <m:mcs>
                                                <m:mc>
                                                  <m:mcPr>
                                                    <m:count m:val="2"/>
                                                    <m:mcJc m:val="center"/>
                                                  </m:mcPr>
                                                </m:mc>
                                              </m:mcs>
                                              <m:ctrlPr>
                                                <a:rPr lang="en-US" altLang="zh-CN" sz="2800" i="1">
                                                  <a:solidFill>
                                                    <a:schemeClr val="tx1"/>
                                                  </a:solidFill>
                                                  <a:latin typeface="Cambria Math" panose="02040503050406030204" pitchFamily="18" charset="0"/>
                                                </a:rPr>
                                              </m:ctrlPr>
                                            </m:mPr>
                                            <m:mr>
                                              <m:e>
                                                <m:r>
                                                  <a:rPr lang="en-US" altLang="zh-CN" sz="2800">
                                                    <a:solidFill>
                                                      <a:schemeClr val="tx1"/>
                                                    </a:solidFill>
                                                    <a:latin typeface="Cambria Math" panose="02040503050406030204" pitchFamily="18" charset="0"/>
                                                  </a:rPr>
                                                  <m:t>4</m:t>
                                                </m:r>
                                              </m:e>
                                              <m:e>
                                                <m:r>
                                                  <a:rPr lang="en-US" altLang="zh-CN" sz="2800">
                                                    <a:solidFill>
                                                      <a:schemeClr val="tx1"/>
                                                    </a:solidFill>
                                                    <a:latin typeface="Cambria Math" panose="02040503050406030204" pitchFamily="18" charset="0"/>
                                                  </a:rPr>
                                                  <m:t>0</m:t>
                                                </m:r>
                                              </m:e>
                                            </m:mr>
                                          </m:m>
                                        </m:e>
                                      </m:mr>
                                    </m:m>
                                  </m:e>
                                </m:mr>
                              </m:m>
                            </m:e>
                            <m:e>
                              <m:m>
                                <m:mPr>
                                  <m:mcs>
                                    <m:mc>
                                      <m:mcPr>
                                        <m:count m:val="2"/>
                                        <m:mcJc m:val="center"/>
                                      </m:mcPr>
                                    </m:mc>
                                  </m:mcs>
                                  <m:ctrlPr>
                                    <a:rPr lang="en-US" altLang="zh-CN" sz="2800" i="1">
                                      <a:solidFill>
                                        <a:schemeClr val="tx1"/>
                                      </a:solidFill>
                                      <a:latin typeface="Cambria Math" panose="02040503050406030204" pitchFamily="18" charset="0"/>
                                    </a:rPr>
                                  </m:ctrlPr>
                                </m:mPr>
                                <m:mr>
                                  <m:e>
                                    <m:r>
                                      <a:rPr lang="en-US" altLang="zh-CN" sz="2800">
                                        <a:solidFill>
                                          <a:schemeClr val="tx1"/>
                                        </a:solidFill>
                                        <a:latin typeface="Cambria Math" panose="02040503050406030204" pitchFamily="18" charset="0"/>
                                      </a:rPr>
                                      <m:t>1</m:t>
                                    </m:r>
                                  </m:e>
                                  <m:e>
                                    <m:m>
                                      <m:mPr>
                                        <m:mcs>
                                          <m:mc>
                                            <m:mcPr>
                                              <m:count m:val="2"/>
                                              <m:mcJc m:val="center"/>
                                            </m:mcPr>
                                          </m:mc>
                                        </m:mcs>
                                        <m:ctrlPr>
                                          <a:rPr lang="en-US" altLang="zh-CN" sz="2800" i="1">
                                            <a:solidFill>
                                              <a:schemeClr val="tx1"/>
                                            </a:solidFill>
                                            <a:latin typeface="Cambria Math" panose="02040503050406030204" pitchFamily="18" charset="0"/>
                                          </a:rPr>
                                        </m:ctrlPr>
                                      </m:mPr>
                                      <m:mr>
                                        <m:e>
                                          <m:r>
                                            <m:rPr>
                                              <m:brk m:alnAt="7"/>
                                            </m:rPr>
                                            <a:rPr lang="en-US" altLang="zh-CN" sz="2800">
                                              <a:solidFill>
                                                <a:schemeClr val="tx1"/>
                                              </a:solidFill>
                                              <a:latin typeface="Cambria Math" panose="02040503050406030204" pitchFamily="18" charset="0"/>
                                            </a:rPr>
                                            <m:t>0</m:t>
                                          </m:r>
                                        </m:e>
                                        <m:e>
                                          <m:m>
                                            <m:mPr>
                                              <m:mcs>
                                                <m:mc>
                                                  <m:mcPr>
                                                    <m:count m:val="2"/>
                                                    <m:mcJc m:val="center"/>
                                                  </m:mcPr>
                                                </m:mc>
                                              </m:mcs>
                                              <m:ctrlPr>
                                                <a:rPr lang="en-US" altLang="zh-CN" sz="2800" i="1">
                                                  <a:solidFill>
                                                    <a:schemeClr val="tx1"/>
                                                  </a:solidFill>
                                                  <a:latin typeface="Cambria Math" panose="02040503050406030204" pitchFamily="18" charset="0"/>
                                                </a:rPr>
                                              </m:ctrlPr>
                                            </m:mPr>
                                            <m:mr>
                                              <m:e>
                                                <m:r>
                                                  <m:rPr>
                                                    <m:brk m:alnAt="7"/>
                                                  </m:rPr>
                                                  <a:rPr lang="en-US" altLang="zh-CN" sz="2800">
                                                    <a:solidFill>
                                                      <a:schemeClr val="tx1"/>
                                                    </a:solidFill>
                                                    <a:latin typeface="Cambria Math" panose="02040503050406030204" pitchFamily="18" charset="0"/>
                                                  </a:rPr>
                                                  <m:t>0</m:t>
                                                </m:r>
                                              </m:e>
                                              <m:e>
                                                <m:r>
                                                  <a:rPr lang="en-US" altLang="zh-CN" sz="2800">
                                                    <a:solidFill>
                                                      <a:schemeClr val="tx1"/>
                                                    </a:solidFill>
                                                    <a:latin typeface="Cambria Math" panose="02040503050406030204" pitchFamily="18" charset="0"/>
                                                  </a:rPr>
                                                  <m:t>1</m:t>
                                                </m:r>
                                              </m:e>
                                            </m:mr>
                                          </m:m>
                                        </m:e>
                                      </m:mr>
                                    </m:m>
                                  </m:e>
                                </m:mr>
                              </m:m>
                            </m:e>
                          </m:eqArr>
                        </m:e>
                      </m:d>
                    </m:oMath>
                  </m:oMathPara>
                </a14:m>
                <a:endParaRPr lang="en-US" altLang="zh-CN" sz="2800" dirty="0"/>
              </a:p>
              <a:p>
                <a:pPr>
                  <a:lnSpc>
                    <a:spcPct val="120000"/>
                  </a:lnSpc>
                </a:pPr>
                <a:r>
                  <a:rPr lang="zh-CN" altLang="en-US" sz="2800" dirty="0">
                    <a:solidFill>
                      <a:srgbClr val="0000FF"/>
                    </a:solidFill>
                  </a:rPr>
                  <a:t>证明</a:t>
                </a:r>
                <a:r>
                  <a:rPr lang="zh-CN" altLang="en-US" sz="2800" dirty="0"/>
                  <a:t>：矩阵</a:t>
                </a:r>
                <a14:m>
                  <m:oMath xmlns:m="http://schemas.openxmlformats.org/officeDocument/2006/math">
                    <m:r>
                      <a:rPr lang="en-US" altLang="zh-CN" sz="2800" b="0" i="1" smtClean="0">
                        <a:latin typeface="Cambria Math" panose="02040503050406030204" pitchFamily="18" charset="0"/>
                      </a:rPr>
                      <m:t>𝐴</m:t>
                    </m:r>
                  </m:oMath>
                </a14:m>
                <a:r>
                  <a:rPr lang="zh-CN" altLang="en-US" sz="2800" dirty="0"/>
                  <a:t>的盖尔圆盘为</a:t>
                </a:r>
                <a:endParaRPr lang="en-US" altLang="zh-CN" sz="2800" dirty="0"/>
              </a:p>
              <a:p>
                <a:pPr>
                  <a:lnSpc>
                    <a:spcPct val="120000"/>
                  </a:lnSpc>
                </a:pPr>
                <a14:m>
                  <m:oMathPara xmlns:m="http://schemas.openxmlformats.org/officeDocument/2006/math">
                    <m:oMathParaPr>
                      <m:jc m:val="left"/>
                    </m:oMathParaPr>
                    <m:oMath xmlns:m="http://schemas.openxmlformats.org/officeDocument/2006/math">
                      <m:sSubSup>
                        <m:sSubSupPr>
                          <m:ctrlPr>
                            <a:rPr lang="en-US" altLang="zh-CN" sz="2800" i="1" smtClean="0">
                              <a:latin typeface="Cambria Math" panose="02040503050406030204" pitchFamily="18" charset="0"/>
                            </a:rPr>
                          </m:ctrlPr>
                        </m:sSubSupPr>
                        <m:e>
                          <m:r>
                            <a:rPr lang="en-US" altLang="zh-CN" sz="2800" i="1">
                              <a:latin typeface="Cambria Math" panose="02040503050406030204" pitchFamily="18" charset="0"/>
                            </a:rPr>
                            <m:t>𝐺</m:t>
                          </m:r>
                        </m:e>
                        <m:sub>
                          <m:r>
                            <a:rPr lang="en-US" altLang="zh-CN" sz="2800" i="1">
                              <a:latin typeface="Cambria Math" panose="02040503050406030204" pitchFamily="18" charset="0"/>
                            </a:rPr>
                            <m:t>1</m:t>
                          </m:r>
                        </m:sub>
                        <m:sup/>
                      </m:sSubSup>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𝑧</m:t>
                          </m:r>
                          <m:r>
                            <a:rPr lang="en-US" altLang="zh-CN" sz="2800" i="1">
                              <a:latin typeface="Cambria Math" panose="02040503050406030204" pitchFamily="18" charset="0"/>
                            </a:rPr>
                            <m:t>−9</m:t>
                          </m:r>
                        </m:e>
                      </m:d>
                      <m:r>
                        <a:rPr lang="en-US" altLang="zh-CN" sz="2800" i="1">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4</m:t>
                      </m:r>
                      <m:r>
                        <a:rPr lang="en-US" altLang="zh-CN" sz="2800" i="1">
                          <a:latin typeface="Cambria Math" panose="02040503050406030204" pitchFamily="18" charset="0"/>
                          <a:ea typeface="Cambria Math" panose="02040503050406030204" pitchFamily="18" charset="0"/>
                        </a:rPr>
                        <m:t>;</m:t>
                      </m:r>
                    </m:oMath>
                  </m:oMathPara>
                </a14:m>
                <a:endParaRPr lang="en-US" altLang="zh-CN" sz="2800" i="1" dirty="0">
                  <a:latin typeface="Cambria Math" panose="02040503050406030204" pitchFamily="18" charset="0"/>
                  <a:ea typeface="Cambria Math" panose="02040503050406030204" pitchFamily="18" charset="0"/>
                </a:endParaRPr>
              </a:p>
              <a:p>
                <a:pPr>
                  <a:lnSpc>
                    <a:spcPct val="120000"/>
                  </a:lnSpc>
                </a:pPr>
                <a14:m>
                  <m:oMathPara xmlns:m="http://schemas.openxmlformats.org/officeDocument/2006/math">
                    <m:oMathParaPr>
                      <m:jc m:val="left"/>
                    </m:oMathParaPr>
                    <m:oMath xmlns:m="http://schemas.openxmlformats.org/officeDocument/2006/math">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𝐺</m:t>
                          </m:r>
                        </m:e>
                        <m:sub>
                          <m:r>
                            <a:rPr lang="en-US" altLang="zh-CN" sz="2800" i="1">
                              <a:latin typeface="Cambria Math" panose="02040503050406030204" pitchFamily="18" charset="0"/>
                            </a:rPr>
                            <m:t>2</m:t>
                          </m:r>
                        </m:sub>
                        <m:sup/>
                      </m:sSubSup>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𝑧</m:t>
                          </m:r>
                          <m:r>
                            <a:rPr lang="en-US" altLang="zh-CN" sz="2800" i="1">
                              <a:latin typeface="Cambria Math" panose="02040503050406030204" pitchFamily="18" charset="0"/>
                            </a:rPr>
                            <m:t>−8</m:t>
                          </m:r>
                        </m:e>
                      </m:d>
                      <m:r>
                        <a:rPr lang="en-US" altLang="zh-CN" sz="2800" i="1">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2</m:t>
                      </m:r>
                      <m:r>
                        <a:rPr lang="en-US" altLang="zh-CN" sz="2800" i="1">
                          <a:latin typeface="Cambria Math" panose="02040503050406030204" pitchFamily="18" charset="0"/>
                          <a:ea typeface="Cambria Math" panose="02040503050406030204" pitchFamily="18" charset="0"/>
                        </a:rPr>
                        <m:t>;</m:t>
                      </m:r>
                    </m:oMath>
                  </m:oMathPara>
                </a14:m>
                <a:endParaRPr lang="en-US" altLang="zh-CN" sz="2800" dirty="0">
                  <a:latin typeface="黑体" panose="02010609060101010101" pitchFamily="49" charset="-122"/>
                </a:endParaRPr>
              </a:p>
              <a:p>
                <a:pPr>
                  <a:lnSpc>
                    <a:spcPct val="120000"/>
                  </a:lnSpc>
                </a:pPr>
                <a14:m>
                  <m:oMathPara xmlns:m="http://schemas.openxmlformats.org/officeDocument/2006/math">
                    <m:oMathParaPr>
                      <m:jc m:val="left"/>
                    </m:oMathParaPr>
                    <m:oMath xmlns:m="http://schemas.openxmlformats.org/officeDocument/2006/math">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𝐺</m:t>
                          </m:r>
                        </m:e>
                        <m:sub>
                          <m:r>
                            <a:rPr lang="en-US" altLang="zh-CN" sz="2800" i="1">
                              <a:latin typeface="Cambria Math" panose="02040503050406030204" pitchFamily="18" charset="0"/>
                            </a:rPr>
                            <m:t>3</m:t>
                          </m:r>
                        </m:sub>
                        <m:sup/>
                      </m:sSubSup>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𝑧</m:t>
                          </m:r>
                          <m:r>
                            <a:rPr lang="en-US" altLang="zh-CN" sz="2800" i="1">
                              <a:latin typeface="Cambria Math" panose="02040503050406030204" pitchFamily="18" charset="0"/>
                            </a:rPr>
                            <m:t>−4</m:t>
                          </m:r>
                        </m:e>
                      </m:d>
                      <m:r>
                        <a:rPr lang="en-US" altLang="zh-CN" sz="2800" i="1">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1</m:t>
                      </m:r>
                      <m:r>
                        <a:rPr lang="en-US" altLang="zh-CN" sz="2800" i="1">
                          <a:latin typeface="Cambria Math" panose="02040503050406030204" pitchFamily="18" charset="0"/>
                          <a:ea typeface="Cambria Math" panose="02040503050406030204" pitchFamily="18" charset="0"/>
                        </a:rPr>
                        <m:t>;</m:t>
                      </m:r>
                    </m:oMath>
                  </m:oMathPara>
                </a14:m>
                <a:endParaRPr lang="en-US" altLang="zh-CN" sz="2800" i="1" dirty="0">
                  <a:latin typeface="Cambria Math" panose="02040503050406030204" pitchFamily="18" charset="0"/>
                  <a:ea typeface="Cambria Math" panose="02040503050406030204" pitchFamily="18" charset="0"/>
                </a:endParaRPr>
              </a:p>
              <a:p>
                <a:pPr>
                  <a:lnSpc>
                    <a:spcPct val="120000"/>
                  </a:lnSpc>
                </a:pPr>
                <a14:m>
                  <m:oMathPara xmlns:m="http://schemas.openxmlformats.org/officeDocument/2006/math">
                    <m:oMathParaPr>
                      <m:jc m:val="left"/>
                    </m:oMathParaPr>
                    <m:oMath xmlns:m="http://schemas.openxmlformats.org/officeDocument/2006/math">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𝐺</m:t>
                          </m:r>
                        </m:e>
                        <m:sub>
                          <m:r>
                            <a:rPr lang="en-US" altLang="zh-CN" sz="2800" i="1">
                              <a:latin typeface="Cambria Math" panose="02040503050406030204" pitchFamily="18" charset="0"/>
                            </a:rPr>
                            <m:t>4</m:t>
                          </m:r>
                        </m:sub>
                        <m:sup/>
                      </m:sSubSup>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𝑧</m:t>
                          </m:r>
                          <m:r>
                            <a:rPr lang="en-US" altLang="zh-CN" sz="2800" i="1">
                              <a:latin typeface="Cambria Math" panose="02040503050406030204" pitchFamily="18" charset="0"/>
                            </a:rPr>
                            <m:t>−1</m:t>
                          </m:r>
                        </m:e>
                      </m:d>
                      <m:r>
                        <a:rPr lang="en-US" altLang="zh-CN" sz="280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1</m:t>
                      </m:r>
                      <m:r>
                        <a:rPr lang="en-US" altLang="zh-CN" sz="2800" i="1">
                          <a:latin typeface="Cambria Math" panose="02040503050406030204" pitchFamily="18" charset="0"/>
                          <a:ea typeface="Cambria Math" panose="02040503050406030204" pitchFamily="18" charset="0"/>
                        </a:rPr>
                        <m:t>.</m:t>
                      </m:r>
                    </m:oMath>
                  </m:oMathPara>
                </a14:m>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a:blip r:embed="rId2"/>
                <a:stretch>
                  <a:fillRect l="-1623" t="-989" b="-6057"/>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90DB24AD-8AD6-E6C5-E861-6EF782CA53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0235" y="3797596"/>
            <a:ext cx="3626542" cy="2367034"/>
          </a:xfrm>
          <a:prstGeom prst="rect">
            <a:avLst/>
          </a:prstGeom>
        </p:spPr>
      </p:pic>
    </p:spTree>
    <p:extLst>
      <p:ext uri="{BB962C8B-B14F-4D97-AF65-F5344CB8AC3E}">
        <p14:creationId xmlns:p14="http://schemas.microsoft.com/office/powerpoint/2010/main" val="389410944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特征值估计</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8650"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en-US" sz="2800" dirty="0">
                    <a:solidFill>
                      <a:srgbClr val="FF0000"/>
                    </a:solidFill>
                    <a:latin typeface="黑体" pitchFamily="49" charset="-122"/>
                  </a:rPr>
                  <a:t>思考</a:t>
                </a:r>
                <a:r>
                  <a:rPr lang="en-US" altLang="zh-CN" sz="2800" dirty="0">
                    <a:solidFill>
                      <a:srgbClr val="FF0000"/>
                    </a:solidFill>
                    <a:latin typeface="黑体" pitchFamily="49" charset="-122"/>
                  </a:rPr>
                  <a:t>:</a:t>
                </a:r>
                <a:r>
                  <a:rPr lang="zh-CN" altLang="en-US" sz="2800" dirty="0">
                    <a:solidFill>
                      <a:srgbClr val="FF0000"/>
                    </a:solidFill>
                    <a:latin typeface="黑体" pitchFamily="49" charset="-122"/>
                  </a:rPr>
                  <a:t>矩阵</a:t>
                </a:r>
                <a14:m>
                  <m:oMath xmlns:m="http://schemas.openxmlformats.org/officeDocument/2006/math">
                    <m:r>
                      <a:rPr lang="zh-CN" altLang="en-US" sz="2800" i="1">
                        <a:solidFill>
                          <a:srgbClr val="FF0000"/>
                        </a:solidFill>
                        <a:latin typeface="Cambria Math" panose="02040503050406030204" pitchFamily="18" charset="0"/>
                      </a:rPr>
                      <m:t>的</m:t>
                    </m:r>
                  </m:oMath>
                </a14:m>
                <a:r>
                  <a:rPr lang="zh-CN" altLang="en-US" sz="2800" dirty="0">
                    <a:solidFill>
                      <a:srgbClr val="FF0000"/>
                    </a:solidFill>
                    <a:latin typeface="黑体" pitchFamily="49" charset="-122"/>
                  </a:rPr>
                  <a:t>谱半径可定义矩阵范数吗</a:t>
                </a:r>
                <a:r>
                  <a:rPr lang="en-US" altLang="zh-CN" sz="2800" dirty="0">
                    <a:solidFill>
                      <a:srgbClr val="FF0000"/>
                    </a:solidFill>
                    <a:latin typeface="黑体" pitchFamily="49" charset="-122"/>
                  </a:rPr>
                  <a:t>?</a:t>
                </a: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8650" y="1229293"/>
                <a:ext cx="7886700" cy="4935337"/>
              </a:xfrm>
              <a:prstGeom prst="rect">
                <a:avLst/>
              </a:prstGeom>
              <a:blipFill>
                <a:blip r:embed="rId2"/>
                <a:stretch>
                  <a:fillRect l="-1546" t="-9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883008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特征值估计</a:t>
            </a:r>
            <a:endParaRPr lang="zh-CN" altLang="en-US" sz="2400" dirty="0">
              <a:latin typeface="黑体" panose="02010609060101010101" pitchFamily="49" charset="-122"/>
              <a:ea typeface="黑体" panose="02010609060101010101" pitchFamily="49" charset="-122"/>
              <a:cs typeface="Arial" charset="0"/>
            </a:endParaRPr>
          </a:p>
        </p:txBody>
      </p:sp>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en-US" sz="2800" dirty="0"/>
              <a:t>有</a:t>
            </a:r>
            <a:r>
              <a:rPr lang="zh-CN" altLang="zh-CN" sz="2800" dirty="0">
                <a:latin typeface="黑体" panose="02010609060101010101" pitchFamily="49" charset="-122"/>
                <a:ea typeface="黑体" panose="02010609060101010101" pitchFamily="49" charset="-122"/>
              </a:rPr>
              <a:t>孤立的盖尔圆中，有且仅有一个实特征</a:t>
            </a:r>
            <a:r>
              <a:rPr lang="zh-CN" altLang="en-US" sz="2800" dirty="0">
                <a:latin typeface="黑体" panose="02010609060101010101" pitchFamily="49" charset="-122"/>
                <a:ea typeface="黑体" panose="02010609060101010101" pitchFamily="49" charset="-122"/>
              </a:rPr>
              <a:t>值</a:t>
            </a:r>
            <a:endParaRPr lang="zh-CN" altLang="zh-CN" sz="2800" dirty="0">
              <a:latin typeface="黑体" panose="02010609060101010101" pitchFamily="49" charset="-122"/>
              <a:ea typeface="黑体" panose="02010609060101010101" pitchFamily="49" charset="-122"/>
            </a:endParaRPr>
          </a:p>
          <a:p>
            <a:pPr>
              <a:lnSpc>
                <a:spcPct val="120000"/>
              </a:lnSpc>
            </a:pPr>
            <a:r>
              <a:rPr lang="zh-CN" altLang="zh-CN" sz="2800" dirty="0">
                <a:latin typeface="黑体" panose="02010609060101010101" pitchFamily="49" charset="-122"/>
                <a:ea typeface="黑体" panose="02010609060101010101" pitchFamily="49" charset="-122"/>
              </a:rPr>
              <a:t>另外三个盖尔圆所包含的三个特征</a:t>
            </a:r>
            <a:r>
              <a:rPr lang="zh-CN" altLang="en-US" sz="2800" dirty="0">
                <a:latin typeface="黑体" panose="02010609060101010101" pitchFamily="49" charset="-122"/>
                <a:ea typeface="黑体" panose="02010609060101010101" pitchFamily="49" charset="-122"/>
              </a:rPr>
              <a:t>值</a:t>
            </a:r>
            <a:r>
              <a:rPr lang="zh-CN" altLang="zh-CN" sz="2800" dirty="0">
                <a:latin typeface="黑体" panose="02010609060101010101" pitchFamily="49" charset="-122"/>
                <a:ea typeface="黑体" panose="02010609060101010101" pitchFamily="49" charset="-122"/>
              </a:rPr>
              <a:t>为以下两种情况之一</a:t>
            </a:r>
            <a:r>
              <a:rPr lang="zh-CN" altLang="en-US" sz="2800" dirty="0">
                <a:latin typeface="黑体" panose="02010609060101010101" pitchFamily="49" charset="-122"/>
                <a:ea typeface="黑体" panose="02010609060101010101" pitchFamily="49" charset="-122"/>
              </a:rPr>
              <a:t>：</a:t>
            </a:r>
            <a:endParaRPr lang="zh-CN" altLang="zh-CN" sz="2800" dirty="0">
              <a:latin typeface="黑体" panose="02010609060101010101" pitchFamily="49" charset="-122"/>
              <a:ea typeface="黑体" panose="02010609060101010101" pitchFamily="49" charset="-122"/>
            </a:endParaRPr>
          </a:p>
          <a:p>
            <a:pPr marL="342900" lvl="0" indent="-342900">
              <a:lnSpc>
                <a:spcPct val="120000"/>
              </a:lnSpc>
              <a:buClr>
                <a:srgbClr val="0000FF"/>
              </a:buClr>
              <a:buSzPct val="80000"/>
              <a:buFont typeface="Wingdings" panose="05000000000000000000" pitchFamily="2" charset="2"/>
              <a:buChar char="n"/>
            </a:pPr>
            <a:r>
              <a:rPr lang="zh-CN" altLang="zh-CN" sz="2800" dirty="0">
                <a:latin typeface="黑体" panose="02010609060101010101" pitchFamily="49" charset="-122"/>
                <a:ea typeface="黑体" panose="02010609060101010101" pitchFamily="49" charset="-122"/>
              </a:rPr>
              <a:t>三个特征</a:t>
            </a:r>
            <a:r>
              <a:rPr lang="zh-CN" altLang="en-US" sz="2800" dirty="0">
                <a:latin typeface="黑体" panose="02010609060101010101" pitchFamily="49" charset="-122"/>
                <a:ea typeface="黑体" panose="02010609060101010101" pitchFamily="49" charset="-122"/>
              </a:rPr>
              <a:t>值</a:t>
            </a:r>
            <a:r>
              <a:rPr lang="zh-CN" altLang="zh-CN" sz="2800" dirty="0">
                <a:latin typeface="黑体" panose="02010609060101010101" pitchFamily="49" charset="-122"/>
                <a:ea typeface="黑体" panose="02010609060101010101" pitchFamily="49" charset="-122"/>
              </a:rPr>
              <a:t>都是实数</a:t>
            </a:r>
            <a:endParaRPr lang="en-US" altLang="zh-CN" sz="2800" dirty="0">
              <a:latin typeface="黑体" panose="02010609060101010101" pitchFamily="49" charset="-122"/>
              <a:ea typeface="黑体" panose="02010609060101010101" pitchFamily="49" charset="-122"/>
            </a:endParaRPr>
          </a:p>
          <a:p>
            <a:pPr marL="342900" lvl="0" indent="-342900">
              <a:lnSpc>
                <a:spcPct val="120000"/>
              </a:lnSpc>
              <a:buClr>
                <a:srgbClr val="0000FF"/>
              </a:buClr>
              <a:buSzPct val="80000"/>
              <a:buFont typeface="Wingdings" panose="05000000000000000000" pitchFamily="2" charset="2"/>
              <a:buChar char="n"/>
            </a:pPr>
            <a:r>
              <a:rPr lang="zh-CN" altLang="zh-CN" sz="2800" dirty="0">
                <a:latin typeface="黑体" panose="02010609060101010101" pitchFamily="49" charset="-122"/>
                <a:ea typeface="黑体" panose="02010609060101010101" pitchFamily="49" charset="-122"/>
              </a:rPr>
              <a:t>一个特征</a:t>
            </a:r>
            <a:r>
              <a:rPr lang="zh-CN" altLang="en-US" sz="2800" dirty="0">
                <a:latin typeface="黑体" panose="02010609060101010101" pitchFamily="49" charset="-122"/>
                <a:ea typeface="黑体" panose="02010609060101010101" pitchFamily="49" charset="-122"/>
              </a:rPr>
              <a:t>值</a:t>
            </a:r>
            <a:r>
              <a:rPr lang="zh-CN" altLang="zh-CN" sz="2800" dirty="0">
                <a:latin typeface="黑体" panose="02010609060101010101" pitchFamily="49" charset="-122"/>
                <a:ea typeface="黑体" panose="02010609060101010101" pitchFamily="49" charset="-122"/>
              </a:rPr>
              <a:t>为实数，另外两个特征</a:t>
            </a:r>
            <a:r>
              <a:rPr lang="zh-CN" altLang="en-US" sz="2800" dirty="0">
                <a:latin typeface="黑体" panose="02010609060101010101" pitchFamily="49" charset="-122"/>
                <a:ea typeface="黑体" panose="02010609060101010101" pitchFamily="49" charset="-122"/>
              </a:rPr>
              <a:t>值</a:t>
            </a:r>
            <a:r>
              <a:rPr lang="zh-CN" altLang="zh-CN" sz="2800" dirty="0">
                <a:latin typeface="黑体" panose="02010609060101010101" pitchFamily="49" charset="-122"/>
                <a:ea typeface="黑体" panose="02010609060101010101" pitchFamily="49" charset="-122"/>
              </a:rPr>
              <a:t>为一对共轭复数</a:t>
            </a:r>
          </a:p>
          <a:p>
            <a:pPr>
              <a:lnSpc>
                <a:spcPct val="120000"/>
              </a:lnSpc>
            </a:pPr>
            <a:endParaRPr lang="zh-CN" altLang="zh-CN" sz="2800" dirty="0"/>
          </a:p>
          <a:p>
            <a:pPr algn="ctr">
              <a:lnSpc>
                <a:spcPct val="120000"/>
              </a:lnSpc>
            </a:pPr>
            <a:endParaRPr lang="zh-CN" altLang="zh-CN" sz="2800" dirty="0"/>
          </a:p>
        </p:txBody>
      </p:sp>
      <p:pic>
        <p:nvPicPr>
          <p:cNvPr id="3" name="图片 2">
            <a:extLst>
              <a:ext uri="{FF2B5EF4-FFF2-40B4-BE49-F238E27FC236}">
                <a16:creationId xmlns:a16="http://schemas.microsoft.com/office/drawing/2014/main" id="{F1BE3FFD-00DA-114E-D844-A3FCC5BF92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99189" y="3993122"/>
            <a:ext cx="3626542" cy="2367034"/>
          </a:xfrm>
          <a:prstGeom prst="rect">
            <a:avLst/>
          </a:prstGeom>
        </p:spPr>
      </p:pic>
    </p:spTree>
    <p:extLst>
      <p:ext uri="{BB962C8B-B14F-4D97-AF65-F5344CB8AC3E}">
        <p14:creationId xmlns:p14="http://schemas.microsoft.com/office/powerpoint/2010/main" val="85944908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特征值估计</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0" y="1229293"/>
                <a:ext cx="7932469"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注</a:t>
                </a:r>
                <a:r>
                  <a:rPr lang="en-US" altLang="zh-CN" sz="2800" b="1" dirty="0">
                    <a:solidFill>
                      <a:srgbClr val="0000FF"/>
                    </a:solidFill>
                  </a:rPr>
                  <a:t>4</a:t>
                </a:r>
                <a:r>
                  <a:rPr lang="zh-CN" altLang="en-US" sz="2800" b="1" dirty="0">
                    <a:solidFill>
                      <a:srgbClr val="0000FF"/>
                    </a:solidFill>
                  </a:rPr>
                  <a:t>：</a:t>
                </a:r>
                <a:r>
                  <a:rPr lang="zh-CN" altLang="en-US" sz="2800" dirty="0"/>
                  <a:t>在使用盖尔圆估计矩阵</a:t>
                </a:r>
                <a14:m>
                  <m:oMath xmlns:m="http://schemas.openxmlformats.org/officeDocument/2006/math">
                    <m:r>
                      <a:rPr lang="en-US" altLang="zh-CN" sz="2800" i="1" smtClean="0">
                        <a:latin typeface="Cambria Math" panose="02040503050406030204" pitchFamily="18" charset="0"/>
                      </a:rPr>
                      <m:t>𝐴</m:t>
                    </m:r>
                  </m:oMath>
                </a14:m>
                <a:r>
                  <a:rPr lang="zh-CN" altLang="en-US" sz="2800" dirty="0"/>
                  <a:t>的特征值时</a:t>
                </a:r>
                <a:r>
                  <a:rPr lang="en-US" altLang="zh-CN" sz="2800" dirty="0"/>
                  <a:t>, </a:t>
                </a:r>
                <a:r>
                  <a:rPr lang="zh-CN" altLang="en-US" sz="2800" dirty="0"/>
                  <a:t>我们总希望获得更多的孤立圆</a:t>
                </a:r>
                <a:r>
                  <a:rPr lang="en-US" altLang="zh-CN" sz="2800" dirty="0"/>
                  <a:t>, </a:t>
                </a:r>
                <a:r>
                  <a:rPr lang="zh-CN" altLang="en-US" sz="2800" dirty="0"/>
                  <a:t>这时可采取如下方法：</a:t>
                </a:r>
                <a:endParaRPr lang="en-US" altLang="zh-CN" sz="2800" dirty="0"/>
              </a:p>
              <a:p>
                <a:pPr>
                  <a:lnSpc>
                    <a:spcPct val="120000"/>
                  </a:lnSpc>
                </a:pPr>
                <a:r>
                  <a:rPr lang="zh-CN" altLang="en-US" sz="2800" dirty="0"/>
                  <a:t>取合适的非零实数</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𝑑</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m:t>
                    </m:r>
                    <m:sSub>
                      <m:sSubPr>
                        <m:ctrlPr>
                          <a:rPr lang="en-US" altLang="zh-CN" sz="2800" b="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𝑑</m:t>
                        </m:r>
                      </m:e>
                      <m:sub>
                        <m:r>
                          <a:rPr lang="en-US" altLang="zh-CN" sz="2800" b="0" i="1" smtClean="0">
                            <a:latin typeface="Cambria Math" panose="02040503050406030204" pitchFamily="18" charset="0"/>
                            <a:ea typeface="Cambria Math" panose="02040503050406030204" pitchFamily="18" charset="0"/>
                          </a:rPr>
                          <m:t>𝑛</m:t>
                        </m:r>
                      </m:sub>
                    </m:sSub>
                  </m:oMath>
                </a14:m>
                <a:r>
                  <a:rPr lang="en-US" altLang="zh-CN" sz="2800" dirty="0"/>
                  <a:t>, </a:t>
                </a:r>
                <a:r>
                  <a:rPr lang="zh-CN" altLang="en-US" sz="2800" dirty="0"/>
                  <a:t>并令</a:t>
                </a:r>
                <a:endParaRPr lang="en-US" altLang="zh-CN" sz="2800" b="0" i="1" dirty="0">
                  <a:latin typeface="Cambria Math" panose="02040503050406030204" pitchFamily="18" charset="0"/>
                </a:endParaRPr>
              </a:p>
              <a:p>
                <a:pPr>
                  <a:lnSpc>
                    <a:spcPct val="120000"/>
                  </a:lnSpc>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𝐷</m:t>
                      </m:r>
                      <m:r>
                        <a:rPr lang="en-US" altLang="zh-CN" sz="2800" b="0" i="1" smtClean="0">
                          <a:latin typeface="Cambria Math" panose="02040503050406030204" pitchFamily="18" charset="0"/>
                        </a:rPr>
                        <m:t>=</m:t>
                      </m:r>
                      <m:r>
                        <m:rPr>
                          <m:sty m:val="p"/>
                        </m:rPr>
                        <a:rPr lang="en-US" altLang="zh-CN" sz="2800" i="1">
                          <a:latin typeface="Cambria Math" panose="02040503050406030204" pitchFamily="18" charset="0"/>
                        </a:rPr>
                        <m:t>diag</m:t>
                      </m:r>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𝑑</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𝑑</m:t>
                          </m:r>
                        </m:e>
                        <m:sub>
                          <m:r>
                            <a:rPr lang="en-US" altLang="zh-CN" sz="2800" i="1">
                              <a:latin typeface="Cambria Math" panose="02040503050406030204" pitchFamily="18" charset="0"/>
                              <a:ea typeface="Cambria Math" panose="02040503050406030204" pitchFamily="18" charset="0"/>
                            </a:rPr>
                            <m:t>𝑛</m:t>
                          </m:r>
                        </m:sub>
                      </m:sSub>
                      <m:r>
                        <a:rPr lang="en-US" altLang="zh-CN" sz="2800" b="0" i="1" smtClean="0">
                          <a:latin typeface="Cambria Math" panose="02040503050406030204" pitchFamily="18" charset="0"/>
                        </a:rPr>
                        <m:t>)</m:t>
                      </m:r>
                    </m:oMath>
                  </m:oMathPara>
                </a14:m>
                <a:endParaRPr lang="en-US" altLang="zh-CN" sz="2800" dirty="0"/>
              </a:p>
              <a:p>
                <a:pPr>
                  <a:lnSpc>
                    <a:spcPct val="120000"/>
                  </a:lnSpc>
                </a:pPr>
                <a:r>
                  <a:rPr lang="zh-CN" altLang="en-US" sz="2800" dirty="0"/>
                  <a:t>则</a:t>
                </a:r>
                <a:endParaRPr lang="en-US" altLang="zh-CN" sz="2800" dirty="0"/>
              </a:p>
              <a:p>
                <a:pPr>
                  <a:lnSpc>
                    <a:spcPct val="120000"/>
                  </a:lnSpc>
                </a:pPr>
                <a14:m>
                  <m:oMathPara xmlns:m="http://schemas.openxmlformats.org/officeDocument/2006/math">
                    <m:oMathParaPr>
                      <m:jc m:val="centerGroup"/>
                    </m:oMathParaPr>
                    <m:oMath xmlns:m="http://schemas.openxmlformats.org/officeDocument/2006/math">
                      <m:r>
                        <a:rPr lang="en-US" altLang="zh-CN" sz="2800" b="0" i="1" smtClean="0">
                          <a:solidFill>
                            <a:srgbClr val="FF0000"/>
                          </a:solidFill>
                          <a:latin typeface="Cambria Math" panose="02040503050406030204" pitchFamily="18" charset="0"/>
                        </a:rPr>
                        <m:t>𝐵</m:t>
                      </m:r>
                      <m:r>
                        <a:rPr lang="en-US" altLang="zh-CN" sz="2800" b="0" i="1" smtClean="0">
                          <a:solidFill>
                            <a:srgbClr val="FF0000"/>
                          </a:solidFill>
                          <a:latin typeface="Cambria Math" panose="02040503050406030204" pitchFamily="18" charset="0"/>
                        </a:rPr>
                        <m:t>=</m:t>
                      </m:r>
                      <m:r>
                        <a:rPr lang="en-US" altLang="zh-CN" sz="2800" b="0" i="1" smtClean="0">
                          <a:solidFill>
                            <a:srgbClr val="FF0000"/>
                          </a:solidFill>
                          <a:latin typeface="Cambria Math" panose="02040503050406030204" pitchFamily="18" charset="0"/>
                        </a:rPr>
                        <m:t>𝐷𝐴</m:t>
                      </m:r>
                      <m:sSup>
                        <m:sSupPr>
                          <m:ctrlPr>
                            <a:rPr lang="en-US" altLang="zh-CN" sz="2800" b="0" i="1" smtClean="0">
                              <a:solidFill>
                                <a:srgbClr val="FF0000"/>
                              </a:solidFill>
                              <a:latin typeface="Cambria Math" panose="02040503050406030204" pitchFamily="18" charset="0"/>
                            </a:rPr>
                          </m:ctrlPr>
                        </m:sSupPr>
                        <m:e>
                          <m:r>
                            <a:rPr lang="en-US" altLang="zh-CN" sz="2800" b="0" i="1" smtClean="0">
                              <a:solidFill>
                                <a:srgbClr val="FF0000"/>
                              </a:solidFill>
                              <a:latin typeface="Cambria Math" panose="02040503050406030204" pitchFamily="18" charset="0"/>
                            </a:rPr>
                            <m:t>𝐷</m:t>
                          </m:r>
                        </m:e>
                        <m:sup>
                          <m:r>
                            <a:rPr lang="en-US" altLang="zh-CN" sz="2800" b="0" i="1" smtClean="0">
                              <a:solidFill>
                                <a:srgbClr val="FF0000"/>
                              </a:solidFill>
                              <a:latin typeface="Cambria Math" panose="02040503050406030204" pitchFamily="18" charset="0"/>
                            </a:rPr>
                            <m:t>−1</m:t>
                          </m:r>
                        </m:sup>
                      </m:sSup>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𝑎</m:t>
                              </m:r>
                            </m:e>
                            <m:sub>
                              <m:r>
                                <a:rPr lang="en-US" altLang="zh-CN" sz="2800" b="0" i="1" smtClean="0">
                                  <a:latin typeface="Cambria Math" panose="02040503050406030204" pitchFamily="18" charset="0"/>
                                </a:rPr>
                                <m:t>𝑖𝑗</m:t>
                              </m:r>
                            </m:sub>
                          </m:sSub>
                          <m:f>
                            <m:fPr>
                              <m:ctrlPr>
                                <a:rPr lang="en-US" altLang="zh-CN" sz="2800" b="0" i="1" smtClean="0">
                                  <a:latin typeface="Cambria Math" panose="02040503050406030204" pitchFamily="18" charset="0"/>
                                </a:rPr>
                              </m:ctrlPr>
                            </m:fPr>
                            <m:num>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𝑑</m:t>
                                  </m:r>
                                </m:e>
                                <m:sub>
                                  <m:r>
                                    <a:rPr lang="en-US" altLang="zh-CN" sz="2800" b="0" i="1" smtClean="0">
                                      <a:latin typeface="Cambria Math" panose="02040503050406030204" pitchFamily="18" charset="0"/>
                                    </a:rPr>
                                    <m:t>𝑖</m:t>
                                  </m:r>
                                </m:sub>
                              </m:sSub>
                            </m:num>
                            <m:den>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𝑑</m:t>
                                  </m:r>
                                </m:e>
                                <m:sub>
                                  <m:r>
                                    <a:rPr lang="en-US" altLang="zh-CN" sz="2800" b="0" i="1" smtClean="0">
                                      <a:latin typeface="Cambria Math" panose="02040503050406030204" pitchFamily="18" charset="0"/>
                                    </a:rPr>
                                    <m:t>𝑗</m:t>
                                  </m:r>
                                </m:sub>
                              </m:sSub>
                            </m:den>
                          </m:f>
                          <m:r>
                            <a:rPr lang="en-US" altLang="zh-CN" sz="2800" b="0" i="1" smtClean="0">
                              <a:latin typeface="Cambria Math" panose="02040503050406030204" pitchFamily="18" charset="0"/>
                            </a:rPr>
                            <m:t>)</m:t>
                          </m:r>
                        </m:e>
                        <m:sub>
                          <m:r>
                            <a:rPr lang="en-US" altLang="zh-CN" sz="2800" b="0" i="1" smtClean="0">
                              <a:latin typeface="Cambria Math" panose="02040503050406030204" pitchFamily="18" charset="0"/>
                            </a:rPr>
                            <m:t>𝑛</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𝑛</m:t>
                          </m:r>
                        </m:sub>
                      </m:sSub>
                    </m:oMath>
                  </m:oMathPara>
                </a14:m>
                <a:endParaRPr lang="en-US" altLang="zh-CN" sz="2800" dirty="0"/>
              </a:p>
              <a:p>
                <a:pPr>
                  <a:lnSpc>
                    <a:spcPct val="120000"/>
                  </a:lnSpc>
                </a:pPr>
                <a:r>
                  <a:rPr lang="zh-CN" altLang="en-US" sz="2800" dirty="0"/>
                  <a:t>显然</a:t>
                </a:r>
                <a:r>
                  <a:rPr lang="en-US" altLang="zh-CN" sz="2800" dirty="0"/>
                  <a:t>, </a:t>
                </a:r>
                <a:r>
                  <a:rPr lang="zh-CN" altLang="en-US" sz="2800" dirty="0"/>
                  <a:t>矩阵</a:t>
                </a:r>
                <a14:m>
                  <m:oMath xmlns:m="http://schemas.openxmlformats.org/officeDocument/2006/math">
                    <m:r>
                      <a:rPr lang="en-US" altLang="zh-CN" sz="2800" i="1" smtClean="0">
                        <a:latin typeface="Cambria Math" panose="02040503050406030204" pitchFamily="18" charset="0"/>
                      </a:rPr>
                      <m:t>𝐴</m:t>
                    </m:r>
                  </m:oMath>
                </a14:m>
                <a:r>
                  <a:rPr lang="zh-CN" altLang="en-US" sz="2800" dirty="0"/>
                  <a:t>与</a:t>
                </a:r>
                <a14:m>
                  <m:oMath xmlns:m="http://schemas.openxmlformats.org/officeDocument/2006/math">
                    <m:r>
                      <a:rPr lang="en-US" altLang="zh-CN" sz="2800" i="1" smtClean="0">
                        <a:latin typeface="Cambria Math" panose="02040503050406030204" pitchFamily="18" charset="0"/>
                      </a:rPr>
                      <m:t>𝐵</m:t>
                    </m:r>
                  </m:oMath>
                </a14:m>
                <a:r>
                  <a:rPr lang="zh-CN" altLang="en-US" sz="2800" dirty="0"/>
                  <a:t>相似</a:t>
                </a:r>
                <a:r>
                  <a:rPr lang="en-US" altLang="zh-CN" sz="2800" dirty="0"/>
                  <a:t>,</a:t>
                </a:r>
                <a:r>
                  <a:rPr lang="zh-CN" altLang="en-US" sz="2800" dirty="0"/>
                  <a:t>它们具有相同的特征值</a:t>
                </a:r>
                <a:r>
                  <a:rPr lang="en-US" altLang="zh-CN" sz="2800" dirty="0"/>
                  <a:t>. </a:t>
                </a:r>
                <a:endParaRPr lang="zh-CN" altLang="en-US" sz="2800" dirty="0"/>
              </a:p>
              <a:p>
                <a:pPr>
                  <a:lnSpc>
                    <a:spcPct val="120000"/>
                  </a:lnSpc>
                </a:pPr>
                <a:endParaRPr lang="zh-CN" altLang="en-US" sz="2800" dirty="0"/>
              </a:p>
              <a:p>
                <a:pPr>
                  <a:lnSpc>
                    <a:spcPct val="120000"/>
                  </a:lnSpc>
                </a:pPr>
                <a:endParaRPr lang="zh-CN" altLang="en-US" sz="2800" dirty="0"/>
              </a:p>
              <a:p>
                <a:pPr>
                  <a:lnSpc>
                    <a:spcPct val="120000"/>
                  </a:lnSpc>
                </a:pPr>
                <a:endParaRPr lang="en-US" altLang="zh-CN" sz="2800" dirty="0"/>
              </a:p>
              <a:p>
                <a:pPr>
                  <a:lnSpc>
                    <a:spcPct val="120000"/>
                  </a:lnSpc>
                </a:pPr>
                <a:endParaRPr lang="zh-CN" altLang="en-US" sz="2800" dirty="0"/>
              </a:p>
              <a:p>
                <a:pPr>
                  <a:lnSpc>
                    <a:spcPct val="120000"/>
                  </a:lnSpc>
                </a:pPr>
                <a:endParaRPr lang="zh-CN" altLang="en-US" sz="2800" dirty="0"/>
              </a:p>
              <a:p>
                <a:pPr>
                  <a:lnSpc>
                    <a:spcPct val="120000"/>
                  </a:lnSpc>
                </a:pP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20000"/>
                  </a:lnSpc>
                </a:pPr>
                <a:endParaRPr lang="zh-CN" altLang="zh-CN" sz="2800" dirty="0"/>
              </a:p>
              <a:p>
                <a:pPr>
                  <a:lnSpc>
                    <a:spcPct val="120000"/>
                  </a:lnSpc>
                </a:pPr>
                <a:endParaRPr lang="zh-CN" altLang="zh-CN" sz="2800" dirty="0"/>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0" y="1229293"/>
                <a:ext cx="7932469" cy="4935337"/>
              </a:xfrm>
              <a:prstGeom prst="rect">
                <a:avLst/>
              </a:prstGeom>
              <a:blipFill>
                <a:blip r:embed="rId2"/>
                <a:stretch>
                  <a:fillRect l="-1614" t="-989" r="-13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367047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特征值估计</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8735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en-US" sz="2800" dirty="0">
                    <a:solidFill>
                      <a:schemeClr val="tx1"/>
                    </a:solidFill>
                  </a:rPr>
                  <a:t>依据</a:t>
                </a:r>
                <a14:m>
                  <m:oMath xmlns:m="http://schemas.openxmlformats.org/officeDocument/2006/math">
                    <m:r>
                      <a:rPr lang="en-US" altLang="zh-CN" sz="2800" b="0" i="1" smtClean="0">
                        <a:solidFill>
                          <a:schemeClr val="tx1"/>
                        </a:solidFill>
                        <a:latin typeface="Cambria Math" panose="02040503050406030204" pitchFamily="18" charset="0"/>
                      </a:rPr>
                      <m:t>𝐵</m:t>
                    </m:r>
                  </m:oMath>
                </a14:m>
                <a:r>
                  <a:rPr lang="zh-CN" altLang="en-US" sz="2800" dirty="0">
                    <a:solidFill>
                      <a:schemeClr val="tx1"/>
                    </a:solidFill>
                  </a:rPr>
                  <a:t>的盖尔圆盘估计矩阵</a:t>
                </a:r>
                <a14:m>
                  <m:oMath xmlns:m="http://schemas.openxmlformats.org/officeDocument/2006/math">
                    <m:r>
                      <a:rPr lang="en-US" altLang="zh-CN" sz="2800" b="0" i="1" smtClean="0">
                        <a:solidFill>
                          <a:schemeClr val="tx1"/>
                        </a:solidFill>
                        <a:latin typeface="Cambria Math" panose="02040503050406030204" pitchFamily="18" charset="0"/>
                      </a:rPr>
                      <m:t>𝐴</m:t>
                    </m:r>
                  </m:oMath>
                </a14:m>
                <a:r>
                  <a:rPr lang="zh-CN" altLang="en-US" sz="2800" dirty="0">
                    <a:solidFill>
                      <a:schemeClr val="tx1"/>
                    </a:solidFill>
                  </a:rPr>
                  <a:t>的特征值</a:t>
                </a:r>
                <a:endParaRPr lang="en-US" altLang="zh-CN" sz="2800" dirty="0">
                  <a:solidFill>
                    <a:schemeClr val="tx1"/>
                  </a:solidFill>
                </a:endParaRPr>
              </a:p>
              <a:p>
                <a:pPr>
                  <a:lnSpc>
                    <a:spcPct val="120000"/>
                  </a:lnSpc>
                </a:pPr>
                <a:r>
                  <a:rPr lang="zh-CN" altLang="en-US" sz="2800" dirty="0">
                    <a:solidFill>
                      <a:srgbClr val="0000FF"/>
                    </a:solidFill>
                  </a:rPr>
                  <a:t>通常</a:t>
                </a:r>
                <a14:m>
                  <m:oMath xmlns:m="http://schemas.openxmlformats.org/officeDocument/2006/math">
                    <m:sSub>
                      <m:sSubPr>
                        <m:ctrlPr>
                          <a:rPr lang="en-US" altLang="zh-CN" sz="2800" b="0" i="1" smtClean="0">
                            <a:solidFill>
                              <a:srgbClr val="0000FF"/>
                            </a:solidFill>
                            <a:latin typeface="Cambria Math" panose="02040503050406030204" pitchFamily="18" charset="0"/>
                          </a:rPr>
                        </m:ctrlPr>
                      </m:sSubPr>
                      <m:e>
                        <m:r>
                          <a:rPr lang="en-US" altLang="zh-CN" sz="2800" b="0" i="1" smtClean="0">
                            <a:solidFill>
                              <a:srgbClr val="0000FF"/>
                            </a:solidFill>
                            <a:latin typeface="Cambria Math" panose="02040503050406030204" pitchFamily="18" charset="0"/>
                          </a:rPr>
                          <m:t>𝑑</m:t>
                        </m:r>
                      </m:e>
                      <m:sub>
                        <m:r>
                          <a:rPr lang="en-US" altLang="zh-CN" sz="2800" b="0" i="1" smtClean="0">
                            <a:solidFill>
                              <a:srgbClr val="0000FF"/>
                            </a:solidFill>
                            <a:latin typeface="Cambria Math" panose="02040503050406030204" pitchFamily="18" charset="0"/>
                          </a:rPr>
                          <m:t>𝑖</m:t>
                        </m:r>
                      </m:sub>
                    </m:sSub>
                  </m:oMath>
                </a14:m>
                <a:r>
                  <a:rPr lang="zh-CN" altLang="en-US" sz="2800" dirty="0">
                    <a:solidFill>
                      <a:srgbClr val="0000FF"/>
                    </a:solidFill>
                  </a:rPr>
                  <a:t>的选取办法为</a:t>
                </a:r>
                <a:r>
                  <a:rPr lang="en-US" altLang="zh-CN" sz="2800" dirty="0">
                    <a:solidFill>
                      <a:srgbClr val="0000FF"/>
                    </a:solidFill>
                  </a:rPr>
                  <a:t>:</a:t>
                </a:r>
              </a:p>
              <a:p>
                <a:pPr marL="457200" indent="-457200">
                  <a:lnSpc>
                    <a:spcPct val="120000"/>
                  </a:lnSpc>
                  <a:buClr>
                    <a:srgbClr val="0000FF"/>
                  </a:buClr>
                  <a:buSzPct val="80000"/>
                  <a:buFont typeface="Wingdings" panose="05000000000000000000" pitchFamily="2" charset="2"/>
                  <a:buChar char="n"/>
                </a:pPr>
                <a:r>
                  <a:rPr lang="zh-CN" altLang="en-US" sz="2800" dirty="0">
                    <a:latin typeface="黑体" panose="02010609060101010101" pitchFamily="49" charset="-122"/>
                  </a:rPr>
                  <a:t>若取</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𝑑</m:t>
                        </m:r>
                      </m:e>
                      <m:sub>
                        <m:r>
                          <a:rPr lang="en-US" altLang="zh-CN" sz="2800" b="0" i="1" smtClean="0">
                            <a:latin typeface="Cambria Math" panose="02040503050406030204" pitchFamily="18" charset="0"/>
                          </a:rPr>
                          <m:t>𝑖</m:t>
                        </m:r>
                      </m:sub>
                    </m:sSub>
                    <m:r>
                      <a:rPr lang="en-US" altLang="zh-CN" sz="2800" i="1" smtClean="0">
                        <a:latin typeface="Cambria Math" panose="02040503050406030204" pitchFamily="18" charset="0"/>
                        <a:ea typeface="Cambria Math" panose="02040503050406030204" pitchFamily="18" charset="0"/>
                      </a:rPr>
                      <m:t>&lt;</m:t>
                    </m:r>
                    <m:r>
                      <a:rPr lang="en-US" altLang="zh-CN" sz="2800" b="0" i="1" smtClean="0">
                        <a:latin typeface="Cambria Math" panose="02040503050406030204" pitchFamily="18" charset="0"/>
                        <a:ea typeface="Cambria Math" panose="02040503050406030204" pitchFamily="18" charset="0"/>
                      </a:rPr>
                      <m:t>1</m:t>
                    </m:r>
                  </m:oMath>
                </a14:m>
                <a:r>
                  <a:rPr lang="en-US" altLang="zh-CN" sz="2800" dirty="0"/>
                  <a:t>, </a:t>
                </a:r>
                <a:r>
                  <a:rPr lang="zh-CN" altLang="en-US" sz="2800" dirty="0"/>
                  <a:t>其余元素为</a:t>
                </a:r>
                <a14:m>
                  <m:oMath xmlns:m="http://schemas.openxmlformats.org/officeDocument/2006/math">
                    <m:r>
                      <a:rPr lang="en-US" altLang="zh-CN" sz="2800" i="1" smtClean="0">
                        <a:latin typeface="Cambria Math" panose="02040503050406030204" pitchFamily="18" charset="0"/>
                      </a:rPr>
                      <m:t>1</m:t>
                    </m:r>
                  </m:oMath>
                </a14:m>
                <a:r>
                  <a:rPr lang="en-US" altLang="zh-CN" sz="2800" dirty="0"/>
                  <a:t>, </a:t>
                </a:r>
                <a:r>
                  <a:rPr lang="zh-CN" altLang="en-US" sz="2800" dirty="0"/>
                  <a:t>则第</a:t>
                </a:r>
                <a14:m>
                  <m:oMath xmlns:m="http://schemas.openxmlformats.org/officeDocument/2006/math">
                    <m:r>
                      <a:rPr lang="en-US" altLang="zh-CN" sz="2800" i="1" smtClean="0">
                        <a:latin typeface="Cambria Math" panose="02040503050406030204" pitchFamily="18" charset="0"/>
                      </a:rPr>
                      <m:t>𝑖</m:t>
                    </m:r>
                  </m:oMath>
                </a14:m>
                <a:r>
                  <a:rPr lang="zh-CN" altLang="en-US" sz="2800" dirty="0"/>
                  <a:t>个盖尔圆</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𝐺</m:t>
                        </m:r>
                      </m:e>
                      <m:sub>
                        <m:r>
                          <a:rPr lang="en-US" altLang="zh-CN" sz="2800" b="0" i="1" smtClean="0">
                            <a:latin typeface="Cambria Math" panose="02040503050406030204" pitchFamily="18" charset="0"/>
                          </a:rPr>
                          <m:t>𝑖</m:t>
                        </m:r>
                      </m:sub>
                    </m:sSub>
                    <m:r>
                      <a:rPr lang="zh-CN" altLang="en-US" sz="2800" i="1">
                        <a:latin typeface="Cambria Math" panose="02040503050406030204" pitchFamily="18" charset="0"/>
                      </a:rPr>
                      <m:t>会</m:t>
                    </m:r>
                  </m:oMath>
                </a14:m>
                <a:r>
                  <a:rPr lang="zh-CN" altLang="en-US" sz="2800" dirty="0"/>
                  <a:t>缩小</a:t>
                </a:r>
                <a:r>
                  <a:rPr lang="en-US" altLang="zh-CN" sz="2800" dirty="0"/>
                  <a:t>,</a:t>
                </a:r>
                <a:r>
                  <a:rPr lang="zh-CN" altLang="en-US" sz="2800" dirty="0"/>
                  <a:t>其余所有盖尔圆会放大</a:t>
                </a:r>
                <a:r>
                  <a:rPr lang="en-US" altLang="zh-CN" dirty="0"/>
                  <a:t>.</a:t>
                </a:r>
              </a:p>
              <a:p>
                <a:pPr marL="457200" indent="-457200">
                  <a:lnSpc>
                    <a:spcPct val="120000"/>
                  </a:lnSpc>
                  <a:buClr>
                    <a:srgbClr val="0000FF"/>
                  </a:buClr>
                  <a:buSzPct val="80000"/>
                  <a:buFont typeface="Wingdings" panose="05000000000000000000" pitchFamily="2" charset="2"/>
                  <a:buChar char="n"/>
                </a:pPr>
                <a:r>
                  <a:rPr lang="zh-CN" altLang="en-US" sz="2800" dirty="0">
                    <a:latin typeface="黑体" panose="02010609060101010101" pitchFamily="49" charset="-122"/>
                  </a:rPr>
                  <a:t>若取</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𝑑</m:t>
                        </m:r>
                      </m:e>
                      <m:sub>
                        <m:r>
                          <a:rPr lang="en-US" altLang="zh-CN" sz="2800" b="0" i="1" smtClean="0">
                            <a:latin typeface="Cambria Math" panose="02040503050406030204" pitchFamily="18" charset="0"/>
                          </a:rPr>
                          <m:t>𝑖</m:t>
                        </m:r>
                      </m:sub>
                    </m:sSub>
                    <m:r>
                      <a:rPr lang="en-US" altLang="zh-CN" sz="2800" i="1" smtClean="0">
                        <a:latin typeface="Cambria Math" panose="02040503050406030204" pitchFamily="18" charset="0"/>
                        <a:ea typeface="Cambria Math" panose="02040503050406030204" pitchFamily="18" charset="0"/>
                      </a:rPr>
                      <m:t>&gt;</m:t>
                    </m:r>
                    <m:r>
                      <a:rPr lang="en-US" altLang="zh-CN" sz="2800" b="0" i="1" smtClean="0">
                        <a:latin typeface="Cambria Math" panose="02040503050406030204" pitchFamily="18" charset="0"/>
                        <a:ea typeface="Cambria Math" panose="02040503050406030204" pitchFamily="18" charset="0"/>
                      </a:rPr>
                      <m:t>1</m:t>
                    </m:r>
                  </m:oMath>
                </a14:m>
                <a:r>
                  <a:rPr lang="en-US" altLang="zh-CN" sz="2800" dirty="0"/>
                  <a:t>, </a:t>
                </a:r>
                <a:r>
                  <a:rPr lang="zh-CN" altLang="en-US" sz="2800" dirty="0"/>
                  <a:t>其余元素为</a:t>
                </a:r>
                <a14:m>
                  <m:oMath xmlns:m="http://schemas.openxmlformats.org/officeDocument/2006/math">
                    <m:r>
                      <a:rPr lang="en-US" altLang="zh-CN" sz="2800" i="1" smtClean="0">
                        <a:latin typeface="Cambria Math" panose="02040503050406030204" pitchFamily="18" charset="0"/>
                      </a:rPr>
                      <m:t>1</m:t>
                    </m:r>
                  </m:oMath>
                </a14:m>
                <a:r>
                  <a:rPr lang="en-US" altLang="zh-CN" sz="2800" dirty="0"/>
                  <a:t>, </a:t>
                </a:r>
                <a:r>
                  <a:rPr lang="zh-CN" altLang="en-US" sz="2800" dirty="0"/>
                  <a:t>则第</a:t>
                </a:r>
                <a14:m>
                  <m:oMath xmlns:m="http://schemas.openxmlformats.org/officeDocument/2006/math">
                    <m:r>
                      <a:rPr lang="en-US" altLang="zh-CN" sz="2800" i="1" smtClean="0">
                        <a:latin typeface="Cambria Math" panose="02040503050406030204" pitchFamily="18" charset="0"/>
                      </a:rPr>
                      <m:t>𝑖</m:t>
                    </m:r>
                  </m:oMath>
                </a14:m>
                <a:r>
                  <a:rPr lang="zh-CN" altLang="en-US" sz="2800" dirty="0"/>
                  <a:t>个盖尔圆</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𝐺</m:t>
                        </m:r>
                      </m:e>
                      <m:sub>
                        <m:r>
                          <a:rPr lang="en-US" altLang="zh-CN" sz="2800" b="0" i="1" smtClean="0">
                            <a:latin typeface="Cambria Math" panose="02040503050406030204" pitchFamily="18" charset="0"/>
                          </a:rPr>
                          <m:t>𝑖</m:t>
                        </m:r>
                      </m:sub>
                    </m:sSub>
                    <m:r>
                      <a:rPr lang="zh-CN" altLang="en-US" sz="2800" i="1">
                        <a:latin typeface="Cambria Math" panose="02040503050406030204" pitchFamily="18" charset="0"/>
                      </a:rPr>
                      <m:t>会</m:t>
                    </m:r>
                  </m:oMath>
                </a14:m>
                <a:r>
                  <a:rPr lang="zh-CN" altLang="en-US" sz="2800" dirty="0"/>
                  <a:t>放大</a:t>
                </a:r>
                <a:r>
                  <a:rPr lang="en-US" altLang="zh-CN" sz="2800" dirty="0"/>
                  <a:t>,</a:t>
                </a:r>
                <a:r>
                  <a:rPr lang="zh-CN" altLang="en-US" sz="2800" dirty="0"/>
                  <a:t>其余所有盖尔圆会缩小</a:t>
                </a:r>
                <a:r>
                  <a:rPr lang="en-US" altLang="zh-CN" sz="2800" dirty="0"/>
                  <a:t>.</a:t>
                </a:r>
                <a:endParaRPr lang="zh-CN" altLang="zh-CN" sz="2800" dirty="0"/>
              </a:p>
              <a:p>
                <a:pPr>
                  <a:lnSpc>
                    <a:spcPct val="120000"/>
                  </a:lnSpc>
                </a:pPr>
                <a:endParaRPr lang="zh-CN" altLang="zh-CN" sz="2800" dirty="0"/>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87357"/>
              </a:xfrm>
              <a:prstGeom prst="rect">
                <a:avLst/>
              </a:prstGeom>
              <a:blipFill>
                <a:blip r:embed="rId2"/>
                <a:stretch>
                  <a:fillRect l="-1623" t="-9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0255191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特征值估计</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4.4.7 </a:t>
                </a:r>
                <a:r>
                  <a:rPr lang="zh-CN" altLang="en-US" sz="2800" dirty="0"/>
                  <a:t>估计复方阵</a:t>
                </a:r>
                <a14:m>
                  <m:oMath xmlns:m="http://schemas.openxmlformats.org/officeDocument/2006/math">
                    <m:r>
                      <a:rPr lang="en-US" altLang="zh-CN" sz="2800" b="0" i="1" smtClean="0">
                        <a:latin typeface="Cambria Math" panose="02040503050406030204" pitchFamily="18" charset="0"/>
                      </a:rPr>
                      <m:t>𝐴</m:t>
                    </m:r>
                    <m:r>
                      <a:rPr lang="en-US" altLang="zh-CN" sz="2800" b="0" i="1" smtClean="0">
                        <a:latin typeface="Cambria Math" panose="02040503050406030204" pitchFamily="18" charset="0"/>
                      </a:rPr>
                      <m:t>=</m:t>
                    </m:r>
                    <m:d>
                      <m:dPr>
                        <m:begChr m:val="["/>
                        <m:endChr m:val="]"/>
                        <m:ctrlPr>
                          <a:rPr lang="en-US" altLang="zh-CN" sz="2800" b="0" i="1" smtClean="0">
                            <a:latin typeface="Cambria Math" panose="02040503050406030204" pitchFamily="18" charset="0"/>
                          </a:rPr>
                        </m:ctrlPr>
                      </m:dPr>
                      <m:e>
                        <m:m>
                          <m:mPr>
                            <m:mcs>
                              <m:mc>
                                <m:mcPr>
                                  <m:count m:val="3"/>
                                  <m:mcJc m:val="center"/>
                                </m:mcPr>
                              </m:mc>
                            </m:mcs>
                            <m:ctrlPr>
                              <a:rPr lang="en-US" altLang="zh-CN" sz="2800" b="0" i="1" smtClean="0">
                                <a:latin typeface="Cambria Math" panose="02040503050406030204" pitchFamily="18" charset="0"/>
                              </a:rPr>
                            </m:ctrlPr>
                          </m:mPr>
                          <m:mr>
                            <m:e>
                              <m:r>
                                <m:rPr>
                                  <m:brk m:alnAt="7"/>
                                </m:rPr>
                                <a:rPr lang="en-US" altLang="zh-CN" sz="2800" b="0" i="1" smtClean="0">
                                  <a:latin typeface="Cambria Math" panose="02040503050406030204" pitchFamily="18" charset="0"/>
                                </a:rPr>
                                <m:t>9</m:t>
                              </m:r>
                            </m:e>
                            <m:e>
                              <m:r>
                                <a:rPr lang="en-US" altLang="zh-CN" sz="2800" b="0" i="1" smtClean="0">
                                  <a:latin typeface="Cambria Math" panose="02040503050406030204" pitchFamily="18" charset="0"/>
                                </a:rPr>
                                <m:t>1</m:t>
                              </m:r>
                            </m:e>
                            <m:e>
                              <m:r>
                                <a:rPr lang="en-US" altLang="zh-CN" sz="2800" b="0" i="1" smtClean="0">
                                  <a:latin typeface="Cambria Math" panose="02040503050406030204" pitchFamily="18" charset="0"/>
                                </a:rPr>
                                <m:t>1</m:t>
                              </m:r>
                            </m:e>
                          </m:mr>
                          <m:mr>
                            <m:e>
                              <m:r>
                                <a:rPr lang="en-US" altLang="zh-CN" sz="2800" b="0" i="1" smtClean="0">
                                  <a:latin typeface="Cambria Math" panose="02040503050406030204" pitchFamily="18" charset="0"/>
                                </a:rPr>
                                <m:t>1</m:t>
                              </m:r>
                            </m:e>
                            <m:e>
                              <m:r>
                                <a:rPr lang="en-US" altLang="zh-CN" sz="2800" b="0" i="1" smtClean="0">
                                  <a:latin typeface="Cambria Math" panose="02040503050406030204" pitchFamily="18" charset="0"/>
                                </a:rPr>
                                <m:t>𝑖</m:t>
                              </m:r>
                            </m:e>
                            <m:e>
                              <m:r>
                                <a:rPr lang="en-US" altLang="zh-CN" sz="2800" b="0" i="1" smtClean="0">
                                  <a:latin typeface="Cambria Math" panose="02040503050406030204" pitchFamily="18" charset="0"/>
                                </a:rPr>
                                <m:t>1</m:t>
                              </m:r>
                            </m:e>
                          </m:mr>
                          <m:mr>
                            <m:e>
                              <m:r>
                                <a:rPr lang="en-US" altLang="zh-CN" sz="2800" b="0" i="1" smtClean="0">
                                  <a:latin typeface="Cambria Math" panose="02040503050406030204" pitchFamily="18" charset="0"/>
                                </a:rPr>
                                <m:t>1</m:t>
                              </m:r>
                            </m:e>
                            <m:e>
                              <m:r>
                                <a:rPr lang="en-US" altLang="zh-CN" sz="2800" b="0" i="1" smtClean="0">
                                  <a:latin typeface="Cambria Math" panose="02040503050406030204" pitchFamily="18" charset="0"/>
                                </a:rPr>
                                <m:t>1</m:t>
                              </m:r>
                            </m:e>
                            <m:e>
                              <m:r>
                                <a:rPr lang="en-US" altLang="zh-CN" sz="2800" b="0" i="1" smtClean="0">
                                  <a:latin typeface="Cambria Math" panose="02040503050406030204" pitchFamily="18" charset="0"/>
                                </a:rPr>
                                <m:t>3</m:t>
                              </m:r>
                            </m:e>
                          </m:mr>
                        </m:m>
                      </m:e>
                    </m:d>
                    <m:r>
                      <a:rPr lang="zh-CN" altLang="en-US" sz="2800" i="1">
                        <a:latin typeface="Cambria Math" panose="02040503050406030204" pitchFamily="18" charset="0"/>
                      </a:rPr>
                      <m:t>的</m:t>
                    </m:r>
                  </m:oMath>
                </a14:m>
                <a:r>
                  <a:rPr lang="zh-CN" altLang="en-US" sz="2800" dirty="0"/>
                  <a:t>特征值分布范围</a:t>
                </a:r>
                <a:r>
                  <a:rPr lang="en-US" altLang="zh-CN" sz="2800" dirty="0"/>
                  <a:t>.</a:t>
                </a:r>
                <a:endParaRPr lang="zh-CN" altLang="en-US" sz="2800" dirty="0"/>
              </a:p>
              <a:p>
                <a:pPr>
                  <a:lnSpc>
                    <a:spcPct val="120000"/>
                  </a:lnSpc>
                </a:pPr>
                <a:endParaRPr lang="en-US" altLang="zh-CN" sz="2800" dirty="0"/>
              </a:p>
              <a:p>
                <a:pPr>
                  <a:lnSpc>
                    <a:spcPct val="120000"/>
                  </a:lnSpc>
                </a:pPr>
                <a:endParaRPr lang="zh-CN" altLang="zh-CN" sz="2800" dirty="0"/>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a:blip r:embed="rId2"/>
                <a:stretch>
                  <a:fillRect l="-16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4143234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特征值估计</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4.4.7 </a:t>
                </a:r>
                <a:r>
                  <a:rPr lang="zh-CN" altLang="en-US" sz="2800" dirty="0"/>
                  <a:t>估计复方阵</a:t>
                </a:r>
                <a14:m>
                  <m:oMath xmlns:m="http://schemas.openxmlformats.org/officeDocument/2006/math">
                    <m:r>
                      <a:rPr lang="en-US" altLang="zh-CN" sz="2800" b="0" i="1" smtClean="0">
                        <a:latin typeface="Cambria Math" panose="02040503050406030204" pitchFamily="18" charset="0"/>
                      </a:rPr>
                      <m:t>𝐴</m:t>
                    </m:r>
                    <m:r>
                      <a:rPr lang="en-US" altLang="zh-CN" sz="2800" b="0" i="1" smtClean="0">
                        <a:latin typeface="Cambria Math" panose="02040503050406030204" pitchFamily="18" charset="0"/>
                      </a:rPr>
                      <m:t>=</m:t>
                    </m:r>
                    <m:d>
                      <m:dPr>
                        <m:begChr m:val="["/>
                        <m:endChr m:val="]"/>
                        <m:ctrlPr>
                          <a:rPr lang="en-US" altLang="zh-CN" sz="2800" b="0" i="1" smtClean="0">
                            <a:latin typeface="Cambria Math" panose="02040503050406030204" pitchFamily="18" charset="0"/>
                          </a:rPr>
                        </m:ctrlPr>
                      </m:dPr>
                      <m:e>
                        <m:m>
                          <m:mPr>
                            <m:mcs>
                              <m:mc>
                                <m:mcPr>
                                  <m:count m:val="3"/>
                                  <m:mcJc m:val="center"/>
                                </m:mcPr>
                              </m:mc>
                            </m:mcs>
                            <m:ctrlPr>
                              <a:rPr lang="en-US" altLang="zh-CN" sz="2800" b="0" i="1" smtClean="0">
                                <a:latin typeface="Cambria Math" panose="02040503050406030204" pitchFamily="18" charset="0"/>
                              </a:rPr>
                            </m:ctrlPr>
                          </m:mPr>
                          <m:mr>
                            <m:e>
                              <m:r>
                                <m:rPr>
                                  <m:brk m:alnAt="7"/>
                                </m:rPr>
                                <a:rPr lang="en-US" altLang="zh-CN" sz="2800" b="0" i="1" smtClean="0">
                                  <a:latin typeface="Cambria Math" panose="02040503050406030204" pitchFamily="18" charset="0"/>
                                </a:rPr>
                                <m:t>9</m:t>
                              </m:r>
                            </m:e>
                            <m:e>
                              <m:r>
                                <a:rPr lang="en-US" altLang="zh-CN" sz="2800" b="0" i="1" smtClean="0">
                                  <a:latin typeface="Cambria Math" panose="02040503050406030204" pitchFamily="18" charset="0"/>
                                </a:rPr>
                                <m:t>1</m:t>
                              </m:r>
                            </m:e>
                            <m:e>
                              <m:r>
                                <a:rPr lang="en-US" altLang="zh-CN" sz="2800" b="0" i="1" smtClean="0">
                                  <a:latin typeface="Cambria Math" panose="02040503050406030204" pitchFamily="18" charset="0"/>
                                </a:rPr>
                                <m:t>1</m:t>
                              </m:r>
                            </m:e>
                          </m:mr>
                          <m:mr>
                            <m:e>
                              <m:r>
                                <a:rPr lang="en-US" altLang="zh-CN" sz="2800" b="0" i="1" smtClean="0">
                                  <a:latin typeface="Cambria Math" panose="02040503050406030204" pitchFamily="18" charset="0"/>
                                </a:rPr>
                                <m:t>1</m:t>
                              </m:r>
                            </m:e>
                            <m:e>
                              <m:r>
                                <a:rPr lang="en-US" altLang="zh-CN" sz="2800" b="0" i="1" smtClean="0">
                                  <a:latin typeface="Cambria Math" panose="02040503050406030204" pitchFamily="18" charset="0"/>
                                </a:rPr>
                                <m:t>𝑖</m:t>
                              </m:r>
                            </m:e>
                            <m:e>
                              <m:r>
                                <a:rPr lang="en-US" altLang="zh-CN" sz="2800" b="0" i="1" smtClean="0">
                                  <a:latin typeface="Cambria Math" panose="02040503050406030204" pitchFamily="18" charset="0"/>
                                </a:rPr>
                                <m:t>1</m:t>
                              </m:r>
                            </m:e>
                          </m:mr>
                          <m:mr>
                            <m:e>
                              <m:r>
                                <a:rPr lang="en-US" altLang="zh-CN" sz="2800" b="0" i="1" smtClean="0">
                                  <a:latin typeface="Cambria Math" panose="02040503050406030204" pitchFamily="18" charset="0"/>
                                </a:rPr>
                                <m:t>1</m:t>
                              </m:r>
                            </m:e>
                            <m:e>
                              <m:r>
                                <a:rPr lang="en-US" altLang="zh-CN" sz="2800" b="0" i="1" smtClean="0">
                                  <a:latin typeface="Cambria Math" panose="02040503050406030204" pitchFamily="18" charset="0"/>
                                </a:rPr>
                                <m:t>1</m:t>
                              </m:r>
                            </m:e>
                            <m:e>
                              <m:r>
                                <a:rPr lang="en-US" altLang="zh-CN" sz="2800" b="0" i="1" smtClean="0">
                                  <a:latin typeface="Cambria Math" panose="02040503050406030204" pitchFamily="18" charset="0"/>
                                </a:rPr>
                                <m:t>3</m:t>
                              </m:r>
                            </m:e>
                          </m:mr>
                        </m:m>
                      </m:e>
                    </m:d>
                    <m:r>
                      <a:rPr lang="zh-CN" altLang="en-US" sz="2800" i="1">
                        <a:latin typeface="Cambria Math" panose="02040503050406030204" pitchFamily="18" charset="0"/>
                      </a:rPr>
                      <m:t>的</m:t>
                    </m:r>
                  </m:oMath>
                </a14:m>
                <a:r>
                  <a:rPr lang="zh-CN" altLang="en-US" sz="2800" dirty="0"/>
                  <a:t>特征值分布范围</a:t>
                </a:r>
                <a:r>
                  <a:rPr lang="en-US" altLang="zh-CN" sz="2800" dirty="0"/>
                  <a:t>.</a:t>
                </a:r>
                <a:endParaRPr lang="zh-CN" altLang="en-US" sz="2800" dirty="0"/>
              </a:p>
              <a:p>
                <a:pPr>
                  <a:lnSpc>
                    <a:spcPct val="150000"/>
                  </a:lnSpc>
                </a:pPr>
                <a:r>
                  <a:rPr lang="zh-CN" altLang="en-US" sz="2800" dirty="0">
                    <a:solidFill>
                      <a:srgbClr val="0000FF"/>
                    </a:solidFill>
                  </a:rPr>
                  <a:t>解</a:t>
                </a:r>
                <a:r>
                  <a:rPr lang="zh-CN" altLang="en-US" sz="2800" dirty="0"/>
                  <a:t>：矩阵</a:t>
                </a:r>
                <a14:m>
                  <m:oMath xmlns:m="http://schemas.openxmlformats.org/officeDocument/2006/math">
                    <m:r>
                      <a:rPr lang="en-US" altLang="zh-CN" sz="2800" i="1">
                        <a:latin typeface="Cambria Math" panose="02040503050406030204" pitchFamily="18" charset="0"/>
                      </a:rPr>
                      <m:t>𝐴</m:t>
                    </m:r>
                  </m:oMath>
                </a14:m>
                <a:r>
                  <a:rPr lang="zh-CN" altLang="en-US" sz="2800" dirty="0"/>
                  <a:t>的三个盖尔圆：</a:t>
                </a:r>
                <a:endParaRPr lang="en-US" altLang="zh-CN" sz="2800" dirty="0"/>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𝐺</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𝑧</m:t>
                          </m:r>
                          <m:r>
                            <a:rPr lang="en-US" altLang="zh-CN" sz="2800" i="1">
                              <a:latin typeface="Cambria Math" panose="02040503050406030204" pitchFamily="18" charset="0"/>
                            </a:rPr>
                            <m:t>−9</m:t>
                          </m:r>
                        </m:e>
                      </m:d>
                      <m:r>
                        <a:rPr lang="en-US" altLang="zh-CN" sz="2800" i="1">
                          <a:latin typeface="Cambria Math" panose="02040503050406030204" pitchFamily="18" charset="0"/>
                          <a:ea typeface="Cambria Math" panose="02040503050406030204" pitchFamily="18" charset="0"/>
                        </a:rPr>
                        <m:t>≤2</m:t>
                      </m:r>
                    </m:oMath>
                  </m:oMathPara>
                </a14:m>
                <a:endParaRPr lang="en-US" altLang="zh-CN" sz="2800" dirty="0">
                  <a:ea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𝐺</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𝑧</m:t>
                          </m:r>
                          <m:r>
                            <a:rPr lang="en-US" altLang="zh-CN" sz="2800" i="1">
                              <a:latin typeface="Cambria Math" panose="02040503050406030204" pitchFamily="18" charset="0"/>
                            </a:rPr>
                            <m:t>−</m:t>
                          </m:r>
                          <m:r>
                            <a:rPr lang="en-US" altLang="zh-CN" sz="2800" i="1">
                              <a:latin typeface="Cambria Math" panose="02040503050406030204" pitchFamily="18" charset="0"/>
                            </a:rPr>
                            <m:t>𝑖</m:t>
                          </m:r>
                        </m:e>
                      </m:d>
                      <m:r>
                        <a:rPr lang="en-US" altLang="zh-CN" sz="2800" i="1">
                          <a:latin typeface="Cambria Math" panose="02040503050406030204" pitchFamily="18" charset="0"/>
                          <a:ea typeface="Cambria Math" panose="02040503050406030204" pitchFamily="18" charset="0"/>
                        </a:rPr>
                        <m:t>≤3</m:t>
                      </m:r>
                    </m:oMath>
                  </m:oMathPara>
                </a14:m>
                <a:endParaRPr lang="en-US" altLang="zh-CN" sz="2800" dirty="0"/>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𝐺</m:t>
                          </m:r>
                        </m:e>
                        <m:sub>
                          <m:r>
                            <a:rPr lang="en-US" altLang="zh-CN" sz="2800" i="1">
                              <a:latin typeface="Cambria Math" panose="02040503050406030204" pitchFamily="18" charset="0"/>
                            </a:rPr>
                            <m:t>3</m:t>
                          </m:r>
                        </m:sub>
                      </m:sSub>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𝑧</m:t>
                          </m:r>
                          <m:r>
                            <a:rPr lang="en-US" altLang="zh-CN" sz="2800" i="1">
                              <a:latin typeface="Cambria Math" panose="02040503050406030204" pitchFamily="18" charset="0"/>
                            </a:rPr>
                            <m:t>−3</m:t>
                          </m:r>
                        </m:e>
                      </m:d>
                      <m:r>
                        <a:rPr lang="en-US" altLang="zh-CN" sz="2800" i="1">
                          <a:latin typeface="Cambria Math" panose="02040503050406030204" pitchFamily="18" charset="0"/>
                          <a:ea typeface="Cambria Math" panose="02040503050406030204" pitchFamily="18" charset="0"/>
                        </a:rPr>
                        <m:t>≤2</m:t>
                      </m:r>
                    </m:oMath>
                  </m:oMathPara>
                </a14:m>
                <a:endParaRPr lang="en-US" altLang="zh-CN" sz="2800" dirty="0"/>
              </a:p>
              <a:p>
                <a:pPr>
                  <a:lnSpc>
                    <a:spcPct val="120000"/>
                  </a:lnSpc>
                </a:pPr>
                <a:endParaRPr lang="zh-CN" altLang="zh-CN" sz="2800" dirty="0"/>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a:blip r:embed="rId2"/>
                <a:stretch>
                  <a:fillRect l="-16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6521873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特征值估计</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en-US" sz="2800" b="1" dirty="0">
                    <a:solidFill>
                      <a:schemeClr val="accent6">
                        <a:lumMod val="75000"/>
                      </a:schemeClr>
                    </a:solidFill>
                  </a:rPr>
                  <a:t>若选</a:t>
                </a:r>
                <a14:m>
                  <m:oMath xmlns:m="http://schemas.openxmlformats.org/officeDocument/2006/math">
                    <m:r>
                      <a:rPr lang="en-US" altLang="zh-CN" sz="2800" b="1">
                        <a:solidFill>
                          <a:schemeClr val="accent6">
                            <a:lumMod val="75000"/>
                          </a:schemeClr>
                        </a:solidFill>
                        <a:latin typeface="Cambria Math" panose="02040503050406030204" pitchFamily="18" charset="0"/>
                      </a:rPr>
                      <m:t>𝐷</m:t>
                    </m:r>
                    <m:r>
                      <a:rPr lang="en-US" altLang="zh-CN" sz="2800" b="1">
                        <a:solidFill>
                          <a:schemeClr val="accent6">
                            <a:lumMod val="75000"/>
                          </a:schemeClr>
                        </a:solidFill>
                        <a:latin typeface="Cambria Math" panose="02040503050406030204" pitchFamily="18" charset="0"/>
                      </a:rPr>
                      <m:t>=</m:t>
                    </m:r>
                    <m:d>
                      <m:dPr>
                        <m:begChr m:val="["/>
                        <m:endChr m:val="]"/>
                        <m:ctrlPr>
                          <a:rPr lang="en-US" altLang="zh-CN" sz="2800" b="1" i="1">
                            <a:solidFill>
                              <a:schemeClr val="accent6">
                                <a:lumMod val="75000"/>
                              </a:schemeClr>
                            </a:solidFill>
                            <a:latin typeface="Cambria Math" panose="02040503050406030204" pitchFamily="18" charset="0"/>
                          </a:rPr>
                        </m:ctrlPr>
                      </m:dPr>
                      <m:e>
                        <m:m>
                          <m:mPr>
                            <m:mcs>
                              <m:mc>
                                <m:mcPr>
                                  <m:count m:val="3"/>
                                  <m:mcJc m:val="center"/>
                                </m:mcPr>
                              </m:mc>
                            </m:mcs>
                            <m:ctrlPr>
                              <a:rPr lang="en-US" altLang="zh-CN" sz="2800" b="1" i="1">
                                <a:solidFill>
                                  <a:schemeClr val="accent6">
                                    <a:lumMod val="75000"/>
                                  </a:schemeClr>
                                </a:solidFill>
                                <a:latin typeface="Cambria Math" panose="02040503050406030204" pitchFamily="18" charset="0"/>
                              </a:rPr>
                            </m:ctrlPr>
                          </m:mPr>
                          <m:mr>
                            <m:e>
                              <m:r>
                                <a:rPr lang="en-US" altLang="zh-CN" sz="2800" b="1">
                                  <a:solidFill>
                                    <a:schemeClr val="accent6">
                                      <a:lumMod val="75000"/>
                                    </a:schemeClr>
                                  </a:solidFill>
                                  <a:latin typeface="Cambria Math" panose="02040503050406030204" pitchFamily="18" charset="0"/>
                                </a:rPr>
                                <m:t>2</m:t>
                              </m:r>
                            </m:e>
                            <m:e>
                              <m:r>
                                <a:rPr lang="en-US" altLang="zh-CN" sz="2800" b="1">
                                  <a:solidFill>
                                    <a:schemeClr val="accent6">
                                      <a:lumMod val="75000"/>
                                    </a:schemeClr>
                                  </a:solidFill>
                                  <a:latin typeface="Cambria Math" panose="02040503050406030204" pitchFamily="18" charset="0"/>
                                </a:rPr>
                                <m:t>0</m:t>
                              </m:r>
                            </m:e>
                            <m:e>
                              <m:r>
                                <a:rPr lang="en-US" altLang="zh-CN" sz="2800" b="1">
                                  <a:solidFill>
                                    <a:schemeClr val="accent6">
                                      <a:lumMod val="75000"/>
                                    </a:schemeClr>
                                  </a:solidFill>
                                  <a:latin typeface="Cambria Math" panose="02040503050406030204" pitchFamily="18" charset="0"/>
                                </a:rPr>
                                <m:t>0</m:t>
                              </m:r>
                            </m:e>
                          </m:mr>
                          <m:mr>
                            <m:e>
                              <m:r>
                                <a:rPr lang="en-US" altLang="zh-CN" sz="2800" b="1">
                                  <a:solidFill>
                                    <a:schemeClr val="accent6">
                                      <a:lumMod val="75000"/>
                                    </a:schemeClr>
                                  </a:solidFill>
                                  <a:latin typeface="Cambria Math" panose="02040503050406030204" pitchFamily="18" charset="0"/>
                                </a:rPr>
                                <m:t>0</m:t>
                              </m:r>
                            </m:e>
                            <m:e>
                              <m:r>
                                <a:rPr lang="en-US" altLang="zh-CN" sz="2800" b="1">
                                  <a:solidFill>
                                    <a:schemeClr val="accent6">
                                      <a:lumMod val="75000"/>
                                    </a:schemeClr>
                                  </a:solidFill>
                                  <a:latin typeface="Cambria Math" panose="02040503050406030204" pitchFamily="18" charset="0"/>
                                </a:rPr>
                                <m:t>1</m:t>
                              </m:r>
                            </m:e>
                            <m:e>
                              <m:r>
                                <a:rPr lang="en-US" altLang="zh-CN" sz="2800" b="1">
                                  <a:solidFill>
                                    <a:schemeClr val="accent6">
                                      <a:lumMod val="75000"/>
                                    </a:schemeClr>
                                  </a:solidFill>
                                  <a:latin typeface="Cambria Math" panose="02040503050406030204" pitchFamily="18" charset="0"/>
                                </a:rPr>
                                <m:t>0</m:t>
                              </m:r>
                            </m:e>
                          </m:mr>
                          <m:mr>
                            <m:e>
                              <m:r>
                                <a:rPr lang="en-US" altLang="zh-CN" sz="2800" b="1">
                                  <a:solidFill>
                                    <a:schemeClr val="accent6">
                                      <a:lumMod val="75000"/>
                                    </a:schemeClr>
                                  </a:solidFill>
                                  <a:latin typeface="Cambria Math" panose="02040503050406030204" pitchFamily="18" charset="0"/>
                                </a:rPr>
                                <m:t>0</m:t>
                              </m:r>
                            </m:e>
                            <m:e>
                              <m:r>
                                <a:rPr lang="en-US" altLang="zh-CN" sz="2800" b="1">
                                  <a:solidFill>
                                    <a:schemeClr val="accent6">
                                      <a:lumMod val="75000"/>
                                    </a:schemeClr>
                                  </a:solidFill>
                                  <a:latin typeface="Cambria Math" panose="02040503050406030204" pitchFamily="18" charset="0"/>
                                </a:rPr>
                                <m:t>0</m:t>
                              </m:r>
                            </m:e>
                            <m:e>
                              <m:r>
                                <a:rPr lang="en-US" altLang="zh-CN" sz="2800" b="1">
                                  <a:solidFill>
                                    <a:schemeClr val="accent6">
                                      <a:lumMod val="75000"/>
                                    </a:schemeClr>
                                  </a:solidFill>
                                  <a:latin typeface="Cambria Math" panose="02040503050406030204" pitchFamily="18" charset="0"/>
                                </a:rPr>
                                <m:t>1</m:t>
                              </m:r>
                            </m:e>
                          </m:mr>
                        </m:m>
                      </m:e>
                    </m:d>
                  </m:oMath>
                </a14:m>
                <a:endParaRPr lang="zh-CN" altLang="en-US" sz="2800" b="1" dirty="0">
                  <a:solidFill>
                    <a:schemeClr val="accent6">
                      <a:lumMod val="75000"/>
                    </a:schemeClr>
                  </a:solidFill>
                </a:endParaRPr>
              </a:p>
              <a:p>
                <a:pPr>
                  <a:lnSpc>
                    <a:spcPct val="120000"/>
                  </a:lnSpc>
                </a:pPr>
                <a:r>
                  <a:rPr lang="zh-CN" altLang="en-US" sz="2800" dirty="0"/>
                  <a:t>则</a:t>
                </a:r>
                <a14:m>
                  <m:oMath xmlns:m="http://schemas.openxmlformats.org/officeDocument/2006/math">
                    <m:r>
                      <a:rPr lang="en-US" altLang="zh-CN" sz="2800" b="0" i="1" smtClean="0">
                        <a:latin typeface="Cambria Math" panose="02040503050406030204" pitchFamily="18" charset="0"/>
                      </a:rPr>
                      <m:t>𝐵</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𝐷𝐴</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𝐷</m:t>
                        </m:r>
                      </m:e>
                      <m:sup>
                        <m:r>
                          <a:rPr lang="en-US" altLang="zh-CN" sz="2800" b="0" i="1" smtClean="0">
                            <a:latin typeface="Cambria Math" panose="02040503050406030204" pitchFamily="18" charset="0"/>
                          </a:rPr>
                          <m:t>−1</m:t>
                        </m:r>
                      </m:sup>
                    </m:sSup>
                    <m:r>
                      <a:rPr lang="en-US" altLang="zh-CN" sz="2800" b="0" i="1" smtClean="0">
                        <a:latin typeface="Cambria Math" panose="02040503050406030204" pitchFamily="18" charset="0"/>
                      </a:rPr>
                      <m:t>=</m:t>
                    </m:r>
                    <m:d>
                      <m:dPr>
                        <m:begChr m:val="["/>
                        <m:endChr m:val="]"/>
                        <m:ctrlPr>
                          <a:rPr lang="en-US" altLang="zh-CN" sz="2800" i="1">
                            <a:latin typeface="Cambria Math" panose="02040503050406030204" pitchFamily="18" charset="0"/>
                          </a:rPr>
                        </m:ctrlPr>
                      </m:dPr>
                      <m:e>
                        <m:m>
                          <m:mPr>
                            <m:mcs>
                              <m:mc>
                                <m:mcPr>
                                  <m:count m:val="3"/>
                                  <m:mcJc m:val="center"/>
                                </m:mcPr>
                              </m:mc>
                            </m:mcs>
                            <m:ctrlPr>
                              <a:rPr lang="en-US" altLang="zh-CN" sz="2800" i="1">
                                <a:latin typeface="Cambria Math" panose="02040503050406030204" pitchFamily="18" charset="0"/>
                              </a:rPr>
                            </m:ctrlPr>
                          </m:mPr>
                          <m:mr>
                            <m:e>
                              <m:r>
                                <m:rPr>
                                  <m:brk m:alnAt="7"/>
                                </m:rPr>
                                <a:rPr lang="en-US" altLang="zh-CN" sz="2800" b="0" i="0" smtClean="0">
                                  <a:latin typeface="Cambria Math" panose="02040503050406030204" pitchFamily="18" charset="0"/>
                                </a:rPr>
                                <m:t>9</m:t>
                              </m:r>
                            </m:e>
                            <m:e>
                              <m:r>
                                <a:rPr lang="en-US" altLang="zh-CN" sz="2800" i="1" smtClean="0">
                                  <a:latin typeface="Cambria Math" panose="02040503050406030204" pitchFamily="18" charset="0"/>
                                </a:rPr>
                                <m:t>2</m:t>
                              </m:r>
                            </m:e>
                            <m:e>
                              <m:r>
                                <a:rPr lang="en-US" altLang="zh-CN" sz="2800" i="1" smtClean="0">
                                  <a:latin typeface="Cambria Math" panose="02040503050406030204" pitchFamily="18" charset="0"/>
                                </a:rPr>
                                <m:t>2</m:t>
                              </m:r>
                            </m:e>
                          </m:mr>
                          <m:mr>
                            <m:e>
                              <m:r>
                                <a:rPr lang="en-US" altLang="zh-CN" sz="2800" b="0" i="0" smtClean="0">
                                  <a:latin typeface="Cambria Math" panose="02040503050406030204" pitchFamily="18" charset="0"/>
                                </a:rPr>
                                <m:t>0.5</m:t>
                              </m:r>
                            </m:e>
                            <m:e>
                              <m:r>
                                <a:rPr lang="en-US" altLang="zh-CN" sz="2800" b="0" i="1" smtClean="0">
                                  <a:latin typeface="Cambria Math" panose="02040503050406030204" pitchFamily="18" charset="0"/>
                                </a:rPr>
                                <m:t>𝑖</m:t>
                              </m:r>
                            </m:e>
                            <m:e>
                              <m:r>
                                <a:rPr lang="en-US" altLang="zh-CN" sz="2800" b="0" i="0" smtClean="0">
                                  <a:latin typeface="Cambria Math" panose="02040503050406030204" pitchFamily="18" charset="0"/>
                                </a:rPr>
                                <m:t>1</m:t>
                              </m:r>
                            </m:e>
                          </m:mr>
                          <m:mr>
                            <m:e>
                              <m:r>
                                <a:rPr lang="en-US" altLang="zh-CN" sz="2800" b="0" i="0" smtClean="0">
                                  <a:latin typeface="Cambria Math" panose="02040503050406030204" pitchFamily="18" charset="0"/>
                                </a:rPr>
                                <m:t>0.5</m:t>
                              </m:r>
                            </m:e>
                            <m:e>
                              <m:r>
                                <a:rPr lang="en-US" altLang="zh-CN" sz="2800" b="0" i="0" smtClean="0">
                                  <a:latin typeface="Cambria Math" panose="02040503050406030204" pitchFamily="18" charset="0"/>
                                </a:rPr>
                                <m:t>1</m:t>
                              </m:r>
                            </m:e>
                            <m:e>
                              <m:r>
                                <a:rPr lang="en-US" altLang="zh-CN" sz="2800" b="0" i="0" smtClean="0">
                                  <a:latin typeface="Cambria Math" panose="02040503050406030204" pitchFamily="18" charset="0"/>
                                </a:rPr>
                                <m:t>3</m:t>
                              </m:r>
                            </m:e>
                          </m:mr>
                        </m:m>
                      </m:e>
                    </m:d>
                  </m:oMath>
                </a14:m>
                <a:endParaRPr lang="zh-CN" altLang="zh-CN" sz="2800" dirty="0"/>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a:blip r:embed="rId2"/>
                <a:stretch>
                  <a:fillRect l="-1623"/>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B1F5A25-210C-4879-8990-9D1045E2738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587" y="4117924"/>
            <a:ext cx="5181554" cy="2740076"/>
          </a:xfrm>
          <a:prstGeom prst="rect">
            <a:avLst/>
          </a:prstGeom>
        </p:spPr>
      </p:pic>
      <p:sp>
        <p:nvSpPr>
          <p:cNvPr id="2" name="文本框 1">
            <a:extLst>
              <a:ext uri="{FF2B5EF4-FFF2-40B4-BE49-F238E27FC236}">
                <a16:creationId xmlns:a16="http://schemas.microsoft.com/office/drawing/2014/main" id="{AA53524D-66DE-D22A-B66D-4BED9593A92E}"/>
              </a:ext>
            </a:extLst>
          </p:cNvPr>
          <p:cNvSpPr txBox="1"/>
          <p:nvPr/>
        </p:nvSpPr>
        <p:spPr>
          <a:xfrm>
            <a:off x="5562141" y="1892300"/>
            <a:ext cx="914400" cy="914400"/>
          </a:xfrm>
          <a:prstGeom prst="rect">
            <a:avLst/>
          </a:prstGeom>
        </p:spPr>
        <p:txBody>
          <a:bodyPr vert="horz" wrap="none" lIns="91440" tIns="45720" rIns="91440" bIns="45720" rtlCol="0">
            <a:normAutofit/>
          </a:bodyPr>
          <a:lstStyle/>
          <a:p>
            <a:pPr>
              <a:lnSpc>
                <a:spcPct val="140000"/>
              </a:lnSpc>
            </a:pPr>
            <a:endParaRPr lang="zh-CN" altLang="en-US" sz="2800" b="1"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217EE46-5739-FED2-6E0D-FC18CE09C77C}"/>
                  </a:ext>
                </a:extLst>
              </p:cNvPr>
              <p:cNvSpPr txBox="1"/>
              <p:nvPr/>
            </p:nvSpPr>
            <p:spPr>
              <a:xfrm>
                <a:off x="5562141" y="1892300"/>
                <a:ext cx="2982276" cy="3676650"/>
              </a:xfrm>
              <a:prstGeom prst="rect">
                <a:avLst/>
              </a:prstGeom>
            </p:spPr>
            <p:txBody>
              <a:bodyPr vert="horz" wrap="none" lIns="91440" tIns="45720" rIns="91440" bIns="45720" rtlCol="0">
                <a:normAutofit fontScale="25000" lnSpcReduction="20000"/>
              </a:bodyPr>
              <a:lstStyle/>
              <a:p>
                <a:pPr>
                  <a:lnSpc>
                    <a:spcPct val="150000"/>
                  </a:lnSpc>
                </a:pPr>
                <a:r>
                  <a:rPr lang="zh-CN" altLang="en-US" sz="9600" dirty="0"/>
                  <a:t>矩阵</a:t>
                </a:r>
                <a14:m>
                  <m:oMath xmlns:m="http://schemas.openxmlformats.org/officeDocument/2006/math">
                    <m:r>
                      <a:rPr lang="en-US" altLang="zh-CN" sz="9600" b="0" i="1" smtClean="0">
                        <a:latin typeface="Cambria Math" panose="02040503050406030204" pitchFamily="18" charset="0"/>
                      </a:rPr>
                      <m:t>𝐵</m:t>
                    </m:r>
                  </m:oMath>
                </a14:m>
                <a:r>
                  <a:rPr lang="zh-CN" altLang="en-US" sz="9600" dirty="0"/>
                  <a:t>的三个盖尔圆：</a:t>
                </a:r>
                <a:endParaRPr lang="en-US" altLang="zh-CN" sz="11200"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sSubSup>
                        <m:sSubSupPr>
                          <m:ctrlPr>
                            <a:rPr lang="en-US" altLang="zh-CN" sz="11200" b="0" i="1" smtClean="0">
                              <a:latin typeface="Cambria Math" panose="02040503050406030204" pitchFamily="18" charset="0"/>
                            </a:rPr>
                          </m:ctrlPr>
                        </m:sSubSupPr>
                        <m:e>
                          <m:r>
                            <a:rPr lang="en-US" altLang="zh-CN" sz="11200" i="1">
                              <a:latin typeface="Cambria Math" panose="02040503050406030204" pitchFamily="18" charset="0"/>
                            </a:rPr>
                            <m:t>𝐺</m:t>
                          </m:r>
                        </m:e>
                        <m:sub>
                          <m:r>
                            <a:rPr lang="en-US" altLang="zh-CN" sz="11200" i="1">
                              <a:latin typeface="Cambria Math" panose="02040503050406030204" pitchFamily="18" charset="0"/>
                            </a:rPr>
                            <m:t>1</m:t>
                          </m:r>
                        </m:sub>
                        <m:sup>
                          <m:r>
                            <a:rPr lang="en-US" altLang="zh-CN" sz="11200" b="0" i="1" smtClean="0">
                              <a:latin typeface="Cambria Math" panose="02040503050406030204" pitchFamily="18" charset="0"/>
                            </a:rPr>
                            <m:t>′</m:t>
                          </m:r>
                        </m:sup>
                      </m:sSubSup>
                      <m:r>
                        <a:rPr lang="en-US" altLang="zh-CN" sz="11200" i="1">
                          <a:latin typeface="Cambria Math" panose="02040503050406030204" pitchFamily="18" charset="0"/>
                        </a:rPr>
                        <m:t>:</m:t>
                      </m:r>
                      <m:d>
                        <m:dPr>
                          <m:begChr m:val="|"/>
                          <m:endChr m:val="|"/>
                          <m:ctrlPr>
                            <a:rPr lang="en-US" altLang="zh-CN" sz="11200" i="1">
                              <a:latin typeface="Cambria Math" panose="02040503050406030204" pitchFamily="18" charset="0"/>
                            </a:rPr>
                          </m:ctrlPr>
                        </m:dPr>
                        <m:e>
                          <m:r>
                            <a:rPr lang="en-US" altLang="zh-CN" sz="11200" i="1">
                              <a:latin typeface="Cambria Math" panose="02040503050406030204" pitchFamily="18" charset="0"/>
                            </a:rPr>
                            <m:t>𝑧</m:t>
                          </m:r>
                          <m:r>
                            <a:rPr lang="en-US" altLang="zh-CN" sz="11200" i="1">
                              <a:latin typeface="Cambria Math" panose="02040503050406030204" pitchFamily="18" charset="0"/>
                            </a:rPr>
                            <m:t>−9</m:t>
                          </m:r>
                        </m:e>
                      </m:d>
                      <m:r>
                        <a:rPr lang="en-US" altLang="zh-CN" sz="11200" i="1">
                          <a:latin typeface="Cambria Math" panose="02040503050406030204" pitchFamily="18" charset="0"/>
                          <a:ea typeface="Cambria Math" panose="02040503050406030204" pitchFamily="18" charset="0"/>
                        </a:rPr>
                        <m:t>≤</m:t>
                      </m:r>
                      <m:r>
                        <a:rPr lang="en-US" altLang="zh-CN" sz="11200" b="0" i="1" smtClean="0">
                          <a:latin typeface="Cambria Math" panose="02040503050406030204" pitchFamily="18" charset="0"/>
                          <a:ea typeface="Cambria Math" panose="02040503050406030204" pitchFamily="18" charset="0"/>
                        </a:rPr>
                        <m:t>4</m:t>
                      </m:r>
                    </m:oMath>
                  </m:oMathPara>
                </a14:m>
                <a:endParaRPr lang="en-US" altLang="zh-CN" sz="11200" dirty="0">
                  <a:ea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sSubSup>
                        <m:sSubSupPr>
                          <m:ctrlPr>
                            <a:rPr lang="en-US" altLang="zh-CN" sz="11200" b="0" i="1" smtClean="0">
                              <a:latin typeface="Cambria Math" panose="02040503050406030204" pitchFamily="18" charset="0"/>
                            </a:rPr>
                          </m:ctrlPr>
                        </m:sSubSupPr>
                        <m:e>
                          <m:r>
                            <a:rPr lang="en-US" altLang="zh-CN" sz="11200" i="1">
                              <a:latin typeface="Cambria Math" panose="02040503050406030204" pitchFamily="18" charset="0"/>
                            </a:rPr>
                            <m:t>𝐺</m:t>
                          </m:r>
                        </m:e>
                        <m:sub>
                          <m:r>
                            <a:rPr lang="en-US" altLang="zh-CN" sz="11200" i="1">
                              <a:latin typeface="Cambria Math" panose="02040503050406030204" pitchFamily="18" charset="0"/>
                            </a:rPr>
                            <m:t>2</m:t>
                          </m:r>
                        </m:sub>
                        <m:sup>
                          <m:r>
                            <a:rPr lang="en-US" altLang="zh-CN" sz="11200" b="0" i="1" smtClean="0">
                              <a:latin typeface="Cambria Math" panose="02040503050406030204" pitchFamily="18" charset="0"/>
                            </a:rPr>
                            <m:t>′</m:t>
                          </m:r>
                        </m:sup>
                      </m:sSubSup>
                      <m:r>
                        <a:rPr lang="en-US" altLang="zh-CN" sz="11200" i="1">
                          <a:latin typeface="Cambria Math" panose="02040503050406030204" pitchFamily="18" charset="0"/>
                        </a:rPr>
                        <m:t>:</m:t>
                      </m:r>
                      <m:d>
                        <m:dPr>
                          <m:begChr m:val="|"/>
                          <m:endChr m:val="|"/>
                          <m:ctrlPr>
                            <a:rPr lang="en-US" altLang="zh-CN" sz="11200" i="1">
                              <a:latin typeface="Cambria Math" panose="02040503050406030204" pitchFamily="18" charset="0"/>
                            </a:rPr>
                          </m:ctrlPr>
                        </m:dPr>
                        <m:e>
                          <m:r>
                            <a:rPr lang="en-US" altLang="zh-CN" sz="11200" i="1">
                              <a:latin typeface="Cambria Math" panose="02040503050406030204" pitchFamily="18" charset="0"/>
                            </a:rPr>
                            <m:t>𝑧</m:t>
                          </m:r>
                          <m:r>
                            <a:rPr lang="en-US" altLang="zh-CN" sz="11200" i="1">
                              <a:latin typeface="Cambria Math" panose="02040503050406030204" pitchFamily="18" charset="0"/>
                            </a:rPr>
                            <m:t>−</m:t>
                          </m:r>
                          <m:r>
                            <a:rPr lang="en-US" altLang="zh-CN" sz="11200" i="1">
                              <a:latin typeface="Cambria Math" panose="02040503050406030204" pitchFamily="18" charset="0"/>
                            </a:rPr>
                            <m:t>𝑖</m:t>
                          </m:r>
                        </m:e>
                      </m:d>
                      <m:r>
                        <a:rPr lang="en-US" altLang="zh-CN" sz="11200" i="1">
                          <a:latin typeface="Cambria Math" panose="02040503050406030204" pitchFamily="18" charset="0"/>
                          <a:ea typeface="Cambria Math" panose="02040503050406030204" pitchFamily="18" charset="0"/>
                        </a:rPr>
                        <m:t>≤</m:t>
                      </m:r>
                      <m:r>
                        <a:rPr lang="en-US" altLang="zh-CN" sz="11200" b="0" i="1" smtClean="0">
                          <a:latin typeface="Cambria Math" panose="02040503050406030204" pitchFamily="18" charset="0"/>
                          <a:ea typeface="Cambria Math" panose="02040503050406030204" pitchFamily="18" charset="0"/>
                        </a:rPr>
                        <m:t>1.5</m:t>
                      </m:r>
                    </m:oMath>
                  </m:oMathPara>
                </a14:m>
                <a:endParaRPr lang="en-US" altLang="zh-CN" sz="11200" dirty="0"/>
              </a:p>
              <a:p>
                <a:pPr>
                  <a:lnSpc>
                    <a:spcPct val="150000"/>
                  </a:lnSpc>
                </a:pPr>
                <a14:m>
                  <m:oMathPara xmlns:m="http://schemas.openxmlformats.org/officeDocument/2006/math">
                    <m:oMathParaPr>
                      <m:jc m:val="centerGroup"/>
                    </m:oMathParaPr>
                    <m:oMath xmlns:m="http://schemas.openxmlformats.org/officeDocument/2006/math">
                      <m:sSubSup>
                        <m:sSubSupPr>
                          <m:ctrlPr>
                            <a:rPr lang="en-US" altLang="zh-CN" sz="11200" b="0" i="1" smtClean="0">
                              <a:latin typeface="Cambria Math" panose="02040503050406030204" pitchFamily="18" charset="0"/>
                            </a:rPr>
                          </m:ctrlPr>
                        </m:sSubSupPr>
                        <m:e>
                          <m:r>
                            <a:rPr lang="en-US" altLang="zh-CN" sz="11200" i="1">
                              <a:latin typeface="Cambria Math" panose="02040503050406030204" pitchFamily="18" charset="0"/>
                            </a:rPr>
                            <m:t>𝐺</m:t>
                          </m:r>
                        </m:e>
                        <m:sub>
                          <m:r>
                            <a:rPr lang="en-US" altLang="zh-CN" sz="11200" i="1">
                              <a:latin typeface="Cambria Math" panose="02040503050406030204" pitchFamily="18" charset="0"/>
                            </a:rPr>
                            <m:t>3</m:t>
                          </m:r>
                        </m:sub>
                        <m:sup>
                          <m:r>
                            <a:rPr lang="en-US" altLang="zh-CN" sz="11200" b="0" i="1" smtClean="0">
                              <a:latin typeface="Cambria Math" panose="02040503050406030204" pitchFamily="18" charset="0"/>
                            </a:rPr>
                            <m:t>′</m:t>
                          </m:r>
                        </m:sup>
                      </m:sSubSup>
                      <m:r>
                        <a:rPr lang="en-US" altLang="zh-CN" sz="11200" i="1">
                          <a:latin typeface="Cambria Math" panose="02040503050406030204" pitchFamily="18" charset="0"/>
                        </a:rPr>
                        <m:t>:</m:t>
                      </m:r>
                      <m:d>
                        <m:dPr>
                          <m:begChr m:val="|"/>
                          <m:endChr m:val="|"/>
                          <m:ctrlPr>
                            <a:rPr lang="en-US" altLang="zh-CN" sz="11200" i="1">
                              <a:latin typeface="Cambria Math" panose="02040503050406030204" pitchFamily="18" charset="0"/>
                            </a:rPr>
                          </m:ctrlPr>
                        </m:dPr>
                        <m:e>
                          <m:r>
                            <a:rPr lang="en-US" altLang="zh-CN" sz="11200" i="1">
                              <a:latin typeface="Cambria Math" panose="02040503050406030204" pitchFamily="18" charset="0"/>
                            </a:rPr>
                            <m:t>𝑧</m:t>
                          </m:r>
                          <m:r>
                            <a:rPr lang="en-US" altLang="zh-CN" sz="11200" i="1">
                              <a:latin typeface="Cambria Math" panose="02040503050406030204" pitchFamily="18" charset="0"/>
                            </a:rPr>
                            <m:t>−3</m:t>
                          </m:r>
                        </m:e>
                      </m:d>
                      <m:r>
                        <a:rPr lang="en-US" altLang="zh-CN" sz="11200" i="1">
                          <a:latin typeface="Cambria Math" panose="02040503050406030204" pitchFamily="18" charset="0"/>
                          <a:ea typeface="Cambria Math" panose="02040503050406030204" pitchFamily="18" charset="0"/>
                        </a:rPr>
                        <m:t>≤</m:t>
                      </m:r>
                      <m:r>
                        <a:rPr lang="en-US" altLang="zh-CN" sz="11200" b="0" i="1" smtClean="0">
                          <a:latin typeface="Cambria Math" panose="02040503050406030204" pitchFamily="18" charset="0"/>
                          <a:ea typeface="Cambria Math" panose="02040503050406030204" pitchFamily="18" charset="0"/>
                        </a:rPr>
                        <m:t>1.5</m:t>
                      </m:r>
                    </m:oMath>
                  </m:oMathPara>
                </a14:m>
                <a:endParaRPr lang="en-US" altLang="zh-CN" sz="11200" dirty="0"/>
              </a:p>
              <a:p>
                <a:pPr>
                  <a:lnSpc>
                    <a:spcPct val="150000"/>
                  </a:lnSpc>
                </a:pPr>
                <a14:m>
                  <m:oMath xmlns:m="http://schemas.openxmlformats.org/officeDocument/2006/math">
                    <m:sSubSup>
                      <m:sSubSupPr>
                        <m:ctrlPr>
                          <a:rPr lang="en-US" altLang="zh-CN" sz="11200" b="0" i="1" smtClean="0">
                            <a:latin typeface="Cambria Math" panose="02040503050406030204" pitchFamily="18" charset="0"/>
                          </a:rPr>
                        </m:ctrlPr>
                      </m:sSubSupPr>
                      <m:e>
                        <m:r>
                          <a:rPr lang="en-US" altLang="zh-CN" sz="11200" i="1">
                            <a:latin typeface="Cambria Math" panose="02040503050406030204" pitchFamily="18" charset="0"/>
                          </a:rPr>
                          <m:t>𝐺</m:t>
                        </m:r>
                      </m:e>
                      <m:sub>
                        <m:r>
                          <a:rPr lang="en-US" altLang="zh-CN" sz="11200" i="1">
                            <a:latin typeface="Cambria Math" panose="02040503050406030204" pitchFamily="18" charset="0"/>
                          </a:rPr>
                          <m:t>1</m:t>
                        </m:r>
                      </m:sub>
                      <m:sup>
                        <m:r>
                          <a:rPr lang="en-US" altLang="zh-CN" sz="11200" b="0" i="1" smtClean="0">
                            <a:latin typeface="Cambria Math" panose="02040503050406030204" pitchFamily="18" charset="0"/>
                          </a:rPr>
                          <m:t>′</m:t>
                        </m:r>
                      </m:sup>
                    </m:sSubSup>
                  </m:oMath>
                </a14:m>
                <a:r>
                  <a:rPr lang="zh-CN" altLang="en-US" sz="11200" dirty="0"/>
                  <a:t>在放大，</a:t>
                </a:r>
                <a:r>
                  <a:rPr lang="en-US" altLang="zh-CN" sz="11200" dirty="0"/>
                  <a:t> </a:t>
                </a:r>
              </a:p>
              <a:p>
                <a:pPr>
                  <a:lnSpc>
                    <a:spcPct val="150000"/>
                  </a:lnSpc>
                </a:pPr>
                <a14:m>
                  <m:oMath xmlns:m="http://schemas.openxmlformats.org/officeDocument/2006/math">
                    <m:sSubSup>
                      <m:sSubSupPr>
                        <m:ctrlPr>
                          <a:rPr lang="en-US" altLang="zh-CN" sz="11200" i="1">
                            <a:latin typeface="Cambria Math" panose="02040503050406030204" pitchFamily="18" charset="0"/>
                          </a:rPr>
                        </m:ctrlPr>
                      </m:sSubSupPr>
                      <m:e>
                        <m:r>
                          <a:rPr lang="en-US" altLang="zh-CN" sz="11200" i="1">
                            <a:latin typeface="Cambria Math" panose="02040503050406030204" pitchFamily="18" charset="0"/>
                          </a:rPr>
                          <m:t>𝐺</m:t>
                        </m:r>
                      </m:e>
                      <m:sub>
                        <m:r>
                          <a:rPr lang="en-US" altLang="zh-CN" sz="11200" i="1">
                            <a:latin typeface="Cambria Math" panose="02040503050406030204" pitchFamily="18" charset="0"/>
                          </a:rPr>
                          <m:t>2</m:t>
                        </m:r>
                      </m:sub>
                      <m:sup>
                        <m:r>
                          <a:rPr lang="en-US" altLang="zh-CN" sz="11200" i="1">
                            <a:latin typeface="Cambria Math" panose="02040503050406030204" pitchFamily="18" charset="0"/>
                          </a:rPr>
                          <m:t>′</m:t>
                        </m:r>
                      </m:sup>
                    </m:sSubSup>
                  </m:oMath>
                </a14:m>
                <a:r>
                  <a:rPr lang="zh-CN" altLang="en-US" sz="11200" dirty="0"/>
                  <a:t>和</a:t>
                </a:r>
                <a14:m>
                  <m:oMath xmlns:m="http://schemas.openxmlformats.org/officeDocument/2006/math">
                    <m:sSubSup>
                      <m:sSubSupPr>
                        <m:ctrlPr>
                          <a:rPr lang="en-US" altLang="zh-CN" sz="11200" i="1">
                            <a:latin typeface="Cambria Math" panose="02040503050406030204" pitchFamily="18" charset="0"/>
                          </a:rPr>
                        </m:ctrlPr>
                      </m:sSubSupPr>
                      <m:e>
                        <m:r>
                          <a:rPr lang="en-US" altLang="zh-CN" sz="11200" i="1">
                            <a:latin typeface="Cambria Math" panose="02040503050406030204" pitchFamily="18" charset="0"/>
                          </a:rPr>
                          <m:t>𝐺</m:t>
                        </m:r>
                      </m:e>
                      <m:sub>
                        <m:r>
                          <a:rPr lang="en-US" altLang="zh-CN" sz="11200" i="1">
                            <a:latin typeface="Cambria Math" panose="02040503050406030204" pitchFamily="18" charset="0"/>
                          </a:rPr>
                          <m:t>3</m:t>
                        </m:r>
                      </m:sub>
                      <m:sup>
                        <m:r>
                          <a:rPr lang="en-US" altLang="zh-CN" sz="11200" i="1">
                            <a:latin typeface="Cambria Math" panose="02040503050406030204" pitchFamily="18" charset="0"/>
                          </a:rPr>
                          <m:t>′</m:t>
                        </m:r>
                      </m:sup>
                    </m:sSubSup>
                  </m:oMath>
                </a14:m>
                <a:r>
                  <a:rPr lang="zh-CN" altLang="en-US" sz="11200" dirty="0"/>
                  <a:t>在缩小</a:t>
                </a:r>
                <a:endParaRPr lang="en-US" altLang="zh-CN" sz="11200" dirty="0"/>
              </a:p>
              <a:p>
                <a:pPr>
                  <a:lnSpc>
                    <a:spcPct val="150000"/>
                  </a:lnSpc>
                </a:pPr>
                <a14:m>
                  <m:oMath xmlns:m="http://schemas.openxmlformats.org/officeDocument/2006/math">
                    <m:r>
                      <a:rPr lang="en-US" altLang="zh-CN" sz="11200" b="0" i="1" smtClean="0">
                        <a:latin typeface="Cambria Math" panose="02040503050406030204" pitchFamily="18" charset="0"/>
                      </a:rPr>
                      <m:t>𝐴</m:t>
                    </m:r>
                  </m:oMath>
                </a14:m>
                <a:r>
                  <a:rPr lang="zh-CN" altLang="en-US" sz="11200" dirty="0"/>
                  <a:t>是单纯矩阵</a:t>
                </a:r>
                <a:endParaRPr lang="en-US" altLang="zh-CN" sz="11200" dirty="0"/>
              </a:p>
            </p:txBody>
          </p:sp>
        </mc:Choice>
        <mc:Fallback xmlns="">
          <p:sp>
            <p:nvSpPr>
              <p:cNvPr id="3" name="文本框 2">
                <a:extLst>
                  <a:ext uri="{FF2B5EF4-FFF2-40B4-BE49-F238E27FC236}">
                    <a16:creationId xmlns:a16="http://schemas.microsoft.com/office/drawing/2014/main" id="{7217EE46-5739-FED2-6E0D-FC18CE09C77C}"/>
                  </a:ext>
                </a:extLst>
              </p:cNvPr>
              <p:cNvSpPr txBox="1">
                <a:spLocks noRot="1" noChangeAspect="1" noMove="1" noResize="1" noEditPoints="1" noAdjustHandles="1" noChangeArrowheads="1" noChangeShapeType="1" noTextEdit="1"/>
              </p:cNvSpPr>
              <p:nvPr/>
            </p:nvSpPr>
            <p:spPr>
              <a:xfrm>
                <a:off x="5562141" y="1892300"/>
                <a:ext cx="2982276" cy="3676650"/>
              </a:xfrm>
              <a:prstGeom prst="rect">
                <a:avLst/>
              </a:prstGeom>
              <a:blipFill>
                <a:blip r:embed="rId4"/>
                <a:stretch>
                  <a:fillRect l="-3061" r="-8163" b="-177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3983086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特征值估计</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en-US" sz="2800" b="1" dirty="0">
                    <a:solidFill>
                      <a:schemeClr val="accent6">
                        <a:lumMod val="75000"/>
                      </a:schemeClr>
                    </a:solidFill>
                  </a:rPr>
                  <a:t>若选</a:t>
                </a:r>
                <a14:m>
                  <m:oMath xmlns:m="http://schemas.openxmlformats.org/officeDocument/2006/math">
                    <m:r>
                      <a:rPr lang="en-US" altLang="zh-CN" sz="2800" b="1">
                        <a:solidFill>
                          <a:schemeClr val="accent6">
                            <a:lumMod val="75000"/>
                          </a:schemeClr>
                        </a:solidFill>
                        <a:latin typeface="Cambria Math" panose="02040503050406030204" pitchFamily="18" charset="0"/>
                      </a:rPr>
                      <m:t>𝐷</m:t>
                    </m:r>
                    <m:r>
                      <a:rPr lang="en-US" altLang="zh-CN" sz="2800" b="1">
                        <a:solidFill>
                          <a:schemeClr val="accent6">
                            <a:lumMod val="75000"/>
                          </a:schemeClr>
                        </a:solidFill>
                        <a:latin typeface="Cambria Math" panose="02040503050406030204" pitchFamily="18" charset="0"/>
                      </a:rPr>
                      <m:t>=</m:t>
                    </m:r>
                    <m:d>
                      <m:dPr>
                        <m:begChr m:val="["/>
                        <m:endChr m:val="]"/>
                        <m:ctrlPr>
                          <a:rPr lang="en-US" altLang="zh-CN" sz="2800" b="1" i="1">
                            <a:solidFill>
                              <a:schemeClr val="accent6">
                                <a:lumMod val="75000"/>
                              </a:schemeClr>
                            </a:solidFill>
                            <a:latin typeface="Cambria Math" panose="02040503050406030204" pitchFamily="18" charset="0"/>
                          </a:rPr>
                        </m:ctrlPr>
                      </m:dPr>
                      <m:e>
                        <m:m>
                          <m:mPr>
                            <m:mcs>
                              <m:mc>
                                <m:mcPr>
                                  <m:count m:val="3"/>
                                  <m:mcJc m:val="center"/>
                                </m:mcPr>
                              </m:mc>
                            </m:mcs>
                            <m:ctrlPr>
                              <a:rPr lang="en-US" altLang="zh-CN" sz="2800" b="1" i="1">
                                <a:solidFill>
                                  <a:schemeClr val="accent6">
                                    <a:lumMod val="75000"/>
                                  </a:schemeClr>
                                </a:solidFill>
                                <a:latin typeface="Cambria Math" panose="02040503050406030204" pitchFamily="18" charset="0"/>
                              </a:rPr>
                            </m:ctrlPr>
                          </m:mPr>
                          <m:mr>
                            <m:e>
                              <m:r>
                                <a:rPr lang="en-US" altLang="zh-CN" sz="2800" b="1">
                                  <a:solidFill>
                                    <a:schemeClr val="accent6">
                                      <a:lumMod val="75000"/>
                                    </a:schemeClr>
                                  </a:solidFill>
                                  <a:latin typeface="Cambria Math" panose="02040503050406030204" pitchFamily="18" charset="0"/>
                                </a:rPr>
                                <m:t>0.5</m:t>
                              </m:r>
                            </m:e>
                            <m:e>
                              <m:r>
                                <a:rPr lang="en-US" altLang="zh-CN" sz="2800" b="1">
                                  <a:solidFill>
                                    <a:schemeClr val="accent6">
                                      <a:lumMod val="75000"/>
                                    </a:schemeClr>
                                  </a:solidFill>
                                  <a:latin typeface="Cambria Math" panose="02040503050406030204" pitchFamily="18" charset="0"/>
                                </a:rPr>
                                <m:t>0</m:t>
                              </m:r>
                            </m:e>
                            <m:e>
                              <m:r>
                                <a:rPr lang="en-US" altLang="zh-CN" sz="2800" b="1">
                                  <a:solidFill>
                                    <a:schemeClr val="accent6">
                                      <a:lumMod val="75000"/>
                                    </a:schemeClr>
                                  </a:solidFill>
                                  <a:latin typeface="Cambria Math" panose="02040503050406030204" pitchFamily="18" charset="0"/>
                                </a:rPr>
                                <m:t>0</m:t>
                              </m:r>
                            </m:e>
                          </m:mr>
                          <m:mr>
                            <m:e>
                              <m:r>
                                <a:rPr lang="en-US" altLang="zh-CN" sz="2800" b="1">
                                  <a:solidFill>
                                    <a:schemeClr val="accent6">
                                      <a:lumMod val="75000"/>
                                    </a:schemeClr>
                                  </a:solidFill>
                                  <a:latin typeface="Cambria Math" panose="02040503050406030204" pitchFamily="18" charset="0"/>
                                </a:rPr>
                                <m:t>0</m:t>
                              </m:r>
                            </m:e>
                            <m:e>
                              <m:r>
                                <a:rPr lang="en-US" altLang="zh-CN" sz="2800" b="1">
                                  <a:solidFill>
                                    <a:schemeClr val="accent6">
                                      <a:lumMod val="75000"/>
                                    </a:schemeClr>
                                  </a:solidFill>
                                  <a:latin typeface="Cambria Math" panose="02040503050406030204" pitchFamily="18" charset="0"/>
                                </a:rPr>
                                <m:t>1</m:t>
                              </m:r>
                            </m:e>
                            <m:e>
                              <m:r>
                                <a:rPr lang="en-US" altLang="zh-CN" sz="2800" b="1">
                                  <a:solidFill>
                                    <a:schemeClr val="accent6">
                                      <a:lumMod val="75000"/>
                                    </a:schemeClr>
                                  </a:solidFill>
                                  <a:latin typeface="Cambria Math" panose="02040503050406030204" pitchFamily="18" charset="0"/>
                                </a:rPr>
                                <m:t>0</m:t>
                              </m:r>
                            </m:e>
                          </m:mr>
                          <m:mr>
                            <m:e>
                              <m:r>
                                <a:rPr lang="en-US" altLang="zh-CN" sz="2800" b="1">
                                  <a:solidFill>
                                    <a:schemeClr val="accent6">
                                      <a:lumMod val="75000"/>
                                    </a:schemeClr>
                                  </a:solidFill>
                                  <a:latin typeface="Cambria Math" panose="02040503050406030204" pitchFamily="18" charset="0"/>
                                </a:rPr>
                                <m:t>0</m:t>
                              </m:r>
                            </m:e>
                            <m:e>
                              <m:r>
                                <a:rPr lang="en-US" altLang="zh-CN" sz="2800" b="1">
                                  <a:solidFill>
                                    <a:schemeClr val="accent6">
                                      <a:lumMod val="75000"/>
                                    </a:schemeClr>
                                  </a:solidFill>
                                  <a:latin typeface="Cambria Math" panose="02040503050406030204" pitchFamily="18" charset="0"/>
                                </a:rPr>
                                <m:t>0</m:t>
                              </m:r>
                            </m:e>
                            <m:e>
                              <m:r>
                                <a:rPr lang="en-US" altLang="zh-CN" sz="2800" b="1">
                                  <a:solidFill>
                                    <a:schemeClr val="accent6">
                                      <a:lumMod val="75000"/>
                                    </a:schemeClr>
                                  </a:solidFill>
                                  <a:latin typeface="Cambria Math" panose="02040503050406030204" pitchFamily="18" charset="0"/>
                                </a:rPr>
                                <m:t>1</m:t>
                              </m:r>
                            </m:e>
                          </m:mr>
                        </m:m>
                      </m:e>
                    </m:d>
                  </m:oMath>
                </a14:m>
                <a:endParaRPr lang="en-US" altLang="zh-CN" sz="2800" b="1" dirty="0">
                  <a:solidFill>
                    <a:schemeClr val="accent6">
                      <a:lumMod val="75000"/>
                    </a:schemeClr>
                  </a:solidFill>
                </a:endParaRPr>
              </a:p>
              <a:p>
                <a:pPr>
                  <a:lnSpc>
                    <a:spcPct val="120000"/>
                  </a:lnSpc>
                </a:pPr>
                <a:r>
                  <a:rPr lang="zh-CN" altLang="en-US" sz="2800" dirty="0"/>
                  <a:t>则</a:t>
                </a:r>
                <a14:m>
                  <m:oMath xmlns:m="http://schemas.openxmlformats.org/officeDocument/2006/math">
                    <m:r>
                      <a:rPr lang="en-US" altLang="zh-CN" sz="2800" b="0" i="1" smtClean="0">
                        <a:latin typeface="Cambria Math" panose="02040503050406030204" pitchFamily="18" charset="0"/>
                      </a:rPr>
                      <m:t>𝐵</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𝐷𝐴</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𝐷</m:t>
                        </m:r>
                      </m:e>
                      <m:sup>
                        <m:r>
                          <a:rPr lang="en-US" altLang="zh-CN" sz="2800" b="0" i="1" smtClean="0">
                            <a:latin typeface="Cambria Math" panose="02040503050406030204" pitchFamily="18" charset="0"/>
                          </a:rPr>
                          <m:t>−1</m:t>
                        </m:r>
                      </m:sup>
                    </m:sSup>
                    <m:r>
                      <a:rPr lang="en-US" altLang="zh-CN" sz="2800" b="0" i="1" smtClean="0">
                        <a:latin typeface="Cambria Math" panose="02040503050406030204" pitchFamily="18" charset="0"/>
                      </a:rPr>
                      <m:t>=</m:t>
                    </m:r>
                    <m:d>
                      <m:dPr>
                        <m:begChr m:val="["/>
                        <m:endChr m:val="]"/>
                        <m:ctrlPr>
                          <a:rPr lang="en-US" altLang="zh-CN" sz="2800" i="1">
                            <a:latin typeface="Cambria Math" panose="02040503050406030204" pitchFamily="18" charset="0"/>
                          </a:rPr>
                        </m:ctrlPr>
                      </m:dPr>
                      <m:e>
                        <m:m>
                          <m:mPr>
                            <m:mcs>
                              <m:mc>
                                <m:mcPr>
                                  <m:count m:val="3"/>
                                  <m:mcJc m:val="center"/>
                                </m:mcPr>
                              </m:mc>
                            </m:mcs>
                            <m:ctrlPr>
                              <a:rPr lang="en-US" altLang="zh-CN" sz="2800" i="1">
                                <a:latin typeface="Cambria Math" panose="02040503050406030204" pitchFamily="18" charset="0"/>
                              </a:rPr>
                            </m:ctrlPr>
                          </m:mPr>
                          <m:mr>
                            <m:e>
                              <m:r>
                                <m:rPr>
                                  <m:brk m:alnAt="7"/>
                                </m:rPr>
                                <a:rPr lang="en-US" altLang="zh-CN" sz="2800" b="0" i="0" smtClean="0">
                                  <a:latin typeface="Cambria Math" panose="02040503050406030204" pitchFamily="18" charset="0"/>
                                </a:rPr>
                                <m:t>9</m:t>
                              </m:r>
                            </m:e>
                            <m:e>
                              <m:r>
                                <a:rPr lang="en-US" altLang="zh-CN" sz="2800">
                                  <a:latin typeface="Cambria Math" panose="02040503050406030204" pitchFamily="18" charset="0"/>
                                </a:rPr>
                                <m:t>0</m:t>
                              </m:r>
                              <m:r>
                                <a:rPr lang="en-US" altLang="zh-CN" sz="2800" b="0" i="0" smtClean="0">
                                  <a:latin typeface="Cambria Math" panose="02040503050406030204" pitchFamily="18" charset="0"/>
                                </a:rPr>
                                <m:t>.5</m:t>
                              </m:r>
                            </m:e>
                            <m:e>
                              <m:r>
                                <a:rPr lang="en-US" altLang="zh-CN" sz="2800">
                                  <a:latin typeface="Cambria Math" panose="02040503050406030204" pitchFamily="18" charset="0"/>
                                </a:rPr>
                                <m:t>0</m:t>
                              </m:r>
                              <m:r>
                                <a:rPr lang="en-US" altLang="zh-CN" sz="2800" b="0" i="0" smtClean="0">
                                  <a:latin typeface="Cambria Math" panose="02040503050406030204" pitchFamily="18" charset="0"/>
                                </a:rPr>
                                <m:t>.5</m:t>
                              </m:r>
                            </m:e>
                          </m:mr>
                          <m:mr>
                            <m:e>
                              <m:r>
                                <a:rPr lang="en-US" altLang="zh-CN" sz="2800" b="0" i="0" smtClean="0">
                                  <a:latin typeface="Cambria Math" panose="02040503050406030204" pitchFamily="18" charset="0"/>
                                </a:rPr>
                                <m:t>2</m:t>
                              </m:r>
                            </m:e>
                            <m:e>
                              <m:r>
                                <a:rPr lang="en-US" altLang="zh-CN" sz="2800" b="0" i="1" smtClean="0">
                                  <a:latin typeface="Cambria Math" panose="02040503050406030204" pitchFamily="18" charset="0"/>
                                </a:rPr>
                                <m:t>𝑖</m:t>
                              </m:r>
                            </m:e>
                            <m:e>
                              <m:r>
                                <a:rPr lang="en-US" altLang="zh-CN" sz="2800" b="0" i="0" smtClean="0">
                                  <a:latin typeface="Cambria Math" panose="02040503050406030204" pitchFamily="18" charset="0"/>
                                </a:rPr>
                                <m:t>1</m:t>
                              </m:r>
                            </m:e>
                          </m:mr>
                          <m:mr>
                            <m:e>
                              <m:r>
                                <a:rPr lang="en-US" altLang="zh-CN" sz="2800" b="0" i="0" smtClean="0">
                                  <a:latin typeface="Cambria Math" panose="02040503050406030204" pitchFamily="18" charset="0"/>
                                </a:rPr>
                                <m:t>2</m:t>
                              </m:r>
                            </m:e>
                            <m:e>
                              <m:r>
                                <a:rPr lang="en-US" altLang="zh-CN" sz="2800" b="0" i="0" smtClean="0">
                                  <a:latin typeface="Cambria Math" panose="02040503050406030204" pitchFamily="18" charset="0"/>
                                </a:rPr>
                                <m:t>1</m:t>
                              </m:r>
                            </m:e>
                            <m:e>
                              <m:r>
                                <a:rPr lang="en-US" altLang="zh-CN" sz="2800" b="0" i="0" smtClean="0">
                                  <a:latin typeface="Cambria Math" panose="02040503050406030204" pitchFamily="18" charset="0"/>
                                </a:rPr>
                                <m:t>3</m:t>
                              </m:r>
                            </m:e>
                          </m:mr>
                        </m:m>
                      </m:e>
                    </m:d>
                  </m:oMath>
                </a14:m>
                <a:endParaRPr lang="en-US" altLang="zh-CN" sz="2800" dirty="0">
                  <a:solidFill>
                    <a:schemeClr val="tx1"/>
                  </a:solidFill>
                  <a:latin typeface="黑体" panose="02010609060101010101" pitchFamily="49" charset="-122"/>
                </a:endParaRPr>
              </a:p>
              <a:p>
                <a:pPr>
                  <a:lnSpc>
                    <a:spcPct val="120000"/>
                  </a:lnSpc>
                </a:pPr>
                <a:endParaRPr lang="en-US" altLang="zh-CN" sz="2800" dirty="0">
                  <a:latin typeface="黑体" panose="02010609060101010101" pitchFamily="49" charset="-122"/>
                </a:endParaRPr>
              </a:p>
              <a:p>
                <a:pPr>
                  <a:lnSpc>
                    <a:spcPct val="120000"/>
                  </a:lnSpc>
                </a:pPr>
                <a:endParaRPr lang="en-US" altLang="zh-CN" sz="2800" dirty="0">
                  <a:solidFill>
                    <a:schemeClr val="tx1"/>
                  </a:solidFill>
                  <a:latin typeface="黑体" panose="02010609060101010101" pitchFamily="49" charset="-122"/>
                </a:endParaRPr>
              </a:p>
              <a:p>
                <a:pPr>
                  <a:lnSpc>
                    <a:spcPct val="120000"/>
                  </a:lnSpc>
                </a:pPr>
                <a:endParaRPr lang="zh-CN" altLang="en-US" sz="2800" dirty="0"/>
              </a:p>
              <a:p>
                <a:pPr>
                  <a:lnSpc>
                    <a:spcPct val="120000"/>
                  </a:lnSpc>
                </a:pPr>
                <a:endParaRPr lang="en-US" altLang="zh-CN" sz="2800" dirty="0"/>
              </a:p>
              <a:p>
                <a:pPr>
                  <a:lnSpc>
                    <a:spcPct val="120000"/>
                  </a:lnSpc>
                </a:pPr>
                <a:endParaRPr lang="zh-CN" altLang="zh-CN" sz="2800" dirty="0"/>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a:blip r:embed="rId2"/>
                <a:stretch>
                  <a:fillRect l="-1623"/>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72E90ECE-1C6D-4BF7-86AC-ADBA6CC6B2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249" y="4123415"/>
            <a:ext cx="5370852" cy="2728235"/>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944008B-5C37-5259-C49F-3F882CA00E25}"/>
                  </a:ext>
                </a:extLst>
              </p:cNvPr>
              <p:cNvSpPr txBox="1"/>
              <p:nvPr/>
            </p:nvSpPr>
            <p:spPr>
              <a:xfrm>
                <a:off x="5562141" y="1892300"/>
                <a:ext cx="2982276" cy="3676650"/>
              </a:xfrm>
              <a:prstGeom prst="rect">
                <a:avLst/>
              </a:prstGeom>
            </p:spPr>
            <p:txBody>
              <a:bodyPr vert="horz" wrap="none" lIns="91440" tIns="45720" rIns="91440" bIns="45720" rtlCol="0">
                <a:normAutofit fontScale="25000" lnSpcReduction="20000"/>
              </a:bodyPr>
              <a:lstStyle/>
              <a:p>
                <a:pPr>
                  <a:lnSpc>
                    <a:spcPct val="150000"/>
                  </a:lnSpc>
                </a:pPr>
                <a:r>
                  <a:rPr lang="zh-CN" altLang="en-US" sz="9600" dirty="0"/>
                  <a:t>矩阵</a:t>
                </a:r>
                <a14:m>
                  <m:oMath xmlns:m="http://schemas.openxmlformats.org/officeDocument/2006/math">
                    <m:r>
                      <a:rPr lang="en-US" altLang="zh-CN" sz="9600" b="0" i="1" smtClean="0">
                        <a:latin typeface="Cambria Math" panose="02040503050406030204" pitchFamily="18" charset="0"/>
                      </a:rPr>
                      <m:t>𝐵</m:t>
                    </m:r>
                  </m:oMath>
                </a14:m>
                <a:r>
                  <a:rPr lang="zh-CN" altLang="en-US" sz="9600" dirty="0"/>
                  <a:t>的三个盖尔圆：</a:t>
                </a:r>
                <a:endParaRPr lang="en-US" altLang="zh-CN" sz="11200"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sSubSup>
                        <m:sSubSupPr>
                          <m:ctrlPr>
                            <a:rPr lang="en-US" altLang="zh-CN" sz="11200" b="0" i="1" smtClean="0">
                              <a:latin typeface="Cambria Math" panose="02040503050406030204" pitchFamily="18" charset="0"/>
                            </a:rPr>
                          </m:ctrlPr>
                        </m:sSubSupPr>
                        <m:e>
                          <m:r>
                            <a:rPr lang="en-US" altLang="zh-CN" sz="11200" i="1">
                              <a:latin typeface="Cambria Math" panose="02040503050406030204" pitchFamily="18" charset="0"/>
                            </a:rPr>
                            <m:t>𝐺</m:t>
                          </m:r>
                        </m:e>
                        <m:sub>
                          <m:r>
                            <a:rPr lang="en-US" altLang="zh-CN" sz="11200" i="1">
                              <a:latin typeface="Cambria Math" panose="02040503050406030204" pitchFamily="18" charset="0"/>
                            </a:rPr>
                            <m:t>1</m:t>
                          </m:r>
                        </m:sub>
                        <m:sup>
                          <m:r>
                            <a:rPr lang="en-US" altLang="zh-CN" sz="11200" b="0" i="1" smtClean="0">
                              <a:latin typeface="Cambria Math" panose="02040503050406030204" pitchFamily="18" charset="0"/>
                            </a:rPr>
                            <m:t>′</m:t>
                          </m:r>
                        </m:sup>
                      </m:sSubSup>
                      <m:r>
                        <a:rPr lang="en-US" altLang="zh-CN" sz="11200" i="1">
                          <a:latin typeface="Cambria Math" panose="02040503050406030204" pitchFamily="18" charset="0"/>
                        </a:rPr>
                        <m:t>:</m:t>
                      </m:r>
                      <m:d>
                        <m:dPr>
                          <m:begChr m:val="|"/>
                          <m:endChr m:val="|"/>
                          <m:ctrlPr>
                            <a:rPr lang="en-US" altLang="zh-CN" sz="11200" i="1">
                              <a:latin typeface="Cambria Math" panose="02040503050406030204" pitchFamily="18" charset="0"/>
                            </a:rPr>
                          </m:ctrlPr>
                        </m:dPr>
                        <m:e>
                          <m:r>
                            <a:rPr lang="en-US" altLang="zh-CN" sz="11200" i="1">
                              <a:latin typeface="Cambria Math" panose="02040503050406030204" pitchFamily="18" charset="0"/>
                            </a:rPr>
                            <m:t>𝑧</m:t>
                          </m:r>
                          <m:r>
                            <a:rPr lang="en-US" altLang="zh-CN" sz="11200" i="1">
                              <a:latin typeface="Cambria Math" panose="02040503050406030204" pitchFamily="18" charset="0"/>
                            </a:rPr>
                            <m:t>−9</m:t>
                          </m:r>
                        </m:e>
                      </m:d>
                      <m:r>
                        <a:rPr lang="en-US" altLang="zh-CN" sz="11200" i="1">
                          <a:latin typeface="Cambria Math" panose="02040503050406030204" pitchFamily="18" charset="0"/>
                          <a:ea typeface="Cambria Math" panose="02040503050406030204" pitchFamily="18" charset="0"/>
                        </a:rPr>
                        <m:t>≤</m:t>
                      </m:r>
                      <m:r>
                        <a:rPr lang="en-US" altLang="zh-CN" sz="11200" b="0" i="1" smtClean="0">
                          <a:latin typeface="Cambria Math" panose="02040503050406030204" pitchFamily="18" charset="0"/>
                          <a:ea typeface="Cambria Math" panose="02040503050406030204" pitchFamily="18" charset="0"/>
                        </a:rPr>
                        <m:t>1</m:t>
                      </m:r>
                    </m:oMath>
                  </m:oMathPara>
                </a14:m>
                <a:endParaRPr lang="en-US" altLang="zh-CN" sz="11200" dirty="0">
                  <a:ea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sSubSup>
                        <m:sSubSupPr>
                          <m:ctrlPr>
                            <a:rPr lang="en-US" altLang="zh-CN" sz="11200" b="0" i="1" smtClean="0">
                              <a:latin typeface="Cambria Math" panose="02040503050406030204" pitchFamily="18" charset="0"/>
                            </a:rPr>
                          </m:ctrlPr>
                        </m:sSubSupPr>
                        <m:e>
                          <m:r>
                            <a:rPr lang="en-US" altLang="zh-CN" sz="11200" i="1">
                              <a:latin typeface="Cambria Math" panose="02040503050406030204" pitchFamily="18" charset="0"/>
                            </a:rPr>
                            <m:t>𝐺</m:t>
                          </m:r>
                        </m:e>
                        <m:sub>
                          <m:r>
                            <a:rPr lang="en-US" altLang="zh-CN" sz="11200" i="1">
                              <a:latin typeface="Cambria Math" panose="02040503050406030204" pitchFamily="18" charset="0"/>
                            </a:rPr>
                            <m:t>2</m:t>
                          </m:r>
                        </m:sub>
                        <m:sup>
                          <m:r>
                            <a:rPr lang="en-US" altLang="zh-CN" sz="11200" b="0" i="1" smtClean="0">
                              <a:latin typeface="Cambria Math" panose="02040503050406030204" pitchFamily="18" charset="0"/>
                            </a:rPr>
                            <m:t>′</m:t>
                          </m:r>
                        </m:sup>
                      </m:sSubSup>
                      <m:r>
                        <a:rPr lang="en-US" altLang="zh-CN" sz="11200" i="1">
                          <a:latin typeface="Cambria Math" panose="02040503050406030204" pitchFamily="18" charset="0"/>
                        </a:rPr>
                        <m:t>:</m:t>
                      </m:r>
                      <m:d>
                        <m:dPr>
                          <m:begChr m:val="|"/>
                          <m:endChr m:val="|"/>
                          <m:ctrlPr>
                            <a:rPr lang="en-US" altLang="zh-CN" sz="11200" i="1">
                              <a:latin typeface="Cambria Math" panose="02040503050406030204" pitchFamily="18" charset="0"/>
                            </a:rPr>
                          </m:ctrlPr>
                        </m:dPr>
                        <m:e>
                          <m:r>
                            <a:rPr lang="en-US" altLang="zh-CN" sz="11200" i="1">
                              <a:latin typeface="Cambria Math" panose="02040503050406030204" pitchFamily="18" charset="0"/>
                            </a:rPr>
                            <m:t>𝑧</m:t>
                          </m:r>
                          <m:r>
                            <a:rPr lang="en-US" altLang="zh-CN" sz="11200" i="1">
                              <a:latin typeface="Cambria Math" panose="02040503050406030204" pitchFamily="18" charset="0"/>
                            </a:rPr>
                            <m:t>−</m:t>
                          </m:r>
                          <m:r>
                            <a:rPr lang="en-US" altLang="zh-CN" sz="11200" i="1">
                              <a:latin typeface="Cambria Math" panose="02040503050406030204" pitchFamily="18" charset="0"/>
                            </a:rPr>
                            <m:t>𝑖</m:t>
                          </m:r>
                        </m:e>
                      </m:d>
                      <m:r>
                        <a:rPr lang="en-US" altLang="zh-CN" sz="11200" i="1">
                          <a:latin typeface="Cambria Math" panose="02040503050406030204" pitchFamily="18" charset="0"/>
                          <a:ea typeface="Cambria Math" panose="02040503050406030204" pitchFamily="18" charset="0"/>
                        </a:rPr>
                        <m:t>≤</m:t>
                      </m:r>
                      <m:r>
                        <a:rPr lang="en-US" altLang="zh-CN" sz="11200" b="0" i="1" smtClean="0">
                          <a:latin typeface="Cambria Math" panose="02040503050406030204" pitchFamily="18" charset="0"/>
                          <a:ea typeface="Cambria Math" panose="02040503050406030204" pitchFamily="18" charset="0"/>
                        </a:rPr>
                        <m:t>3</m:t>
                      </m:r>
                    </m:oMath>
                  </m:oMathPara>
                </a14:m>
                <a:endParaRPr lang="en-US" altLang="zh-CN" sz="11200" dirty="0"/>
              </a:p>
              <a:p>
                <a:pPr>
                  <a:lnSpc>
                    <a:spcPct val="150000"/>
                  </a:lnSpc>
                </a:pPr>
                <a14:m>
                  <m:oMathPara xmlns:m="http://schemas.openxmlformats.org/officeDocument/2006/math">
                    <m:oMathParaPr>
                      <m:jc m:val="centerGroup"/>
                    </m:oMathParaPr>
                    <m:oMath xmlns:m="http://schemas.openxmlformats.org/officeDocument/2006/math">
                      <m:sSubSup>
                        <m:sSubSupPr>
                          <m:ctrlPr>
                            <a:rPr lang="en-US" altLang="zh-CN" sz="11200" b="0" i="1" smtClean="0">
                              <a:latin typeface="Cambria Math" panose="02040503050406030204" pitchFamily="18" charset="0"/>
                            </a:rPr>
                          </m:ctrlPr>
                        </m:sSubSupPr>
                        <m:e>
                          <m:r>
                            <a:rPr lang="en-US" altLang="zh-CN" sz="11200" i="1">
                              <a:latin typeface="Cambria Math" panose="02040503050406030204" pitchFamily="18" charset="0"/>
                            </a:rPr>
                            <m:t>𝐺</m:t>
                          </m:r>
                        </m:e>
                        <m:sub>
                          <m:r>
                            <a:rPr lang="en-US" altLang="zh-CN" sz="11200" i="1">
                              <a:latin typeface="Cambria Math" panose="02040503050406030204" pitchFamily="18" charset="0"/>
                            </a:rPr>
                            <m:t>3</m:t>
                          </m:r>
                        </m:sub>
                        <m:sup>
                          <m:r>
                            <a:rPr lang="en-US" altLang="zh-CN" sz="11200" b="0" i="1" smtClean="0">
                              <a:latin typeface="Cambria Math" panose="02040503050406030204" pitchFamily="18" charset="0"/>
                            </a:rPr>
                            <m:t>′</m:t>
                          </m:r>
                        </m:sup>
                      </m:sSubSup>
                      <m:r>
                        <a:rPr lang="en-US" altLang="zh-CN" sz="11200" i="1">
                          <a:latin typeface="Cambria Math" panose="02040503050406030204" pitchFamily="18" charset="0"/>
                        </a:rPr>
                        <m:t>:</m:t>
                      </m:r>
                      <m:d>
                        <m:dPr>
                          <m:begChr m:val="|"/>
                          <m:endChr m:val="|"/>
                          <m:ctrlPr>
                            <a:rPr lang="en-US" altLang="zh-CN" sz="11200" i="1">
                              <a:latin typeface="Cambria Math" panose="02040503050406030204" pitchFamily="18" charset="0"/>
                            </a:rPr>
                          </m:ctrlPr>
                        </m:dPr>
                        <m:e>
                          <m:r>
                            <a:rPr lang="en-US" altLang="zh-CN" sz="11200" i="1">
                              <a:latin typeface="Cambria Math" panose="02040503050406030204" pitchFamily="18" charset="0"/>
                            </a:rPr>
                            <m:t>𝑧</m:t>
                          </m:r>
                          <m:r>
                            <a:rPr lang="en-US" altLang="zh-CN" sz="11200" i="1">
                              <a:latin typeface="Cambria Math" panose="02040503050406030204" pitchFamily="18" charset="0"/>
                            </a:rPr>
                            <m:t>−3</m:t>
                          </m:r>
                        </m:e>
                      </m:d>
                      <m:r>
                        <a:rPr lang="en-US" altLang="zh-CN" sz="11200" i="1">
                          <a:latin typeface="Cambria Math" panose="02040503050406030204" pitchFamily="18" charset="0"/>
                          <a:ea typeface="Cambria Math" panose="02040503050406030204" pitchFamily="18" charset="0"/>
                        </a:rPr>
                        <m:t>≤</m:t>
                      </m:r>
                      <m:r>
                        <a:rPr lang="en-US" altLang="zh-CN" sz="11200" b="0" i="1" smtClean="0">
                          <a:latin typeface="Cambria Math" panose="02040503050406030204" pitchFamily="18" charset="0"/>
                          <a:ea typeface="Cambria Math" panose="02040503050406030204" pitchFamily="18" charset="0"/>
                        </a:rPr>
                        <m:t>3</m:t>
                      </m:r>
                    </m:oMath>
                  </m:oMathPara>
                </a14:m>
                <a:endParaRPr lang="en-US" altLang="zh-CN" sz="11200" dirty="0"/>
              </a:p>
              <a:p>
                <a:pPr>
                  <a:lnSpc>
                    <a:spcPct val="150000"/>
                  </a:lnSpc>
                </a:pPr>
                <a14:m>
                  <m:oMath xmlns:m="http://schemas.openxmlformats.org/officeDocument/2006/math">
                    <m:sSubSup>
                      <m:sSubSupPr>
                        <m:ctrlPr>
                          <a:rPr lang="en-US" altLang="zh-CN" sz="11200" b="0" i="1" smtClean="0">
                            <a:latin typeface="Cambria Math" panose="02040503050406030204" pitchFamily="18" charset="0"/>
                          </a:rPr>
                        </m:ctrlPr>
                      </m:sSubSupPr>
                      <m:e>
                        <m:r>
                          <a:rPr lang="en-US" altLang="zh-CN" sz="11200" i="1">
                            <a:latin typeface="Cambria Math" panose="02040503050406030204" pitchFamily="18" charset="0"/>
                          </a:rPr>
                          <m:t>𝐺</m:t>
                        </m:r>
                      </m:e>
                      <m:sub>
                        <m:r>
                          <a:rPr lang="en-US" altLang="zh-CN" sz="11200" i="1">
                            <a:latin typeface="Cambria Math" panose="02040503050406030204" pitchFamily="18" charset="0"/>
                          </a:rPr>
                          <m:t>1</m:t>
                        </m:r>
                      </m:sub>
                      <m:sup>
                        <m:r>
                          <a:rPr lang="en-US" altLang="zh-CN" sz="11200" b="0" i="1" smtClean="0">
                            <a:latin typeface="Cambria Math" panose="02040503050406030204" pitchFamily="18" charset="0"/>
                          </a:rPr>
                          <m:t>′</m:t>
                        </m:r>
                      </m:sup>
                    </m:sSubSup>
                  </m:oMath>
                </a14:m>
                <a:r>
                  <a:rPr lang="zh-CN" altLang="en-US" sz="11200" dirty="0"/>
                  <a:t>在缩小，</a:t>
                </a:r>
                <a:r>
                  <a:rPr lang="en-US" altLang="zh-CN" sz="11200" dirty="0"/>
                  <a:t> </a:t>
                </a:r>
              </a:p>
              <a:p>
                <a:pPr>
                  <a:lnSpc>
                    <a:spcPct val="150000"/>
                  </a:lnSpc>
                </a:pPr>
                <a14:m>
                  <m:oMath xmlns:m="http://schemas.openxmlformats.org/officeDocument/2006/math">
                    <m:sSubSup>
                      <m:sSubSupPr>
                        <m:ctrlPr>
                          <a:rPr lang="en-US" altLang="zh-CN" sz="11200" i="1">
                            <a:latin typeface="Cambria Math" panose="02040503050406030204" pitchFamily="18" charset="0"/>
                          </a:rPr>
                        </m:ctrlPr>
                      </m:sSubSupPr>
                      <m:e>
                        <m:r>
                          <a:rPr lang="en-US" altLang="zh-CN" sz="11200" i="1">
                            <a:latin typeface="Cambria Math" panose="02040503050406030204" pitchFamily="18" charset="0"/>
                          </a:rPr>
                          <m:t>𝐺</m:t>
                        </m:r>
                      </m:e>
                      <m:sub>
                        <m:r>
                          <a:rPr lang="en-US" altLang="zh-CN" sz="11200" i="1">
                            <a:latin typeface="Cambria Math" panose="02040503050406030204" pitchFamily="18" charset="0"/>
                          </a:rPr>
                          <m:t>2</m:t>
                        </m:r>
                      </m:sub>
                      <m:sup>
                        <m:r>
                          <a:rPr lang="en-US" altLang="zh-CN" sz="11200" i="1">
                            <a:latin typeface="Cambria Math" panose="02040503050406030204" pitchFamily="18" charset="0"/>
                          </a:rPr>
                          <m:t>′</m:t>
                        </m:r>
                      </m:sup>
                    </m:sSubSup>
                  </m:oMath>
                </a14:m>
                <a:r>
                  <a:rPr lang="zh-CN" altLang="en-US" sz="11200" dirty="0"/>
                  <a:t>和</a:t>
                </a:r>
                <a14:m>
                  <m:oMath xmlns:m="http://schemas.openxmlformats.org/officeDocument/2006/math">
                    <m:sSubSup>
                      <m:sSubSupPr>
                        <m:ctrlPr>
                          <a:rPr lang="en-US" altLang="zh-CN" sz="11200" i="1">
                            <a:latin typeface="Cambria Math" panose="02040503050406030204" pitchFamily="18" charset="0"/>
                          </a:rPr>
                        </m:ctrlPr>
                      </m:sSubSupPr>
                      <m:e>
                        <m:r>
                          <a:rPr lang="en-US" altLang="zh-CN" sz="11200" i="1">
                            <a:latin typeface="Cambria Math" panose="02040503050406030204" pitchFamily="18" charset="0"/>
                          </a:rPr>
                          <m:t>𝐺</m:t>
                        </m:r>
                      </m:e>
                      <m:sub>
                        <m:r>
                          <a:rPr lang="en-US" altLang="zh-CN" sz="11200" i="1">
                            <a:latin typeface="Cambria Math" panose="02040503050406030204" pitchFamily="18" charset="0"/>
                          </a:rPr>
                          <m:t>3</m:t>
                        </m:r>
                      </m:sub>
                      <m:sup>
                        <m:r>
                          <a:rPr lang="en-US" altLang="zh-CN" sz="11200" i="1">
                            <a:latin typeface="Cambria Math" panose="02040503050406030204" pitchFamily="18" charset="0"/>
                          </a:rPr>
                          <m:t>′</m:t>
                        </m:r>
                      </m:sup>
                    </m:sSubSup>
                  </m:oMath>
                </a14:m>
                <a:r>
                  <a:rPr lang="zh-CN" altLang="en-US" sz="11200" dirty="0"/>
                  <a:t>在放大</a:t>
                </a:r>
                <a:endParaRPr lang="en-US" altLang="zh-CN" sz="11200" dirty="0"/>
              </a:p>
            </p:txBody>
          </p:sp>
        </mc:Choice>
        <mc:Fallback xmlns="">
          <p:sp>
            <p:nvSpPr>
              <p:cNvPr id="2" name="文本框 1">
                <a:extLst>
                  <a:ext uri="{FF2B5EF4-FFF2-40B4-BE49-F238E27FC236}">
                    <a16:creationId xmlns:a16="http://schemas.microsoft.com/office/drawing/2014/main" id="{9944008B-5C37-5259-C49F-3F882CA00E25}"/>
                  </a:ext>
                </a:extLst>
              </p:cNvPr>
              <p:cNvSpPr txBox="1">
                <a:spLocks noRot="1" noChangeAspect="1" noMove="1" noResize="1" noEditPoints="1" noAdjustHandles="1" noChangeArrowheads="1" noChangeShapeType="1" noTextEdit="1"/>
              </p:cNvSpPr>
              <p:nvPr/>
            </p:nvSpPr>
            <p:spPr>
              <a:xfrm>
                <a:off x="5562141" y="1892300"/>
                <a:ext cx="2982276" cy="3676650"/>
              </a:xfrm>
              <a:prstGeom prst="rect">
                <a:avLst/>
              </a:prstGeom>
              <a:blipFill>
                <a:blip r:embed="rId4"/>
                <a:stretch>
                  <a:fillRect l="-3061" r="-8163" b="-26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90130008"/>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特征值估计</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4.4.8 </a:t>
                </a:r>
                <a:r>
                  <a:rPr lang="zh-CN" altLang="en-US" sz="2800" dirty="0"/>
                  <a:t>利用盖尔圆定理考察矩阵</a:t>
                </a:r>
                <a14:m>
                  <m:oMath xmlns:m="http://schemas.openxmlformats.org/officeDocument/2006/math">
                    <m:r>
                      <a:rPr lang="en-US" altLang="zh-CN" sz="2800" b="0" i="1" smtClean="0">
                        <a:latin typeface="Cambria Math" panose="02040503050406030204" pitchFamily="18" charset="0"/>
                      </a:rPr>
                      <m:t>𝐴</m:t>
                    </m:r>
                    <m:r>
                      <a:rPr lang="en-US" altLang="zh-CN" sz="2800" b="0" i="1" smtClean="0">
                        <a:latin typeface="Cambria Math" panose="02040503050406030204" pitchFamily="18" charset="0"/>
                      </a:rPr>
                      <m:t>=</m:t>
                    </m:r>
                    <m:d>
                      <m:dPr>
                        <m:begChr m:val="["/>
                        <m:endChr m:val="]"/>
                        <m:ctrlPr>
                          <a:rPr lang="en-US" altLang="zh-CN" sz="2800" b="0" i="1" smtClean="0">
                            <a:latin typeface="Cambria Math" panose="02040503050406030204" pitchFamily="18" charset="0"/>
                          </a:rPr>
                        </m:ctrlPr>
                      </m:dPr>
                      <m:e>
                        <m:m>
                          <m:mPr>
                            <m:mcs>
                              <m:mc>
                                <m:mcPr>
                                  <m:count m:val="2"/>
                                  <m:mcJc m:val="center"/>
                                </m:mcPr>
                              </m:mc>
                            </m:mcs>
                            <m:ctrlPr>
                              <a:rPr lang="en-US" altLang="zh-CN" sz="2800" b="0" i="1" smtClean="0">
                                <a:latin typeface="Cambria Math" panose="02040503050406030204" pitchFamily="18" charset="0"/>
                              </a:rPr>
                            </m:ctrlPr>
                          </m:mPr>
                          <m:mr>
                            <m:e>
                              <m:r>
                                <m:rPr>
                                  <m:brk m:alnAt="7"/>
                                </m:rPr>
                                <a:rPr lang="en-US" altLang="zh-CN" sz="2800" b="0" i="1" smtClean="0">
                                  <a:latin typeface="Cambria Math" panose="02040503050406030204" pitchFamily="18" charset="0"/>
                                </a:rPr>
                                <m:t>0</m:t>
                              </m:r>
                            </m:e>
                            <m:e>
                              <m:r>
                                <a:rPr lang="en-US" altLang="zh-CN" sz="2800" b="0" i="1" smtClean="0">
                                  <a:latin typeface="Cambria Math" panose="02040503050406030204" pitchFamily="18" charset="0"/>
                                </a:rPr>
                                <m:t>−1</m:t>
                              </m:r>
                            </m:e>
                          </m:mr>
                          <m:mr>
                            <m:e>
                              <m:r>
                                <a:rPr lang="en-US" altLang="zh-CN" sz="2800" b="0" i="1" smtClean="0">
                                  <a:latin typeface="Cambria Math" panose="02040503050406030204" pitchFamily="18" charset="0"/>
                                </a:rPr>
                                <m:t>1</m:t>
                              </m:r>
                            </m:e>
                            <m:e>
                              <m:r>
                                <a:rPr lang="en-US" altLang="zh-CN" sz="2800" b="0" i="1" smtClean="0">
                                  <a:latin typeface="Cambria Math" panose="02040503050406030204" pitchFamily="18" charset="0"/>
                                </a:rPr>
                                <m:t>0</m:t>
                              </m:r>
                            </m:e>
                          </m:mr>
                        </m:m>
                      </m:e>
                    </m:d>
                    <m:r>
                      <a:rPr lang="zh-CN" altLang="en-US" sz="2800" i="1">
                        <a:latin typeface="Cambria Math" panose="02040503050406030204" pitchFamily="18" charset="0"/>
                      </a:rPr>
                      <m:t>的</m:t>
                    </m:r>
                  </m:oMath>
                </a14:m>
                <a:r>
                  <a:rPr lang="zh-CN" altLang="en-US" sz="2800" dirty="0"/>
                  <a:t>特征值分布</a:t>
                </a:r>
                <a:r>
                  <a:rPr lang="en-US" altLang="zh-CN" sz="2800" dirty="0"/>
                  <a:t>.</a:t>
                </a:r>
              </a:p>
              <a:p>
                <a:pPr>
                  <a:lnSpc>
                    <a:spcPct val="120000"/>
                  </a:lnSpc>
                </a:pPr>
                <a:endParaRPr lang="en-US" altLang="zh-CN" sz="2800" dirty="0"/>
              </a:p>
              <a:p>
                <a:pPr>
                  <a:lnSpc>
                    <a:spcPct val="120000"/>
                  </a:lnSpc>
                </a:pPr>
                <a:endParaRPr lang="zh-CN" altLang="zh-CN" sz="2800" dirty="0"/>
              </a:p>
              <a:p>
                <a:pPr>
                  <a:lnSpc>
                    <a:spcPct val="120000"/>
                  </a:lnSpc>
                </a:pPr>
                <a:endParaRPr lang="zh-CN" altLang="zh-CN" sz="2800" dirty="0"/>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a:blip r:embed="rId2"/>
                <a:stretch>
                  <a:fillRect l="-16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1483613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特征值估计</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4.4.8 </a:t>
                </a:r>
                <a:r>
                  <a:rPr lang="zh-CN" altLang="en-US" sz="2800" dirty="0"/>
                  <a:t>利用盖尔圆定理考察矩阵</a:t>
                </a:r>
                <a14:m>
                  <m:oMath xmlns:m="http://schemas.openxmlformats.org/officeDocument/2006/math">
                    <m:r>
                      <a:rPr lang="en-US" altLang="zh-CN" sz="2800" b="0" i="1" smtClean="0">
                        <a:latin typeface="Cambria Math" panose="02040503050406030204" pitchFamily="18" charset="0"/>
                      </a:rPr>
                      <m:t>𝐴</m:t>
                    </m:r>
                    <m:r>
                      <a:rPr lang="en-US" altLang="zh-CN" sz="2800" b="0" i="1" smtClean="0">
                        <a:latin typeface="Cambria Math" panose="02040503050406030204" pitchFamily="18" charset="0"/>
                      </a:rPr>
                      <m:t>=</m:t>
                    </m:r>
                    <m:d>
                      <m:dPr>
                        <m:begChr m:val="["/>
                        <m:endChr m:val="]"/>
                        <m:ctrlPr>
                          <a:rPr lang="en-US" altLang="zh-CN" sz="2800" b="0" i="1" smtClean="0">
                            <a:latin typeface="Cambria Math" panose="02040503050406030204" pitchFamily="18" charset="0"/>
                          </a:rPr>
                        </m:ctrlPr>
                      </m:dPr>
                      <m:e>
                        <m:m>
                          <m:mPr>
                            <m:mcs>
                              <m:mc>
                                <m:mcPr>
                                  <m:count m:val="2"/>
                                  <m:mcJc m:val="center"/>
                                </m:mcPr>
                              </m:mc>
                            </m:mcs>
                            <m:ctrlPr>
                              <a:rPr lang="en-US" altLang="zh-CN" sz="2800" b="0" i="1" smtClean="0">
                                <a:latin typeface="Cambria Math" panose="02040503050406030204" pitchFamily="18" charset="0"/>
                              </a:rPr>
                            </m:ctrlPr>
                          </m:mPr>
                          <m:mr>
                            <m:e>
                              <m:r>
                                <m:rPr>
                                  <m:brk m:alnAt="7"/>
                                </m:rPr>
                                <a:rPr lang="en-US" altLang="zh-CN" sz="2800" b="0" i="1" smtClean="0">
                                  <a:latin typeface="Cambria Math" panose="02040503050406030204" pitchFamily="18" charset="0"/>
                                </a:rPr>
                                <m:t>0</m:t>
                              </m:r>
                            </m:e>
                            <m:e>
                              <m:r>
                                <a:rPr lang="en-US" altLang="zh-CN" sz="2800" b="0" i="1" smtClean="0">
                                  <a:latin typeface="Cambria Math" panose="02040503050406030204" pitchFamily="18" charset="0"/>
                                </a:rPr>
                                <m:t>−1</m:t>
                              </m:r>
                            </m:e>
                          </m:mr>
                          <m:mr>
                            <m:e>
                              <m:r>
                                <a:rPr lang="en-US" altLang="zh-CN" sz="2800" b="0" i="1" smtClean="0">
                                  <a:latin typeface="Cambria Math" panose="02040503050406030204" pitchFamily="18" charset="0"/>
                                </a:rPr>
                                <m:t>1</m:t>
                              </m:r>
                            </m:e>
                            <m:e>
                              <m:r>
                                <a:rPr lang="en-US" altLang="zh-CN" sz="2800" b="0" i="1" smtClean="0">
                                  <a:latin typeface="Cambria Math" panose="02040503050406030204" pitchFamily="18" charset="0"/>
                                </a:rPr>
                                <m:t>0</m:t>
                              </m:r>
                            </m:e>
                          </m:mr>
                        </m:m>
                      </m:e>
                    </m:d>
                    <m:r>
                      <a:rPr lang="zh-CN" altLang="en-US" sz="2800" i="1">
                        <a:latin typeface="Cambria Math" panose="02040503050406030204" pitchFamily="18" charset="0"/>
                      </a:rPr>
                      <m:t>的</m:t>
                    </m:r>
                  </m:oMath>
                </a14:m>
                <a:r>
                  <a:rPr lang="zh-CN" altLang="en-US" sz="2800" dirty="0"/>
                  <a:t>特征值分布</a:t>
                </a:r>
                <a:r>
                  <a:rPr lang="en-US" altLang="zh-CN" sz="2800" dirty="0"/>
                  <a:t>.</a:t>
                </a:r>
              </a:p>
              <a:p>
                <a:pPr>
                  <a:lnSpc>
                    <a:spcPct val="150000"/>
                  </a:lnSpc>
                </a:pPr>
                <a:r>
                  <a:rPr lang="zh-CN" altLang="en-US" sz="2800" dirty="0">
                    <a:solidFill>
                      <a:srgbClr val="0000FF"/>
                    </a:solidFill>
                  </a:rPr>
                  <a:t>解：</a:t>
                </a:r>
                <a:r>
                  <a:rPr lang="zh-CN" altLang="en-US" sz="2800" dirty="0"/>
                  <a:t>矩阵</a:t>
                </a:r>
                <a14:m>
                  <m:oMath xmlns:m="http://schemas.openxmlformats.org/officeDocument/2006/math">
                    <m:r>
                      <a:rPr lang="en-US" altLang="zh-CN" sz="2800" i="1">
                        <a:latin typeface="Cambria Math" panose="02040503050406030204" pitchFamily="18" charset="0"/>
                      </a:rPr>
                      <m:t>𝐴</m:t>
                    </m:r>
                  </m:oMath>
                </a14:m>
                <a:r>
                  <a:rPr lang="zh-CN" altLang="en-US" sz="2800" dirty="0"/>
                  <a:t>的两个盖尔圆：</a:t>
                </a:r>
                <a:endParaRPr lang="en-US" altLang="zh-CN" sz="2800" dirty="0"/>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𝐺</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𝑧</m:t>
                          </m:r>
                        </m:e>
                      </m:d>
                      <m:r>
                        <a:rPr lang="en-US" altLang="zh-CN" sz="2800" i="1">
                          <a:latin typeface="Cambria Math" panose="02040503050406030204" pitchFamily="18" charset="0"/>
                          <a:ea typeface="Cambria Math" panose="02040503050406030204" pitchFamily="18" charset="0"/>
                        </a:rPr>
                        <m:t>≤1</m:t>
                      </m:r>
                    </m:oMath>
                  </m:oMathPara>
                </a14:m>
                <a:endParaRPr lang="en-US" altLang="zh-CN" sz="2800" dirty="0">
                  <a:ea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𝐺</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𝑧</m:t>
                          </m:r>
                        </m:e>
                      </m:d>
                      <m:r>
                        <a:rPr lang="en-US" altLang="zh-CN" sz="2800" i="1">
                          <a:latin typeface="Cambria Math" panose="02040503050406030204" pitchFamily="18" charset="0"/>
                          <a:ea typeface="Cambria Math" panose="02040503050406030204" pitchFamily="18" charset="0"/>
                        </a:rPr>
                        <m:t>≤1</m:t>
                      </m:r>
                    </m:oMath>
                  </m:oMathPara>
                </a14:m>
                <a:endParaRPr lang="en-US" altLang="zh-CN" sz="2800" dirty="0"/>
              </a:p>
              <a:p>
                <a:pPr>
                  <a:lnSpc>
                    <a:spcPct val="120000"/>
                  </a:lnSpc>
                </a:pPr>
                <a:r>
                  <a:rPr lang="zh-CN" altLang="en-US" sz="2800" dirty="0">
                    <a:solidFill>
                      <a:srgbClr val="C00000"/>
                    </a:solidFill>
                    <a:latin typeface="黑体" panose="02010609060101010101" pitchFamily="49" charset="-122"/>
                  </a:rPr>
                  <a:t>取</a:t>
                </a:r>
                <a14:m>
                  <m:oMath xmlns:m="http://schemas.openxmlformats.org/officeDocument/2006/math">
                    <m:r>
                      <a:rPr lang="en-US" altLang="zh-CN" sz="2800" i="1">
                        <a:solidFill>
                          <a:srgbClr val="C00000"/>
                        </a:solidFill>
                        <a:latin typeface="Cambria Math"/>
                      </a:rPr>
                      <m:t>𝐷</m:t>
                    </m:r>
                    <m:r>
                      <a:rPr lang="en-US" altLang="zh-CN" sz="2800" i="1">
                        <a:solidFill>
                          <a:srgbClr val="C00000"/>
                        </a:solidFill>
                        <a:latin typeface="Cambria Math"/>
                      </a:rPr>
                      <m:t>=</m:t>
                    </m:r>
                    <m:d>
                      <m:dPr>
                        <m:begChr m:val="["/>
                        <m:endChr m:val="]"/>
                        <m:ctrlPr>
                          <a:rPr lang="en-US" altLang="zh-CN" sz="2800" i="1">
                            <a:solidFill>
                              <a:srgbClr val="C00000"/>
                            </a:solidFill>
                            <a:latin typeface="Cambria Math" panose="02040503050406030204" pitchFamily="18" charset="0"/>
                          </a:rPr>
                        </m:ctrlPr>
                      </m:dPr>
                      <m:e>
                        <m:m>
                          <m:mPr>
                            <m:mcs>
                              <m:mc>
                                <m:mcPr>
                                  <m:count m:val="2"/>
                                  <m:mcJc m:val="center"/>
                                </m:mcPr>
                              </m:mc>
                            </m:mcs>
                            <m:ctrlPr>
                              <a:rPr lang="en-US" altLang="zh-CN" sz="2800" i="1">
                                <a:solidFill>
                                  <a:srgbClr val="C00000"/>
                                </a:solidFill>
                                <a:latin typeface="Cambria Math" panose="02040503050406030204" pitchFamily="18" charset="0"/>
                              </a:rPr>
                            </m:ctrlPr>
                          </m:mPr>
                          <m:mr>
                            <m:e>
                              <m:r>
                                <a:rPr lang="en-US" altLang="zh-CN" sz="2800" i="1">
                                  <a:solidFill>
                                    <a:srgbClr val="C00000"/>
                                  </a:solidFill>
                                  <a:latin typeface="Cambria Math"/>
                                </a:rPr>
                                <m:t>𝑘</m:t>
                              </m:r>
                            </m:e>
                            <m:e>
                              <m:r>
                                <a:rPr lang="en-US" altLang="zh-CN" sz="2800" i="1">
                                  <a:solidFill>
                                    <a:srgbClr val="C00000"/>
                                  </a:solidFill>
                                  <a:latin typeface="Cambria Math"/>
                                </a:rPr>
                                <m:t>0</m:t>
                              </m:r>
                            </m:e>
                          </m:mr>
                          <m:mr>
                            <m:e>
                              <m:r>
                                <a:rPr lang="en-US" altLang="zh-CN" sz="2800" i="1">
                                  <a:solidFill>
                                    <a:srgbClr val="C00000"/>
                                  </a:solidFill>
                                  <a:latin typeface="Cambria Math"/>
                                </a:rPr>
                                <m:t>0</m:t>
                              </m:r>
                            </m:e>
                            <m:e>
                              <m:r>
                                <a:rPr lang="en-US" altLang="zh-CN" sz="2800" i="1">
                                  <a:solidFill>
                                    <a:srgbClr val="C00000"/>
                                  </a:solidFill>
                                  <a:latin typeface="Cambria Math"/>
                                </a:rPr>
                                <m:t>1</m:t>
                              </m:r>
                            </m:e>
                          </m:mr>
                        </m:m>
                      </m:e>
                    </m:d>
                  </m:oMath>
                </a14:m>
                <a:r>
                  <a:rPr lang="en-US" altLang="zh-CN" sz="2800" dirty="0">
                    <a:solidFill>
                      <a:srgbClr val="C00000"/>
                    </a:solidFill>
                    <a:latin typeface="黑体" panose="02010609060101010101" pitchFamily="49" charset="-122"/>
                  </a:rPr>
                  <a:t>,</a:t>
                </a:r>
                <a:r>
                  <a:rPr lang="zh-CN" altLang="en-US" sz="2800" dirty="0">
                    <a:solidFill>
                      <a:srgbClr val="C00000"/>
                    </a:solidFill>
                    <a:latin typeface="黑体" panose="02010609060101010101" pitchFamily="49" charset="-122"/>
                  </a:rPr>
                  <a:t>则</a:t>
                </a:r>
                <a14:m>
                  <m:oMath xmlns:m="http://schemas.openxmlformats.org/officeDocument/2006/math">
                    <m:r>
                      <a:rPr lang="en-US" altLang="zh-CN" sz="2800" i="1">
                        <a:solidFill>
                          <a:srgbClr val="C00000"/>
                        </a:solidFill>
                        <a:latin typeface="Cambria Math"/>
                      </a:rPr>
                      <m:t>𝐵</m:t>
                    </m:r>
                    <m:r>
                      <a:rPr lang="en-US" altLang="zh-CN" sz="2800" i="1">
                        <a:solidFill>
                          <a:srgbClr val="C00000"/>
                        </a:solidFill>
                        <a:latin typeface="Cambria Math" panose="02040503050406030204" pitchFamily="18" charset="0"/>
                      </a:rPr>
                      <m:t>=</m:t>
                    </m:r>
                    <m:r>
                      <a:rPr lang="en-US" altLang="zh-CN" sz="2800" b="0" i="1" smtClean="0">
                        <a:solidFill>
                          <a:srgbClr val="C00000"/>
                        </a:solidFill>
                        <a:latin typeface="Cambria Math" panose="02040503050406030204" pitchFamily="18" charset="0"/>
                      </a:rPr>
                      <m:t>𝐷𝐴</m:t>
                    </m:r>
                    <m:sSup>
                      <m:sSupPr>
                        <m:ctrlPr>
                          <a:rPr lang="en-US" altLang="zh-CN" sz="2800" b="0" i="1" smtClean="0">
                            <a:solidFill>
                              <a:srgbClr val="C00000"/>
                            </a:solidFill>
                            <a:latin typeface="Cambria Math" panose="02040503050406030204" pitchFamily="18" charset="0"/>
                          </a:rPr>
                        </m:ctrlPr>
                      </m:sSupPr>
                      <m:e>
                        <m:r>
                          <a:rPr lang="en-US" altLang="zh-CN" sz="2800" b="0" i="1" smtClean="0">
                            <a:solidFill>
                              <a:srgbClr val="C00000"/>
                            </a:solidFill>
                            <a:latin typeface="Cambria Math" panose="02040503050406030204" pitchFamily="18" charset="0"/>
                          </a:rPr>
                          <m:t>𝐷</m:t>
                        </m:r>
                      </m:e>
                      <m:sup>
                        <m:r>
                          <a:rPr lang="en-US" altLang="zh-CN" sz="2800" b="0" i="1" smtClean="0">
                            <a:solidFill>
                              <a:srgbClr val="C00000"/>
                            </a:solidFill>
                            <a:latin typeface="Cambria Math" panose="02040503050406030204" pitchFamily="18" charset="0"/>
                          </a:rPr>
                          <m:t>−1</m:t>
                        </m:r>
                      </m:sup>
                    </m:sSup>
                    <m:r>
                      <a:rPr lang="en-US" altLang="zh-CN" sz="2800" i="1">
                        <a:solidFill>
                          <a:srgbClr val="C00000"/>
                        </a:solidFill>
                        <a:latin typeface="Cambria Math"/>
                      </a:rPr>
                      <m:t>=</m:t>
                    </m:r>
                    <m:d>
                      <m:dPr>
                        <m:begChr m:val="["/>
                        <m:endChr m:val="]"/>
                        <m:ctrlPr>
                          <a:rPr lang="en-US" altLang="zh-CN" sz="2800" i="1">
                            <a:solidFill>
                              <a:srgbClr val="C00000"/>
                            </a:solidFill>
                            <a:latin typeface="Cambria Math" panose="02040503050406030204" pitchFamily="18" charset="0"/>
                          </a:rPr>
                        </m:ctrlPr>
                      </m:dPr>
                      <m:e>
                        <m:m>
                          <m:mPr>
                            <m:mcs>
                              <m:mc>
                                <m:mcPr>
                                  <m:count m:val="2"/>
                                  <m:mcJc m:val="center"/>
                                </m:mcPr>
                              </m:mc>
                            </m:mcs>
                            <m:ctrlPr>
                              <a:rPr lang="en-US" altLang="zh-CN" sz="2800" i="1">
                                <a:solidFill>
                                  <a:srgbClr val="C00000"/>
                                </a:solidFill>
                                <a:latin typeface="Cambria Math" panose="02040503050406030204" pitchFamily="18" charset="0"/>
                              </a:rPr>
                            </m:ctrlPr>
                          </m:mPr>
                          <m:mr>
                            <m:e>
                              <m:r>
                                <m:rPr>
                                  <m:brk m:alnAt="7"/>
                                </m:rPr>
                                <a:rPr lang="en-US" altLang="zh-CN" sz="2800" i="1">
                                  <a:solidFill>
                                    <a:srgbClr val="C00000"/>
                                  </a:solidFill>
                                  <a:latin typeface="Cambria Math"/>
                                </a:rPr>
                                <m:t>0</m:t>
                              </m:r>
                            </m:e>
                            <m:e>
                              <m:r>
                                <a:rPr lang="en-US" altLang="zh-CN" sz="2800" i="1">
                                  <a:solidFill>
                                    <a:srgbClr val="C00000"/>
                                  </a:solidFill>
                                  <a:latin typeface="Cambria Math"/>
                                </a:rPr>
                                <m:t>−</m:t>
                              </m:r>
                              <m:r>
                                <a:rPr lang="en-US" altLang="zh-CN" sz="2800" i="1">
                                  <a:solidFill>
                                    <a:srgbClr val="C00000"/>
                                  </a:solidFill>
                                  <a:latin typeface="Cambria Math"/>
                                </a:rPr>
                                <m:t>𝑘</m:t>
                              </m:r>
                            </m:e>
                          </m:mr>
                          <m:mr>
                            <m:e>
                              <m:f>
                                <m:fPr>
                                  <m:ctrlPr>
                                    <a:rPr lang="en-US" altLang="zh-CN" sz="2800" i="1">
                                      <a:solidFill>
                                        <a:srgbClr val="C00000"/>
                                      </a:solidFill>
                                      <a:latin typeface="Cambria Math" panose="02040503050406030204" pitchFamily="18" charset="0"/>
                                    </a:rPr>
                                  </m:ctrlPr>
                                </m:fPr>
                                <m:num>
                                  <m:r>
                                    <a:rPr lang="en-US" altLang="zh-CN" sz="2800" i="1">
                                      <a:solidFill>
                                        <a:srgbClr val="C00000"/>
                                      </a:solidFill>
                                      <a:latin typeface="Cambria Math" panose="02040503050406030204" pitchFamily="18" charset="0"/>
                                    </a:rPr>
                                    <m:t>1</m:t>
                                  </m:r>
                                </m:num>
                                <m:den>
                                  <m:r>
                                    <a:rPr lang="en-US" altLang="zh-CN" sz="2800" i="1">
                                      <a:solidFill>
                                        <a:srgbClr val="C00000"/>
                                      </a:solidFill>
                                      <a:latin typeface="Cambria Math" panose="02040503050406030204" pitchFamily="18" charset="0"/>
                                    </a:rPr>
                                    <m:t>𝑘</m:t>
                                  </m:r>
                                </m:den>
                              </m:f>
                            </m:e>
                            <m:e>
                              <m:r>
                                <a:rPr lang="en-US" altLang="zh-CN" sz="2800" i="1">
                                  <a:solidFill>
                                    <a:srgbClr val="C00000"/>
                                  </a:solidFill>
                                  <a:latin typeface="Cambria Math"/>
                                </a:rPr>
                                <m:t>0</m:t>
                              </m:r>
                            </m:e>
                          </m:mr>
                        </m:m>
                      </m:e>
                    </m:d>
                  </m:oMath>
                </a14:m>
                <a:endParaRPr lang="zh-CN" altLang="zh-CN" sz="2800" dirty="0"/>
              </a:p>
              <a:p>
                <a:pPr>
                  <a:lnSpc>
                    <a:spcPct val="120000"/>
                  </a:lnSpc>
                </a:pPr>
                <a:endParaRPr lang="zh-CN" altLang="zh-CN" sz="2800" dirty="0"/>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a:blip r:embed="rId2"/>
                <a:stretch>
                  <a:fillRect l="-16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3318059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特征值估计</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t>矩阵</a:t>
                </a:r>
                <a14:m>
                  <m:oMath xmlns:m="http://schemas.openxmlformats.org/officeDocument/2006/math">
                    <m:r>
                      <a:rPr lang="en-US" altLang="zh-CN" sz="2800" b="0" i="1" smtClean="0">
                        <a:latin typeface="Cambria Math" panose="02040503050406030204" pitchFamily="18" charset="0"/>
                      </a:rPr>
                      <m:t>𝐵</m:t>
                    </m:r>
                  </m:oMath>
                </a14:m>
                <a:r>
                  <a:rPr lang="zh-CN" altLang="en-US" sz="2800" dirty="0"/>
                  <a:t>的两个盖尔圆：</a:t>
                </a:r>
                <a14:m>
                  <m:oMath xmlns:m="http://schemas.openxmlformats.org/officeDocument/2006/math">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𝐺</m:t>
                        </m:r>
                      </m:e>
                      <m:sub>
                        <m:r>
                          <a:rPr lang="en-US" altLang="zh-CN" sz="2800" i="1">
                            <a:solidFill>
                              <a:srgbClr val="FF0000"/>
                            </a:solidFill>
                            <a:latin typeface="Cambria Math" panose="02040503050406030204" pitchFamily="18" charset="0"/>
                          </a:rPr>
                          <m:t>1</m:t>
                        </m:r>
                      </m:sub>
                    </m:sSub>
                    <m:r>
                      <a:rPr lang="en-US" altLang="zh-CN" sz="2800" i="1">
                        <a:solidFill>
                          <a:srgbClr val="FF0000"/>
                        </a:solidFill>
                        <a:latin typeface="Cambria Math" panose="02040503050406030204" pitchFamily="18" charset="0"/>
                      </a:rPr>
                      <m:t>:</m:t>
                    </m:r>
                    <m:d>
                      <m:dPr>
                        <m:begChr m:val="|"/>
                        <m:endChr m:val="|"/>
                        <m:ctrlPr>
                          <a:rPr lang="en-US" altLang="zh-CN" sz="2800" i="1">
                            <a:solidFill>
                              <a:srgbClr val="FF0000"/>
                            </a:solidFill>
                            <a:latin typeface="Cambria Math" panose="02040503050406030204" pitchFamily="18" charset="0"/>
                          </a:rPr>
                        </m:ctrlPr>
                      </m:dPr>
                      <m:e>
                        <m:r>
                          <a:rPr lang="en-US" altLang="zh-CN" sz="2800" i="1">
                            <a:solidFill>
                              <a:srgbClr val="FF0000"/>
                            </a:solidFill>
                            <a:latin typeface="Cambria Math" panose="02040503050406030204" pitchFamily="18" charset="0"/>
                          </a:rPr>
                          <m:t>𝑧</m:t>
                        </m:r>
                      </m:e>
                    </m:d>
                    <m:r>
                      <a:rPr lang="en-US" altLang="zh-CN" sz="2800" i="1">
                        <a:solidFill>
                          <a:srgbClr val="FF0000"/>
                        </a:solidFill>
                        <a:latin typeface="Cambria Math" panose="02040503050406030204" pitchFamily="18" charset="0"/>
                      </a:rPr>
                      <m:t>≤</m:t>
                    </m:r>
                    <m:r>
                      <a:rPr lang="en-US" altLang="zh-CN" sz="2800" i="1">
                        <a:solidFill>
                          <a:srgbClr val="FF0000"/>
                        </a:solidFill>
                        <a:latin typeface="Cambria Math" panose="02040503050406030204" pitchFamily="18" charset="0"/>
                      </a:rPr>
                      <m:t>𝑘</m:t>
                    </m:r>
                    <m:r>
                      <a:rPr lang="en-US" altLang="zh-CN" sz="2800" i="1">
                        <a:solidFill>
                          <a:srgbClr val="FF0000"/>
                        </a:solidFill>
                        <a:latin typeface="Cambria Math" panose="02040503050406030204" pitchFamily="18" charset="0"/>
                      </a:rPr>
                      <m:t>, </m:t>
                    </m:r>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𝐺</m:t>
                        </m:r>
                      </m:e>
                      <m:sub>
                        <m:r>
                          <a:rPr lang="en-US" altLang="zh-CN" sz="2800" i="1">
                            <a:solidFill>
                              <a:srgbClr val="FF0000"/>
                            </a:solidFill>
                            <a:latin typeface="Cambria Math" panose="02040503050406030204" pitchFamily="18" charset="0"/>
                          </a:rPr>
                          <m:t>2</m:t>
                        </m:r>
                      </m:sub>
                    </m:sSub>
                    <m:r>
                      <a:rPr lang="en-US" altLang="zh-CN" sz="2800" i="1">
                        <a:solidFill>
                          <a:srgbClr val="FF0000"/>
                        </a:solidFill>
                        <a:latin typeface="Cambria Math" panose="02040503050406030204" pitchFamily="18" charset="0"/>
                      </a:rPr>
                      <m:t>:</m:t>
                    </m:r>
                    <m:d>
                      <m:dPr>
                        <m:begChr m:val="|"/>
                        <m:endChr m:val="|"/>
                        <m:ctrlPr>
                          <a:rPr lang="en-US" altLang="zh-CN" sz="2800" i="1">
                            <a:solidFill>
                              <a:srgbClr val="FF0000"/>
                            </a:solidFill>
                            <a:latin typeface="Cambria Math" panose="02040503050406030204" pitchFamily="18" charset="0"/>
                          </a:rPr>
                        </m:ctrlPr>
                      </m:dPr>
                      <m:e>
                        <m:r>
                          <a:rPr lang="en-US" altLang="zh-CN" sz="2800" i="1">
                            <a:solidFill>
                              <a:srgbClr val="FF0000"/>
                            </a:solidFill>
                            <a:latin typeface="Cambria Math" panose="02040503050406030204" pitchFamily="18" charset="0"/>
                          </a:rPr>
                          <m:t>𝑧</m:t>
                        </m:r>
                      </m:e>
                    </m:d>
                    <m:r>
                      <a:rPr lang="en-US" altLang="zh-CN" sz="2800" i="1">
                        <a:solidFill>
                          <a:srgbClr val="FF0000"/>
                        </a:solidFill>
                        <a:latin typeface="Cambria Math" panose="02040503050406030204" pitchFamily="18" charset="0"/>
                      </a:rPr>
                      <m:t>≤</m:t>
                    </m:r>
                    <m:f>
                      <m:fPr>
                        <m:ctrlPr>
                          <a:rPr lang="en-US" altLang="zh-CN" sz="2800" i="1">
                            <a:solidFill>
                              <a:srgbClr val="FF0000"/>
                            </a:solidFill>
                            <a:latin typeface="Cambria Math" panose="02040503050406030204" pitchFamily="18" charset="0"/>
                          </a:rPr>
                        </m:ctrlPr>
                      </m:fPr>
                      <m:num>
                        <m:r>
                          <a:rPr lang="en-US" altLang="zh-CN" sz="2800" i="1">
                            <a:solidFill>
                              <a:srgbClr val="FF0000"/>
                            </a:solidFill>
                            <a:latin typeface="Cambria Math" panose="02040503050406030204" pitchFamily="18" charset="0"/>
                          </a:rPr>
                          <m:t>1</m:t>
                        </m:r>
                      </m:num>
                      <m:den>
                        <m:r>
                          <a:rPr lang="en-US" altLang="zh-CN" sz="2800" i="1">
                            <a:solidFill>
                              <a:srgbClr val="FF0000"/>
                            </a:solidFill>
                            <a:latin typeface="Cambria Math" panose="02040503050406030204" pitchFamily="18" charset="0"/>
                          </a:rPr>
                          <m:t>𝑘</m:t>
                        </m:r>
                      </m:den>
                    </m:f>
                  </m:oMath>
                </a14:m>
                <a:endParaRPr lang="en-US" altLang="zh-CN" sz="2800" i="1" dirty="0">
                  <a:solidFill>
                    <a:srgbClr val="C00000"/>
                  </a:solidFill>
                  <a:latin typeface="Cambria Math" panose="02040503050406030204" pitchFamily="18" charset="0"/>
                </a:endParaRPr>
              </a:p>
              <a:p>
                <a:pPr marL="457200" indent="-457200">
                  <a:lnSpc>
                    <a:spcPct val="150000"/>
                  </a:lnSpc>
                  <a:buClr>
                    <a:srgbClr val="0000FF"/>
                  </a:buClr>
                  <a:buSzPct val="80000"/>
                  <a:buFont typeface="Wingdings" panose="05000000000000000000" pitchFamily="2" charset="2"/>
                  <a:buChar char="n"/>
                </a:pPr>
                <a:r>
                  <a:rPr lang="zh-CN" altLang="en-US" sz="2800" dirty="0"/>
                  <a:t>当</a:t>
                </a:r>
                <a14:m>
                  <m:oMath xmlns:m="http://schemas.openxmlformats.org/officeDocument/2006/math">
                    <m:r>
                      <a:rPr lang="en-US" altLang="zh-CN" sz="2800" b="0" i="1" smtClean="0">
                        <a:latin typeface="Cambria Math" panose="02040503050406030204" pitchFamily="18" charset="0"/>
                      </a:rPr>
                      <m:t>𝑘</m:t>
                    </m:r>
                    <m:r>
                      <a:rPr lang="en-US" altLang="zh-CN" sz="2800" b="0" i="1" smtClean="0">
                        <a:latin typeface="Cambria Math" panose="02040503050406030204" pitchFamily="18" charset="0"/>
                      </a:rPr>
                      <m:t>&gt;1</m:t>
                    </m:r>
                  </m:oMath>
                </a14:m>
                <a:r>
                  <a:rPr lang="zh-CN" altLang="en-US" sz="2800" dirty="0"/>
                  <a:t>时，</a:t>
                </a: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𝐺</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𝐺</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ea typeface="Cambria Math" panose="02040503050406030204" pitchFamily="18" charset="0"/>
                      </a:rPr>
                      <m:t>∪</m:t>
                    </m:r>
                    <m:sSub>
                      <m:sSubPr>
                        <m:ctrlPr>
                          <a:rPr lang="en-US" altLang="zh-CN" sz="2800" b="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𝐺</m:t>
                        </m:r>
                      </m:e>
                      <m:sub>
                        <m:r>
                          <a:rPr lang="en-US" altLang="zh-CN" sz="2800" b="0" i="1" smtClean="0">
                            <a:latin typeface="Cambria Math" panose="02040503050406030204" pitchFamily="18" charset="0"/>
                            <a:ea typeface="Cambria Math" panose="02040503050406030204" pitchFamily="18" charset="0"/>
                          </a:rPr>
                          <m:t>2</m:t>
                        </m:r>
                      </m:sub>
                    </m:sSub>
                  </m:oMath>
                </a14:m>
                <a:endParaRPr lang="en-US" altLang="zh-CN" sz="2800" dirty="0"/>
              </a:p>
              <a:p>
                <a:pPr marL="457200" indent="-457200">
                  <a:lnSpc>
                    <a:spcPct val="150000"/>
                  </a:lnSpc>
                  <a:buClr>
                    <a:srgbClr val="0000FF"/>
                  </a:buClr>
                  <a:buSzPct val="80000"/>
                  <a:buFont typeface="Wingdings" panose="05000000000000000000" pitchFamily="2" charset="2"/>
                  <a:buChar char="n"/>
                </a:pPr>
                <a:r>
                  <a:rPr lang="zh-CN" altLang="en-US" sz="2800" dirty="0"/>
                  <a:t>当</a:t>
                </a:r>
                <a14:m>
                  <m:oMath xmlns:m="http://schemas.openxmlformats.org/officeDocument/2006/math">
                    <m:r>
                      <a:rPr lang="en-US" altLang="zh-CN" sz="2800" b="0" i="1" smtClean="0">
                        <a:latin typeface="Cambria Math" panose="02040503050406030204" pitchFamily="18" charset="0"/>
                      </a:rPr>
                      <m:t>𝑘</m:t>
                    </m:r>
                    <m:r>
                      <a:rPr lang="en-US" altLang="zh-CN" sz="2800" b="0" i="1" smtClean="0">
                        <a:latin typeface="Cambria Math" panose="02040503050406030204" pitchFamily="18" charset="0"/>
                      </a:rPr>
                      <m:t>&lt;1</m:t>
                    </m:r>
                  </m:oMath>
                </a14:m>
                <a:r>
                  <a:rPr lang="zh-CN" altLang="en-US" sz="2800" dirty="0"/>
                  <a:t>时，</a:t>
                </a: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𝐺</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𝐺</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ea typeface="Cambria Math" panose="02040503050406030204" pitchFamily="18" charset="0"/>
                      </a:rPr>
                      <m:t>∪</m:t>
                    </m:r>
                    <m:sSub>
                      <m:sSubPr>
                        <m:ctrlPr>
                          <a:rPr lang="en-US" altLang="zh-CN" sz="2800" b="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𝐺</m:t>
                        </m:r>
                      </m:e>
                      <m:sub>
                        <m:r>
                          <a:rPr lang="en-US" altLang="zh-CN" sz="2800" b="0" i="1" smtClean="0">
                            <a:latin typeface="Cambria Math" panose="02040503050406030204" pitchFamily="18" charset="0"/>
                            <a:ea typeface="Cambria Math" panose="02040503050406030204" pitchFamily="18" charset="0"/>
                          </a:rPr>
                          <m:t>2</m:t>
                        </m:r>
                      </m:sub>
                    </m:sSub>
                  </m:oMath>
                </a14:m>
                <a:endParaRPr lang="en-US" altLang="zh-CN" sz="2800" dirty="0"/>
              </a:p>
              <a:p>
                <a:pPr>
                  <a:lnSpc>
                    <a:spcPct val="150000"/>
                  </a:lnSpc>
                </a:pPr>
                <a:r>
                  <a:rPr lang="zh-CN" altLang="en-US" sz="2800" dirty="0"/>
                  <a:t>无论何种情况，</a:t>
                </a:r>
                <a14:m>
                  <m:oMath xmlns:m="http://schemas.openxmlformats.org/officeDocument/2006/math">
                    <m:r>
                      <a:rPr lang="en-US" altLang="zh-CN" sz="2800" b="0" i="1" smtClean="0">
                        <a:latin typeface="Cambria Math" panose="02040503050406030204" pitchFamily="18" charset="0"/>
                      </a:rPr>
                      <m:t>𝐵</m:t>
                    </m:r>
                  </m:oMath>
                </a14:m>
                <a:r>
                  <a:rPr lang="zh-CN" altLang="en-US" sz="2800" dirty="0"/>
                  <a:t>的盖尔圆都包含</a:t>
                </a:r>
                <a14:m>
                  <m:oMath xmlns:m="http://schemas.openxmlformats.org/officeDocument/2006/math">
                    <m:r>
                      <a:rPr lang="en-US" altLang="zh-CN" sz="2800" i="1" dirty="0" smtClean="0">
                        <a:latin typeface="Cambria Math" panose="02040503050406030204" pitchFamily="18" charset="0"/>
                      </a:rPr>
                      <m:t>𝐴</m:t>
                    </m:r>
                    <m:r>
                      <a:rPr lang="en-US" altLang="zh-CN" sz="2800" i="1" dirty="0" smtClean="0">
                        <a:latin typeface="Cambria Math" panose="02040503050406030204" pitchFamily="18" charset="0"/>
                      </a:rPr>
                      <m:t> </m:t>
                    </m:r>
                  </m:oMath>
                </a14:m>
                <a:r>
                  <a:rPr lang="zh-CN" altLang="en-US" sz="2800" dirty="0"/>
                  <a:t>的盖尔圆</a:t>
                </a:r>
                <a:r>
                  <a:rPr lang="en-US" altLang="zh-CN" sz="2800" dirty="0"/>
                  <a:t>. </a:t>
                </a:r>
              </a:p>
              <a:p>
                <a:pPr>
                  <a:lnSpc>
                    <a:spcPct val="150000"/>
                  </a:lnSpc>
                </a:pPr>
                <a:r>
                  <a:rPr lang="zh-CN" altLang="en-US" sz="2800" dirty="0"/>
                  <a:t>这说明对于某些特殊的矩阵</a:t>
                </a:r>
                <a:r>
                  <a:rPr lang="en-US" altLang="zh-CN" sz="2800" dirty="0"/>
                  <a:t>, </a:t>
                </a:r>
                <a:r>
                  <a:rPr lang="zh-CN" altLang="en-US" sz="2800" dirty="0"/>
                  <a:t>利用对角阵</a:t>
                </a:r>
                <a14:m>
                  <m:oMath xmlns:m="http://schemas.openxmlformats.org/officeDocument/2006/math">
                    <m:r>
                      <a:rPr lang="en-US" altLang="zh-CN" sz="2800" i="1" dirty="0" smtClean="0">
                        <a:latin typeface="Cambria Math" panose="02040503050406030204" pitchFamily="18" charset="0"/>
                      </a:rPr>
                      <m:t>𝐷</m:t>
                    </m:r>
                  </m:oMath>
                </a14:m>
                <a:r>
                  <a:rPr lang="zh-CN" altLang="en-US" sz="2800" dirty="0"/>
                  <a:t>来改变矩阵的盖尔圆的这一方法会失效</a:t>
                </a:r>
                <a:r>
                  <a:rPr lang="en-US" altLang="zh-CN" sz="2800" dirty="0"/>
                  <a:t>.</a:t>
                </a:r>
              </a:p>
              <a:p>
                <a:pPr>
                  <a:lnSpc>
                    <a:spcPct val="150000"/>
                  </a:lnSpc>
                </a:pPr>
                <a:endParaRPr lang="en-US"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a:blip r:embed="rId2"/>
                <a:stretch>
                  <a:fillRect l="-16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1912542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特征值估计</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8650"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en-US" sz="2800" dirty="0">
                    <a:solidFill>
                      <a:srgbClr val="FF0000"/>
                    </a:solidFill>
                    <a:latin typeface="黑体" pitchFamily="49" charset="-122"/>
                  </a:rPr>
                  <a:t>思考</a:t>
                </a:r>
                <a:r>
                  <a:rPr lang="en-US" altLang="zh-CN" sz="2800" dirty="0">
                    <a:solidFill>
                      <a:srgbClr val="FF0000"/>
                    </a:solidFill>
                    <a:latin typeface="黑体" pitchFamily="49" charset="-122"/>
                  </a:rPr>
                  <a:t>:</a:t>
                </a:r>
                <a:r>
                  <a:rPr lang="zh-CN" altLang="en-US" sz="2800" dirty="0">
                    <a:solidFill>
                      <a:srgbClr val="FF0000"/>
                    </a:solidFill>
                    <a:latin typeface="黑体" pitchFamily="49" charset="-122"/>
                  </a:rPr>
                  <a:t>矩阵</a:t>
                </a:r>
                <a14:m>
                  <m:oMath xmlns:m="http://schemas.openxmlformats.org/officeDocument/2006/math">
                    <m:r>
                      <a:rPr lang="zh-CN" altLang="en-US" sz="2800" i="1">
                        <a:solidFill>
                          <a:srgbClr val="FF0000"/>
                        </a:solidFill>
                        <a:latin typeface="Cambria Math" panose="02040503050406030204" pitchFamily="18" charset="0"/>
                      </a:rPr>
                      <m:t>的</m:t>
                    </m:r>
                  </m:oMath>
                </a14:m>
                <a:r>
                  <a:rPr lang="zh-CN" altLang="en-US" sz="2800" dirty="0">
                    <a:solidFill>
                      <a:srgbClr val="FF0000"/>
                    </a:solidFill>
                    <a:latin typeface="黑体" pitchFamily="49" charset="-122"/>
                  </a:rPr>
                  <a:t>谱半径可定义矩阵范数吗</a:t>
                </a:r>
                <a:r>
                  <a:rPr lang="en-US" altLang="zh-CN" sz="2800" dirty="0">
                    <a:solidFill>
                      <a:srgbClr val="FF0000"/>
                    </a:solidFill>
                    <a:latin typeface="黑体" pitchFamily="49" charset="-122"/>
                  </a:rPr>
                  <a:t>?</a:t>
                </a:r>
                <a:endParaRPr lang="zh-CN" altLang="zh-CN" sz="2800" dirty="0"/>
              </a:p>
              <a:p>
                <a:pPr>
                  <a:lnSpc>
                    <a:spcPct val="120000"/>
                  </a:lnSpc>
                </a:pPr>
                <a:endParaRPr lang="en-US" altLang="zh-CN" sz="2800" dirty="0"/>
              </a:p>
              <a:p>
                <a:pPr>
                  <a:lnSpc>
                    <a:spcPct val="120000"/>
                  </a:lnSpc>
                </a:pPr>
                <a:r>
                  <a:rPr lang="zh-CN" altLang="en-US" sz="2800" b="1" dirty="0">
                    <a:solidFill>
                      <a:srgbClr val="0000FF"/>
                    </a:solidFill>
                  </a:rPr>
                  <a:t>分析：</a:t>
                </a:r>
                <a:r>
                  <a:rPr lang="zh-CN" altLang="en-US" sz="2800" dirty="0"/>
                  <a:t>矩阵范数的正定性要求范数等于零的充分必要条件是矩阵本身为零矩阵</a:t>
                </a:r>
                <a:r>
                  <a:rPr lang="en-US" altLang="zh-CN" sz="2800" dirty="0"/>
                  <a:t>. </a:t>
                </a: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8650" y="1229293"/>
                <a:ext cx="7886700" cy="4935337"/>
              </a:xfrm>
              <a:prstGeom prst="rect">
                <a:avLst/>
              </a:prstGeom>
              <a:blipFill>
                <a:blip r:embed="rId2"/>
                <a:stretch>
                  <a:fillRect l="-1546" t="-9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234858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特征值估计</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8650"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en-US" sz="2800" dirty="0">
                    <a:solidFill>
                      <a:srgbClr val="FF0000"/>
                    </a:solidFill>
                    <a:latin typeface="黑体" pitchFamily="49" charset="-122"/>
                  </a:rPr>
                  <a:t>思考</a:t>
                </a:r>
                <a:r>
                  <a:rPr lang="en-US" altLang="zh-CN" sz="2800" dirty="0">
                    <a:solidFill>
                      <a:srgbClr val="FF0000"/>
                    </a:solidFill>
                    <a:latin typeface="黑体" pitchFamily="49" charset="-122"/>
                  </a:rPr>
                  <a:t>:</a:t>
                </a:r>
                <a:r>
                  <a:rPr lang="zh-CN" altLang="en-US" sz="2800" dirty="0">
                    <a:solidFill>
                      <a:srgbClr val="FF0000"/>
                    </a:solidFill>
                    <a:latin typeface="黑体" pitchFamily="49" charset="-122"/>
                  </a:rPr>
                  <a:t>矩阵</a:t>
                </a:r>
                <a14:m>
                  <m:oMath xmlns:m="http://schemas.openxmlformats.org/officeDocument/2006/math">
                    <m:r>
                      <a:rPr lang="zh-CN" altLang="en-US" sz="2800" i="1">
                        <a:solidFill>
                          <a:srgbClr val="FF0000"/>
                        </a:solidFill>
                        <a:latin typeface="Cambria Math" panose="02040503050406030204" pitchFamily="18" charset="0"/>
                      </a:rPr>
                      <m:t>的</m:t>
                    </m:r>
                  </m:oMath>
                </a14:m>
                <a:r>
                  <a:rPr lang="zh-CN" altLang="en-US" sz="2800" dirty="0">
                    <a:solidFill>
                      <a:srgbClr val="FF0000"/>
                    </a:solidFill>
                    <a:latin typeface="黑体" pitchFamily="49" charset="-122"/>
                  </a:rPr>
                  <a:t>谱半径可定义矩阵范数吗</a:t>
                </a:r>
                <a:r>
                  <a:rPr lang="en-US" altLang="zh-CN" sz="2800" dirty="0">
                    <a:solidFill>
                      <a:srgbClr val="FF0000"/>
                    </a:solidFill>
                    <a:latin typeface="黑体" pitchFamily="49" charset="-122"/>
                  </a:rPr>
                  <a:t>?</a:t>
                </a:r>
                <a:endParaRPr lang="zh-CN" altLang="zh-CN" sz="2800" dirty="0"/>
              </a:p>
              <a:p>
                <a:pPr>
                  <a:lnSpc>
                    <a:spcPct val="120000"/>
                  </a:lnSpc>
                </a:pPr>
                <a:endParaRPr lang="en-US" altLang="zh-CN" sz="2800" dirty="0"/>
              </a:p>
              <a:p>
                <a:pPr>
                  <a:lnSpc>
                    <a:spcPct val="120000"/>
                  </a:lnSpc>
                </a:pPr>
                <a:r>
                  <a:rPr lang="zh-CN" altLang="en-US" sz="2800" b="1" dirty="0">
                    <a:solidFill>
                      <a:srgbClr val="0000FF"/>
                    </a:solidFill>
                  </a:rPr>
                  <a:t>分析：</a:t>
                </a:r>
                <a:r>
                  <a:rPr lang="zh-CN" altLang="en-US" sz="2800" dirty="0"/>
                  <a:t>矩阵范数的正定性要求范数等于零的充分必要条件是矩阵本身为零矩阵</a:t>
                </a:r>
                <a:r>
                  <a:rPr lang="en-US" altLang="zh-CN" sz="2800" dirty="0"/>
                  <a:t>. </a:t>
                </a:r>
              </a:p>
              <a:p>
                <a:pPr>
                  <a:lnSpc>
                    <a:spcPct val="120000"/>
                  </a:lnSpc>
                </a:pPr>
                <a:r>
                  <a:rPr lang="zh-CN" altLang="en-US" sz="2800" dirty="0"/>
                  <a:t>考察矩阵</a:t>
                </a:r>
                <a14:m>
                  <m:oMath xmlns:m="http://schemas.openxmlformats.org/officeDocument/2006/math">
                    <m:r>
                      <a:rPr lang="en-US" altLang="zh-CN" sz="2800" b="0" i="1" smtClean="0">
                        <a:latin typeface="Cambria Math" panose="02040503050406030204" pitchFamily="18" charset="0"/>
                      </a:rPr>
                      <m:t>𝐴</m:t>
                    </m:r>
                    <m:r>
                      <a:rPr lang="en-US" altLang="zh-CN" sz="2800" i="1">
                        <a:latin typeface="Cambria Math" panose="02040503050406030204" pitchFamily="18" charset="0"/>
                      </a:rPr>
                      <m:t>=</m:t>
                    </m:r>
                    <m:d>
                      <m:dPr>
                        <m:begChr m:val="["/>
                        <m:endChr m:val="]"/>
                        <m:ctrlPr>
                          <a:rPr lang="en-US" altLang="zh-CN" sz="2800" i="1" smtClean="0">
                            <a:latin typeface="Cambria Math" panose="02040503050406030204" pitchFamily="18" charset="0"/>
                          </a:rPr>
                        </m:ctrlPr>
                      </m:dPr>
                      <m:e>
                        <m:m>
                          <m:mPr>
                            <m:mcs>
                              <m:mc>
                                <m:mcPr>
                                  <m:count m:val="2"/>
                                  <m:mcJc m:val="center"/>
                                </m:mcPr>
                              </m:mc>
                            </m:mcs>
                            <m:ctrlPr>
                              <a:rPr lang="en-US" altLang="zh-CN" sz="2800" i="1" smtClean="0">
                                <a:latin typeface="Cambria Math" panose="02040503050406030204" pitchFamily="18" charset="0"/>
                              </a:rPr>
                            </m:ctrlPr>
                          </m:mPr>
                          <m:mr>
                            <m:e>
                              <m:r>
                                <m:rPr>
                                  <m:brk m:alnAt="7"/>
                                </m:rPr>
                                <a:rPr lang="en-US" altLang="zh-CN" sz="2800" b="0" i="1" smtClean="0">
                                  <a:latin typeface="Cambria Math" panose="02040503050406030204" pitchFamily="18" charset="0"/>
                                </a:rPr>
                                <m:t>0</m:t>
                              </m:r>
                            </m:e>
                            <m:e>
                              <m:r>
                                <a:rPr lang="en-US" altLang="zh-CN" sz="2800" b="0" i="1" smtClean="0">
                                  <a:latin typeface="Cambria Math" panose="02040503050406030204" pitchFamily="18" charset="0"/>
                                </a:rPr>
                                <m:t>1</m:t>
                              </m:r>
                            </m:e>
                          </m:mr>
                          <m:mr>
                            <m:e>
                              <m:r>
                                <a:rPr lang="en-US" altLang="zh-CN" sz="2800" b="0" i="1" smtClean="0">
                                  <a:latin typeface="Cambria Math" panose="02040503050406030204" pitchFamily="18" charset="0"/>
                                </a:rPr>
                                <m:t>0</m:t>
                              </m:r>
                            </m:e>
                            <m:e>
                              <m:r>
                                <a:rPr lang="en-US" altLang="zh-CN" sz="2800" b="0" i="1" smtClean="0">
                                  <a:latin typeface="Cambria Math" panose="02040503050406030204" pitchFamily="18" charset="0"/>
                                </a:rPr>
                                <m:t>0</m:t>
                              </m:r>
                            </m:e>
                          </m:mr>
                        </m:m>
                      </m:e>
                    </m:d>
                  </m:oMath>
                </a14:m>
                <a:r>
                  <a:rPr lang="zh-CN" altLang="en-US" sz="2800" dirty="0"/>
                  <a:t>，其谱半径</a:t>
                </a:r>
                <a14:m>
                  <m:oMath xmlns:m="http://schemas.openxmlformats.org/officeDocument/2006/math">
                    <m:r>
                      <a:rPr lang="zh-CN" altLang="en-US" sz="2800" i="1">
                        <a:latin typeface="Cambria Math" panose="02040503050406030204" pitchFamily="18" charset="0"/>
                      </a:rPr>
                      <m:t>𝜌</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𝐴</m:t>
                        </m:r>
                      </m:e>
                    </m:d>
                    <m:r>
                      <a:rPr lang="en-US" altLang="zh-CN" sz="2800" b="0" i="1" smtClean="0">
                        <a:latin typeface="Cambria Math" panose="02040503050406030204" pitchFamily="18" charset="0"/>
                      </a:rPr>
                      <m:t>=0</m:t>
                    </m:r>
                  </m:oMath>
                </a14:m>
                <a:r>
                  <a:rPr lang="zh-CN" altLang="en-US" sz="2800" dirty="0"/>
                  <a:t>，但</a:t>
                </a:r>
                <a14:m>
                  <m:oMath xmlns:m="http://schemas.openxmlformats.org/officeDocument/2006/math">
                    <m:r>
                      <a:rPr lang="en-US" altLang="zh-CN" sz="2800" b="0" i="1" smtClean="0">
                        <a:latin typeface="Cambria Math" panose="02040503050406030204" pitchFamily="18" charset="0"/>
                      </a:rPr>
                      <m:t>𝐴</m:t>
                    </m:r>
                  </m:oMath>
                </a14:m>
                <a:r>
                  <a:rPr lang="zh-CN" altLang="en-US" sz="2800" dirty="0"/>
                  <a:t>为非零矩阵</a:t>
                </a:r>
                <a:r>
                  <a:rPr lang="en-US" altLang="zh-CN" sz="2800" dirty="0"/>
                  <a:t>. </a:t>
                </a:r>
              </a:p>
              <a:p>
                <a:pPr>
                  <a:lnSpc>
                    <a:spcPct val="120000"/>
                  </a:lnSpc>
                </a:pPr>
                <a:r>
                  <a:rPr lang="zh-CN" altLang="en-US" sz="2800" dirty="0"/>
                  <a:t>所以，谱半径不能定义矩阵范数</a:t>
                </a:r>
                <a:r>
                  <a:rPr lang="en-US" altLang="zh-CN" sz="2800" dirty="0"/>
                  <a:t>.</a:t>
                </a: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8650" y="1229293"/>
                <a:ext cx="7886700" cy="4935337"/>
              </a:xfrm>
              <a:prstGeom prst="rect">
                <a:avLst/>
              </a:prstGeom>
              <a:blipFill>
                <a:blip r:embed="rId2"/>
                <a:stretch>
                  <a:fillRect l="-1546" t="-989" r="-3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3070720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特征值估计</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4.4.1 </a:t>
                </a:r>
                <a:r>
                  <a:rPr lang="zh-CN" altLang="en-US" sz="2800" dirty="0"/>
                  <a:t>求</a:t>
                </a:r>
                <a14:m>
                  <m:oMath xmlns:m="http://schemas.openxmlformats.org/officeDocument/2006/math">
                    <m:r>
                      <a:rPr lang="en-US" altLang="zh-CN" sz="2800" b="0" i="1" smtClean="0">
                        <a:latin typeface="Cambria Math" panose="02040503050406030204" pitchFamily="18" charset="0"/>
                      </a:rPr>
                      <m:t>𝐴</m:t>
                    </m:r>
                    <m:r>
                      <a:rPr lang="en-US" altLang="zh-CN" sz="2800" i="1">
                        <a:latin typeface="Cambria Math" panose="02040503050406030204" pitchFamily="18" charset="0"/>
                      </a:rPr>
                      <m:t>=</m:t>
                    </m:r>
                    <m:d>
                      <m:dPr>
                        <m:begChr m:val="["/>
                        <m:endChr m:val="]"/>
                        <m:ctrlPr>
                          <a:rPr lang="en-US" altLang="zh-CN" sz="2800" i="1" smtClean="0">
                            <a:latin typeface="Cambria Math" panose="02040503050406030204" pitchFamily="18" charset="0"/>
                          </a:rPr>
                        </m:ctrlPr>
                      </m:dPr>
                      <m:e>
                        <m:m>
                          <m:mPr>
                            <m:mcs>
                              <m:mc>
                                <m:mcPr>
                                  <m:count m:val="2"/>
                                  <m:mcJc m:val="center"/>
                                </m:mcPr>
                              </m:mc>
                            </m:mcs>
                            <m:ctrlPr>
                              <a:rPr lang="en-US" altLang="zh-CN" sz="2800" i="1" smtClean="0">
                                <a:latin typeface="Cambria Math" panose="02040503050406030204" pitchFamily="18" charset="0"/>
                              </a:rPr>
                            </m:ctrlPr>
                          </m:mPr>
                          <m:mr>
                            <m:e>
                              <m:r>
                                <m:rPr>
                                  <m:brk m:alnAt="7"/>
                                </m:rPr>
                                <a:rPr lang="en-US" altLang="zh-CN" sz="2800" b="0" i="1" smtClean="0">
                                  <a:latin typeface="Cambria Math" panose="02040503050406030204" pitchFamily="18" charset="0"/>
                                </a:rPr>
                                <m:t>1</m:t>
                              </m:r>
                            </m:e>
                            <m:e>
                              <m:r>
                                <a:rPr lang="en-US" altLang="zh-CN" sz="2800" b="0" i="1" smtClean="0">
                                  <a:latin typeface="Cambria Math" panose="02040503050406030204" pitchFamily="18" charset="0"/>
                                </a:rPr>
                                <m:t>2</m:t>
                              </m:r>
                            </m:e>
                          </m:mr>
                          <m:mr>
                            <m:e>
                              <m:r>
                                <a:rPr lang="en-US" altLang="zh-CN" sz="2800" b="0" i="1" smtClean="0">
                                  <a:latin typeface="Cambria Math" panose="02040503050406030204" pitchFamily="18" charset="0"/>
                                </a:rPr>
                                <m:t>2</m:t>
                              </m:r>
                            </m:e>
                            <m:e>
                              <m:r>
                                <a:rPr lang="en-US" altLang="zh-CN" sz="2800" b="0" i="1" smtClean="0">
                                  <a:latin typeface="Cambria Math" panose="02040503050406030204" pitchFamily="18" charset="0"/>
                                </a:rPr>
                                <m:t>2</m:t>
                              </m:r>
                            </m:e>
                          </m:mr>
                        </m:m>
                      </m:e>
                    </m:d>
                  </m:oMath>
                </a14:m>
                <a:r>
                  <a:rPr lang="zh-CN" altLang="en-US" sz="2800" dirty="0"/>
                  <a:t>的谱半径</a:t>
                </a:r>
                <a14:m>
                  <m:oMath xmlns:m="http://schemas.openxmlformats.org/officeDocument/2006/math">
                    <m:r>
                      <a:rPr lang="zh-CN" altLang="en-US" sz="2800" i="1">
                        <a:latin typeface="Cambria Math" panose="02040503050406030204" pitchFamily="18" charset="0"/>
                      </a:rPr>
                      <m:t>𝜌</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𝐴</m:t>
                        </m:r>
                      </m:e>
                    </m:d>
                  </m:oMath>
                </a14:m>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𝐴</m:t>
                            </m:r>
                          </m:e>
                        </m:d>
                      </m:e>
                      <m:sub>
                        <m:r>
                          <a:rPr lang="en-US" altLang="zh-CN" sz="2800" i="1">
                            <a:latin typeface="Cambria Math" panose="02040503050406030204" pitchFamily="18" charset="0"/>
                          </a:rPr>
                          <m:t>1</m:t>
                        </m:r>
                      </m:sub>
                    </m:sSub>
                  </m:oMath>
                </a14:m>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𝐴</m:t>
                            </m:r>
                          </m:e>
                        </m:d>
                      </m:e>
                      <m:sub>
                        <m:r>
                          <a:rPr lang="en-US" altLang="zh-CN" sz="2800" i="1">
                            <a:latin typeface="Cambria Math" panose="02040503050406030204" pitchFamily="18" charset="0"/>
                            <a:ea typeface="Cambria Math" panose="02040503050406030204" pitchFamily="18" charset="0"/>
                          </a:rPr>
                          <m:t>∞</m:t>
                        </m:r>
                      </m:sub>
                    </m:sSub>
                  </m:oMath>
                </a14:m>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𝐴</m:t>
                            </m:r>
                          </m:e>
                        </m:d>
                      </m:e>
                      <m:sub>
                        <m:r>
                          <a:rPr lang="en-US" altLang="zh-CN" sz="2800" i="1">
                            <a:latin typeface="Cambria Math" panose="02040503050406030204" pitchFamily="18" charset="0"/>
                          </a:rPr>
                          <m:t>2</m:t>
                        </m:r>
                      </m:sub>
                    </m:sSub>
                  </m:oMath>
                </a14:m>
                <a:r>
                  <a:rPr lang="zh-CN" altLang="en-US" sz="2800" dirty="0"/>
                  <a:t>和</a:t>
                </a:r>
                <a14:m>
                  <m:oMath xmlns:m="http://schemas.openxmlformats.org/officeDocument/2006/math">
                    <m:sSub>
                      <m:sSubPr>
                        <m:ctrlPr>
                          <a:rPr lang="en-US" altLang="zh-CN" sz="2800" i="1">
                            <a:latin typeface="Cambria Math" panose="02040503050406030204" pitchFamily="18" charset="0"/>
                          </a:rPr>
                        </m:ctrlPr>
                      </m:sSubPr>
                      <m:e>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𝐴</m:t>
                            </m:r>
                          </m:e>
                        </m:d>
                      </m:e>
                      <m:sub>
                        <m:r>
                          <a:rPr lang="en-US" altLang="zh-CN" sz="2800" b="0" i="1" smtClean="0">
                            <a:latin typeface="Cambria Math" panose="02040503050406030204" pitchFamily="18" charset="0"/>
                          </a:rPr>
                          <m:t>𝐹</m:t>
                        </m:r>
                      </m:sub>
                    </m:sSub>
                  </m:oMath>
                </a14:m>
                <a:r>
                  <a:rPr lang="en-US" altLang="zh-CN" sz="2800" dirty="0"/>
                  <a:t>.</a:t>
                </a:r>
              </a:p>
              <a:p>
                <a:pP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a:blip r:embed="rId2"/>
                <a:stretch>
                  <a:fillRect l="-1623" r="-1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45370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特征值估计</a:t>
            </a:r>
            <a:endParaRPr lang="zh-CN" altLang="en-US" sz="2400" dirty="0">
              <a:latin typeface="黑体" panose="02010609060101010101" pitchFamily="49" charset="-122"/>
              <a:ea typeface="黑体" panose="02010609060101010101" pitchFamily="49" charset="-122"/>
              <a:cs typeface="Arial" charset="0"/>
            </a:endParaRPr>
          </a:p>
        </p:txBody>
      </p:sp>
      <p:sp>
        <p:nvSpPr>
          <p:cNvPr id="22" name="内容占位符 2"/>
          <p:cNvSpPr txBox="1">
            <a:spLocks/>
          </p:cNvSpPr>
          <p:nvPr/>
        </p:nvSpPr>
        <p:spPr>
          <a:xfrm>
            <a:off x="505080" y="1229293"/>
            <a:ext cx="8252619"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定理</a:t>
            </a:r>
            <a:r>
              <a:rPr lang="en-US" altLang="zh-CN" sz="2800" b="1" dirty="0">
                <a:solidFill>
                  <a:srgbClr val="0000FF"/>
                </a:solidFill>
              </a:rPr>
              <a:t>4.4.1 </a:t>
            </a:r>
            <a:r>
              <a:rPr lang="zh-CN" altLang="en-US" sz="2800" dirty="0"/>
              <a:t>复方阵的谱半径不大于它的任一矩阵范数</a:t>
            </a:r>
            <a:r>
              <a:rPr lang="en-US" altLang="zh-CN" sz="2800" dirty="0"/>
              <a:t>.</a:t>
            </a:r>
          </a:p>
          <a:p>
            <a:pPr>
              <a:lnSpc>
                <a:spcPct val="120000"/>
              </a:lnSpc>
            </a:pPr>
            <a:endParaRPr lang="zh-CN" altLang="zh-CN" sz="2800" dirty="0"/>
          </a:p>
          <a:p>
            <a:pPr algn="ctr">
              <a:lnSpc>
                <a:spcPct val="120000"/>
              </a:lnSpc>
            </a:pPr>
            <a:endParaRPr lang="zh-CN" altLang="zh-CN" sz="2800" dirty="0"/>
          </a:p>
        </p:txBody>
      </p:sp>
    </p:spTree>
    <p:extLst>
      <p:ext uri="{BB962C8B-B14F-4D97-AF65-F5344CB8AC3E}">
        <p14:creationId xmlns:p14="http://schemas.microsoft.com/office/powerpoint/2010/main" val="318957470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特征值估计</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505080" y="1229293"/>
                <a:ext cx="8252619"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定理</a:t>
                </a:r>
                <a:r>
                  <a:rPr lang="en-US" altLang="zh-CN" sz="2800" b="1" dirty="0">
                    <a:solidFill>
                      <a:srgbClr val="0000FF"/>
                    </a:solidFill>
                  </a:rPr>
                  <a:t>4.4.1 </a:t>
                </a:r>
                <a:r>
                  <a:rPr lang="zh-CN" altLang="en-US" sz="2800" dirty="0"/>
                  <a:t>复方阵的谱半径不大于它的任一矩阵范数</a:t>
                </a:r>
                <a:r>
                  <a:rPr lang="en-US" altLang="zh-CN" sz="2800" dirty="0"/>
                  <a:t>.</a:t>
                </a:r>
              </a:p>
              <a:p>
                <a:pPr>
                  <a:spcBef>
                    <a:spcPts val="1200"/>
                  </a:spcBef>
                </a:pPr>
                <a:r>
                  <a:rPr lang="zh-CN" altLang="en-US" b="1" dirty="0">
                    <a:solidFill>
                      <a:srgbClr val="0000FF"/>
                    </a:solidFill>
                    <a:latin typeface="黑体" panose="02010609060101010101" pitchFamily="49" charset="-122"/>
                  </a:rPr>
                  <a:t>证明</a:t>
                </a:r>
                <a:r>
                  <a:rPr lang="en-US" altLang="zh-CN" dirty="0">
                    <a:latin typeface="黑体" panose="02010609060101010101" pitchFamily="49" charset="-122"/>
                  </a:rPr>
                  <a:t>:</a:t>
                </a:r>
                <a:r>
                  <a:rPr lang="zh-CN" altLang="en-US" sz="2800" dirty="0">
                    <a:latin typeface="黑体" panose="02010609060101010101" pitchFamily="49" charset="-122"/>
                  </a:rPr>
                  <a:t>设</a:t>
                </a:r>
                <a14:m>
                  <m:oMath xmlns:m="http://schemas.openxmlformats.org/officeDocument/2006/math">
                    <m:r>
                      <a:rPr lang="zh-CN" altLang="en-US" sz="2800" i="1">
                        <a:latin typeface="Cambria Math" panose="02040503050406030204" pitchFamily="18" charset="0"/>
                      </a:rPr>
                      <m:t>𝜆</m:t>
                    </m:r>
                  </m:oMath>
                </a14:m>
                <a:r>
                  <a:rPr lang="zh-CN" altLang="en-US" sz="2800" dirty="0">
                    <a:latin typeface="黑体" panose="02010609060101010101" pitchFamily="49" charset="-122"/>
                  </a:rPr>
                  <a:t>为矩阵</a:t>
                </a:r>
                <a14:m>
                  <m:oMath xmlns:m="http://schemas.openxmlformats.org/officeDocument/2006/math">
                    <m:r>
                      <a:rPr lang="en-US" altLang="zh-CN" sz="2800" i="1">
                        <a:latin typeface="Cambria Math" panose="02040503050406030204" pitchFamily="18" charset="0"/>
                      </a:rPr>
                      <m:t>𝐴</m:t>
                    </m:r>
                  </m:oMath>
                </a14:m>
                <a:r>
                  <a:rPr lang="zh-CN" altLang="en-US" sz="2800" dirty="0">
                    <a:latin typeface="黑体" panose="02010609060101010101" pitchFamily="49" charset="-122"/>
                  </a:rPr>
                  <a:t>的任一特征根，非零向量</a:t>
                </a:r>
                <a14:m>
                  <m:oMath xmlns:m="http://schemas.openxmlformats.org/officeDocument/2006/math">
                    <m:r>
                      <a:rPr lang="en-US" altLang="zh-CN" sz="2800" i="1">
                        <a:latin typeface="Cambria Math" panose="02040503050406030204" pitchFamily="18" charset="0"/>
                      </a:rPr>
                      <m:t>𝑥</m:t>
                    </m:r>
                    <m:r>
                      <a:rPr lang="zh-CN" altLang="en-US" sz="2800" i="1">
                        <a:latin typeface="Cambria Math" panose="02040503050406030204" pitchFamily="18" charset="0"/>
                      </a:rPr>
                      <m:t>为</m:t>
                    </m:r>
                  </m:oMath>
                </a14:m>
                <a:r>
                  <a:rPr lang="zh-CN" altLang="en-US" sz="2800" dirty="0">
                    <a:latin typeface="黑体" panose="02010609060101010101" pitchFamily="49" charset="-122"/>
                  </a:rPr>
                  <a:t>与之对应的特征向量</a:t>
                </a:r>
                <a:r>
                  <a:rPr lang="en-US" altLang="zh-CN" sz="2800" dirty="0">
                    <a:latin typeface="黑体" panose="02010609060101010101" pitchFamily="49" charset="-122"/>
                  </a:rPr>
                  <a:t>,</a:t>
                </a:r>
                <a:r>
                  <a:rPr lang="zh-CN" altLang="en-US" sz="2800" dirty="0">
                    <a:latin typeface="黑体" panose="02010609060101010101" pitchFamily="49" charset="-122"/>
                  </a:rPr>
                  <a:t>即</a:t>
                </a:r>
                <a14:m>
                  <m:oMath xmlns:m="http://schemas.openxmlformats.org/officeDocument/2006/math">
                    <m:r>
                      <a:rPr lang="en-US" altLang="zh-CN" sz="2800" i="1">
                        <a:latin typeface="Cambria Math" panose="02040503050406030204" pitchFamily="18" charset="0"/>
                      </a:rPr>
                      <m:t>𝐴𝑥</m:t>
                    </m:r>
                    <m:r>
                      <a:rPr lang="en-US" altLang="zh-CN" sz="2800" i="1">
                        <a:latin typeface="Cambria Math" panose="02040503050406030204" pitchFamily="18" charset="0"/>
                      </a:rPr>
                      <m:t>=</m:t>
                    </m:r>
                    <m:r>
                      <a:rPr lang="zh-CN" altLang="en-US" sz="2800" i="1">
                        <a:latin typeface="Cambria Math" panose="02040503050406030204" pitchFamily="18" charset="0"/>
                      </a:rPr>
                      <m:t>𝜆</m:t>
                    </m:r>
                    <m:r>
                      <a:rPr lang="en-US" altLang="zh-CN" sz="2800" i="1">
                        <a:latin typeface="Cambria Math" panose="02040503050406030204" pitchFamily="18" charset="0"/>
                      </a:rPr>
                      <m:t>𝑥</m:t>
                    </m:r>
                    <m:r>
                      <a:rPr lang="en-US" altLang="zh-CN" sz="2800" i="1">
                        <a:latin typeface="Cambria Math" panose="02040503050406030204" pitchFamily="18" charset="0"/>
                      </a:rPr>
                      <m:t>.</m:t>
                    </m:r>
                  </m:oMath>
                </a14:m>
                <a:r>
                  <a:rPr lang="zh-CN" altLang="en-US" sz="2800" dirty="0">
                    <a:latin typeface="黑体" panose="02010609060101010101" pitchFamily="49" charset="-122"/>
                  </a:rPr>
                  <a:t> </a:t>
                </a:r>
                <a:endParaRPr lang="en-US" altLang="zh-CN" sz="2800" dirty="0">
                  <a:latin typeface="黑体" panose="02010609060101010101" pitchFamily="49" charset="-122"/>
                </a:endParaRPr>
              </a:p>
              <a:p>
                <a:pPr>
                  <a:spcBef>
                    <a:spcPts val="1200"/>
                  </a:spcBef>
                </a:pPr>
                <a:r>
                  <a:rPr lang="zh-CN" altLang="en-US" sz="2800" dirty="0">
                    <a:highlight>
                      <a:srgbClr val="FFFFFF"/>
                    </a:highlight>
                    <a:latin typeface="黑体" panose="02010609060101010101" pitchFamily="49" charset="-122"/>
                  </a:rPr>
                  <a:t>对于任意给定的矩阵范数，都存在与之相容的向量范数</a:t>
                </a:r>
                <a:r>
                  <a:rPr lang="en-US" altLang="zh-CN" sz="2800" dirty="0">
                    <a:highlight>
                      <a:srgbClr val="FFFFFF"/>
                    </a:highlight>
                    <a:latin typeface="黑体" panose="02010609060101010101" pitchFamily="49" charset="-122"/>
                  </a:rPr>
                  <a:t>. </a:t>
                </a:r>
                <a:r>
                  <a:rPr lang="zh-CN" altLang="en-US" sz="2800" dirty="0">
                    <a:highlight>
                      <a:srgbClr val="FFFFFF"/>
                    </a:highlight>
                    <a:latin typeface="黑体" panose="02010609060101010101" pitchFamily="49" charset="-122"/>
                  </a:rPr>
                  <a:t>因此</a:t>
                </a:r>
                <a:endParaRPr lang="en-US" altLang="zh-CN" sz="2800" dirty="0">
                  <a:highlight>
                    <a:srgbClr val="FFFFFF"/>
                  </a:highlight>
                  <a:latin typeface="黑体" panose="02010609060101010101" pitchFamily="49" charset="-122"/>
                </a:endParaRPr>
              </a:p>
              <a:p>
                <a:pPr>
                  <a:spcBef>
                    <a:spcPts val="1200"/>
                  </a:spcBef>
                </a:pPr>
                <a14:m>
                  <m:oMathPara xmlns:m="http://schemas.openxmlformats.org/officeDocument/2006/math">
                    <m:oMathParaPr>
                      <m:jc m:val="centerGroup"/>
                    </m:oMathParaPr>
                    <m:oMath xmlns:m="http://schemas.openxmlformats.org/officeDocument/2006/math">
                      <m:d>
                        <m:dPr>
                          <m:begChr m:val="|"/>
                          <m:endChr m:val="|"/>
                          <m:ctrlPr>
                            <a:rPr lang="en-US" altLang="zh-CN" sz="2800" i="1" smtClean="0">
                              <a:latin typeface="Cambria Math" panose="02040503050406030204" pitchFamily="18" charset="0"/>
                            </a:rPr>
                          </m:ctrlPr>
                        </m:dPr>
                        <m:e>
                          <m:r>
                            <a:rPr lang="zh-CN" altLang="en-US" sz="2800" i="1">
                              <a:latin typeface="Cambria Math" panose="02040503050406030204" pitchFamily="18" charset="0"/>
                            </a:rPr>
                            <m:t>𝜆</m:t>
                          </m:r>
                        </m:e>
                      </m:d>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r>
                            <a:rPr lang="zh-CN" altLang="en-US" sz="2800" i="1">
                              <a:latin typeface="Cambria Math" panose="02040503050406030204" pitchFamily="18" charset="0"/>
                            </a:rPr>
                            <m:t>𝜆</m:t>
                          </m:r>
                          <m:r>
                            <a:rPr lang="en-US" altLang="zh-CN" sz="2800" i="1">
                              <a:latin typeface="Cambria Math" panose="02040503050406030204" pitchFamily="18" charset="0"/>
                            </a:rPr>
                            <m:t>𝑥</m:t>
                          </m:r>
                        </m:e>
                      </m:d>
                      <m:r>
                        <a:rPr lang="en-US" altLang="zh-CN" sz="2800" b="0" i="1" smtClean="0">
                          <a:latin typeface="Cambria Math" panose="02040503050406030204" pitchFamily="18" charset="0"/>
                        </a:rPr>
                        <m:t>=</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𝐴𝑥</m:t>
                          </m:r>
                        </m:e>
                      </m:d>
                      <m:r>
                        <a:rPr lang="en-US" altLang="zh-CN" sz="2800">
                          <a:latin typeface="Cambria Math" panose="02040503050406030204" pitchFamily="18" charset="0"/>
                        </a:rPr>
                        <m:t>≤</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𝐴</m:t>
                          </m:r>
                        </m:e>
                      </m:d>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oMath>
                  </m:oMathPara>
                </a14:m>
                <a:endParaRPr lang="en-US" altLang="zh-CN" sz="2800" dirty="0">
                  <a:latin typeface="黑体" panose="02010609060101010101" pitchFamily="49" charset="-122"/>
                </a:endParaRPr>
              </a:p>
              <a:p>
                <a:pPr>
                  <a:spcBef>
                    <a:spcPts val="1200"/>
                  </a:spcBef>
                </a:pPr>
                <a:r>
                  <a:rPr lang="zh-CN" altLang="en-US" sz="2800" dirty="0">
                    <a:latin typeface="黑体" panose="02010609060101010101" pitchFamily="49" charset="-122"/>
                  </a:rPr>
                  <a:t>由</a:t>
                </a:r>
                <a14:m>
                  <m:oMath xmlns:m="http://schemas.openxmlformats.org/officeDocument/2006/math">
                    <m:r>
                      <a:rPr lang="en-US" altLang="zh-CN" sz="2800" i="1">
                        <a:latin typeface="Cambria Math" panose="02040503050406030204" pitchFamily="18" charset="0"/>
                      </a:rPr>
                      <m:t>𝑥</m:t>
                    </m:r>
                    <m:r>
                      <a:rPr lang="en-US" altLang="zh-CN" sz="2800" i="1">
                        <a:latin typeface="Cambria Math" panose="02040503050406030204" pitchFamily="18" charset="0"/>
                        <a:ea typeface="Cambria Math" panose="02040503050406030204" pitchFamily="18" charset="0"/>
                      </a:rPr>
                      <m:t>≠0</m:t>
                    </m:r>
                    <m:r>
                      <a:rPr lang="zh-CN" altLang="en-US" sz="2800" i="1">
                        <a:latin typeface="Cambria Math" panose="02040503050406030204" pitchFamily="18" charset="0"/>
                        <a:ea typeface="Cambria Math" panose="02040503050406030204" pitchFamily="18" charset="0"/>
                      </a:rPr>
                      <m:t>及</m:t>
                    </m:r>
                    <m:r>
                      <a:rPr lang="zh-CN" altLang="en-US" sz="2800" i="1">
                        <a:latin typeface="Cambria Math" panose="02040503050406030204" pitchFamily="18" charset="0"/>
                      </a:rPr>
                      <m:t>𝜆</m:t>
                    </m:r>
                  </m:oMath>
                </a14:m>
                <a:r>
                  <a:rPr lang="zh-CN" altLang="en-US" sz="2800" dirty="0">
                    <a:latin typeface="黑体" panose="02010609060101010101" pitchFamily="49" charset="-122"/>
                  </a:rPr>
                  <a:t>的任意性，得</a:t>
                </a:r>
                <a14:m>
                  <m:oMath xmlns:m="http://schemas.openxmlformats.org/officeDocument/2006/math">
                    <m:r>
                      <a:rPr lang="zh-CN" altLang="en-US" sz="2800" i="1">
                        <a:latin typeface="Cambria Math" panose="02040503050406030204" pitchFamily="18" charset="0"/>
                      </a:rPr>
                      <m:t>𝜌</m:t>
                    </m:r>
                    <m:r>
                      <a:rPr lang="en-US" altLang="zh-CN" sz="2800" i="1">
                        <a:latin typeface="Cambria Math" panose="02040503050406030204" pitchFamily="18" charset="0"/>
                      </a:rPr>
                      <m:t>(</m:t>
                    </m:r>
                    <m:r>
                      <a:rPr lang="en-US" altLang="zh-CN" sz="2800" i="1">
                        <a:latin typeface="Cambria Math" panose="02040503050406030204" pitchFamily="18" charset="0"/>
                      </a:rPr>
                      <m:t>𝐴</m:t>
                    </m:r>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𝐴</m:t>
                        </m:r>
                      </m:e>
                    </m:d>
                  </m:oMath>
                </a14:m>
                <a:r>
                  <a:rPr lang="en-US" altLang="zh-CN" sz="2800" dirty="0">
                    <a:latin typeface="黑体" panose="02010609060101010101" pitchFamily="49" charset="-122"/>
                  </a:rPr>
                  <a:t>.</a:t>
                </a:r>
              </a:p>
              <a:p>
                <a:pPr>
                  <a:lnSpc>
                    <a:spcPct val="120000"/>
                  </a:lnSpc>
                </a:pPr>
                <a:endParaRPr lang="zh-CN" altLang="zh-CN" sz="2800" dirty="0"/>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505080" y="1229293"/>
                <a:ext cx="8252619" cy="4935337"/>
              </a:xfrm>
              <a:prstGeom prst="rect">
                <a:avLst/>
              </a:prstGeom>
              <a:blipFill>
                <a:blip r:embed="rId2"/>
                <a:stretch>
                  <a:fillRect l="-1773" t="-989" r="-19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3906465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特征值估计</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505080" y="1229293"/>
                <a:ext cx="8252619"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定理</a:t>
                </a:r>
                <a:r>
                  <a:rPr lang="en-US" altLang="zh-CN" sz="2800" b="1" dirty="0">
                    <a:solidFill>
                      <a:srgbClr val="0000FF"/>
                    </a:solidFill>
                  </a:rPr>
                  <a:t>4.4.1 </a:t>
                </a:r>
                <a:r>
                  <a:rPr lang="zh-CN" altLang="en-US" sz="2800" dirty="0"/>
                  <a:t>复方阵的谱半径不大于它的任一矩阵范数</a:t>
                </a:r>
                <a:r>
                  <a:rPr lang="en-US" altLang="zh-CN" sz="2800" dirty="0"/>
                  <a:t>.</a:t>
                </a:r>
              </a:p>
              <a:p>
                <a:pPr>
                  <a:spcBef>
                    <a:spcPts val="1200"/>
                  </a:spcBef>
                </a:pPr>
                <a:r>
                  <a:rPr lang="zh-CN" altLang="en-US" b="1" dirty="0">
                    <a:solidFill>
                      <a:srgbClr val="0000FF"/>
                    </a:solidFill>
                    <a:latin typeface="黑体" panose="02010609060101010101" pitchFamily="49" charset="-122"/>
                  </a:rPr>
                  <a:t>证明</a:t>
                </a:r>
                <a:r>
                  <a:rPr lang="en-US" altLang="zh-CN" dirty="0">
                    <a:latin typeface="黑体" panose="02010609060101010101" pitchFamily="49" charset="-122"/>
                  </a:rPr>
                  <a:t>:</a:t>
                </a:r>
                <a:r>
                  <a:rPr lang="zh-CN" altLang="en-US" sz="2800" dirty="0">
                    <a:latin typeface="黑体" panose="02010609060101010101" pitchFamily="49" charset="-122"/>
                  </a:rPr>
                  <a:t>设</a:t>
                </a:r>
                <a14:m>
                  <m:oMath xmlns:m="http://schemas.openxmlformats.org/officeDocument/2006/math">
                    <m:r>
                      <a:rPr lang="zh-CN" altLang="en-US" sz="2800" i="1">
                        <a:latin typeface="Cambria Math" panose="02040503050406030204" pitchFamily="18" charset="0"/>
                      </a:rPr>
                      <m:t>𝜆</m:t>
                    </m:r>
                  </m:oMath>
                </a14:m>
                <a:r>
                  <a:rPr lang="zh-CN" altLang="en-US" sz="2800" dirty="0">
                    <a:latin typeface="黑体" panose="02010609060101010101" pitchFamily="49" charset="-122"/>
                  </a:rPr>
                  <a:t>为矩阵</a:t>
                </a:r>
                <a14:m>
                  <m:oMath xmlns:m="http://schemas.openxmlformats.org/officeDocument/2006/math">
                    <m:r>
                      <a:rPr lang="en-US" altLang="zh-CN" sz="2800" i="1">
                        <a:latin typeface="Cambria Math" panose="02040503050406030204" pitchFamily="18" charset="0"/>
                      </a:rPr>
                      <m:t>𝐴</m:t>
                    </m:r>
                  </m:oMath>
                </a14:m>
                <a:r>
                  <a:rPr lang="zh-CN" altLang="en-US" sz="2800" dirty="0">
                    <a:latin typeface="黑体" panose="02010609060101010101" pitchFamily="49" charset="-122"/>
                  </a:rPr>
                  <a:t>的任一特征根，非零向量</a:t>
                </a:r>
                <a14:m>
                  <m:oMath xmlns:m="http://schemas.openxmlformats.org/officeDocument/2006/math">
                    <m:r>
                      <a:rPr lang="en-US" altLang="zh-CN" sz="2800" i="1">
                        <a:latin typeface="Cambria Math" panose="02040503050406030204" pitchFamily="18" charset="0"/>
                      </a:rPr>
                      <m:t>𝑥</m:t>
                    </m:r>
                    <m:r>
                      <a:rPr lang="zh-CN" altLang="en-US" sz="2800" i="1">
                        <a:latin typeface="Cambria Math" panose="02040503050406030204" pitchFamily="18" charset="0"/>
                      </a:rPr>
                      <m:t>为</m:t>
                    </m:r>
                  </m:oMath>
                </a14:m>
                <a:r>
                  <a:rPr lang="zh-CN" altLang="en-US" sz="2800" dirty="0">
                    <a:latin typeface="黑体" panose="02010609060101010101" pitchFamily="49" charset="-122"/>
                  </a:rPr>
                  <a:t>与之对应的特征向量</a:t>
                </a:r>
                <a:r>
                  <a:rPr lang="en-US" altLang="zh-CN" sz="2800" dirty="0">
                    <a:latin typeface="黑体" panose="02010609060101010101" pitchFamily="49" charset="-122"/>
                  </a:rPr>
                  <a:t>,</a:t>
                </a:r>
                <a:r>
                  <a:rPr lang="zh-CN" altLang="en-US" sz="2800" dirty="0">
                    <a:latin typeface="黑体" panose="02010609060101010101" pitchFamily="49" charset="-122"/>
                  </a:rPr>
                  <a:t>即</a:t>
                </a:r>
                <a14:m>
                  <m:oMath xmlns:m="http://schemas.openxmlformats.org/officeDocument/2006/math">
                    <m:r>
                      <a:rPr lang="en-US" altLang="zh-CN" sz="2800" i="1">
                        <a:latin typeface="Cambria Math" panose="02040503050406030204" pitchFamily="18" charset="0"/>
                      </a:rPr>
                      <m:t>𝐴𝑥</m:t>
                    </m:r>
                    <m:r>
                      <a:rPr lang="en-US" altLang="zh-CN" sz="2800" i="1">
                        <a:latin typeface="Cambria Math" panose="02040503050406030204" pitchFamily="18" charset="0"/>
                      </a:rPr>
                      <m:t>=</m:t>
                    </m:r>
                    <m:r>
                      <a:rPr lang="zh-CN" altLang="en-US" sz="2800" i="1">
                        <a:latin typeface="Cambria Math" panose="02040503050406030204" pitchFamily="18" charset="0"/>
                      </a:rPr>
                      <m:t>𝜆</m:t>
                    </m:r>
                    <m:r>
                      <a:rPr lang="en-US" altLang="zh-CN" sz="2800" i="1">
                        <a:latin typeface="Cambria Math" panose="02040503050406030204" pitchFamily="18" charset="0"/>
                      </a:rPr>
                      <m:t>𝑥</m:t>
                    </m:r>
                    <m:r>
                      <a:rPr lang="en-US" altLang="zh-CN" sz="2800" i="1">
                        <a:latin typeface="Cambria Math" panose="02040503050406030204" pitchFamily="18" charset="0"/>
                      </a:rPr>
                      <m:t>.</m:t>
                    </m:r>
                  </m:oMath>
                </a14:m>
                <a:r>
                  <a:rPr lang="zh-CN" altLang="en-US" sz="2800" dirty="0">
                    <a:latin typeface="黑体" panose="02010609060101010101" pitchFamily="49" charset="-122"/>
                  </a:rPr>
                  <a:t> </a:t>
                </a:r>
                <a:endParaRPr lang="en-US" altLang="zh-CN" sz="2800" dirty="0">
                  <a:latin typeface="黑体" panose="02010609060101010101" pitchFamily="49" charset="-122"/>
                </a:endParaRPr>
              </a:p>
              <a:p>
                <a:pPr>
                  <a:spcBef>
                    <a:spcPts val="1200"/>
                  </a:spcBef>
                </a:pPr>
                <a:r>
                  <a:rPr lang="zh-CN" altLang="en-US" sz="2800" dirty="0">
                    <a:highlight>
                      <a:srgbClr val="FFFFFF"/>
                    </a:highlight>
                    <a:latin typeface="黑体" panose="02010609060101010101" pitchFamily="49" charset="-122"/>
                  </a:rPr>
                  <a:t>对于任意给定的矩阵范数，都存在与之相容的向量范数</a:t>
                </a:r>
                <a:r>
                  <a:rPr lang="en-US" altLang="zh-CN" sz="2800" dirty="0">
                    <a:highlight>
                      <a:srgbClr val="FFFFFF"/>
                    </a:highlight>
                    <a:latin typeface="黑体" panose="02010609060101010101" pitchFamily="49" charset="-122"/>
                  </a:rPr>
                  <a:t>. </a:t>
                </a:r>
                <a:r>
                  <a:rPr lang="zh-CN" altLang="en-US" sz="2800" dirty="0">
                    <a:highlight>
                      <a:srgbClr val="FFFFFF"/>
                    </a:highlight>
                    <a:latin typeface="黑体" panose="02010609060101010101" pitchFamily="49" charset="-122"/>
                  </a:rPr>
                  <a:t>因此</a:t>
                </a:r>
                <a:endParaRPr lang="en-US" altLang="zh-CN" sz="2800" dirty="0">
                  <a:highlight>
                    <a:srgbClr val="FFFFFF"/>
                  </a:highlight>
                  <a:latin typeface="黑体" panose="02010609060101010101" pitchFamily="49" charset="-122"/>
                </a:endParaRPr>
              </a:p>
              <a:p>
                <a:pPr>
                  <a:spcBef>
                    <a:spcPts val="1200"/>
                  </a:spcBef>
                </a:pPr>
                <a14:m>
                  <m:oMathPara xmlns:m="http://schemas.openxmlformats.org/officeDocument/2006/math">
                    <m:oMathParaPr>
                      <m:jc m:val="centerGroup"/>
                    </m:oMathParaPr>
                    <m:oMath xmlns:m="http://schemas.openxmlformats.org/officeDocument/2006/math">
                      <m:d>
                        <m:dPr>
                          <m:begChr m:val="|"/>
                          <m:endChr m:val="|"/>
                          <m:ctrlPr>
                            <a:rPr lang="en-US" altLang="zh-CN" sz="2800" i="1" smtClean="0">
                              <a:latin typeface="Cambria Math" panose="02040503050406030204" pitchFamily="18" charset="0"/>
                            </a:rPr>
                          </m:ctrlPr>
                        </m:dPr>
                        <m:e>
                          <m:r>
                            <a:rPr lang="zh-CN" altLang="en-US" sz="2800" i="1">
                              <a:latin typeface="Cambria Math" panose="02040503050406030204" pitchFamily="18" charset="0"/>
                            </a:rPr>
                            <m:t>𝜆</m:t>
                          </m:r>
                        </m:e>
                      </m:d>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r>
                            <a:rPr lang="zh-CN" altLang="en-US" sz="2800" i="1">
                              <a:latin typeface="Cambria Math" panose="02040503050406030204" pitchFamily="18" charset="0"/>
                            </a:rPr>
                            <m:t>𝜆</m:t>
                          </m:r>
                          <m:r>
                            <a:rPr lang="en-US" altLang="zh-CN" sz="2800" i="1">
                              <a:latin typeface="Cambria Math" panose="02040503050406030204" pitchFamily="18" charset="0"/>
                            </a:rPr>
                            <m:t>𝑥</m:t>
                          </m:r>
                        </m:e>
                      </m:d>
                      <m:r>
                        <a:rPr lang="en-US" altLang="zh-CN" sz="2800" b="0" i="1" smtClean="0">
                          <a:latin typeface="Cambria Math" panose="02040503050406030204" pitchFamily="18" charset="0"/>
                        </a:rPr>
                        <m:t>=</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𝐴𝑥</m:t>
                          </m:r>
                        </m:e>
                      </m:d>
                      <m:r>
                        <a:rPr lang="en-US" altLang="zh-CN" sz="2800">
                          <a:latin typeface="Cambria Math" panose="02040503050406030204" pitchFamily="18" charset="0"/>
                        </a:rPr>
                        <m:t>≤</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𝐴</m:t>
                          </m:r>
                        </m:e>
                      </m:d>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oMath>
                  </m:oMathPara>
                </a14:m>
                <a:endParaRPr lang="en-US" altLang="zh-CN" sz="2800" dirty="0">
                  <a:latin typeface="黑体" panose="02010609060101010101" pitchFamily="49" charset="-122"/>
                </a:endParaRPr>
              </a:p>
              <a:p>
                <a:pPr>
                  <a:spcBef>
                    <a:spcPts val="1200"/>
                  </a:spcBef>
                </a:pPr>
                <a:r>
                  <a:rPr lang="zh-CN" altLang="en-US" sz="2800" dirty="0">
                    <a:latin typeface="黑体" panose="02010609060101010101" pitchFamily="49" charset="-122"/>
                  </a:rPr>
                  <a:t>由</a:t>
                </a:r>
                <a14:m>
                  <m:oMath xmlns:m="http://schemas.openxmlformats.org/officeDocument/2006/math">
                    <m:r>
                      <a:rPr lang="en-US" altLang="zh-CN" sz="2800" i="1">
                        <a:latin typeface="Cambria Math" panose="02040503050406030204" pitchFamily="18" charset="0"/>
                      </a:rPr>
                      <m:t>𝑥</m:t>
                    </m:r>
                    <m:r>
                      <a:rPr lang="en-US" altLang="zh-CN" sz="2800" i="1">
                        <a:latin typeface="Cambria Math" panose="02040503050406030204" pitchFamily="18" charset="0"/>
                        <a:ea typeface="Cambria Math" panose="02040503050406030204" pitchFamily="18" charset="0"/>
                      </a:rPr>
                      <m:t>≠0</m:t>
                    </m:r>
                    <m:r>
                      <a:rPr lang="zh-CN" altLang="en-US" sz="2800" i="1">
                        <a:latin typeface="Cambria Math" panose="02040503050406030204" pitchFamily="18" charset="0"/>
                        <a:ea typeface="Cambria Math" panose="02040503050406030204" pitchFamily="18" charset="0"/>
                      </a:rPr>
                      <m:t>及</m:t>
                    </m:r>
                    <m:r>
                      <a:rPr lang="zh-CN" altLang="en-US" sz="2800" i="1">
                        <a:latin typeface="Cambria Math" panose="02040503050406030204" pitchFamily="18" charset="0"/>
                      </a:rPr>
                      <m:t>𝜆</m:t>
                    </m:r>
                  </m:oMath>
                </a14:m>
                <a:r>
                  <a:rPr lang="zh-CN" altLang="en-US" sz="2800" dirty="0">
                    <a:latin typeface="黑体" panose="02010609060101010101" pitchFamily="49" charset="-122"/>
                  </a:rPr>
                  <a:t>的任意性，得</a:t>
                </a:r>
                <a14:m>
                  <m:oMath xmlns:m="http://schemas.openxmlformats.org/officeDocument/2006/math">
                    <m:r>
                      <a:rPr lang="zh-CN" altLang="en-US" sz="2800" i="1">
                        <a:latin typeface="Cambria Math" panose="02040503050406030204" pitchFamily="18" charset="0"/>
                      </a:rPr>
                      <m:t>𝜌</m:t>
                    </m:r>
                    <m:r>
                      <a:rPr lang="en-US" altLang="zh-CN" sz="2800" i="1">
                        <a:latin typeface="Cambria Math" panose="02040503050406030204" pitchFamily="18" charset="0"/>
                      </a:rPr>
                      <m:t>(</m:t>
                    </m:r>
                    <m:r>
                      <a:rPr lang="en-US" altLang="zh-CN" sz="2800" i="1">
                        <a:latin typeface="Cambria Math" panose="02040503050406030204" pitchFamily="18" charset="0"/>
                      </a:rPr>
                      <m:t>𝐴</m:t>
                    </m:r>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𝐴</m:t>
                        </m:r>
                      </m:e>
                    </m:d>
                  </m:oMath>
                </a14:m>
                <a:r>
                  <a:rPr lang="en-US" altLang="zh-CN" sz="2800" dirty="0">
                    <a:latin typeface="黑体" panose="02010609060101010101" pitchFamily="49" charset="-122"/>
                  </a:rPr>
                  <a:t>.</a:t>
                </a:r>
              </a:p>
              <a:p>
                <a:pPr>
                  <a:lnSpc>
                    <a:spcPct val="150000"/>
                  </a:lnSpc>
                  <a:spcBef>
                    <a:spcPts val="1200"/>
                  </a:spcBef>
                </a:pPr>
                <a:r>
                  <a:rPr lang="zh-CN" altLang="en-US" b="1" dirty="0">
                    <a:solidFill>
                      <a:srgbClr val="0000FF"/>
                    </a:solidFill>
                    <a:latin typeface="黑体" panose="02010609060101010101" pitchFamily="49" charset="-122"/>
                  </a:rPr>
                  <a:t>注</a:t>
                </a:r>
                <a:r>
                  <a:rPr lang="en-US" altLang="zh-CN" b="1" dirty="0">
                    <a:solidFill>
                      <a:srgbClr val="0000FF"/>
                    </a:solidFill>
                    <a:latin typeface="黑体" panose="02010609060101010101" pitchFamily="49" charset="-122"/>
                  </a:rPr>
                  <a:t>1</a:t>
                </a:r>
                <a:r>
                  <a:rPr lang="en-US" altLang="zh-CN" dirty="0">
                    <a:solidFill>
                      <a:srgbClr val="0000FF"/>
                    </a:solidFill>
                    <a:latin typeface="黑体" panose="02010609060101010101" pitchFamily="49" charset="-122"/>
                  </a:rPr>
                  <a:t>:</a:t>
                </a:r>
                <a:r>
                  <a:rPr lang="zh-CN" altLang="en-US" dirty="0">
                    <a:solidFill>
                      <a:schemeClr val="tx1"/>
                    </a:solidFill>
                    <a:latin typeface="黑体" panose="02010609060101010101" pitchFamily="49" charset="-122"/>
                  </a:rPr>
                  <a:t>若</a:t>
                </a:r>
                <a14:m>
                  <m:oMath xmlns:m="http://schemas.openxmlformats.org/officeDocument/2006/math">
                    <m:r>
                      <a:rPr lang="en-US" altLang="zh-CN" i="1">
                        <a:solidFill>
                          <a:schemeClr val="tx1"/>
                        </a:solidFill>
                        <a:latin typeface="Cambria Math" panose="02040503050406030204" pitchFamily="18" charset="0"/>
                      </a:rPr>
                      <m:t>𝐴</m:t>
                    </m:r>
                  </m:oMath>
                </a14:m>
                <a:r>
                  <a:rPr lang="zh-CN" altLang="en-US" dirty="0">
                    <a:solidFill>
                      <a:schemeClr val="tx1"/>
                    </a:solidFill>
                    <a:latin typeface="黑体" panose="02010609060101010101" pitchFamily="49" charset="-122"/>
                  </a:rPr>
                  <a:t>是正规矩阵</a:t>
                </a:r>
                <a:r>
                  <a:rPr lang="en-US" altLang="zh-CN" dirty="0">
                    <a:solidFill>
                      <a:schemeClr val="tx1"/>
                    </a:solidFill>
                    <a:latin typeface="黑体" panose="02010609060101010101" pitchFamily="49" charset="-122"/>
                  </a:rPr>
                  <a:t>,</a:t>
                </a:r>
                <a:r>
                  <a:rPr lang="zh-CN" altLang="en-US" dirty="0">
                    <a:solidFill>
                      <a:schemeClr val="tx1"/>
                    </a:solidFill>
                    <a:latin typeface="黑体" panose="02010609060101010101" pitchFamily="49" charset="-122"/>
                  </a:rPr>
                  <a:t>则</a:t>
                </a:r>
                <a14:m>
                  <m:oMath xmlns:m="http://schemas.openxmlformats.org/officeDocument/2006/math">
                    <m:r>
                      <a:rPr lang="zh-CN" altLang="en-US" i="1">
                        <a:solidFill>
                          <a:schemeClr val="tx1"/>
                        </a:solidFill>
                        <a:latin typeface="Cambria Math" panose="02040503050406030204" pitchFamily="18" charset="0"/>
                      </a:rPr>
                      <m:t>𝜌</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𝐴</m:t>
                        </m:r>
                      </m:e>
                    </m:d>
                    <m:r>
                      <a:rPr lang="en-US" altLang="zh-CN">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d>
                          <m:dPr>
                            <m:begChr m:val="‖"/>
                            <m:endChr m:val="‖"/>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𝐴</m:t>
                            </m:r>
                          </m:e>
                        </m:d>
                      </m:e>
                      <m:sub>
                        <m:r>
                          <a:rPr lang="en-US" altLang="zh-CN" i="1">
                            <a:solidFill>
                              <a:schemeClr val="tx1"/>
                            </a:solidFill>
                            <a:latin typeface="Cambria Math" panose="02040503050406030204" pitchFamily="18" charset="0"/>
                            <a:ea typeface="Cambria Math" panose="02040503050406030204" pitchFamily="18" charset="0"/>
                          </a:rPr>
                          <m:t>2</m:t>
                        </m:r>
                      </m:sub>
                    </m:sSub>
                  </m:oMath>
                </a14:m>
                <a:r>
                  <a:rPr lang="en-US" altLang="zh-CN" dirty="0">
                    <a:solidFill>
                      <a:schemeClr val="tx1"/>
                    </a:solidFill>
                    <a:latin typeface="黑体" panose="02010609060101010101" pitchFamily="49" charset="-122"/>
                  </a:rPr>
                  <a:t>.</a:t>
                </a:r>
                <a:endParaRPr lang="zh-CN" altLang="en-US" sz="2800" dirty="0"/>
              </a:p>
              <a:p>
                <a:pPr>
                  <a:lnSpc>
                    <a:spcPct val="120000"/>
                  </a:lnSpc>
                </a:pPr>
                <a:endParaRPr lang="zh-CN" altLang="zh-CN" sz="2800" dirty="0"/>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505080" y="1229293"/>
                <a:ext cx="8252619" cy="4935337"/>
              </a:xfrm>
              <a:prstGeom prst="rect">
                <a:avLst/>
              </a:prstGeom>
              <a:blipFill>
                <a:blip r:embed="rId2"/>
                <a:stretch>
                  <a:fillRect l="-1773" t="-989" r="-19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86269108"/>
      </p:ext>
    </p:extLst>
  </p:cSld>
  <p:clrMapOvr>
    <a:masterClrMapping/>
  </p:clrMapOvr>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Times New Roman" pitchFamily="18"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Times New Roman" pitchFamily="18" charset="0"/>
            <a:cs typeface="Arial" charset="0"/>
          </a:defRPr>
        </a:defPPr>
      </a:lstStyle>
    </a:lnDef>
    <a:txDef>
      <a:spPr/>
      <a:bodyPr vert="horz" lIns="91440" tIns="45720" rIns="91440" bIns="45720" rtlCol="0">
        <a:normAutofit fontScale="25000" lnSpcReduction="20000"/>
      </a:bodyPr>
      <a:lstStyle>
        <a:defPPr>
          <a:lnSpc>
            <a:spcPct val="140000"/>
          </a:lnSpc>
          <a:defRPr sz="11200" b="1" dirty="0"/>
        </a:defPPr>
      </a:lstStyle>
    </a:tx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14071</TotalTime>
  <Words>2069</Words>
  <Application>Microsoft Office PowerPoint</Application>
  <PresentationFormat>全屏显示(4:3)</PresentationFormat>
  <Paragraphs>208</Paragraphs>
  <Slides>39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39</vt:i4>
      </vt:variant>
    </vt:vector>
  </HeadingPairs>
  <TitlesOfParts>
    <vt:vector size="48" baseType="lpstr">
      <vt:lpstr>黑体</vt:lpstr>
      <vt:lpstr>宋体</vt:lpstr>
      <vt:lpstr>Arial</vt:lpstr>
      <vt:lpstr>Calibri</vt:lpstr>
      <vt:lpstr>Cambria Math</vt:lpstr>
      <vt:lpstr>Times New Roman</vt:lpstr>
      <vt:lpstr>Verdana</vt:lpstr>
      <vt:lpstr>Wingdings</vt:lpstr>
      <vt:lpstr>Profile</vt:lpstr>
      <vt:lpstr>第四章 矩阵分析</vt:lpstr>
      <vt:lpstr>第四章 矩阵分析——特征值估计</vt:lpstr>
      <vt:lpstr>第四章 矩阵分析——特征值估计</vt:lpstr>
      <vt:lpstr>第四章 矩阵分析——特征值估计</vt:lpstr>
      <vt:lpstr>第四章 矩阵分析——特征值估计</vt:lpstr>
      <vt:lpstr>第四章 矩阵分析——特征值估计</vt:lpstr>
      <vt:lpstr>第四章 矩阵分析——特征值估计</vt:lpstr>
      <vt:lpstr>第四章 矩阵分析——特征值估计</vt:lpstr>
      <vt:lpstr>第四章 矩阵分析——特征值估计</vt:lpstr>
      <vt:lpstr>第四章 矩阵分析——特征值估计</vt:lpstr>
      <vt:lpstr>第四章 矩阵分析——特征值估计</vt:lpstr>
      <vt:lpstr>第四章 矩阵分析——特征值估计</vt:lpstr>
      <vt:lpstr>第四章 矩阵分析——特征值估计</vt:lpstr>
      <vt:lpstr>第四章 矩阵分析——特征值估计</vt:lpstr>
      <vt:lpstr>第四章 矩阵分析——特征值估计</vt:lpstr>
      <vt:lpstr>第四章 矩阵分析——特征值估计</vt:lpstr>
      <vt:lpstr>第四章 矩阵分析——特征值估计</vt:lpstr>
      <vt:lpstr>第四章 矩阵分析——特征值估计</vt:lpstr>
      <vt:lpstr>第四章 矩阵分析——特征值估计</vt:lpstr>
      <vt:lpstr>第四章 矩阵分析——特征值估计</vt:lpstr>
      <vt:lpstr>第四章 矩阵分析——特征值估计</vt:lpstr>
      <vt:lpstr>第四章 矩阵分析——特征值估计</vt:lpstr>
      <vt:lpstr>第四章 矩阵分析——特征值估计</vt:lpstr>
      <vt:lpstr>第四章 矩阵分析——特征值估计</vt:lpstr>
      <vt:lpstr>第四章 矩阵分析——特征值估计</vt:lpstr>
      <vt:lpstr>第四章 矩阵分析——特征值估计</vt:lpstr>
      <vt:lpstr>第四章 矩阵分析——特征值估计</vt:lpstr>
      <vt:lpstr>第四章 矩阵分析——特征值估计</vt:lpstr>
      <vt:lpstr>第四章 矩阵分析——特征值估计</vt:lpstr>
      <vt:lpstr>第四章 矩阵分析——特征值估计</vt:lpstr>
      <vt:lpstr>第四章 矩阵分析——特征值估计</vt:lpstr>
      <vt:lpstr>第四章 矩阵分析——特征值估计</vt:lpstr>
      <vt:lpstr>第四章 矩阵分析——特征值估计</vt:lpstr>
      <vt:lpstr>第四章 矩阵分析——特征值估计</vt:lpstr>
      <vt:lpstr>第四章 矩阵分析——特征值估计</vt:lpstr>
      <vt:lpstr>第四章 矩阵分析——特征值估计</vt:lpstr>
      <vt:lpstr>第四章 矩阵分析——特征值估计</vt:lpstr>
      <vt:lpstr>第四章 矩阵分析——特征值估计</vt:lpstr>
      <vt:lpstr>第四章 矩阵分析——特征值估计</vt:lpstr>
    </vt:vector>
  </TitlesOfParts>
  <Company>University of Illinois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Coordination of Multi-Agent Systems</dc:title>
  <dc:creator>Mark Spong</dc:creator>
  <cp:lastModifiedBy>buaa</cp:lastModifiedBy>
  <cp:revision>1589</cp:revision>
  <dcterms:created xsi:type="dcterms:W3CDTF">2006-05-15T15:18:48Z</dcterms:created>
  <dcterms:modified xsi:type="dcterms:W3CDTF">2024-08-30T11:37:31Z</dcterms:modified>
</cp:coreProperties>
</file>