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47"/>
  </p:notesMasterIdLst>
  <p:sldIdLst>
    <p:sldId id="436" r:id="rId2"/>
    <p:sldId id="444" r:id="rId3"/>
    <p:sldId id="520" r:id="rId4"/>
    <p:sldId id="531" r:id="rId5"/>
    <p:sldId id="639" r:id="rId6"/>
    <p:sldId id="532" r:id="rId7"/>
    <p:sldId id="533" r:id="rId8"/>
    <p:sldId id="640" r:id="rId9"/>
    <p:sldId id="638" r:id="rId10"/>
    <p:sldId id="606" r:id="rId11"/>
    <p:sldId id="607" r:id="rId12"/>
    <p:sldId id="608" r:id="rId13"/>
    <p:sldId id="525" r:id="rId14"/>
    <p:sldId id="641" r:id="rId15"/>
    <p:sldId id="619" r:id="rId16"/>
    <p:sldId id="643" r:id="rId17"/>
    <p:sldId id="644" r:id="rId18"/>
    <p:sldId id="642" r:id="rId19"/>
    <p:sldId id="658" r:id="rId20"/>
    <p:sldId id="645" r:id="rId21"/>
    <p:sldId id="611" r:id="rId22"/>
    <p:sldId id="543" r:id="rId23"/>
    <p:sldId id="625" r:id="rId24"/>
    <p:sldId id="646" r:id="rId25"/>
    <p:sldId id="534" r:id="rId26"/>
    <p:sldId id="535" r:id="rId27"/>
    <p:sldId id="620" r:id="rId28"/>
    <p:sldId id="544" r:id="rId29"/>
    <p:sldId id="537" r:id="rId30"/>
    <p:sldId id="545" r:id="rId31"/>
    <p:sldId id="660" r:id="rId32"/>
    <p:sldId id="631" r:id="rId33"/>
    <p:sldId id="661" r:id="rId34"/>
    <p:sldId id="538" r:id="rId35"/>
    <p:sldId id="621" r:id="rId36"/>
    <p:sldId id="650" r:id="rId37"/>
    <p:sldId id="539" r:id="rId38"/>
    <p:sldId id="652" r:id="rId39"/>
    <p:sldId id="540" r:id="rId40"/>
    <p:sldId id="635" r:id="rId41"/>
    <p:sldId id="612" r:id="rId42"/>
    <p:sldId id="623" r:id="rId43"/>
    <p:sldId id="614" r:id="rId44"/>
    <p:sldId id="656" r:id="rId45"/>
    <p:sldId id="546" r:id="rId4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秦 鸿宇" initials="秦" lastIdx="1" clrIdx="0">
    <p:extLst>
      <p:ext uri="{19B8F6BF-5375-455C-9EA6-DF929625EA0E}">
        <p15:presenceInfo xmlns:p15="http://schemas.microsoft.com/office/powerpoint/2012/main" userId="b62545d6ddf428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B0000"/>
    <a:srgbClr val="183883"/>
    <a:srgbClr val="0033CC"/>
    <a:srgbClr val="2456C6"/>
    <a:srgbClr val="F2B800"/>
    <a:srgbClr val="FF9900"/>
    <a:srgbClr val="FF6600"/>
    <a:srgbClr val="FFFF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0" autoAdjust="0"/>
    <p:restoredTop sz="94414" autoAdjust="0"/>
  </p:normalViewPr>
  <p:slideViewPr>
    <p:cSldViewPr snapToGrid="0">
      <p:cViewPr varScale="1">
        <p:scale>
          <a:sx n="69" d="100"/>
          <a:sy n="69" d="100"/>
        </p:scale>
        <p:origin x="107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1A5F5-5892-403B-B42B-C44EFE4992F9}" type="datetimeFigureOut">
              <a:rPr lang="zh-CN" altLang="en-US" smtClean="0"/>
              <a:pPr/>
              <a:t>2024/8/30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38935-2443-4442-B9E7-AF218D8B08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432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33079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654192"/>
            <a:ext cx="7010400" cy="108732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n-lt"/>
                <a:ea typeface="宋体" charset="-122"/>
              </a:defRPr>
            </a:lvl1pPr>
          </a:lstStyle>
          <a:p>
            <a:fld id="{32B3A7C3-238C-4F15-9026-CB518688ABF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15047" name="AutoShape 7"/>
          <p:cNvSpPr>
            <a:spLocks noChangeArrowheads="1"/>
          </p:cNvSpPr>
          <p:nvPr/>
        </p:nvSpPr>
        <p:spPr bwMode="auto">
          <a:xfrm>
            <a:off x="685800" y="3935747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183883"/>
          </a:solidFill>
          <a:ln w="9525">
            <a:solidFill>
              <a:srgbClr val="01519A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zh-CN" sz="24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35" y="489436"/>
            <a:ext cx="4073331" cy="90897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31" y="349324"/>
            <a:ext cx="8001000" cy="67834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tint val="34118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tint val="3411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3031" y="410968"/>
            <a:ext cx="8001000" cy="67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4820" y="1454654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214020" name="AutoShape 4"/>
          <p:cNvSpPr>
            <a:spLocks noChangeArrowheads="1"/>
          </p:cNvSpPr>
          <p:nvPr/>
        </p:nvSpPr>
        <p:spPr bwMode="auto">
          <a:xfrm>
            <a:off x="609600" y="1114802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183883"/>
          </a:solidFill>
          <a:ln w="9525">
            <a:solidFill>
              <a:srgbClr val="01519A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zh-CN" sz="2400"/>
          </a:p>
        </p:txBody>
      </p:sp>
      <p:sp>
        <p:nvSpPr>
          <p:cNvPr id="214021" name="Line 5"/>
          <p:cNvSpPr>
            <a:spLocks noChangeShapeType="1"/>
          </p:cNvSpPr>
          <p:nvPr/>
        </p:nvSpPr>
        <p:spPr bwMode="auto">
          <a:xfrm flipV="1">
            <a:off x="609600" y="6254392"/>
            <a:ext cx="7924800" cy="0"/>
          </a:xfrm>
          <a:prstGeom prst="line">
            <a:avLst/>
          </a:prstGeom>
          <a:noFill/>
          <a:ln w="3175">
            <a:solidFill>
              <a:srgbClr val="01519A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40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Arial" charset="0"/>
                <a:ea typeface="宋体" charset="-122"/>
              </a:defRPr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2140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15000" y="61722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  <a:ea typeface="宋体" charset="-122"/>
              </a:defRPr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ransition/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rgbClr val="183883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31" y="325968"/>
            <a:ext cx="8001000" cy="678344"/>
          </a:xfrm>
        </p:spPr>
        <p:txBody>
          <a:bodyPr/>
          <a:lstStyle/>
          <a:p>
            <a:pPr algn="ctr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第四章 矩阵分析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0" y="2977762"/>
            <a:ext cx="9144000" cy="902475"/>
          </a:xfrm>
          <a:prstGeom prst="rect">
            <a:avLst/>
          </a:prstGeom>
        </p:spPr>
        <p:txBody>
          <a:bodyPr/>
          <a:lstStyle>
            <a:lvl1pPr marL="469900" indent="-469900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304925" indent="-395288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93863" indent="-387350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93913" indent="-398463" algn="l" rtl="0" fontAlgn="base">
              <a:spcBef>
                <a:spcPct val="25000"/>
              </a:spcBef>
              <a:spcAft>
                <a:spcPct val="0"/>
              </a:spcAft>
              <a:buClr>
                <a:srgbClr val="01519A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zh-CN" sz="36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4.5 </a:t>
            </a:r>
            <a:r>
              <a:rPr lang="zh-CN" altLang="en-US" sz="36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矩阵级数</a:t>
            </a:r>
            <a:endParaRPr lang="en-US" altLang="zh-CN" sz="3600" kern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842837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矩阵级数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0" y="1165793"/>
                <a:ext cx="8110270" cy="50572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4.5.3</a:t>
                </a:r>
                <a:r>
                  <a:rPr lang="zh-CN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矩阵序列按坐标收敛</a:t>
                </a:r>
                <a:r>
                  <a:rPr lang="zh-CN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设矩阵序列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/>
                  <a:t>,</a:t>
                </a:r>
                <a:r>
                  <a:rPr lang="zh-CN" altLang="en-US" sz="2800" dirty="0"/>
                  <a:t>其中矩阵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en-US" altLang="zh-CN" sz="2800"/>
                      <m:t>,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=1,2,⋯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如果当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CN" altLang="en-US" sz="2800" dirty="0"/>
                  <a:t>时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dirty="0"/>
                  <a:t>的每一个元素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800" dirty="0"/>
                  <a:t>都有极限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800" dirty="0"/>
                  <a:t>,</a:t>
                </a:r>
                <a:r>
                  <a:rPr lang="zh-CN" altLang="en-US" sz="2800" dirty="0"/>
                  <a:t>即</a:t>
                </a:r>
                <a:endParaRPr lang="en-US" altLang="zh-CN" sz="2800" dirty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则称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矩阵序列按元素收敛</a:t>
                </a:r>
                <a:r>
                  <a:rPr lang="zh-CN" altLang="en-US" sz="2800" dirty="0"/>
                  <a:t>或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按坐标收敛</a:t>
                </a:r>
                <a:r>
                  <a:rPr lang="zh-CN" altLang="en-US" sz="2800" dirty="0"/>
                  <a:t>（或简称为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矩阵序列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</a:rPr>
                  <a:t>收敛</a:t>
                </a:r>
                <a:r>
                  <a:rPr lang="zh-CN" altLang="en-US" sz="2800" dirty="0"/>
                  <a:t>）</a:t>
                </a:r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zh-CN" altLang="en-US" sz="2800" dirty="0"/>
                  <a:t>称为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序列的极限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,</a:t>
                </a:r>
                <a:r>
                  <a:rPr lang="zh-CN" altLang="en-US" sz="2800" dirty="0"/>
                  <a:t>记为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0" y="1165793"/>
                <a:ext cx="8110270" cy="5057207"/>
              </a:xfrm>
              <a:prstGeom prst="rect">
                <a:avLst/>
              </a:prstGeom>
              <a:blipFill>
                <a:blip r:embed="rId2"/>
                <a:stretch>
                  <a:fillRect l="-1579" t="-843" r="-2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00963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矩阵级数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4.5.2 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8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func>
                            </m:e>
                            <m:e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f>
                                    <m:f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den>
                                  </m:f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求极限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zh-CN" sz="2800" dirty="0"/>
                  <a:t>. </a:t>
                </a: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29750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矩阵级数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命题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4.5.1 </a:t>
                </a:r>
                <a:r>
                  <a:rPr lang="zh-CN" altLang="en-US" sz="2800" dirty="0"/>
                  <a:t>设矩阵序列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/>
                  <a:t>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/>
                  <a:t>分别收敛于矩阵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和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则对任意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有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</a:rPr>
                  <a:t>（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1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;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（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2</a:t>
                </a:r>
                <a:r>
                  <a:rPr lang="zh-CN" altLang="en-US" sz="2800" dirty="0"/>
                  <a:t>）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zh-CN" sz="2800" dirty="0"/>
                  <a:t>;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（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3</a:t>
                </a:r>
                <a:r>
                  <a:rPr lang="zh-CN" altLang="en-US" sz="2800" dirty="0"/>
                  <a:t>）若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</a:rPr>
                  <a:t>为可逆矩阵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则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t="-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12179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矩阵级数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推论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4.5.1 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zh-CN" altLang="en-US" sz="2800" dirty="0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/>
                  <a:t>上任一矩阵范数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/>
                  <a:t>中矩阵序列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/>
                  <a:t>收敛于矩阵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800" dirty="0"/>
                  <a:t>充分必要条件是</a:t>
                </a:r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n-US" altLang="zh-CN" sz="2800" dirty="0">
                  <a:latin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t="-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58078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矩阵级数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推论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4.5.1 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zh-CN" altLang="en-US" sz="2800" dirty="0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/>
                  <a:t>上任一矩阵范数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/>
                  <a:t>中矩阵序列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/>
                  <a:t>收敛于矩阵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800" dirty="0"/>
                  <a:t>充分必要条件是</a:t>
                </a:r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证明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: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充分性：选取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F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范数即可</a:t>
                </a: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</a:rPr>
                  <a:t>必要性：选取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F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范数，根据不同范数的等价性，即可得到结论</a:t>
                </a:r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func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limLow>
                            <m:limLow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800" b="1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limLow>
                            <m:limLow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=0⟺</m:t>
                      </m:r>
                      <m:limLow>
                        <m:limLow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d>
                        <m:dPr>
                          <m:begChr m:val="‖"/>
                          <m:endChr m:val="‖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800" b="1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CN" sz="2800" dirty="0">
                  <a:latin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t="-989" r="-773" b="-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88206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矩阵级数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1</a:t>
                </a:r>
                <a:r>
                  <a:rPr lang="zh-CN" altLang="en-US" sz="2800" b="1" dirty="0">
                    <a:solidFill>
                      <a:srgbClr val="0000FF"/>
                    </a:solidFill>
                  </a:rPr>
                  <a:t>：</a:t>
                </a:r>
                <a:r>
                  <a:rPr lang="zh-CN" altLang="en-US" sz="2800" dirty="0"/>
                  <a:t>矩阵序列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/>
                  <a:t>按坐标收敛于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/>
                  <a:t>当且仅当它按范数收敛于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800" b="1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t="-989" r="-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45979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矩阵级数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1</a:t>
                </a:r>
                <a:r>
                  <a:rPr lang="zh-CN" altLang="en-US" sz="2800" b="1" dirty="0">
                    <a:solidFill>
                      <a:srgbClr val="0000FF"/>
                    </a:solidFill>
                  </a:rPr>
                  <a:t>：</a:t>
                </a:r>
                <a:r>
                  <a:rPr lang="zh-CN" altLang="en-US" sz="2800" dirty="0"/>
                  <a:t>矩阵序列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/>
                  <a:t>按坐标收敛于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/>
                  <a:t>当且仅当它按范数收敛于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800" b="1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推论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4.5.2 </a:t>
                </a:r>
                <a:r>
                  <a:rPr lang="zh-CN" altLang="en-US" sz="2800" dirty="0"/>
                  <a:t>复方阵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的某一范数满足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则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t="-989" r="-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68590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矩阵级数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1</a:t>
                </a:r>
                <a:r>
                  <a:rPr lang="zh-CN" altLang="en-US" sz="2800" b="1" dirty="0">
                    <a:solidFill>
                      <a:srgbClr val="0000FF"/>
                    </a:solidFill>
                  </a:rPr>
                  <a:t>：</a:t>
                </a:r>
                <a:r>
                  <a:rPr lang="zh-CN" altLang="en-US" sz="2800" dirty="0"/>
                  <a:t>矩阵序列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/>
                  <a:t>按坐标收敛于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/>
                  <a:t>当且仅当它按范数收敛于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800" b="1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推论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4.5.2 </a:t>
                </a:r>
                <a:r>
                  <a:rPr lang="zh-CN" altLang="en-US" sz="2800" dirty="0"/>
                  <a:t>复方阵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的某一范数满足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则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sz="2800" dirty="0"/>
                  <a:t>：由于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2800" dirty="0"/>
                  <a:t>知，当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CN" altLang="en-US" sz="2800" dirty="0"/>
                  <a:t>时，有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/>
                  <a:t>. </a:t>
                </a:r>
                <a:r>
                  <a:rPr lang="zh-CN" altLang="en-US" sz="2800" dirty="0"/>
                  <a:t>由推论</a:t>
                </a:r>
                <a:r>
                  <a:rPr lang="en-US" altLang="zh-CN" sz="2800" dirty="0"/>
                  <a:t>4.6.1</a:t>
                </a:r>
                <a:r>
                  <a:rPr lang="zh-CN" altLang="en-US" sz="2800" dirty="0"/>
                  <a:t>可知</a:t>
                </a:r>
                <a:endParaRPr lang="zh-CN" altLang="zh-CN" sz="2800" dirty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t="-989" r="-773" b="-1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49153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矩阵级数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黑体" pitchFamily="49" charset="-122"/>
                  </a:rPr>
                  <a:t>思考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黑体" pitchFamily="49" charset="-122"/>
                  </a:rPr>
                  <a:t>: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黑体" pitchFamily="49" charset="-122"/>
                  </a:rPr>
                  <a:t>若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func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</a:rPr>
                  <a:t>成立吗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38236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矩阵级数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黑体" pitchFamily="49" charset="-122"/>
                  </a:rPr>
                  <a:t>思考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黑体" pitchFamily="49" charset="-122"/>
                  </a:rPr>
                  <a:t>: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黑体" pitchFamily="49" charset="-122"/>
                  </a:rPr>
                  <a:t>若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func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</a:rPr>
                  <a:t>成立吗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?</a:t>
                </a:r>
              </a:p>
              <a:p>
                <a:pPr>
                  <a:lnSpc>
                    <a:spcPct val="120000"/>
                  </a:lnSpc>
                </a:pPr>
                <a:endParaRPr lang="zh-CN" altLang="zh-CN" sz="280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考察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</m:e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zh-CN" altLang="zh-CN" sz="2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显然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=1.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，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时，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zh-CN" sz="28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3801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矩阵级数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4.5.1</a:t>
                </a:r>
                <a:r>
                  <a:rPr lang="zh-CN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向量序列按范数收敛</a:t>
                </a:r>
                <a:r>
                  <a:rPr lang="zh-CN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</m:e>
                            </m:d>
                          </m:e>
                          <m:sub>
                            <m:r>
                              <a:rPr lang="zh-CN" altLang="en-US" sz="2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/>
                  <a:t>维赋范线性空间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zh-CN" altLang="en-US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/>
                  <a:t>中一个向量序列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记为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/>
                  <a:t>. </a:t>
                </a:r>
                <a:r>
                  <a:rPr lang="zh-CN" altLang="en-US" sz="2800" dirty="0"/>
                  <a:t>若存在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/>
                  <a:t>的向量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800" dirty="0"/>
                  <a:t>满足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b>
                              <m:r>
                                <a:rPr lang="zh-CN" altLang="en-US" sz="28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func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则称向量序列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</a:rPr>
                  <a:t>按范数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a:rPr lang="zh-CN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</a:rPr>
                  <a:t>收敛于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记作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func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或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groupCh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不收敛的向量序列称为是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发散</a:t>
                </a:r>
                <a:r>
                  <a:rPr lang="zh-CN" altLang="en-US" sz="2800" dirty="0"/>
                  <a:t>的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t="-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79470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矩阵级数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80010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4.5.3 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800" dirty="0"/>
                  <a:t>的充分必要条件是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推论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4.5.3 </a:t>
                </a:r>
                <a:r>
                  <a:rPr lang="zh-CN" altLang="en-US" sz="2800" dirty="0"/>
                  <a:t>若复方阵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的某一矩阵范数满足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800" dirty="0"/>
                  <a:t>,</a:t>
                </a:r>
                <a:r>
                  <a:rPr lang="zh-CN" altLang="en-US" sz="2800" dirty="0"/>
                  <a:t>则矩阵序列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/>
                  <a:t>收敛于零矩阵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8001000" cy="4935337"/>
              </a:xfrm>
              <a:prstGeom prst="rect">
                <a:avLst/>
              </a:prstGeom>
              <a:blipFill>
                <a:blip r:embed="rId2"/>
                <a:stretch>
                  <a:fillRect l="-1601" r="-2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263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矩阵级数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4.5.4</a:t>
                </a:r>
                <a:r>
                  <a:rPr lang="zh-CN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矩阵级数</a:t>
                </a:r>
                <a:r>
                  <a:rPr lang="zh-CN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800" dirty="0"/>
                  <a:t>设矩阵序列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800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ℂ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zh-CN" altLang="en-US" sz="2800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</a:rPr>
                  <a:t>矩阵级数</a:t>
                </a:r>
                <a:r>
                  <a:rPr lang="en-US" altLang="zh-CN" sz="2800" dirty="0"/>
                  <a:t>. </a:t>
                </a:r>
              </a:p>
              <a:p>
                <a:pPr marL="457200" indent="-457200">
                  <a:lnSpc>
                    <a:spcPct val="120000"/>
                  </a:lnSpc>
                  <a:buClr>
                    <a:srgbClr val="0000FF"/>
                  </a:buClr>
                  <a:buSzPct val="80000"/>
                  <a:buFont typeface="Wingdings" panose="05000000000000000000" pitchFamily="2" charset="2"/>
                  <a:buChar char="n"/>
                </a:pPr>
                <a:r>
                  <a:rPr lang="zh-CN" altLang="en-US" sz="2800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 sz="2800" dirty="0"/>
                  <a:t>为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矩阵级数的部分和</a:t>
                </a:r>
                <a:r>
                  <a:rPr lang="en-US" altLang="zh-CN" sz="2800" dirty="0"/>
                  <a:t>. </a:t>
                </a:r>
              </a:p>
              <a:p>
                <a:pPr marL="457200" indent="-457200">
                  <a:lnSpc>
                    <a:spcPct val="120000"/>
                  </a:lnSpc>
                  <a:buClr>
                    <a:srgbClr val="0000FF"/>
                  </a:buClr>
                  <a:buSzPct val="80000"/>
                  <a:buFont typeface="Wingdings" panose="05000000000000000000" pitchFamily="2" charset="2"/>
                  <a:buChar char="n"/>
                </a:pPr>
                <a:r>
                  <a:rPr lang="zh-CN" altLang="en-US" sz="2800" dirty="0"/>
                  <a:t>若矩阵序列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/>
                  <a:t>收敛且有极限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即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则称矩阵级数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</a:rPr>
                  <a:t>收敛且有和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800" dirty="0"/>
                  <a:t>.</a:t>
                </a:r>
              </a:p>
              <a:p>
                <a:pPr marL="457200" indent="-457200">
                  <a:lnSpc>
                    <a:spcPct val="120000"/>
                  </a:lnSpc>
                  <a:buClr>
                    <a:srgbClr val="0000FF"/>
                  </a:buClr>
                  <a:buSzPct val="80000"/>
                  <a:buFont typeface="Wingdings" panose="05000000000000000000" pitchFamily="2" charset="2"/>
                  <a:buChar char="n"/>
                </a:pPr>
                <a:r>
                  <a:rPr lang="zh-CN" altLang="en-US" sz="2800" dirty="0"/>
                  <a:t>不收敛的矩阵级数成为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发散级数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t="-989" r="-2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12808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矩阵级数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4.5.3 </a:t>
                </a:r>
                <a:r>
                  <a:rPr lang="zh-CN" altLang="en-US" sz="2400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+1)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=1,2,⋯</m:t>
                    </m:r>
                  </m:oMath>
                </a14:m>
                <a:r>
                  <a:rPr lang="en-US" altLang="zh-CN" sz="2400" dirty="0"/>
                  <a:t>, </a:t>
                </a:r>
                <a:r>
                  <a:rPr lang="zh-CN" altLang="en-US" sz="2400" dirty="0"/>
                  <a:t>求级数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400" dirty="0"/>
                  <a:t>.</a:t>
                </a:r>
                <a:endParaRPr lang="zh-CN" altLang="zh-CN" sz="24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32612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矩阵级数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4.5.3 </a:t>
                </a:r>
                <a:r>
                  <a:rPr lang="zh-CN" altLang="en-US" sz="2400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+1)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=1,2,⋯</m:t>
                    </m:r>
                  </m:oMath>
                </a14:m>
                <a:r>
                  <a:rPr lang="en-US" altLang="zh-CN" sz="2400" dirty="0"/>
                  <a:t>, </a:t>
                </a:r>
                <a:r>
                  <a:rPr lang="zh-CN" altLang="en-US" sz="2400" dirty="0"/>
                  <a:t>求级数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4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sz="2400" dirty="0"/>
                  <a:t>：先判断级数的收敛性，令</a:t>
                </a:r>
                <a:endParaRPr lang="en-US" altLang="zh-CN" sz="2400" dirty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400" dirty="0"/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2400" dirty="0"/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22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236" b="-34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47323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矩阵级数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2400" dirty="0">
                    <a:latin typeface="黑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</a:rPr>
                  <a:t>时</a:t>
                </a:r>
                <a:r>
                  <a:rPr lang="en-US" altLang="zh-CN" sz="2400" dirty="0">
                    <a:latin typeface="黑体" panose="02010609060101010101" pitchFamily="49" charset="-122"/>
                  </a:rPr>
                  <a:t>,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+⋯=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latin typeface="黑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1+2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+⋯+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+⋯=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dirty="0">
                  <a:latin typeface="黑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+⋯=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dirty="0">
                  <a:latin typeface="黑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1/3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236" t="-1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955372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矩阵级数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命题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4.5.2 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则以下命题成立</a:t>
                </a:r>
                <a:r>
                  <a:rPr lang="en-US" altLang="zh-CN" sz="2800" dirty="0"/>
                  <a:t>: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</a:rPr>
                  <a:t>（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1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zh-CN" altLang="en-US" sz="2800" i="1">
                        <a:latin typeface="Cambria Math" panose="02040503050406030204" pitchFamily="18" charset="0"/>
                      </a:rPr>
                      <m:t>收敛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⟺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个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数值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级数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e>
                    </m:nary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收敛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800" b="0" dirty="0">
                  <a:latin typeface="黑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</a:rPr>
                  <a:t>（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2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）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发散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⟺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个数值级数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e>
                    </m:nary>
                    <m:r>
                      <a:rPr lang="zh-CN" altLang="en-US" sz="2800" i="1">
                        <a:latin typeface="Cambria Math" panose="02040503050406030204" pitchFamily="18" charset="0"/>
                      </a:rPr>
                      <m:t>中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至少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有一个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发散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sz="2800" b="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</a:rPr>
                  <a:t>（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3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）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zh-CN" altLang="en-US" sz="2800" i="1">
                        <a:latin typeface="Cambria Math" panose="02040503050406030204" pitchFamily="18" charset="0"/>
                      </a:rPr>
                      <m:t>收敛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⇒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i="1" dirty="0">
                    <a:latin typeface="Cambria Math" panose="02040503050406030204" pitchFamily="18" charset="0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zh-CN" sz="28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t="-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5416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矩阵级数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0" y="1229293"/>
                <a:ext cx="8059469" cy="50191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4.5.5</a:t>
                </a:r>
                <a:r>
                  <a:rPr lang="zh-CN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矩阵级数绝对收敛</a:t>
                </a:r>
                <a:r>
                  <a:rPr lang="zh-CN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若矩阵级数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800" dirty="0"/>
                  <a:t>所对应的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个数值级数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</m:e>
                    </m:nary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均绝对收敛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则称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</a:rPr>
                  <a:t>绝对收敛</a:t>
                </a:r>
                <a:r>
                  <a:rPr lang="en-US" altLang="zh-CN" sz="2800" dirty="0"/>
                  <a:t>.</a:t>
                </a:r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0" y="1229293"/>
                <a:ext cx="8059469" cy="5019107"/>
              </a:xfrm>
              <a:prstGeom prst="rect">
                <a:avLst/>
              </a:prstGeom>
              <a:blipFill>
                <a:blip r:embed="rId2"/>
                <a:stretch>
                  <a:fillRect l="-1589" t="-972" r="-3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24840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矩阵级数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0" y="1229293"/>
                <a:ext cx="8059469" cy="50191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命题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4.5.3 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则以下命题成立</a:t>
                </a:r>
                <a:r>
                  <a:rPr lang="en-US" altLang="zh-CN" sz="2800" dirty="0"/>
                  <a:t>: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</a:rPr>
                  <a:t>（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1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）若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800" dirty="0"/>
                  <a:t>绝对收敛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则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800" dirty="0"/>
                  <a:t>收敛</a:t>
                </a:r>
                <a:r>
                  <a:rPr lang="en-US" altLang="zh-CN" sz="2800" dirty="0"/>
                  <a:t>. </a:t>
                </a:r>
                <a:r>
                  <a:rPr lang="zh-CN" altLang="en-US" sz="2800" dirty="0"/>
                  <a:t>但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800" dirty="0"/>
                  <a:t>收敛并不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蕴含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800" dirty="0"/>
                  <a:t>绝对收敛</a:t>
                </a:r>
                <a:r>
                  <a:rPr lang="en-US" altLang="zh-CN" sz="2800" dirty="0"/>
                  <a:t>;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</a:rPr>
                  <a:t>（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2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）若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800" dirty="0"/>
                  <a:t>绝对收敛于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对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800" dirty="0"/>
                  <a:t>任意重组重排得矩阵级数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则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800" dirty="0"/>
                  <a:t>绝对收敛于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800" dirty="0"/>
                  <a:t>;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</a:rPr>
                  <a:t>（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3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）对任意常矩阵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若矩阵级数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800" dirty="0"/>
                  <a:t>（绝对）收敛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则矩阵级数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𝑃𝐴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nary>
                  </m:oMath>
                </a14:m>
                <a:r>
                  <a:rPr lang="zh-CN" altLang="en-US" sz="2800" dirty="0"/>
                  <a:t>（绝对）收敛</a:t>
                </a:r>
                <a:r>
                  <a:rPr lang="en-US" altLang="zh-CN" sz="2800" dirty="0"/>
                  <a:t>. </a:t>
                </a:r>
                <a:r>
                  <a:rPr lang="zh-CN" altLang="en-US" sz="2800" dirty="0"/>
                  <a:t>反之则不然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0" y="1229293"/>
                <a:ext cx="8059469" cy="5019107"/>
              </a:xfrm>
              <a:prstGeom prst="rect">
                <a:avLst/>
              </a:prstGeom>
              <a:blipFill>
                <a:blip r:embed="rId2"/>
                <a:stretch>
                  <a:fillRect l="-1589" t="-3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03796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矩阵级数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0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4.5.4 </a:t>
                </a:r>
                <a:r>
                  <a:rPr lang="zh-CN" altLang="en-US" sz="2800" dirty="0"/>
                  <a:t>考查矩阵级数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800" dirty="0"/>
                  <a:t>的敛散性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其中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(−1)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交错调和级数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故该级数收敛但不绝对收敛</a:t>
                </a:r>
                <a:r>
                  <a:rPr lang="en-US" altLang="zh-CN" dirty="0"/>
                  <a:t>.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endParaRPr lang="en-US" altLang="zh-CN" sz="2800" dirty="0">
                  <a:solidFill>
                    <a:srgbClr val="0000FF"/>
                  </a:solidFill>
                  <a:latin typeface="黑体" panose="02010609060101010101" pitchFamily="49" charset="-122"/>
                </a:endParaRP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绝对收敛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nary>
                      <m:naryPr>
                        <m:chr m:val="∑"/>
                        <m:ctrlPr>
                          <a:rPr lang="zh-CN" alt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收敛，反之不成立</a:t>
                </a:r>
                <a:endParaRPr lang="en-US" altLang="zh-CN" sz="2800" dirty="0">
                  <a:solidFill>
                    <a:srgbClr val="0000FF"/>
                  </a:solidFill>
                  <a:latin typeface="黑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0" y="1229293"/>
                <a:ext cx="8000999" cy="4935337"/>
              </a:xfrm>
              <a:prstGeom prst="rect">
                <a:avLst/>
              </a:prstGeom>
              <a:blipFill>
                <a:blip r:embed="rId2"/>
                <a:stretch>
                  <a:fillRect l="-1829" t="-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0815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矩阵级数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4.5.4 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  <m:sup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矩阵级数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800" dirty="0"/>
                  <a:t>绝对收敛当且仅当对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任意矩阵范数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数值级数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zh-CN" altLang="en-US" sz="2800" dirty="0"/>
                  <a:t>收敛</a:t>
                </a:r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</a:t>
                </a:r>
                <a:r>
                  <a:rPr lang="zh-CN" altLang="en-US" sz="2800" b="1" dirty="0">
                    <a:solidFill>
                      <a:srgbClr val="0000FF"/>
                    </a:solidFill>
                  </a:rPr>
                  <a:t>：</a:t>
                </a:r>
                <a:r>
                  <a:rPr lang="zh-CN" altLang="en-US" sz="2800" dirty="0">
                    <a:solidFill>
                      <a:schemeClr val="tx2"/>
                    </a:solidFill>
                  </a:rPr>
                  <a:t>由矩阵范数的等价关系，判断矩阵级数是否绝对收敛，任意矩阵范数可以换成存在某种范数</a:t>
                </a:r>
                <a:r>
                  <a:rPr lang="en-US" altLang="zh-CN" sz="2800" dirty="0">
                    <a:solidFill>
                      <a:schemeClr val="tx2"/>
                    </a:solidFill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800" dirty="0"/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zh-CN" altLang="en-US" sz="2800" dirty="0"/>
                  <a:t>收敛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800" dirty="0"/>
                  <a:t>绝对收敛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800" dirty="0"/>
                  <a:t>收敛</a:t>
                </a:r>
                <a:endParaRPr lang="en-US" altLang="zh-CN" sz="2800" dirty="0"/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800" dirty="0"/>
                  <a:t>发散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800" dirty="0"/>
                  <a:t>不绝对收敛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⇔ 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发散</m:t>
                    </m:r>
                  </m:oMath>
                </a14:m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r="-1314" b="-76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4066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矩阵级数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4.5.1 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zh-CN" altLang="en-US" sz="2800" dirty="0"/>
                  <a:t>取为绝对值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则定义</a:t>
                </a:r>
                <a:r>
                  <a:rPr lang="en-US" altLang="zh-CN" sz="2800" dirty="0">
                    <a:latin typeface="Cambria Math" panose="02040503050406030204" pitchFamily="18" charset="0"/>
                  </a:rPr>
                  <a:t>4.6.1</a:t>
                </a:r>
                <a:r>
                  <a:rPr lang="zh-CN" altLang="en-US" sz="2800" dirty="0">
                    <a:latin typeface="Cambria Math" panose="02040503050406030204" pitchFamily="18" charset="0"/>
                  </a:rPr>
                  <a:t>中敛散性与高等数学中的相关概念一致</a:t>
                </a:r>
                <a:r>
                  <a:rPr lang="en-US" altLang="zh-CN" sz="2800" dirty="0">
                    <a:latin typeface="Cambria Math" panose="02040503050406030204" pitchFamily="18" charset="0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</a:rPr>
                  <a:t>数列收敛</a:t>
                </a:r>
                <a:endParaRPr lang="zh-CN" altLang="zh-CN" sz="2800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zh-CN" altLang="en-US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sz="2800" dirty="0"/>
                  <a:t>中一个序列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记为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/>
                  <a:t>. </a:t>
                </a:r>
                <a:r>
                  <a:rPr lang="zh-CN" altLang="en-US" sz="2800" dirty="0"/>
                  <a:t>若存在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sz="2800" dirty="0"/>
                  <a:t>的数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800" dirty="0"/>
                  <a:t>满足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d>
                        <m:dPr>
                          <m:begChr m:val="|"/>
                          <m:endChr m:val="|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则称序列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收敛于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记作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func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zh-CN" sz="28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t="-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731519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矩阵级数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8650" y="1239596"/>
                <a:ext cx="8234934" cy="50064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4.5.5 </a:t>
                </a:r>
                <a:r>
                  <a:rPr lang="zh-CN" altLang="en-US" sz="2800" dirty="0"/>
                  <a:t>考查矩阵级数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800" dirty="0"/>
                  <a:t>的敛散性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其中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+1)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239596"/>
                <a:ext cx="8234934" cy="5006407"/>
              </a:xfrm>
              <a:prstGeom prst="rect">
                <a:avLst/>
              </a:prstGeom>
              <a:blipFill>
                <a:blip r:embed="rId2"/>
                <a:stretch>
                  <a:fillRect l="-1480" t="-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8471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矩阵级数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8650" y="1239596"/>
                <a:ext cx="8234934" cy="50064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4.5.5 </a:t>
                </a:r>
                <a:r>
                  <a:rPr lang="zh-CN" altLang="en-US" sz="2800" dirty="0"/>
                  <a:t>考查矩阵级数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800" dirty="0"/>
                  <a:t>的敛散性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其中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+1)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sz="2800" dirty="0"/>
                  <a:t>：由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知</m:t>
                    </m:r>
                    <m:nary>
                      <m:naryPr>
                        <m:chr m:val="∑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den>
                        </m:f>
                      </m:e>
                    </m:nary>
                  </m:oMath>
                </a14:m>
                <a:r>
                  <a:rPr lang="zh-CN" altLang="en-US" sz="2800" dirty="0"/>
                  <a:t>收敛，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故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级数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800" dirty="0"/>
                  <a:t>绝对收敛</a:t>
                </a:r>
                <a:r>
                  <a:rPr lang="en-US" altLang="zh-CN" sz="2800" dirty="0"/>
                  <a:t>.</a:t>
                </a:r>
                <a:endParaRPr lang="en-US" altLang="zh-CN" sz="2800" b="1" i="1" dirty="0">
                  <a:latin typeface="方正正粗黑简体" panose="02000000000000000000" pitchFamily="2" charset="-122"/>
                  <a:ea typeface="方正正粗黑简体" panose="02000000000000000000"/>
                  <a:cs typeface="阿里巴巴普惠体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239596"/>
                <a:ext cx="8234934" cy="5006407"/>
              </a:xfrm>
              <a:prstGeom prst="rect">
                <a:avLst/>
              </a:prstGeom>
              <a:blipFill>
                <a:blip r:embed="rId2"/>
                <a:stretch>
                  <a:fillRect l="-1480" t="-852" b="-25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50985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矩阵级数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8650" y="1227404"/>
                <a:ext cx="7886700" cy="50064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4.5.5 </a:t>
                </a:r>
                <a:r>
                  <a:rPr lang="zh-CN" altLang="en-US" sz="2800" dirty="0"/>
                  <a:t>考查矩阵级数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800" dirty="0"/>
                  <a:t>的敛散性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其中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(−1)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+1)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227404"/>
                <a:ext cx="7886700" cy="5006407"/>
              </a:xfrm>
              <a:prstGeom prst="rect">
                <a:avLst/>
              </a:prstGeom>
              <a:blipFill>
                <a:blip r:embed="rId2"/>
                <a:stretch>
                  <a:fillRect l="-1546" t="-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36051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矩阵级数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8650" y="1227404"/>
                <a:ext cx="7886700" cy="50064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4.5.5 </a:t>
                </a:r>
                <a:r>
                  <a:rPr lang="zh-CN" altLang="en-US" sz="2800" dirty="0"/>
                  <a:t>考查矩阵级数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800" dirty="0"/>
                  <a:t>的敛散性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其中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(−1)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+1)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zh-CN" altLang="en-US" sz="2800" dirty="0"/>
                  <a:t>，调和级数发散，故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800" dirty="0"/>
                  <a:t>不绝对收敛</a:t>
                </a:r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通过范数的数项级数，不好直接判断矩阵级数的收敛性，只能利用定义进行判断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227404"/>
                <a:ext cx="7886700" cy="5006407"/>
              </a:xfrm>
              <a:prstGeom prst="rect">
                <a:avLst/>
              </a:prstGeom>
              <a:blipFill>
                <a:blip r:embed="rId2"/>
                <a:stretch>
                  <a:fillRect l="-1546" t="-852" b="-43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06862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矩阵级数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0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4.5.6</a:t>
                </a:r>
                <a:r>
                  <a:rPr lang="zh-CN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矩阵幂级数</a:t>
                </a:r>
                <a:r>
                  <a:rPr lang="zh-CN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定义矩阵级数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其中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称该级数为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矩阵幂级数</a:t>
                </a:r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800" dirty="0"/>
                  <a:t>绝对收敛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⟺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en-US" sz="2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zh-CN" altLang="en-US" sz="2800" dirty="0"/>
                  <a:t>收敛</a:t>
                </a:r>
                <a:endParaRPr lang="en-US" altLang="zh-CN" sz="2800" dirty="0"/>
              </a:p>
              <a:p>
                <a:pPr>
                  <a:lnSpc>
                    <a:spcPct val="150000"/>
                  </a:lnSpc>
                </a:pP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0" y="1229293"/>
                <a:ext cx="8000999" cy="4935337"/>
              </a:xfrm>
              <a:prstGeom prst="rect">
                <a:avLst/>
              </a:prstGeom>
              <a:blipFill>
                <a:blip r:embed="rId2"/>
                <a:stretch>
                  <a:fillRect l="-1601" t="-989" r="-2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47508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矩阵级数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487122" y="1229293"/>
                <a:ext cx="8217966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引</a:t>
                </a:r>
                <a:r>
                  <a:rPr lang="zh-CN" altLang="zh-CN" sz="2800" b="1" dirty="0">
                    <a:solidFill>
                      <a:srgbClr val="0000FF"/>
                    </a:solidFill>
                  </a:rPr>
                  <a:t>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4.5.1 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若幂级数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800" dirty="0"/>
                  <a:t>在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/>
                  <a:t>点收敛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则对满足不等式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/>
                  <a:t>的幂级数都绝对收敛</a:t>
                </a:r>
                <a:r>
                  <a:rPr lang="en-US" altLang="zh-CN" sz="2800" dirty="0"/>
                  <a:t>. </a:t>
                </a:r>
                <a:r>
                  <a:rPr lang="zh-CN" altLang="en-US" sz="2800" dirty="0"/>
                  <a:t>反之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若幂级数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800" dirty="0"/>
                  <a:t>在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/>
                  <a:t>点发散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则对于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/>
                  <a:t>的幂级数都发散</a:t>
                </a:r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zh-CN" altLang="en-US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22" y="1229293"/>
                <a:ext cx="8217966" cy="4935337"/>
              </a:xfrm>
              <a:prstGeom prst="rect">
                <a:avLst/>
              </a:prstGeom>
              <a:blipFill>
                <a:blip r:embed="rId2"/>
                <a:stretch>
                  <a:fillRect l="-1558" t="-989" r="-3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06252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矩阵级数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493218" y="1229293"/>
                <a:ext cx="8266734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引</a:t>
                </a:r>
                <a:r>
                  <a:rPr lang="zh-CN" altLang="zh-CN" sz="2800" b="1" dirty="0">
                    <a:solidFill>
                      <a:srgbClr val="0000FF"/>
                    </a:solidFill>
                  </a:rPr>
                  <a:t>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4.5.1 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若幂级数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800" dirty="0"/>
                  <a:t>在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/>
                  <a:t>点收敛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则对满足不等式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/>
                  <a:t>的幂级数都绝对收敛</a:t>
                </a:r>
                <a:r>
                  <a:rPr lang="en-US" altLang="zh-CN" sz="2800" dirty="0"/>
                  <a:t>. </a:t>
                </a:r>
                <a:r>
                  <a:rPr lang="zh-CN" altLang="en-US" sz="2800" dirty="0"/>
                  <a:t>反之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若幂级数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800" dirty="0"/>
                  <a:t>在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dirty="0"/>
                  <a:t>点发散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则对于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/>
                  <a:t>的幂级数都发散</a:t>
                </a:r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</a:rPr>
                  <a:t>复习</a:t>
                </a:r>
                <a:r>
                  <a:rPr lang="zh-CN" altLang="en-US" sz="2800" dirty="0"/>
                  <a:t>：若存在非负实数或无穷大数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800" dirty="0"/>
                  <a:t>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800" dirty="0"/>
                  <a:t>时</a:t>
                </a:r>
                <a:r>
                  <a:rPr lang="en-US" altLang="zh-CN" sz="2800" dirty="0"/>
                  <a:t>,</a:t>
                </a:r>
                <a:r>
                  <a:rPr lang="zh-CN" altLang="en-US" sz="2800" dirty="0"/>
                  <a:t>幂级数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800" dirty="0"/>
                  <a:t>收敛</a:t>
                </a:r>
                <a:r>
                  <a:rPr lang="en-US" altLang="zh-CN" sz="2800" dirty="0"/>
                  <a:t>; </a:t>
                </a:r>
                <a:r>
                  <a:rPr lang="zh-CN" altLang="en-US" sz="2800" dirty="0"/>
                  <a:t>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800" dirty="0"/>
                  <a:t>时</a:t>
                </a:r>
                <a:r>
                  <a:rPr lang="en-US" altLang="zh-CN" sz="2800" dirty="0"/>
                  <a:t>,</a:t>
                </a:r>
                <a:r>
                  <a:rPr lang="zh-CN" altLang="en-US" sz="2800" dirty="0"/>
                  <a:t>幂级数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800" dirty="0"/>
                  <a:t>都发散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则称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800" dirty="0"/>
                  <a:t>为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收敛半径</a:t>
                </a:r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</m:acc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→∞</m:t>
                        </m:r>
                      </m:sub>
                    </m:sSub>
                    <m:rad>
                      <m:ra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deg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rad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或者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dirty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zh-CN" altLang="en-US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18" y="1229293"/>
                <a:ext cx="8266734" cy="4935337"/>
              </a:xfrm>
              <a:prstGeom prst="rect">
                <a:avLst/>
              </a:prstGeom>
              <a:blipFill>
                <a:blip r:embed="rId2"/>
                <a:stretch>
                  <a:fillRect l="-1549" t="-989" r="-3909" b="-6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87243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矩阵级数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1" y="1229293"/>
                <a:ext cx="80010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4.5.5</a:t>
                </a:r>
                <a:r>
                  <a:rPr lang="zh-CN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（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Abel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型定理</a:t>
                </a:r>
                <a:r>
                  <a:rPr lang="zh-CN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sz="2800" dirty="0"/>
                  <a:t>设复变量幂级数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800" dirty="0"/>
                  <a:t>的收敛半径为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/>
                  <a:t>的谱半径为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则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</a:rPr>
                  <a:t>（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1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）当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800" dirty="0"/>
                  <a:t>绝对收敛</a:t>
                </a:r>
                <a:r>
                  <a:rPr lang="en-US" altLang="zh-CN" sz="2800" dirty="0"/>
                  <a:t>;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</a:rPr>
                  <a:t>（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2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）当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800" dirty="0"/>
                  <a:t>发散</a:t>
                </a:r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1" y="1229293"/>
                <a:ext cx="8001000" cy="4935337"/>
              </a:xfrm>
              <a:prstGeom prst="rect">
                <a:avLst/>
              </a:prstGeom>
              <a:blipFill>
                <a:blip r:embed="rId2"/>
                <a:stretch>
                  <a:fillRect l="-1523" t="-989" r="-1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87066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矩阵级数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3:</a:t>
                </a:r>
                <a:r>
                  <a:rPr lang="en-US" altLang="zh-CN" sz="2800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sz="2800" dirty="0"/>
                  <a:t>当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800" dirty="0"/>
                  <a:t>时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矩阵幂级数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800" dirty="0"/>
                  <a:t>的敛散性无法由</a:t>
                </a:r>
                <a:r>
                  <a:rPr lang="en-US" altLang="zh-CN" sz="2800" dirty="0">
                    <a:latin typeface="Cambria Math" panose="02040503050406030204" pitchFamily="18" charset="0"/>
                  </a:rPr>
                  <a:t>Abel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型定理判断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只能根据矩阵级数的定义进行判断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t="-989" r="-1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37754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矩阵级数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4.5.6 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判断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800" dirty="0"/>
                  <a:t>的敛散性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0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r="-2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47011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矩阵级数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4.5.1 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/>
                  <a:t>维赋范线性空间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/>
                  <a:t>的一个向量序列</a:t>
                </a:r>
                <a:r>
                  <a:rPr lang="en-US" altLang="zh-CN" sz="2800" dirty="0"/>
                  <a:t>. </a:t>
                </a:r>
                <a:r>
                  <a:rPr lang="zh-CN" altLang="en-US" sz="2800" dirty="0"/>
                  <a:t>若序列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/>
                  <a:t>按某种范数收敛于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则序列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/>
                  <a:t>按任意范数收敛于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即有限维空间中按范数收敛是等价的</a:t>
                </a:r>
                <a:r>
                  <a:rPr lang="en-US" altLang="zh-CN" sz="2800" dirty="0"/>
                  <a:t>.</a:t>
                </a:r>
                <a:endParaRPr lang="zh-CN" altLang="en-US" dirty="0"/>
              </a:p>
              <a:p>
                <a:pPr>
                  <a:lnSpc>
                    <a:spcPct val="120000"/>
                  </a:lnSpc>
                </a:pP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t="-989" r="-10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586051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矩阵级数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0" y="1229293"/>
                <a:ext cx="8083853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</a:t>
                </a:r>
                <a:r>
                  <a:rPr lang="zh-CN" altLang="en-US" sz="2800" b="1" dirty="0">
                    <a:solidFill>
                      <a:srgbClr val="0000FF"/>
                    </a:solidFill>
                  </a:rPr>
                  <a:t>：</a:t>
                </a:r>
                <a:r>
                  <a:rPr lang="zh-CN" altLang="en-US" sz="2800" dirty="0"/>
                  <a:t>根据收敛半径判断敛散性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800" dirty="0"/>
                  <a:t>绝对收敛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⟹ 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  <m:r>
                      <a:rPr lang="zh-CN" altLang="en-US" sz="2800">
                        <a:latin typeface="Cambria Math" panose="02040503050406030204" pitchFamily="18" charset="0"/>
                      </a:rPr>
                      <m:t>收敛</m:t>
                    </m:r>
                  </m:oMath>
                </a14:m>
                <a:r>
                  <a:rPr lang="zh-CN" altLang="en-US" sz="2800" dirty="0"/>
                  <a:t>；反之不成立</a:t>
                </a:r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5</a:t>
                </a:r>
                <a:r>
                  <a:rPr lang="zh-CN" altLang="en-US" sz="2800" b="1" dirty="0">
                    <a:solidFill>
                      <a:srgbClr val="0000FF"/>
                    </a:solidFill>
                  </a:rPr>
                  <a:t>：</a:t>
                </a:r>
                <a:r>
                  <a:rPr lang="zh-CN" altLang="en-US" sz="2800" dirty="0"/>
                  <a:t>矩阵级数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800" dirty="0"/>
                  <a:t>不是标准的矩阵幂级数（矩阵幂级数序列编号从</a:t>
                </a:r>
                <a:r>
                  <a:rPr lang="en-US" altLang="zh-CN" sz="2800" dirty="0"/>
                  <a:t>0</a:t>
                </a:r>
                <a:r>
                  <a:rPr lang="zh-CN" altLang="en-US" sz="2800" dirty="0"/>
                  <a:t>开始）但有限项的缺失或增加并不影响矩阵级数的收敛性</a:t>
                </a:r>
                <a:r>
                  <a:rPr lang="en-US" altLang="zh-CN" sz="2800" dirty="0"/>
                  <a:t>. </a:t>
                </a:r>
                <a:r>
                  <a:rPr lang="zh-CN" altLang="en-US" sz="2800" dirty="0"/>
                  <a:t>因此，仍可以借助矩阵幂级数的结论判别非标准型的矩阵幂级数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0" y="1229293"/>
                <a:ext cx="8083853" cy="4935337"/>
              </a:xfrm>
              <a:prstGeom prst="rect">
                <a:avLst/>
              </a:prstGeom>
              <a:blipFill>
                <a:blip r:embed="rId2"/>
                <a:stretch>
                  <a:fillRect l="-1584" t="-989" r="-1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3136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矩阵级数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推论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4.5.4 </a:t>
                </a:r>
                <a:r>
                  <a:rPr lang="zh-CN" altLang="en-US" sz="2800" dirty="0"/>
                  <a:t>若幂级数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800" dirty="0"/>
                  <a:t>在整个复平面上都收敛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则对任意复方阵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有幂级数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800" dirty="0"/>
                  <a:t>收敛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t="-989" r="-3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899626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矩阵级数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1" y="1152020"/>
                <a:ext cx="7936025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推论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4.5.5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（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Neumann</a:t>
                </a:r>
                <a:r>
                  <a:rPr lang="zh-CN" altLang="en-US" sz="2800" b="1" dirty="0">
                    <a:solidFill>
                      <a:srgbClr val="0000FF"/>
                    </a:solidFill>
                  </a:rPr>
                  <a:t>级数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）</a:t>
                </a:r>
                <a:r>
                  <a:rPr lang="zh-CN" altLang="en-US" sz="2800" dirty="0"/>
                  <a:t>矩阵幂级数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800" dirty="0">
                    <a:solidFill>
                      <a:schemeClr val="tx2"/>
                    </a:solidFill>
                  </a:rPr>
                  <a:t>收敛当且仅当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800" dirty="0">
                    <a:solidFill>
                      <a:schemeClr val="tx2"/>
                    </a:solidFill>
                  </a:rPr>
                  <a:t>, </a:t>
                </a:r>
                <a:r>
                  <a:rPr lang="zh-CN" altLang="en-US" sz="2800" dirty="0">
                    <a:solidFill>
                      <a:schemeClr val="tx2"/>
                    </a:solidFill>
                  </a:rPr>
                  <a:t>此时</a:t>
                </a:r>
                <a:endParaRPr lang="en-US" altLang="zh-CN" sz="2800" dirty="0">
                  <a:solidFill>
                    <a:schemeClr val="tx2"/>
                  </a:solidFill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nary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1" y="1152020"/>
                <a:ext cx="7936025" cy="4935337"/>
              </a:xfrm>
              <a:prstGeom prst="rect">
                <a:avLst/>
              </a:prstGeom>
              <a:blipFill>
                <a:blip r:embed="rId2"/>
                <a:stretch>
                  <a:fillRect l="-1536" t="-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84280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矩阵级数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0" y="1229293"/>
                <a:ext cx="8144814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6: </a:t>
                </a:r>
                <a:r>
                  <a:rPr lang="zh-CN" altLang="en-US" sz="2400" dirty="0">
                    <a:solidFill>
                      <a:schemeClr val="tx2"/>
                    </a:solidFill>
                  </a:rPr>
                  <a:t>可逆矩阵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chemeClr val="tx2"/>
                    </a:solidFill>
                  </a:rPr>
                  <a:t>与矩阵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>
                    <a:solidFill>
                      <a:schemeClr val="tx2"/>
                    </a:solidFill>
                  </a:rPr>
                  <a:t>的</a:t>
                </a:r>
                <a:r>
                  <a:rPr lang="zh-CN" altLang="en-US" sz="2400" dirty="0">
                    <a:solidFill>
                      <a:srgbClr val="0000FF"/>
                    </a:solidFill>
                  </a:rPr>
                  <a:t>乘积可交换</a:t>
                </a:r>
                <a:r>
                  <a:rPr lang="en-US" altLang="zh-CN" sz="2400" dirty="0"/>
                  <a:t>,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/>
                  <a:t>这是基于幂级数的定义推导的</a:t>
                </a:r>
                <a:r>
                  <a:rPr lang="en-US" altLang="zh-CN" sz="2400" dirty="0"/>
                  <a:t>. </a:t>
                </a:r>
                <a:r>
                  <a:rPr lang="zh-CN" altLang="en-US" sz="2400" dirty="0"/>
                  <a:t>实际上</a:t>
                </a:r>
                <a:r>
                  <a:rPr lang="en-US" altLang="zh-CN" sz="2400" dirty="0"/>
                  <a:t>, </a:t>
                </a:r>
                <a:r>
                  <a:rPr lang="zh-CN" altLang="en-US" sz="2400" dirty="0"/>
                  <a:t>所有可展开成幂级数的矩阵都具有这一性质</a:t>
                </a:r>
                <a:r>
                  <a:rPr lang="en-US" altLang="zh-CN" sz="2400" dirty="0"/>
                  <a:t>.  </a:t>
                </a: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0" y="1229293"/>
                <a:ext cx="8144814" cy="4935337"/>
              </a:xfrm>
              <a:prstGeom prst="rect">
                <a:avLst/>
              </a:prstGeom>
              <a:blipFill>
                <a:blip r:embed="rId2"/>
                <a:stretch>
                  <a:fillRect l="-1572" t="-989" r="-1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969826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矩阵级数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0" y="1229293"/>
                <a:ext cx="8144814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6:</a:t>
                </a:r>
                <a:r>
                  <a:rPr lang="en-US" altLang="zh-CN" sz="2400" b="1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sz="2400" dirty="0">
                    <a:solidFill>
                      <a:schemeClr val="tx2"/>
                    </a:solidFill>
                  </a:rPr>
                  <a:t>可逆矩阵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chemeClr val="tx2"/>
                    </a:solidFill>
                  </a:rPr>
                  <a:t>与矩阵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>
                    <a:solidFill>
                      <a:schemeClr val="tx2"/>
                    </a:solidFill>
                  </a:rPr>
                  <a:t>的</a:t>
                </a:r>
                <a:r>
                  <a:rPr lang="zh-CN" altLang="en-US" sz="2400" dirty="0">
                    <a:solidFill>
                      <a:srgbClr val="0000FF"/>
                    </a:solidFill>
                  </a:rPr>
                  <a:t>乘积可交换</a:t>
                </a:r>
                <a:r>
                  <a:rPr lang="en-US" altLang="zh-CN" sz="2400" dirty="0"/>
                  <a:t>,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/>
                  <a:t>这是基于幂级数的定义推导的</a:t>
                </a:r>
                <a:r>
                  <a:rPr lang="en-US" altLang="zh-CN" sz="2400" dirty="0"/>
                  <a:t>. </a:t>
                </a:r>
                <a:r>
                  <a:rPr lang="zh-CN" altLang="en-US" sz="2400" dirty="0"/>
                  <a:t>实际上</a:t>
                </a:r>
                <a:r>
                  <a:rPr lang="en-US" altLang="zh-CN" sz="2400" dirty="0"/>
                  <a:t>, </a:t>
                </a:r>
                <a:r>
                  <a:rPr lang="zh-CN" altLang="en-US" sz="2400" dirty="0"/>
                  <a:t>所有可展开成幂级数的矩阵都具有这一性质</a:t>
                </a:r>
                <a:r>
                  <a:rPr lang="en-US" altLang="zh-CN" sz="2400" dirty="0"/>
                  <a:t>.  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/>
                  <a:t>例如</a:t>
                </a:r>
                <a:r>
                  <a:rPr lang="en-US" altLang="zh-CN" sz="2400" dirty="0"/>
                  <a:t>, </a:t>
                </a:r>
                <a:r>
                  <a:rPr lang="zh-CN" altLang="en-US" sz="2400" dirty="0"/>
                  <a:t>当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/>
                  <a:t>时</a:t>
                </a:r>
                <a:r>
                  <a:rPr lang="en-US" altLang="zh-CN" sz="2400" dirty="0"/>
                  <a:t>, </a:t>
                </a:r>
                <a:r>
                  <a:rPr lang="zh-CN" altLang="en-US" sz="2400" dirty="0"/>
                  <a:t>有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dirty="0"/>
                  <a:t>. </a:t>
                </a:r>
                <a:r>
                  <a:rPr lang="zh-CN" altLang="en-US" sz="2400" dirty="0"/>
                  <a:t>相应的</a:t>
                </a:r>
                <a:r>
                  <a:rPr lang="en-US" altLang="zh-CN" sz="2400" dirty="0"/>
                  <a:t>,  </a:t>
                </a:r>
                <a:r>
                  <a:rPr lang="zh-CN" altLang="en-US" sz="2400" dirty="0"/>
                  <a:t>令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sz="2400" dirty="0"/>
                  <a:t>,  </a:t>
                </a:r>
                <a:r>
                  <a:rPr lang="zh-CN" altLang="en-US" sz="2400" dirty="0"/>
                  <a:t>则有矩阵幂级数 </a:t>
                </a:r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/>
                  <a:t>若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400" dirty="0"/>
                  <a:t>可由矩阵幂级数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400" dirty="0"/>
                  <a:t>来定义，</a:t>
                </a:r>
                <a:endParaRPr lang="zh-CN" altLang="zh-CN" sz="24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/>
                  <a:t>若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 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400" dirty="0"/>
                  <a:t>不收敛，但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400" dirty="0"/>
                  <a:t>仍可能有意义</a:t>
                </a:r>
                <a:r>
                  <a:rPr lang="en-US" altLang="zh-CN" sz="2400" dirty="0"/>
                  <a:t>.</a:t>
                </a:r>
                <a:endParaRPr lang="zh-CN" altLang="zh-CN" sz="24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0" y="1229293"/>
                <a:ext cx="8144814" cy="4935337"/>
              </a:xfrm>
              <a:prstGeom prst="rect">
                <a:avLst/>
              </a:prstGeom>
              <a:blipFill>
                <a:blip r:embed="rId2"/>
                <a:stretch>
                  <a:fillRect l="-1572" t="-989" r="-4192" b="-21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55603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矩阵级数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4.5.7 </a:t>
                </a:r>
                <a:r>
                  <a:rPr lang="zh-CN" altLang="en-US" sz="2800" dirty="0"/>
                  <a:t>判断幂级数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800" dirty="0"/>
                  <a:t>的敛散性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其中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/>
                  <a:t>矩阵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的列和范数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zh-CN" altLang="en-US" sz="2800" dirty="0"/>
                  <a:t>，故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sz="2800" dirty="0">
                    <a:solidFill>
                      <a:schemeClr val="tx2"/>
                    </a:solidFill>
                  </a:rPr>
                  <a:t>, 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chemeClr val="tx2"/>
                    </a:solidFill>
                  </a:rPr>
                  <a:t>因此</a:t>
                </a:r>
                <a:r>
                  <a:rPr lang="zh-CN" altLang="en-US" sz="2800" dirty="0"/>
                  <a:t>幂级数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800" dirty="0"/>
                  <a:t>收敛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t="-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5394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矩阵级数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4.5.1 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/>
                  <a:t>维赋范线性空间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/>
                  <a:t>的一个向量序列</a:t>
                </a:r>
                <a:r>
                  <a:rPr lang="en-US" altLang="zh-CN" sz="2800" dirty="0"/>
                  <a:t>. </a:t>
                </a:r>
                <a:r>
                  <a:rPr lang="zh-CN" altLang="en-US" sz="2800" dirty="0"/>
                  <a:t>若序列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/>
                  <a:t>按某种范数收敛于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则序列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/>
                  <a:t>按任意范数收敛于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即有限维空间中按范数收敛是等价的</a:t>
                </a:r>
                <a:r>
                  <a:rPr lang="en-US" altLang="zh-CN" sz="2800" dirty="0"/>
                  <a:t>.</a:t>
                </a:r>
                <a:endParaRPr lang="zh-CN" altLang="en-US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sz="2800" dirty="0"/>
                  <a:t>：设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zh-CN" altLang="en-US" sz="28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zh-CN" altLang="en-US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/>
                  <a:t>中的任意范数，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/>
                  <a:t>，存在正常数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800" dirty="0"/>
                  <a:t>，使得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zh-CN" altLang="en-US" sz="2800" dirty="0"/>
                  <a:t>，由此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若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altLang="zh-CN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altLang="zh-CN" sz="28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pt-BR" altLang="zh-CN" sz="28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altLang="zh-CN" sz="280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800" dirty="0"/>
                  <a:t>,</a:t>
                </a:r>
                <a:r>
                  <a:rPr lang="zh-CN" altLang="en-US" sz="2800" dirty="0"/>
                  <a:t>则由夹逼定理知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altLang="zh-CN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CN" sz="2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altLang="zh-CN" sz="2800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func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t="-989" r="-6028" b="-6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32751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矩阵级数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4.5.2</a:t>
                </a:r>
                <a:r>
                  <a:rPr lang="zh-CN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向量序列按坐标收敛</a:t>
                </a:r>
                <a:r>
                  <a:rPr lang="zh-CN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</m:e>
                            </m:d>
                          </m:e>
                          <m:sub>
                            <m:r>
                              <a:rPr lang="zh-CN" altLang="en-US" sz="2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/>
                  <a:t>维赋范线性空间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/>
                  <a:t>中一组基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/>
                  <a:t>中一个向量序列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并记向量序列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/>
                  <a:t>中的任一向量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/>
                  <a:t>下坐标为</a:t>
                </a:r>
                <a:endParaRPr lang="en-US" altLang="zh-CN" sz="2800" dirty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800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⋯,</m:t>
                            </m:r>
                            <m:sSubSup>
                              <m:sSub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若存在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/>
                  <a:t>的向量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800" dirty="0"/>
                  <a:t>满足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i="0" dirty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=1,⋯,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则称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向量序列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</a:rPr>
                  <a:t>按坐标收敛于向量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其中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zh-CN" altLang="en-US" sz="2800" dirty="0"/>
                  <a:t>是向量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800" dirty="0"/>
                  <a:t>在基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/>
                  <a:t>下坐标</a:t>
                </a:r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t="-989" r="-696" b="-44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87829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矩阵级数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0" y="1165793"/>
                <a:ext cx="8110270" cy="50572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4.5.2 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/>
                  <a:t>维赋范线性空间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zh-CN" altLang="en-US" sz="2800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/>
                  <a:t>的一个向量序列且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800" dirty="0"/>
                  <a:t>. </a:t>
                </a:r>
                <a:r>
                  <a:rPr lang="zh-CN" altLang="en-US" sz="2800" dirty="0"/>
                  <a:t>向量序列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按范数收敛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于向量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800" dirty="0"/>
                  <a:t>当且仅当它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按坐标收敛</a:t>
                </a:r>
                <a:r>
                  <a:rPr lang="zh-CN" altLang="en-US" sz="2800" dirty="0"/>
                  <a:t>于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0" y="1165793"/>
                <a:ext cx="8110270" cy="5057207"/>
              </a:xfrm>
              <a:prstGeom prst="rect">
                <a:avLst/>
              </a:prstGeom>
              <a:blipFill>
                <a:blip r:embed="rId2"/>
                <a:stretch>
                  <a:fillRect l="-1579" t="-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75938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矩阵级数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0" y="1165793"/>
                <a:ext cx="8110270" cy="50572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4.5.2 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/>
                  <a:t>维赋范线性空间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zh-CN" altLang="en-US" sz="2800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/>
                  <a:t>的一个向量序列且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800" dirty="0"/>
                  <a:t>. </a:t>
                </a:r>
                <a:r>
                  <a:rPr lang="zh-CN" altLang="en-US" sz="2800" dirty="0"/>
                  <a:t>向量序列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按范数收敛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于向量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800" dirty="0"/>
                  <a:t>当且仅当它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按坐标收敛</a:t>
                </a:r>
                <a:r>
                  <a:rPr lang="zh-CN" altLang="en-US" sz="2800" dirty="0"/>
                  <a:t>于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sz="2800" dirty="0"/>
                  <a:t>：定义向量范数</a:t>
                </a:r>
                <a:endParaRPr lang="en-US" altLang="zh-CN" sz="2800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则对任意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800" dirty="0"/>
                  <a:t>有</a:t>
                </a:r>
                <a:endParaRPr lang="en-US" altLang="zh-CN" sz="2800" dirty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b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func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d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func>
                    <m:r>
                      <a:rPr lang="en-US" altLang="zh-CN" sz="24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/>
                  <a:t>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0" y="1165793"/>
                <a:ext cx="8110270" cy="5057207"/>
              </a:xfrm>
              <a:prstGeom prst="rect">
                <a:avLst/>
              </a:prstGeom>
              <a:blipFill>
                <a:blip r:embed="rId2"/>
                <a:stretch>
                  <a:fillRect l="-1579" t="-843" b="-3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箭头: 左右 1">
            <a:extLst>
              <a:ext uri="{FF2B5EF4-FFF2-40B4-BE49-F238E27FC236}">
                <a16:creationId xmlns:a16="http://schemas.microsoft.com/office/drawing/2014/main" id="{E2A2FF4A-3645-DDB5-8026-52717290290A}"/>
              </a:ext>
            </a:extLst>
          </p:cNvPr>
          <p:cNvSpPr/>
          <p:nvPr/>
        </p:nvSpPr>
        <p:spPr bwMode="auto">
          <a:xfrm>
            <a:off x="4248149" y="5295900"/>
            <a:ext cx="1052781" cy="396307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3" name="箭头: 左右 2">
            <a:extLst>
              <a:ext uri="{FF2B5EF4-FFF2-40B4-BE49-F238E27FC236}">
                <a16:creationId xmlns:a16="http://schemas.microsoft.com/office/drawing/2014/main" id="{283D602A-288C-91F1-9391-F82BA2A89D88}"/>
              </a:ext>
            </a:extLst>
          </p:cNvPr>
          <p:cNvSpPr/>
          <p:nvPr/>
        </p:nvSpPr>
        <p:spPr bwMode="auto">
          <a:xfrm>
            <a:off x="2755900" y="5937250"/>
            <a:ext cx="984250" cy="393412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25101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矩阵级数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218178" y="1421825"/>
                <a:ext cx="3621582" cy="17602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400" dirty="0"/>
                  <a:t>向量序列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收敛</a:t>
                </a:r>
                <a:endParaRPr lang="zh-CN" altLang="zh-CN" sz="24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/>
                  <a:t>定义：</a:t>
                </a:r>
                <a:r>
                  <a:rPr lang="zh-CN" altLang="en-US" sz="2400" dirty="0">
                    <a:solidFill>
                      <a:srgbClr val="0000FF"/>
                    </a:solidFill>
                  </a:rPr>
                  <a:t>对任一范数</a:t>
                </a:r>
                <a:endParaRPr lang="en-US" altLang="zh-CN" sz="2400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en-US" altLang="zh-CN" sz="24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178" y="1421825"/>
                <a:ext cx="3621582" cy="1760287"/>
              </a:xfrm>
              <a:prstGeom prst="rect">
                <a:avLst/>
              </a:prstGeom>
              <a:blipFill>
                <a:blip r:embed="rId2"/>
                <a:stretch>
                  <a:fillRect l="-2525" t="-20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6AED2F7F-E5A5-4123-BD97-2AF7A4561B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18178" y="4274753"/>
                <a:ext cx="3621582" cy="17602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400" dirty="0"/>
                  <a:t>向量序列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收敛</a:t>
                </a:r>
                <a:endParaRPr lang="zh-CN" altLang="zh-CN" sz="24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/>
                  <a:t>定义：</a:t>
                </a:r>
                <a:r>
                  <a:rPr lang="zh-CN" altLang="en-US" sz="2400" dirty="0">
                    <a:solidFill>
                      <a:srgbClr val="0000FF"/>
                    </a:solidFill>
                  </a:rPr>
                  <a:t>对任一范数</a:t>
                </a:r>
                <a:endParaRPr lang="en-US" altLang="zh-CN" sz="2400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e>
                      </m:func>
                      <m:r>
                        <a:rPr lang="en-US" altLang="zh-CN" sz="24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6AED2F7F-E5A5-4123-BD97-2AF7A4561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178" y="4274753"/>
                <a:ext cx="3621582" cy="1760287"/>
              </a:xfrm>
              <a:prstGeom prst="rect">
                <a:avLst/>
              </a:prstGeom>
              <a:blipFill>
                <a:blip r:embed="rId3"/>
                <a:stretch>
                  <a:fillRect l="-2525" t="-20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A66D8DF6-A6DF-4033-90AA-16B2567EC3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2738" y="4274753"/>
                <a:ext cx="3621582" cy="17602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400" dirty="0"/>
                  <a:t>向量序列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按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坐标收敛</a:t>
                </a:r>
                <a:endParaRPr lang="zh-CN" altLang="zh-CN" sz="240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/>
                  <a:t>定义：</a:t>
                </a:r>
                <a:r>
                  <a:rPr lang="zh-CN" altLang="en-US" sz="2400" dirty="0">
                    <a:solidFill>
                      <a:srgbClr val="0000FF"/>
                    </a:solidFill>
                  </a:rPr>
                  <a:t>对某一基下坐标</a:t>
                </a:r>
                <a:endParaRPr lang="en-US" altLang="zh-CN" sz="2400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A66D8DF6-A6DF-4033-90AA-16B2567EC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38" y="4274753"/>
                <a:ext cx="3621582" cy="1760287"/>
              </a:xfrm>
              <a:prstGeom prst="rect">
                <a:avLst/>
              </a:prstGeom>
              <a:blipFill>
                <a:blip r:embed="rId4"/>
                <a:stretch>
                  <a:fillRect l="-2694" t="-20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7013651A-6F49-4E8A-8B12-CCD6652AB5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8562" y="1421824"/>
                <a:ext cx="3621582" cy="17602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400" dirty="0"/>
                  <a:t>向量序列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按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范数收敛</a:t>
                </a:r>
                <a:endParaRPr lang="zh-CN" altLang="zh-CN" sz="240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/>
                  <a:t>定义：</a:t>
                </a:r>
                <a:r>
                  <a:rPr lang="zh-CN" altLang="en-US" sz="2400" dirty="0">
                    <a:solidFill>
                      <a:srgbClr val="0000FF"/>
                    </a:solidFill>
                  </a:rPr>
                  <a:t>对某一范数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func>
                      <m:r>
                        <a:rPr lang="en-US" altLang="zh-CN" sz="240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7013651A-6F49-4E8A-8B12-CCD6652AB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62" y="1421824"/>
                <a:ext cx="3621582" cy="1760287"/>
              </a:xfrm>
              <a:prstGeom prst="rect">
                <a:avLst/>
              </a:prstGeom>
              <a:blipFill>
                <a:blip r:embed="rId5"/>
                <a:stretch>
                  <a:fillRect l="-2694" t="-20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箭头: 左右 1">
            <a:extLst>
              <a:ext uri="{FF2B5EF4-FFF2-40B4-BE49-F238E27FC236}">
                <a16:creationId xmlns:a16="http://schemas.microsoft.com/office/drawing/2014/main" id="{C3D412AE-8983-4B22-8BCA-894EE064CA83}"/>
              </a:ext>
            </a:extLst>
          </p:cNvPr>
          <p:cNvSpPr/>
          <p:nvPr/>
        </p:nvSpPr>
        <p:spPr bwMode="auto">
          <a:xfrm>
            <a:off x="3963924" y="1950986"/>
            <a:ext cx="1216152" cy="484632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8" name="箭头: 左右 7">
            <a:extLst>
              <a:ext uri="{FF2B5EF4-FFF2-40B4-BE49-F238E27FC236}">
                <a16:creationId xmlns:a16="http://schemas.microsoft.com/office/drawing/2014/main" id="{3AE87865-B041-4B0C-8629-396BC94857AA}"/>
              </a:ext>
            </a:extLst>
          </p:cNvPr>
          <p:cNvSpPr/>
          <p:nvPr/>
        </p:nvSpPr>
        <p:spPr bwMode="auto">
          <a:xfrm>
            <a:off x="3963924" y="4816106"/>
            <a:ext cx="1216152" cy="484632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3" name="箭头: 上下 2">
            <a:extLst>
              <a:ext uri="{FF2B5EF4-FFF2-40B4-BE49-F238E27FC236}">
                <a16:creationId xmlns:a16="http://schemas.microsoft.com/office/drawing/2014/main" id="{608B9D21-4AA6-4592-B532-0D64EF28D0D3}"/>
              </a:ext>
            </a:extLst>
          </p:cNvPr>
          <p:cNvSpPr/>
          <p:nvPr/>
        </p:nvSpPr>
        <p:spPr bwMode="auto">
          <a:xfrm>
            <a:off x="1934922" y="3067814"/>
            <a:ext cx="484632" cy="1216152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10" name="箭头: 上下 9">
            <a:extLst>
              <a:ext uri="{FF2B5EF4-FFF2-40B4-BE49-F238E27FC236}">
                <a16:creationId xmlns:a16="http://schemas.microsoft.com/office/drawing/2014/main" id="{75284CDE-AF6F-492A-8002-193CFC57FAE0}"/>
              </a:ext>
            </a:extLst>
          </p:cNvPr>
          <p:cNvSpPr/>
          <p:nvPr/>
        </p:nvSpPr>
        <p:spPr bwMode="auto">
          <a:xfrm>
            <a:off x="6514136" y="3058601"/>
            <a:ext cx="484632" cy="1216152"/>
          </a:xfrm>
          <a:prstGeom prst="up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05792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  <a:txDef>
      <a:spPr/>
      <a:bodyPr vert="horz" lIns="91440" tIns="45720" rIns="91440" bIns="45720" rtlCol="0">
        <a:normAutofit fontScale="25000" lnSpcReduction="20000"/>
      </a:bodyPr>
      <a:lstStyle>
        <a:defPPr>
          <a:lnSpc>
            <a:spcPct val="140000"/>
          </a:lnSpc>
          <a:defRPr sz="11200" b="1" dirty="0"/>
        </a:defPPr>
      </a:lstStyle>
    </a:tx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14468</TotalTime>
  <Words>2562</Words>
  <Application>Microsoft Office PowerPoint</Application>
  <PresentationFormat>全屏显示(4:3)</PresentationFormat>
  <Paragraphs>221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6" baseType="lpstr">
      <vt:lpstr>阿里巴巴普惠体</vt:lpstr>
      <vt:lpstr>方正正粗黑简体</vt:lpstr>
      <vt:lpstr>黑体</vt:lpstr>
      <vt:lpstr>宋体</vt:lpstr>
      <vt:lpstr>Arial</vt:lpstr>
      <vt:lpstr>Calibri</vt:lpstr>
      <vt:lpstr>Cambria Math</vt:lpstr>
      <vt:lpstr>Times New Roman</vt:lpstr>
      <vt:lpstr>Verdana</vt:lpstr>
      <vt:lpstr>Wingdings</vt:lpstr>
      <vt:lpstr>Profile</vt:lpstr>
      <vt:lpstr>第四章 矩阵分析</vt:lpstr>
      <vt:lpstr>第四章 矩阵分析——矩阵级数</vt:lpstr>
      <vt:lpstr>第四章 矩阵分析——矩阵级数</vt:lpstr>
      <vt:lpstr>第四章 矩阵分析——矩阵级数</vt:lpstr>
      <vt:lpstr>第四章 矩阵分析——矩阵级数</vt:lpstr>
      <vt:lpstr>第四章 矩阵分析——矩阵级数</vt:lpstr>
      <vt:lpstr>第四章 矩阵分析——矩阵级数</vt:lpstr>
      <vt:lpstr>第四章 矩阵分析——矩阵级数</vt:lpstr>
      <vt:lpstr>第四章 矩阵分析——矩阵级数</vt:lpstr>
      <vt:lpstr>第四章 矩阵分析——矩阵级数</vt:lpstr>
      <vt:lpstr>第四章 矩阵分析——矩阵级数</vt:lpstr>
      <vt:lpstr>第四章 矩阵分析——矩阵级数</vt:lpstr>
      <vt:lpstr>第四章 矩阵分析——矩阵级数</vt:lpstr>
      <vt:lpstr>第四章 矩阵分析——矩阵级数</vt:lpstr>
      <vt:lpstr>第四章 矩阵分析——矩阵级数</vt:lpstr>
      <vt:lpstr>第四章 矩阵分析——矩阵级数</vt:lpstr>
      <vt:lpstr>第四章 矩阵分析——矩阵级数</vt:lpstr>
      <vt:lpstr>第四章 矩阵分析——矩阵级数</vt:lpstr>
      <vt:lpstr>第四章 矩阵分析——矩阵级数</vt:lpstr>
      <vt:lpstr>第四章 矩阵分析——矩阵级数</vt:lpstr>
      <vt:lpstr>第四章 矩阵分析——矩阵级数</vt:lpstr>
      <vt:lpstr>第四章 矩阵分析——矩阵级数</vt:lpstr>
      <vt:lpstr>第四章 矩阵分析——矩阵级数</vt:lpstr>
      <vt:lpstr>第四章 矩阵分析——矩阵级数</vt:lpstr>
      <vt:lpstr>第四章 矩阵分析——矩阵级数</vt:lpstr>
      <vt:lpstr>第四章 矩阵分析——矩阵级数</vt:lpstr>
      <vt:lpstr>第四章 矩阵分析——矩阵级数</vt:lpstr>
      <vt:lpstr>第四章 矩阵分析——矩阵级数</vt:lpstr>
      <vt:lpstr>第四章 矩阵分析——矩阵级数</vt:lpstr>
      <vt:lpstr>第四章 矩阵分析——矩阵级数</vt:lpstr>
      <vt:lpstr>第四章 矩阵分析——矩阵级数</vt:lpstr>
      <vt:lpstr>第四章 矩阵分析——矩阵级数</vt:lpstr>
      <vt:lpstr>第四章 矩阵分析——矩阵级数</vt:lpstr>
      <vt:lpstr>第四章 矩阵分析——矩阵级数</vt:lpstr>
      <vt:lpstr>第四章 矩阵分析——矩阵级数</vt:lpstr>
      <vt:lpstr>第四章 矩阵分析——矩阵级数</vt:lpstr>
      <vt:lpstr>第四章 矩阵分析——矩阵级数</vt:lpstr>
      <vt:lpstr>第四章 矩阵分析——矩阵级数</vt:lpstr>
      <vt:lpstr>第四章 矩阵分析——矩阵级数</vt:lpstr>
      <vt:lpstr>第四章 矩阵分析——矩阵级数</vt:lpstr>
      <vt:lpstr>第四章 矩阵分析——矩阵级数</vt:lpstr>
      <vt:lpstr>第四章 矩阵分析——矩阵级数</vt:lpstr>
      <vt:lpstr>第四章 矩阵分析——矩阵级数</vt:lpstr>
      <vt:lpstr>第四章 矩阵分析——矩阵级数</vt:lpstr>
      <vt:lpstr>第四章 矩阵分析——矩阵级数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Coordination of Multi-Agent Systems</dc:title>
  <dc:creator>Mark Spong</dc:creator>
  <cp:lastModifiedBy>buaa</cp:lastModifiedBy>
  <cp:revision>1624</cp:revision>
  <dcterms:created xsi:type="dcterms:W3CDTF">2006-05-15T15:18:48Z</dcterms:created>
  <dcterms:modified xsi:type="dcterms:W3CDTF">2024-08-30T11:38:45Z</dcterms:modified>
</cp:coreProperties>
</file>