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54"/>
  </p:notesMasterIdLst>
  <p:sldIdLst>
    <p:sldId id="437" r:id="rId2"/>
    <p:sldId id="445" r:id="rId3"/>
    <p:sldId id="547" r:id="rId4"/>
    <p:sldId id="671" r:id="rId5"/>
    <p:sldId id="549" r:id="rId6"/>
    <p:sldId id="637" r:id="rId7"/>
    <p:sldId id="606" r:id="rId8"/>
    <p:sldId id="638" r:id="rId9"/>
    <p:sldId id="550" r:id="rId10"/>
    <p:sldId id="551" r:id="rId11"/>
    <p:sldId id="552" r:id="rId12"/>
    <p:sldId id="642" r:id="rId13"/>
    <p:sldId id="609" r:id="rId14"/>
    <p:sldId id="643" r:id="rId15"/>
    <p:sldId id="608" r:id="rId16"/>
    <p:sldId id="644" r:id="rId17"/>
    <p:sldId id="557" r:id="rId18"/>
    <p:sldId id="558" r:id="rId19"/>
    <p:sldId id="555" r:id="rId20"/>
    <p:sldId id="645" r:id="rId21"/>
    <p:sldId id="556" r:id="rId22"/>
    <p:sldId id="553" r:id="rId23"/>
    <p:sldId id="635" r:id="rId24"/>
    <p:sldId id="674" r:id="rId25"/>
    <p:sldId id="560" r:id="rId26"/>
    <p:sldId id="561" r:id="rId27"/>
    <p:sldId id="562" r:id="rId28"/>
    <p:sldId id="647" r:id="rId29"/>
    <p:sldId id="612" r:id="rId30"/>
    <p:sldId id="563" r:id="rId31"/>
    <p:sldId id="649" r:id="rId32"/>
    <p:sldId id="651" r:id="rId33"/>
    <p:sldId id="650" r:id="rId34"/>
    <p:sldId id="564" r:id="rId35"/>
    <p:sldId id="653" r:id="rId36"/>
    <p:sldId id="655" r:id="rId37"/>
    <p:sldId id="675" r:id="rId38"/>
    <p:sldId id="636" r:id="rId39"/>
    <p:sldId id="660" r:id="rId40"/>
    <p:sldId id="615" r:id="rId41"/>
    <p:sldId id="621" r:id="rId42"/>
    <p:sldId id="661" r:id="rId43"/>
    <p:sldId id="570" r:id="rId44"/>
    <p:sldId id="573" r:id="rId45"/>
    <p:sldId id="666" r:id="rId46"/>
    <p:sldId id="663" r:id="rId47"/>
    <p:sldId id="665" r:id="rId48"/>
    <p:sldId id="616" r:id="rId49"/>
    <p:sldId id="667" r:id="rId50"/>
    <p:sldId id="571" r:id="rId51"/>
    <p:sldId id="574" r:id="rId52"/>
    <p:sldId id="668" r:id="rId53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秦 鸿宇" initials="秦" lastIdx="1" clrIdx="0">
    <p:extLst>
      <p:ext uri="{19B8F6BF-5375-455C-9EA6-DF929625EA0E}">
        <p15:presenceInfo xmlns:p15="http://schemas.microsoft.com/office/powerpoint/2012/main" userId="b62545d6ddf428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B0000"/>
    <a:srgbClr val="183883"/>
    <a:srgbClr val="0033CC"/>
    <a:srgbClr val="2456C6"/>
    <a:srgbClr val="F2B800"/>
    <a:srgbClr val="FF9900"/>
    <a:srgbClr val="FF6600"/>
    <a:srgbClr val="FFFF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22" autoAdjust="0"/>
    <p:restoredTop sz="94414" autoAdjust="0"/>
  </p:normalViewPr>
  <p:slideViewPr>
    <p:cSldViewPr snapToGrid="0">
      <p:cViewPr varScale="1">
        <p:scale>
          <a:sx n="69" d="100"/>
          <a:sy n="69" d="100"/>
        </p:scale>
        <p:origin x="111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1A5F5-5892-403B-B42B-C44EFE4992F9}" type="datetimeFigureOut">
              <a:rPr lang="zh-CN" altLang="en-US" smtClean="0"/>
              <a:pPr/>
              <a:t>2024/8/30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38935-2443-4442-B9E7-AF218D8B08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432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33079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654192"/>
            <a:ext cx="7010400" cy="108732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n-lt"/>
                <a:ea typeface="宋体" charset="-122"/>
              </a:defRPr>
            </a:lvl1pPr>
          </a:lstStyle>
          <a:p>
            <a:fld id="{32B3A7C3-238C-4F15-9026-CB518688ABF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15047" name="AutoShape 7"/>
          <p:cNvSpPr>
            <a:spLocks noChangeArrowheads="1"/>
          </p:cNvSpPr>
          <p:nvPr/>
        </p:nvSpPr>
        <p:spPr bwMode="auto">
          <a:xfrm>
            <a:off x="685800" y="3935747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183883"/>
          </a:solidFill>
          <a:ln w="9525">
            <a:solidFill>
              <a:srgbClr val="01519A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zh-CN" sz="24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35" y="489436"/>
            <a:ext cx="4073331" cy="90897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31" y="349324"/>
            <a:ext cx="8001000" cy="67834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tint val="34118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tint val="3411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3031" y="410968"/>
            <a:ext cx="8001000" cy="67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4820" y="1454654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14020" name="AutoShape 4"/>
          <p:cNvSpPr>
            <a:spLocks noChangeArrowheads="1"/>
          </p:cNvSpPr>
          <p:nvPr/>
        </p:nvSpPr>
        <p:spPr bwMode="auto">
          <a:xfrm>
            <a:off x="609600" y="1114802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183883"/>
          </a:solidFill>
          <a:ln w="9525">
            <a:solidFill>
              <a:srgbClr val="01519A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zh-CN" sz="2400"/>
          </a:p>
        </p:txBody>
      </p:sp>
      <p:sp>
        <p:nvSpPr>
          <p:cNvPr id="214021" name="Line 5"/>
          <p:cNvSpPr>
            <a:spLocks noChangeShapeType="1"/>
          </p:cNvSpPr>
          <p:nvPr/>
        </p:nvSpPr>
        <p:spPr bwMode="auto">
          <a:xfrm flipV="1">
            <a:off x="609600" y="6254392"/>
            <a:ext cx="7924800" cy="0"/>
          </a:xfrm>
          <a:prstGeom prst="line">
            <a:avLst/>
          </a:prstGeom>
          <a:noFill/>
          <a:ln w="3175">
            <a:solidFill>
              <a:srgbClr val="01519A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40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Arial" charset="0"/>
                <a:ea typeface="宋体" charset="-122"/>
              </a:defRPr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2140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150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  <a:ea typeface="宋体" charset="-122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ransition/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rgbClr val="183883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31" y="325968"/>
            <a:ext cx="8001000" cy="678344"/>
          </a:xfrm>
        </p:spPr>
        <p:txBody>
          <a:bodyPr/>
          <a:lstStyle/>
          <a:p>
            <a:pPr algn="ctr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第四章 矩阵分析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0" y="2977762"/>
            <a:ext cx="9144000" cy="902475"/>
          </a:xfrm>
          <a:prstGeom prst="rect">
            <a:avLst/>
          </a:prstGeom>
        </p:spPr>
        <p:txBody>
          <a:bodyPr/>
          <a:lstStyle>
            <a:lvl1pPr marL="469900" indent="-469900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304925" indent="-395288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93863" indent="-387350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93913" indent="-398463" algn="l" rtl="0" fontAlgn="base">
              <a:spcBef>
                <a:spcPct val="25000"/>
              </a:spcBef>
              <a:spcAft>
                <a:spcPct val="0"/>
              </a:spcAft>
              <a:buClr>
                <a:srgbClr val="01519A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zh-CN" sz="36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4.6 </a:t>
            </a:r>
            <a:r>
              <a:rPr lang="zh-CN" altLang="en-US" sz="3600" kern="0" dirty="0">
                <a:latin typeface="Times New Roman" panose="02020603050405020304" pitchFamily="18" charset="0"/>
                <a:ea typeface="黑体" panose="02010609060101010101" pitchFamily="49" charset="-122"/>
              </a:rPr>
              <a:t>矩阵函数</a:t>
            </a:r>
            <a:endParaRPr lang="en-US" altLang="zh-CN" sz="3600" kern="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39950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0" y="1229293"/>
                <a:ext cx="800099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含参矩阵函数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：</a:t>
                </a:r>
                <a:r>
                  <a:rPr lang="zh-CN" altLang="en-US" sz="2800" dirty="0"/>
                  <a:t>若矩阵函数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的自变量由矩阵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换成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sz="28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800" dirty="0"/>
                  <a:t>为标量参数</a:t>
                </a:r>
                <a:r>
                  <a:rPr lang="en-US" altLang="zh-CN" sz="2800" dirty="0"/>
                  <a:t>,</a:t>
                </a:r>
                <a:r>
                  <a:rPr lang="zh-CN" altLang="en-US" sz="2800" dirty="0"/>
                  <a:t>则有矩阵函数表达式为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𝐴𝑡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称之为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含参矩阵函数</a:t>
                </a:r>
                <a:r>
                  <a:rPr lang="en-US" altLang="zh-CN" sz="2800" dirty="0"/>
                  <a:t>. 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这类矩阵函数在线性常微分方程求解等应用中常会遇到</a:t>
                </a:r>
                <a:r>
                  <a:rPr lang="en-US" altLang="zh-CN" sz="2800" dirty="0"/>
                  <a:t>.</a:t>
                </a:r>
                <a:endParaRPr lang="zh-CN" altLang="en-US" sz="2800" dirty="0"/>
              </a:p>
              <a:p>
                <a:pPr>
                  <a:lnSpc>
                    <a:spcPct val="120000"/>
                  </a:lnSpc>
                </a:pPr>
                <a:endParaRPr lang="zh-CN" altLang="en-US" sz="2800" dirty="0"/>
              </a:p>
              <a:p>
                <a:pPr>
                  <a:lnSpc>
                    <a:spcPct val="120000"/>
                  </a:lnSpc>
                </a:pPr>
                <a:endParaRPr lang="zh-CN" altLang="en-US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0" y="1229293"/>
                <a:ext cx="8000999" cy="4935337"/>
              </a:xfrm>
              <a:prstGeom prst="rect">
                <a:avLst/>
              </a:prstGeom>
              <a:blipFill>
                <a:blip r:embed="rId2"/>
                <a:stretch>
                  <a:fillRect l="-1601" t="-989" b="-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95764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4.6.2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</m:oMath>
                </a14:m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00000"/>
                  </a:lnSpc>
                </a:pPr>
                <a:endParaRPr lang="en-US" altLang="zh-CN" sz="36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32681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709221" y="1267393"/>
                <a:ext cx="760861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</a:t>
                </a:r>
                <a:r>
                  <a:rPr lang="zh-CN" altLang="en-US" sz="2800" b="1" dirty="0">
                    <a:solidFill>
                      <a:srgbClr val="0000FF"/>
                    </a:solidFill>
                  </a:rPr>
                  <a:t>：</a:t>
                </a:r>
                <a:r>
                  <a:rPr lang="zh-CN" altLang="en-US" sz="2800" dirty="0"/>
                  <a:t>尽管矩阵函数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是关于矩阵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的幂级数，但由于矩阵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最小多项式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的存在，矩阵函数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总可以表示成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800" dirty="0"/>
                  <a:t>这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800" dirty="0"/>
                  <a:t>个矩阵的线性组合，其中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))⁡</m:t>
                    </m:r>
                  </m:oMath>
                </a14:m>
                <a:r>
                  <a:rPr lang="en-US" altLang="zh-CN" sz="2800" dirty="0"/>
                  <a:t>.</a:t>
                </a:r>
                <a:r>
                  <a:rPr lang="zh-CN" altLang="en-US" sz="2800" dirty="0"/>
                  <a:t> 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若矩阵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的最小多项式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未知，则同样可利用矩阵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特征多项式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甚至它的任一零化多项式进行化简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1" y="1267393"/>
                <a:ext cx="7608619" cy="4935337"/>
              </a:xfrm>
              <a:prstGeom prst="rect">
                <a:avLst/>
              </a:prstGeom>
              <a:blipFill>
                <a:blip r:embed="rId2"/>
                <a:stretch>
                  <a:fillRect l="-1603" t="-988" r="-6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20378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4.6.3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sz="2800" dirty="0"/>
                  <a:t>,</a:t>
                </a:r>
                <a:r>
                  <a:rPr lang="zh-CN" altLang="en-US" sz="2800" dirty="0"/>
                  <a:t>其特征值分别为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altLang="zh-CN" sz="2800" dirty="0"/>
                  <a:t>,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800" dirty="0"/>
                  <a:t>（代数重数为</a:t>
                </a:r>
                <a:r>
                  <a:rPr lang="en-US" altLang="zh-CN" sz="2800" dirty="0"/>
                  <a:t>2</a:t>
                </a:r>
                <a:r>
                  <a:rPr lang="zh-CN" altLang="en-US" sz="2800" dirty="0"/>
                  <a:t>）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求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</m:oMath>
                </a14:m>
                <a:r>
                  <a:rPr lang="zh-CN" altLang="en-US" sz="2800" dirty="0"/>
                  <a:t>和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989" r="-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36675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620321" y="1267393"/>
            <a:ext cx="8079179" cy="4935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00FF"/>
                </a:solidFill>
              </a:rPr>
              <a:t>注</a:t>
            </a:r>
            <a:r>
              <a:rPr lang="en-US" altLang="zh-CN" sz="2800" b="1" dirty="0">
                <a:solidFill>
                  <a:srgbClr val="0000FF"/>
                </a:solidFill>
              </a:rPr>
              <a:t>5</a:t>
            </a:r>
            <a:r>
              <a:rPr lang="zh-CN" altLang="en-US" sz="2800" b="1" dirty="0">
                <a:solidFill>
                  <a:srgbClr val="0000FF"/>
                </a:solidFill>
              </a:rPr>
              <a:t>：</a:t>
            </a:r>
            <a:r>
              <a:rPr lang="zh-CN" altLang="en-US" sz="2800" dirty="0"/>
              <a:t>尽管定义法结合矩阵的零化多项式可简化矩阵函数的计算，但该方法还是比较烦琐</a:t>
            </a:r>
            <a:r>
              <a:rPr lang="en-US" altLang="zh-CN" sz="2800" dirty="0"/>
              <a:t>. </a:t>
            </a:r>
            <a:r>
              <a:rPr lang="zh-CN" altLang="en-US" sz="2800" dirty="0"/>
              <a:t>计算矩阵函数有两种常见方法</a:t>
            </a:r>
            <a:r>
              <a:rPr lang="en-US" altLang="zh-CN" sz="2800" dirty="0"/>
              <a:t>: </a:t>
            </a:r>
            <a:r>
              <a:rPr lang="zh-CN" altLang="en-US" sz="2800" dirty="0"/>
              <a:t>方法一是利用</a:t>
            </a:r>
            <a:r>
              <a:rPr lang="zh-CN" altLang="en-US" sz="2800" dirty="0">
                <a:solidFill>
                  <a:srgbClr val="0000FF"/>
                </a:solidFill>
              </a:rPr>
              <a:t>矩阵的相似变换</a:t>
            </a:r>
            <a:r>
              <a:rPr lang="en-US" altLang="zh-CN" sz="2800" dirty="0"/>
              <a:t>,</a:t>
            </a:r>
            <a:r>
              <a:rPr lang="zh-CN" altLang="en-US" sz="2800" dirty="0"/>
              <a:t>方法二是利用</a:t>
            </a:r>
            <a:r>
              <a:rPr lang="zh-CN" altLang="en-US" sz="2800" dirty="0">
                <a:solidFill>
                  <a:srgbClr val="0000FF"/>
                </a:solidFill>
              </a:rPr>
              <a:t>谱上一致性</a:t>
            </a:r>
            <a:r>
              <a:rPr lang="en-US" altLang="zh-CN" sz="2800" dirty="0"/>
              <a:t>.</a:t>
            </a: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65757549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4.6.2 </a:t>
                </a:r>
                <a:r>
                  <a:rPr lang="zh-CN" altLang="en-US" sz="2800" dirty="0"/>
                  <a:t>设复方阵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dirty="0"/>
                  <a:t>相似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即存在可逆矩阵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800" dirty="0"/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是矩阵函数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800" dirty="0"/>
                  <a:t>. </a:t>
                </a: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02797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4.6.2 </a:t>
                </a:r>
                <a:r>
                  <a:rPr lang="zh-CN" altLang="en-US" sz="2800" dirty="0"/>
                  <a:t>设复方阵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与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800" dirty="0"/>
                  <a:t>相似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即存在可逆矩阵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800" dirty="0"/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是矩阵函数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800" dirty="0"/>
                  <a:t>. 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sz="2800" dirty="0"/>
                  <a:t>：直接利用矩阵函数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定义进行证明</a:t>
                </a:r>
                <a:r>
                  <a:rPr lang="en-US" altLang="zh-CN" sz="2800" dirty="0"/>
                  <a:t>. </a:t>
                </a:r>
                <a:r>
                  <a:rPr lang="zh-CN" altLang="en-US" sz="2800" dirty="0"/>
                  <a:t>根据矩阵函数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定义知</a:t>
                </a: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989" r="-1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A5F98F7F-0ABA-C41A-8BE7-C96029561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900" y="4063880"/>
            <a:ext cx="5295900" cy="177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4199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44781" y="1229293"/>
                <a:ext cx="8230920" cy="50445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对矩阵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分两种情况讨论</a:t>
                </a:r>
                <a:r>
                  <a:rPr lang="en-US" altLang="zh-CN" sz="2800" dirty="0"/>
                  <a:t>: </a:t>
                </a:r>
                <a:endParaRPr lang="zh-CN" altLang="en-US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（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1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）</a:t>
                </a:r>
                <a:r>
                  <a:rPr lang="en-US" altLang="zh-CN" sz="2800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</a:rPr>
                  <a:t>为单纯矩阵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;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（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2</a:t>
                </a:r>
                <a:r>
                  <a:rPr lang="zh-CN" altLang="en-US" sz="2800" dirty="0">
                    <a:solidFill>
                      <a:srgbClr val="FF0000"/>
                    </a:solidFill>
                    <a:latin typeface="黑体" panose="02010609060101010101" pitchFamily="49" charset="-122"/>
                  </a:rPr>
                  <a:t>）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</a:rPr>
                  <a:t>不是单纯矩阵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</a:rPr>
                  <a:t>（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黑体" panose="02010609060101010101" pitchFamily="49" charset="-122"/>
                  </a:rPr>
                  <a:t>1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黑体" panose="02010609060101010101" pitchFamily="49" charset="-122"/>
                  </a:rPr>
                  <a:t>）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</a:rPr>
                  <a:t>为单纯矩阵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则存在可逆矩阵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diag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), 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进而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diag</m:t>
                          </m:r>
                          <m:r>
                            <m:rPr>
                              <m:nor/>
                            </m:rPr>
                            <a:rPr lang="en-US" altLang="zh-CN" sz="2800">
                              <a:solidFill>
                                <a:srgbClr val="0000FF"/>
                              </a:solidFill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800">
                              <a:solidFill>
                                <a:srgbClr val="0000FF"/>
                              </a:solidFill>
                            </a:rPr>
                            <m:t>)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sz="2800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𝐴𝑡</m:t>
                      </m:r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diag</m:t>
                          </m:r>
                          <m:r>
                            <m:rPr>
                              <m:nor/>
                            </m:rPr>
                            <a:rPr lang="en-US" altLang="zh-CN" sz="2800">
                              <a:solidFill>
                                <a:srgbClr val="0000FF"/>
                              </a:solidFill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),⋯,</m:t>
                          </m:r>
                          <m:sSub>
                            <m:sSubPr>
                              <m:ctrlP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800">
                              <a:solidFill>
                                <a:srgbClr val="0000FF"/>
                              </a:solidFill>
                            </a:rPr>
                            <m:t>)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en-US" sz="2800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矩阵函数和含参矩阵函数仍是单纯矩阵</a:t>
                </a:r>
                <a:r>
                  <a:rPr lang="en-US" altLang="zh-CN" sz="2800" dirty="0"/>
                  <a:t>. </a:t>
                </a:r>
                <a:r>
                  <a:rPr lang="zh-CN" altLang="en-US" sz="2800" dirty="0"/>
                  <a:t>特别地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diag</m:t>
                          </m:r>
                          <m:r>
                            <m:rPr>
                              <m:nor/>
                            </m:rPr>
                            <a:rPr lang="en-US" altLang="zh-CN" sz="2800">
                              <a:solidFill>
                                <a:srgbClr val="0000FF"/>
                              </a:solidFill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p>
                            <m:sSupPr>
                              <m:ctrlPr>
                                <a:rPr lang="en-US" altLang="zh-CN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  <m:r>
                            <m:rPr>
                              <m:nor/>
                            </m:rPr>
                            <a:rPr lang="en-US" altLang="zh-CN" sz="2800">
                              <a:solidFill>
                                <a:srgbClr val="0000FF"/>
                              </a:solidFill>
                            </a:rPr>
                            <m:t>)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altLang="zh-CN" sz="28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func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diag</m:t>
                          </m:r>
                          <m:r>
                            <m:rPr>
                              <m:nor/>
                            </m:rPr>
                            <a:rPr lang="en-US" altLang="zh-CN" sz="2800">
                              <a:solidFill>
                                <a:srgbClr val="0000FF"/>
                              </a:solidFill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altLang="zh-CN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r>
                            <m:rPr>
                              <m:nor/>
                            </m:rPr>
                            <a:rPr lang="en-US" altLang="zh-CN" sz="2800">
                              <a:solidFill>
                                <a:srgbClr val="0000FF"/>
                              </a:solidFill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altLang="zh-CN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func>
                          <m:r>
                            <m:rPr>
                              <m:nor/>
                            </m:rPr>
                            <a:rPr lang="en-US" altLang="zh-CN" sz="2800">
                              <a:solidFill>
                                <a:srgbClr val="0000FF"/>
                              </a:solidFill>
                            </a:rPr>
                            <m:t>)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81" y="1229293"/>
                <a:ext cx="8230920" cy="5044507"/>
              </a:xfrm>
              <a:prstGeom prst="rect">
                <a:avLst/>
              </a:prstGeom>
              <a:blipFill>
                <a:blip r:embed="rId2"/>
                <a:stretch>
                  <a:fillRect l="-1480" t="-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787125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（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2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）若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</a:rPr>
                  <a:t>为非单纯矩阵</a:t>
                </a:r>
                <a:r>
                  <a:rPr lang="en-US" altLang="zh-CN" sz="2800" dirty="0">
                    <a:solidFill>
                      <a:srgbClr val="0000FF"/>
                    </a:solidFill>
                  </a:rPr>
                  <a:t>, </a:t>
                </a:r>
                <a:r>
                  <a:rPr lang="zh-CN" altLang="en-US" sz="2800" dirty="0"/>
                  <a:t>则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存在可逆矩阵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是矩阵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的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Jordan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标准形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可表示为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diag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=1,⋯,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为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Jordan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块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</a:t>
                </a:r>
                <a:r>
                  <a:rPr lang="zh-CN" alt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可表示为</a:t>
                </a:r>
                <a:endParaRPr lang="zh-CN" altLang="zh-CN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989" r="-1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FCADE85E-F70C-C4E0-B22F-DA0CC526D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050" y="3270998"/>
            <a:ext cx="4770437" cy="264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8749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此时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, 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式中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, 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diag</m:t>
                    </m:r>
                    <m:r>
                      <a:rPr lang="en-US" altLang="zh-CN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</m:oMath>
                </a14:m>
                <a:r>
                  <a:rPr lang="en-US" altLang="zh-CN" sz="28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=1,⋯,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满足</a:t>
                </a:r>
                <a:endParaRPr lang="zh-CN" altLang="zh-CN" sz="2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8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627948-7AB4-4463-8519-9DF412DE27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010" y="3224616"/>
            <a:ext cx="7271526" cy="263145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39D790A-6568-4D97-A75D-DA07689E7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468" y="4380238"/>
            <a:ext cx="2173091" cy="38683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B19B852-E844-40FA-944B-603E1BC35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0546" y="3586469"/>
            <a:ext cx="1766933" cy="43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3492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0" y="1229293"/>
                <a:ext cx="809122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4.6.1</a:t>
                </a:r>
                <a:r>
                  <a:rPr lang="zh-CN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矩阵函数</a:t>
                </a:r>
                <a:r>
                  <a:rPr lang="zh-CN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800" dirty="0"/>
                  <a:t>设幂级数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800" dirty="0"/>
                  <a:t>的收敛半径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altLang="zh-CN" sz="2800" dirty="0"/>
                  <a:t>. </a:t>
                </a:r>
                <a:r>
                  <a:rPr lang="zh-CN" altLang="en-US" sz="2800" dirty="0"/>
                  <a:t>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800" dirty="0"/>
                  <a:t>时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幂级数收敛于函数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即</a:t>
                </a:r>
                <a:endParaRPr lang="en-US" altLang="zh-CN" sz="2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若复方阵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满足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称收敛的矩阵幂级数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800" dirty="0"/>
                  <a:t>为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矩阵函数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记为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.</a:t>
                </a: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0" y="1229293"/>
                <a:ext cx="8091220" cy="4935337"/>
              </a:xfrm>
              <a:prstGeom prst="rect">
                <a:avLst/>
              </a:prstGeom>
              <a:blipFill>
                <a:blip r:embed="rId2"/>
                <a:stretch>
                  <a:fillRect l="-1583" t="-989" r="-1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58238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</a:rPr>
                  <a:t>将上式代入矩阵函数</a:t>
                </a:r>
                <a14:m>
                  <m:oMath xmlns:m="http://schemas.openxmlformats.org/officeDocument/2006/math">
                    <m:r>
                      <a:rPr lang="en-US" altLang="zh-CN" sz="28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800" dirty="0">
                    <a:solidFill>
                      <a:srgbClr val="0000FF"/>
                    </a:solidFill>
                  </a:rPr>
                  <a:t>, 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最终得</a:t>
                </a:r>
                <a:endParaRPr lang="en-US" altLang="zh-CN" sz="2800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800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800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800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800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800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800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zh-CN" altLang="zh-CN" sz="2800" dirty="0">
                  <a:solidFill>
                    <a:srgbClr val="0000FF"/>
                  </a:solidFill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900ADA8-04FD-5358-5EC7-B4ACB5F2D6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31" y="1834903"/>
            <a:ext cx="7550994" cy="432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19538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chemeClr val="tx1"/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时，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b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zh-CN" altLang="en-US" sz="2800" dirty="0">
                    <a:solidFill>
                      <a:schemeClr val="tx1"/>
                    </a:solidFill>
                  </a:rPr>
                  <a:t>，</a:t>
                </a:r>
                <a:r>
                  <a:rPr lang="zh-CN" altLang="en-US" sz="2800" dirty="0"/>
                  <a:t>否则</a:t>
                </a:r>
                <a:endParaRPr lang="en-US" altLang="zh-CN" sz="28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800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800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800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800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800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800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800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</a:rPr>
                  <a:t>上式称为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Sylvester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公式</a:t>
                </a:r>
                <a:r>
                  <a:rPr lang="en-US" altLang="zh-CN" sz="2800" dirty="0"/>
                  <a:t>.</a:t>
                </a:r>
                <a:endParaRPr lang="zh-CN" altLang="zh-CN" sz="2800" dirty="0">
                  <a:solidFill>
                    <a:srgbClr val="0000FF"/>
                  </a:solidFill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b="-12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3590BE77-F409-44AE-97A7-A3F84BB16E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56" y="2731761"/>
            <a:ext cx="6991350" cy="33528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1CAF8F6-6C86-391C-0BCB-D7F5FFB13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4550" y="1895248"/>
            <a:ext cx="5078412" cy="93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8003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4.6.4 </a:t>
                </a:r>
                <a:r>
                  <a:rPr lang="zh-CN" altLang="en-US" sz="2800" dirty="0"/>
                  <a:t>设矩阵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求矩阵函数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32858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6: </a:t>
                </a:r>
                <a:r>
                  <a:rPr lang="zh-CN" altLang="en-US" sz="2800" dirty="0"/>
                  <a:t>利用单纯矩阵的谱分解式也可以方便地计算矩阵函数</a:t>
                </a:r>
                <a:r>
                  <a:rPr lang="en-US" altLang="zh-CN" sz="2800" dirty="0"/>
                  <a:t>.</a:t>
                </a:r>
              </a:p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，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800" b="1" i="1" dirty="0">
                  <a:latin typeface="方正正粗黑简体" panose="02000000000000000000" pitchFamily="2" charset="-122"/>
                  <a:ea typeface="方正正粗黑简体" panose="02000000000000000000"/>
                  <a:cs typeface="阿里巴巴普惠体" panose="00020600040101010101" pitchFamily="18" charset="-122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025069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6:</a:t>
                </a:r>
                <a:r>
                  <a:rPr lang="en-US" altLang="zh-CN" sz="2800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sz="2800" dirty="0"/>
                  <a:t>利用单纯矩阵的谱分解式也可以方便地计算矩阵函数</a:t>
                </a:r>
                <a:r>
                  <a:rPr lang="en-US" altLang="zh-CN" sz="2800" dirty="0"/>
                  <a:t>.</a:t>
                </a:r>
              </a:p>
              <a:p>
                <a:pPr algn="ctr"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，</m:t>
                      </m:r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zh-CN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zh-CN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2800" b="1" i="1" dirty="0">
                  <a:latin typeface="方正正粗黑简体" panose="02000000000000000000" pitchFamily="2" charset="-122"/>
                  <a:ea typeface="方正正粗黑简体" panose="02000000000000000000"/>
                  <a:cs typeface="阿里巴巴普惠体" panose="00020600040101010101" pitchFamily="18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用谱分解再次考察例</a:t>
                </a:r>
                <a:r>
                  <a:rPr lang="en-US" altLang="zh-CN" sz="2800" dirty="0"/>
                  <a:t>4.6.4</a:t>
                </a:r>
                <a:r>
                  <a:rPr lang="zh-CN" altLang="en-US" sz="2800" dirty="0"/>
                  <a:t>，矩阵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的谱阵为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func>
                        </m:e>
                      </m:d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func>
                        </m:e>
                      </m:d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989" b="-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AB097978-2652-8032-884C-C487D797A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681" y="4038201"/>
            <a:ext cx="4732337" cy="18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1897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推论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4.6.3 </a:t>
                </a:r>
                <a:r>
                  <a:rPr lang="zh-CN" altLang="en-US" sz="2800" dirty="0"/>
                  <a:t>设矩阵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/>
                  <a:t>的特征值为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800" dirty="0"/>
                  <a:t>,</a:t>
                </a:r>
                <a:r>
                  <a:rPr lang="en-US" altLang="zh-CN" sz="28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800" dirty="0"/>
                  <a:t>的收敛半径为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当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800" dirty="0"/>
                  <a:t>时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矩阵函数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2800" dirty="0"/>
                  <a:t>的特征值为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989" r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24700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68D31E8-BC7E-4C89-8FDC-0F1D7C6DC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437" y="3997325"/>
            <a:ext cx="7896225" cy="1962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推论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4.6.4 </a:t>
                </a:r>
                <a:r>
                  <a:rPr lang="zh-CN" altLang="en-US" sz="2800" dirty="0"/>
                  <a:t>设矩阵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/>
                  <a:t>有分解式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𝑃𝐽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diag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r>
                      <m:rPr>
                        <m:nor/>
                      </m:rPr>
                      <a:rPr lang="en-US" altLang="zh-CN" sz="2800" dirty="0"/>
                      <m:t> 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=1,⋯,</m:t>
                    </m:r>
                    <m:r>
                      <a:rPr lang="en-US" altLang="zh-CN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</a:rPr>
                  <a:t>)</a:t>
                </a:r>
                <a:r>
                  <a:rPr lang="zh-CN" altLang="en-US" sz="2800" dirty="0">
                    <a:solidFill>
                      <a:schemeClr val="tx1"/>
                    </a:solidFill>
                  </a:rPr>
                  <a:t>是</a:t>
                </a:r>
                <a:r>
                  <a:rPr lang="en-US" altLang="zh-CN" sz="2800" dirty="0"/>
                  <a:t>Jordan</a:t>
                </a:r>
                <a:r>
                  <a:rPr lang="zh-CN" altLang="en-US" sz="2800" dirty="0"/>
                  <a:t>块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幂级数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800" dirty="0"/>
                  <a:t>的收敛半径为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当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2800" dirty="0"/>
                  <a:t>时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含参矩阵函数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m:rPr>
                          <m:sty m:val="p"/>
                        </m:rPr>
                        <a:rPr lang="en-US" altLang="zh-CN" sz="2800" i="1">
                          <a:latin typeface="Cambria Math" panose="02040503050406030204" pitchFamily="18" charset="0"/>
                        </a:rPr>
                        <m:t>diag</m:t>
                      </m:r>
                      <m:r>
                        <m:rPr>
                          <m:nor/>
                        </m:rPr>
                        <a:rPr lang="en-US" altLang="zh-CN" sz="2800"/>
                        <m:t>(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),⋯,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),</m:t>
                      </m:r>
                      <m:r>
                        <m:rPr>
                          <m:nor/>
                        </m:rPr>
                        <a:rPr lang="en-US" altLang="zh-CN" sz="2800"/>
                        <m:t>)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3"/>
                <a:stretch>
                  <a:fillRect l="-1623" t="-989" r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177559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4.6.5 </a:t>
                </a:r>
                <a:r>
                  <a:rPr lang="zh-CN" altLang="en-US" sz="2800" dirty="0"/>
                  <a:t>设矩阵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求矩阵函数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𝐴𝑡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938852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0" y="1229293"/>
                <a:ext cx="805947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7: </a:t>
                </a:r>
                <a:r>
                  <a:rPr lang="zh-CN" altLang="en-US" sz="2800" dirty="0"/>
                  <a:t>尽管</a:t>
                </a:r>
                <a:r>
                  <a:rPr lang="en-US" altLang="zh-CN" sz="2800" dirty="0">
                    <a:latin typeface="Cambria Math" panose="02040503050406030204" pitchFamily="18" charset="0"/>
                  </a:rPr>
                  <a:t>Sylvester</a:t>
                </a:r>
                <a:r>
                  <a:rPr lang="zh-CN" altLang="en-US" sz="2800" dirty="0"/>
                  <a:t>公式比较漂亮，但利用</a:t>
                </a:r>
                <a:r>
                  <a:rPr lang="en-US" altLang="zh-CN" sz="2800" dirty="0">
                    <a:latin typeface="Cambria Math" panose="02040503050406030204" pitchFamily="18" charset="0"/>
                  </a:rPr>
                  <a:t>Sylvester</a:t>
                </a:r>
                <a:r>
                  <a:rPr lang="zh-CN" altLang="en-US" sz="2800" dirty="0"/>
                  <a:t>公式计算矩阵函数有一定的难度</a:t>
                </a:r>
                <a:r>
                  <a:rPr lang="en-US" altLang="zh-CN" sz="2800" dirty="0"/>
                  <a:t>. </a:t>
                </a:r>
                <a:r>
                  <a:rPr lang="zh-CN" altLang="en-US" sz="2800" dirty="0"/>
                  <a:t>体现在：</a:t>
                </a:r>
                <a:endParaRPr lang="en-US" altLang="zh-CN" sz="2800" dirty="0"/>
              </a:p>
              <a:p>
                <a:pPr marL="457200" indent="-457200">
                  <a:lnSpc>
                    <a:spcPct val="120000"/>
                  </a:lnSpc>
                  <a:buClr>
                    <a:srgbClr val="0000FF"/>
                  </a:buClr>
                  <a:buSzPct val="80000"/>
                  <a:buFont typeface="Wingdings" panose="05000000000000000000" pitchFamily="2" charset="2"/>
                  <a:buChar char="n"/>
                </a:pPr>
                <a:r>
                  <a:rPr lang="zh-CN" altLang="en-US" sz="2800" dirty="0"/>
                  <a:t>相似变换矩阵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zh-CN" altLang="en-US" sz="2800" dirty="0"/>
                  <a:t>及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800" dirty="0"/>
                  <a:t>求解难</a:t>
                </a:r>
                <a:endParaRPr lang="en-US" altLang="zh-CN" sz="2800" dirty="0"/>
              </a:p>
              <a:p>
                <a:pPr marL="457200" indent="-457200">
                  <a:lnSpc>
                    <a:spcPct val="120000"/>
                  </a:lnSpc>
                  <a:buClr>
                    <a:srgbClr val="0000FF"/>
                  </a:buClr>
                  <a:buSzPct val="80000"/>
                  <a:buFont typeface="Wingdings" panose="05000000000000000000" pitchFamily="2" charset="2"/>
                  <a:buChar char="n"/>
                </a:pPr>
                <a:r>
                  <a:rPr lang="zh-CN" altLang="en-US" sz="2800" dirty="0"/>
                  <a:t>矩阵相乘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</m:d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800" dirty="0"/>
                  <a:t>计算繁琐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解决方法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由于任一矩阵范数总可以表示为不超过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sz="2800" dirty="0"/>
                  <a:t>次矩阵多项式，该矩阵多项式由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800" dirty="0"/>
                  <a:t>个系数唯一确定</a:t>
                </a:r>
                <a:r>
                  <a:rPr lang="en-US" altLang="zh-CN" sz="2800" dirty="0"/>
                  <a:t>. </a:t>
                </a:r>
                <a:r>
                  <a:rPr lang="zh-CN" altLang="en-US" sz="2800" dirty="0"/>
                  <a:t>若能确定这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800" dirty="0"/>
                  <a:t>个系数，即可确定出矩阵函数</a:t>
                </a:r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0" y="1229293"/>
                <a:ext cx="8059470" cy="4935337"/>
              </a:xfrm>
              <a:prstGeom prst="rect">
                <a:avLst/>
              </a:prstGeom>
              <a:blipFill>
                <a:blip r:embed="rId2"/>
                <a:stretch>
                  <a:fillRect l="-1589" t="-989" r="-14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0349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35890" y="1229293"/>
                <a:ext cx="8169198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4.6.3 </a:t>
                </a:r>
                <a:r>
                  <a:rPr lang="zh-CN" altLang="en-US" sz="2800" dirty="0"/>
                  <a:t>设矩阵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/>
                  <a:t>的最小多项式次数为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幂级数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800" dirty="0"/>
                  <a:t>的收敛半径为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800" dirty="0"/>
                  <a:t>. </a:t>
                </a:r>
                <a:r>
                  <a:rPr lang="zh-CN" altLang="en-US" sz="2800" dirty="0"/>
                  <a:t>若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定义矩阵函数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则必存在唯一的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zh-CN" altLang="en-US" sz="2800" dirty="0"/>
                  <a:t>次矩阵多项式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CN" altLang="en-US" sz="2800" dirty="0"/>
                  <a:t>使得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90" y="1229293"/>
                <a:ext cx="8169198" cy="4935337"/>
              </a:xfrm>
              <a:prstGeom prst="rect">
                <a:avLst/>
              </a:prstGeom>
              <a:blipFill>
                <a:blip r:embed="rId2"/>
                <a:stretch>
                  <a:fillRect l="-1567" t="-989" r="-2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15101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0" y="1229293"/>
                <a:ext cx="8625727" cy="50445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常见矩阵函数有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  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(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矩阵指数函数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)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(−1)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(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矩阵正弦函数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)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(−1)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(2</m:t>
                            </m:r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)!</m:t>
                            </m:r>
                          </m:den>
                        </m:f>
                      </m:e>
                    </m:nary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 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(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矩阵余弦函数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)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  <m:r>
                      <a:rPr lang="en-US" altLang="zh-CN" sz="28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(−1)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</m:e>
                    </m:nary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8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sz="2800" dirty="0"/>
                  <a:t>   </a:t>
                </a: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0" y="1229293"/>
                <a:ext cx="8625727" cy="5044507"/>
              </a:xfrm>
              <a:prstGeom prst="rect">
                <a:avLst/>
              </a:prstGeom>
              <a:blipFill>
                <a:blip r:embed="rId2"/>
                <a:stretch>
                  <a:fillRect l="-1484" t="-967" r="-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286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80010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4.6.2</a:t>
                </a:r>
                <a:r>
                  <a:rPr lang="zh-CN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谱上给定</a:t>
                </a:r>
                <a:r>
                  <a:rPr lang="zh-CN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800" dirty="0"/>
                  <a:t>阶复方阵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2800" dirty="0"/>
                  <a:t>个互异特征值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sz="28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⋯ 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的最小多项式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>
                        <a:latin typeface="Cambria Math" panose="02040503050406030204" pitchFamily="18" charset="0"/>
                      </a:rPr>
                      <m:t>de</m:t>
                    </m:r>
                    <m:r>
                      <m:rPr>
                        <m:sty m:val="p"/>
                      </m:rPr>
                      <a:rPr lang="en-US" altLang="zh-CN" sz="2800" i="1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800" dirty="0"/>
                  <a:t>. </a:t>
                </a:r>
                <a:r>
                  <a:rPr lang="zh-CN" altLang="en-US" sz="2800" dirty="0"/>
                  <a:t>若复函数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2800" dirty="0"/>
                  <a:t>及其各阶导数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2800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/>
                  <a:t>处的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/>
                  <a:t>个值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/>
                  <a:t>均有界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=0,1,⋯,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则</a:t>
                </a:r>
                <a:endParaRPr lang="en-US" altLang="zh-CN" sz="2800" dirty="0"/>
              </a:p>
              <a:p>
                <a:pPr marL="457200" indent="-457200">
                  <a:lnSpc>
                    <a:spcPct val="120000"/>
                  </a:lnSpc>
                  <a:buClr>
                    <a:srgbClr val="0000FF"/>
                  </a:buClr>
                  <a:buSzPct val="80000"/>
                  <a:buFont typeface="Wingdings" panose="05000000000000000000" pitchFamily="2" charset="2"/>
                  <a:buChar char="n"/>
                </a:pPr>
                <a:r>
                  <a:rPr lang="zh-CN" altLang="en-US" sz="2800" dirty="0"/>
                  <a:t>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2800" dirty="0"/>
                  <a:t>在矩阵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谱上给定</a:t>
                </a:r>
                <a:r>
                  <a:rPr lang="zh-CN" altLang="en-US" sz="2800" dirty="0"/>
                  <a:t>（或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谱上有定义</a:t>
                </a:r>
                <a:r>
                  <a:rPr lang="zh-CN" altLang="en-US" sz="2800" dirty="0"/>
                  <a:t>）</a:t>
                </a:r>
                <a:r>
                  <a:rPr lang="en-US" altLang="zh-CN" sz="2800" dirty="0"/>
                  <a:t> </a:t>
                </a:r>
              </a:p>
              <a:p>
                <a:pPr marL="457200" indent="-457200">
                  <a:lnSpc>
                    <a:spcPct val="120000"/>
                  </a:lnSpc>
                  <a:buClr>
                    <a:srgbClr val="0000FF"/>
                  </a:buClr>
                  <a:buSzPct val="80000"/>
                  <a:buFont typeface="Wingdings" panose="05000000000000000000" pitchFamily="2" charset="2"/>
                  <a:buChar char="n"/>
                </a:pPr>
                <a:r>
                  <a:rPr lang="zh-CN" altLang="en-US" sz="2800" dirty="0"/>
                  <a:t>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sz="2800" dirty="0"/>
                  <a:t>为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谱点</a:t>
                </a:r>
                <a:endParaRPr lang="en-US" altLang="zh-CN" sz="2800" dirty="0"/>
              </a:p>
              <a:p>
                <a:pPr marL="457200" indent="-457200">
                  <a:lnSpc>
                    <a:spcPct val="120000"/>
                  </a:lnSpc>
                  <a:buClr>
                    <a:srgbClr val="0000FF"/>
                  </a:buClr>
                  <a:buSzPct val="80000"/>
                  <a:buFont typeface="Wingdings" panose="05000000000000000000" pitchFamily="2" charset="2"/>
                  <a:buChar char="n"/>
                </a:pPr>
                <a:r>
                  <a:rPr lang="zh-CN" altLang="en-US" sz="2800" dirty="0"/>
                  <a:t>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2800" dirty="0"/>
                  <a:t>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2800" dirty="0"/>
                  <a:t>在矩阵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上的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谱值</a:t>
                </a:r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8001000" cy="4935337"/>
              </a:xfrm>
              <a:prstGeom prst="rect">
                <a:avLst/>
              </a:prstGeom>
              <a:blipFill>
                <a:blip r:embed="rId2"/>
                <a:stretch>
                  <a:fillRect l="-1601" t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372588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4.6.6 </a:t>
                </a:r>
                <a:r>
                  <a:rPr lang="zh-CN" altLang="en-US" sz="2800" dirty="0"/>
                  <a:t>考查函数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2800" dirty="0"/>
                  <a:t>在矩阵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的谱上是否有定义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其中</a:t>
                </a:r>
                <a:endParaRPr lang="en-US" altLang="zh-CN" sz="2800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−3)(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−4)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989" r="-1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9700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4.6.6 </a:t>
                </a:r>
                <a:r>
                  <a:rPr lang="zh-CN" altLang="en-US" sz="2800" dirty="0"/>
                  <a:t>考查函数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2800" dirty="0"/>
                  <a:t>在矩阵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的谱上是否有定义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其中</a:t>
                </a:r>
                <a:endParaRPr lang="en-US" altLang="zh-CN" sz="2800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−3)(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−4)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r>
                  <a:rPr lang="zh-CN" altLang="en-US" sz="2800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sz="28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的最小多项式为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−2)(</m:t>
                            </m:r>
                            <m:r>
                              <a:rPr lang="zh-CN" altLang="en-US" sz="2800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/>
                  <a:t>.</a:t>
                </a:r>
              </a:p>
              <a:p>
                <a:r>
                  <a:rPr lang="zh-CN" altLang="en-US" sz="2800" dirty="0"/>
                  <a:t>其谱点分别为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=2,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1.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相应的谱值为</a:t>
                </a:r>
                <a:endParaRPr lang="en-US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36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所以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2800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的谱上有定义（在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的谱上给定）</a:t>
                </a:r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989" r="-1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72641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4.6.6 </a:t>
                </a:r>
                <a:r>
                  <a:rPr lang="zh-CN" altLang="en-US" sz="2800" dirty="0"/>
                  <a:t>考查函数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2800" dirty="0"/>
                  <a:t>在矩阵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的谱上是否有定义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其中</a:t>
                </a:r>
                <a:endParaRPr lang="en-US" altLang="zh-CN" sz="2800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−3)(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−4)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r>
                  <a:rPr lang="zh-CN" altLang="en-US" sz="2800" dirty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sz="28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的最小多项式为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zh-CN" altLang="en-US" sz="2800" i="1" dirty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  <m:sup>
                        <m:r>
                          <a:rPr lang="en-US" altLang="zh-CN" sz="28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/>
                  <a:t>.</a:t>
                </a:r>
              </a:p>
              <a:p>
                <a:r>
                  <a:rPr lang="zh-CN" altLang="en-US" sz="2800" dirty="0"/>
                  <a:t>其谱点分别为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3.</m:t>
                    </m:r>
                  </m:oMath>
                </a14:m>
                <a:r>
                  <a:rPr lang="en-US" altLang="zh-CN" sz="2800" dirty="0"/>
                  <a:t> </a:t>
                </a:r>
                <a:r>
                  <a:rPr lang="zh-CN" altLang="en-US" sz="2800" dirty="0"/>
                  <a:t>相应的谱值为</a:t>
                </a:r>
                <a:endParaRPr lang="en-US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无界</m:t>
                      </m:r>
                    </m:oMath>
                  </m:oMathPara>
                </a14:m>
                <a:endParaRPr lang="en-US" altLang="zh-CN" sz="28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所以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2800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的谱上无定义</a:t>
                </a:r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989" r="-13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9532772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4.6.3</a:t>
                </a:r>
                <a:r>
                  <a:rPr lang="zh-CN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谱上一致</a:t>
                </a:r>
                <a:r>
                  <a:rPr lang="zh-CN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800" dirty="0"/>
                  <a:t>设复方阵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的最小多项式为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⋯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800" dirty="0"/>
                  <a:t>. </a:t>
                </a:r>
                <a:r>
                  <a:rPr lang="zh-CN" altLang="en-US" sz="2800" dirty="0"/>
                  <a:t>若函数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en-US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800" dirty="0"/>
                  <a:t>)</a:t>
                </a:r>
                <a:r>
                  <a:rPr lang="zh-CN" altLang="en-US" sz="2800" dirty="0"/>
                  <a:t>在谱上给定且满足</a:t>
                </a:r>
                <a:endParaRPr lang="en-US" altLang="zh-CN" sz="2800" dirty="0"/>
              </a:p>
              <a:p>
                <a:pPr algn="ctr"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800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2800"/>
                              <m:t>)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zh-CN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⋮</m:t>
                                  </m:r>
                                </m:e>
                              </m:mr>
                              <m:mr>
                                <m:e>
                                  <m:sSup>
                                    <m:sSup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−1)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−1)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8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mr>
                            </m:m>
                          </m:e>
                        </m:eqArr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=1,⋯,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则称函数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en-US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800" dirty="0"/>
                  <a:t>)</a:t>
                </a:r>
                <a:r>
                  <a:rPr lang="zh-CN" altLang="en-US" sz="2800" dirty="0"/>
                  <a:t>在矩阵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谱上一致</a:t>
                </a:r>
                <a:r>
                  <a:rPr lang="en-US" altLang="zh-CN" sz="2800" dirty="0"/>
                  <a:t>.</a:t>
                </a:r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85949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0" y="1229293"/>
                <a:ext cx="8309405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4.6.7 </a:t>
                </a:r>
                <a:r>
                  <a:rPr lang="zh-CN" altLang="en-US" sz="2800" dirty="0"/>
                  <a:t>考查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2800" dirty="0"/>
                  <a:t>)</a:t>
                </a:r>
                <a:r>
                  <a:rPr lang="zh-CN" altLang="en-US" sz="2800" dirty="0"/>
                  <a:t>在矩阵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的谱上一致条件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其中</a:t>
                </a:r>
                <a:endParaRPr lang="en-US" altLang="zh-CN" sz="2800" dirty="0"/>
              </a:p>
              <a:p>
                <a:pPr>
                  <a:lnSpc>
                    <a:spcPct val="1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dirty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m:rPr>
                          <m:nor/>
                        </m:rPr>
                        <a:rPr lang="en-US" altLang="zh-CN" sz="2800"/>
                        <m:t>)</m:t>
                      </m:r>
                      <m:r>
                        <m:rPr>
                          <m:nor/>
                        </m:rPr>
                        <a:rPr lang="en-US" altLang="zh-CN" sz="2800" b="0" i="0" smtClean="0"/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endParaRPr lang="en-US" altLang="zh-CN" sz="28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0" y="1229293"/>
                <a:ext cx="8309405" cy="4935337"/>
              </a:xfrm>
              <a:prstGeom prst="rect">
                <a:avLst/>
              </a:prstGeom>
              <a:blipFill>
                <a:blip r:embed="rId2"/>
                <a:stretch>
                  <a:fillRect l="-1541" t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6589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15139" y="1229293"/>
                <a:ext cx="7797342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4.6.4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幂级数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800" dirty="0"/>
                  <a:t>与多项式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800" dirty="0"/>
                  <a:t>在矩阵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的谱上给定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/>
                  <a:t>)</a:t>
                </a:r>
                <a:r>
                  <a:rPr lang="zh-CN" altLang="en-US" sz="2800" dirty="0"/>
                  <a:t>的充分必要条件是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2800" dirty="0"/>
                  <a:t>)</a:t>
                </a:r>
                <a:r>
                  <a:rPr lang="zh-CN" altLang="en-US" sz="2800" dirty="0"/>
                  <a:t>在矩阵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的谱上一致</a:t>
                </a:r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39" y="1229293"/>
                <a:ext cx="7797342" cy="4935337"/>
              </a:xfrm>
              <a:prstGeom prst="rect">
                <a:avLst/>
              </a:prstGeom>
              <a:blipFill>
                <a:blip r:embed="rId2"/>
                <a:stretch>
                  <a:fillRect l="-1642" t="-989" r="-7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94421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15139" y="1229293"/>
                <a:ext cx="7797342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4.6.4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幂级数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800" dirty="0"/>
                  <a:t>与多项式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en-US" sz="2800" dirty="0"/>
                  <a:t>在矩阵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的谱上给定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则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/>
                  <a:t>)</a:t>
                </a:r>
                <a:r>
                  <a:rPr lang="zh-CN" altLang="en-US" sz="2800" dirty="0"/>
                  <a:t>的充分必要条件是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CN" sz="2800" dirty="0"/>
                  <a:t>)</a:t>
                </a:r>
                <a:r>
                  <a:rPr lang="zh-CN" altLang="en-US" sz="2800" dirty="0"/>
                  <a:t>在矩阵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的谱上一致</a:t>
                </a:r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根据定理</a:t>
                </a:r>
                <a:r>
                  <a:rPr lang="en-US" altLang="zh-CN" sz="2800" dirty="0">
                    <a:latin typeface="Cambria Math" panose="02040503050406030204" pitchFamily="18" charset="0"/>
                  </a:rPr>
                  <a:t>4.6.4</a:t>
                </a:r>
                <a:r>
                  <a:rPr lang="zh-CN" altLang="en-US" sz="2800" dirty="0"/>
                  <a:t>的谱上一致性条件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我们可列出</a:t>
                </a:r>
                <a14:m>
                  <m:oMath xmlns:m="http://schemas.openxmlformats.org/officeDocument/2006/math"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zh-CN" altLang="en-US" sz="2800" dirty="0"/>
                  <a:t>个独立方程</a:t>
                </a:r>
                <a:r>
                  <a:rPr lang="en-US" altLang="zh-CN" sz="2800" dirty="0"/>
                  <a:t>. </a:t>
                </a:r>
                <a:r>
                  <a:rPr lang="zh-CN" altLang="en-US" sz="2800" dirty="0"/>
                  <a:t>由此可求解出定理</a:t>
                </a:r>
                <a:r>
                  <a:rPr lang="en-US" altLang="zh-CN" sz="2800" dirty="0">
                    <a:latin typeface="Cambria Math" panose="02040503050406030204" pitchFamily="18" charset="0"/>
                  </a:rPr>
                  <a:t>4.6.3</a:t>
                </a:r>
                <a:r>
                  <a:rPr lang="zh-CN" altLang="en-US" sz="2800" dirty="0"/>
                  <a:t>中的</a:t>
                </a:r>
                <a14:m>
                  <m:oMath xmlns:m="http://schemas.openxmlformats.org/officeDocument/2006/math">
                    <m:r>
                      <a:rPr lang="en-US" altLang="zh-CN" sz="2800" i="1" kern="1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zh-CN" altLang="en-US" sz="2800" dirty="0"/>
                  <a:t>个系数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800" dirty="0"/>
                  <a:t>.  </a:t>
                </a:r>
                <a:r>
                  <a:rPr lang="zh-CN" altLang="en-US" sz="2800" dirty="0"/>
                  <a:t>这就是计算矩阵函数的第二种方法</a:t>
                </a:r>
                <a:r>
                  <a:rPr lang="en-US" altLang="zh-CN" sz="2800" dirty="0"/>
                  <a:t>,</a:t>
                </a:r>
                <a:r>
                  <a:rPr lang="zh-CN" altLang="en-US" sz="2800" dirty="0"/>
                  <a:t>我们称之为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谱上一致性方法</a:t>
                </a:r>
                <a:r>
                  <a:rPr lang="en-US" altLang="zh-CN" sz="2800" dirty="0"/>
                  <a:t>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39" y="1229293"/>
                <a:ext cx="7797342" cy="4935337"/>
              </a:xfrm>
              <a:prstGeom prst="rect">
                <a:avLst/>
              </a:prstGeom>
              <a:blipFill>
                <a:blip r:embed="rId2"/>
                <a:stretch>
                  <a:fillRect l="-1642" t="-989" r="-704" b="-1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91856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4.6.8 </a:t>
                </a:r>
                <a:r>
                  <a:rPr lang="zh-CN" altLang="en-US" sz="2800" dirty="0"/>
                  <a:t>设矩阵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求矩阵函数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altLang="zh-CN" sz="2800" dirty="0"/>
                  <a:t>.</a:t>
                </a:r>
                <a:endParaRPr lang="en-US" altLang="zh-CN" sz="28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22476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4.6.8 </a:t>
                </a:r>
                <a:r>
                  <a:rPr lang="zh-CN" altLang="en-US" sz="2800" dirty="0"/>
                  <a:t>设矩阵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求矩阵函数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altLang="zh-CN" sz="2800" dirty="0"/>
                  <a:t>.</a:t>
                </a:r>
                <a:endParaRPr lang="zh-CN" altLang="en-US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</a:rPr>
                  <a:t>解：</a:t>
                </a:r>
                <a:r>
                  <a:rPr lang="zh-CN" altLang="en-US" sz="2800" dirty="0"/>
                  <a:t>矩阵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的最小多项式为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−2)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−2.</m:t>
                      </m:r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latin typeface="Cambria Math" panose="02040503050406030204" pitchFamily="18" charset="0"/>
                  </a:rPr>
                  <a:t>设多项式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800" b="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latin typeface="Cambria Math" panose="02040503050406030204" pitchFamily="18" charset="0"/>
                  </a:rPr>
                  <a:t>由谱上一致性条件得</a:t>
                </a:r>
                <a:endParaRPr lang="en-US" altLang="zh-CN" sz="28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m:rPr>
                                      <m:brk m:alnAt="7"/>
                                    </m:r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>
                    <a:latin typeface="Cambria Math" panose="02040503050406030204" pitchFamily="18" charset="0"/>
                  </a:rPr>
                  <a:t>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8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8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箭头: 右 1">
            <a:extLst>
              <a:ext uri="{FF2B5EF4-FFF2-40B4-BE49-F238E27FC236}">
                <a16:creationId xmlns:a16="http://schemas.microsoft.com/office/drawing/2014/main" id="{4D3FD969-E902-4B31-A7DA-737243D57CCB}"/>
              </a:ext>
            </a:extLst>
          </p:cNvPr>
          <p:cNvSpPr/>
          <p:nvPr/>
        </p:nvSpPr>
        <p:spPr bwMode="auto">
          <a:xfrm>
            <a:off x="3261360" y="5297423"/>
            <a:ext cx="783336" cy="402911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3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24778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命题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4.6.1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则以下结论成立</a:t>
                </a:r>
                <a:r>
                  <a:rPr lang="en-US" altLang="zh-CN" sz="2800" dirty="0"/>
                  <a:t>: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（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1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</m:oMath>
                </a14:m>
                <a:r>
                  <a:rPr lang="en-US" altLang="zh-CN" sz="2800" dirty="0"/>
                  <a:t>;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（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2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800" b="0" i="0" smtClean="0">
                        <a:latin typeface="Cambria Math" panose="02040503050406030204" pitchFamily="18" charset="0"/>
                      </a:rPr>
                      <m:t>i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;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（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3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）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800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;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（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4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）</a:t>
                </a:r>
                <a:r>
                  <a:rPr lang="en-US" altLang="zh-CN" sz="2800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800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800" i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1:</a:t>
                </a:r>
                <a:r>
                  <a:rPr lang="en-US" altLang="zh-CN" sz="2800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sz="2800" dirty="0"/>
                  <a:t>尽管指数函数满足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但该性质对矩阵指数函数一般不成立</a:t>
                </a:r>
                <a:r>
                  <a:rPr lang="en-US" altLang="zh-CN" sz="2800" dirty="0"/>
                  <a:t>.</a:t>
                </a:r>
                <a:endParaRPr lang="zh-CN" altLang="en-US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989" r="-1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216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462738" y="1204909"/>
                <a:ext cx="8370365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8:</a:t>
                </a:r>
                <a:r>
                  <a:rPr lang="en-US" altLang="zh-CN" sz="2800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sz="2800" dirty="0"/>
                  <a:t>利用谱上一致性方法计算矩阵函数不仅适用于单纯矩阵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也适用于非单纯矩阵</a:t>
                </a:r>
                <a:r>
                  <a:rPr lang="en-US" altLang="zh-CN" sz="2800" dirty="0"/>
                  <a:t>. </a:t>
                </a:r>
                <a:r>
                  <a:rPr lang="zh-CN" altLang="en-US" sz="2800" dirty="0"/>
                  <a:t>相关结论如下</a:t>
                </a:r>
                <a:r>
                  <a:rPr lang="en-US" altLang="zh-CN" sz="2800" dirty="0"/>
                  <a:t>.</a:t>
                </a:r>
                <a:endParaRPr lang="zh-CN" altLang="en-US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𝐴𝑡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其中</a:t>
                </a:r>
                <a:r>
                  <a:rPr lang="en-US" altLang="zh-CN" sz="2800" dirty="0"/>
                  <a:t>,</a:t>
                </a:r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sz="2800" dirty="0"/>
                  <a:t>. </a:t>
                </a:r>
                <a:r>
                  <a:rPr lang="zh-CN" altLang="en-US" sz="2800" dirty="0"/>
                  <a:t>故含参矩阵函数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𝐴𝑡</m:t>
                        </m:r>
                      </m:e>
                    </m:d>
                  </m:oMath>
                </a14:m>
                <a:r>
                  <a:rPr lang="zh-CN" altLang="en-US" sz="2800" dirty="0"/>
                  <a:t>仍可以唯一地由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sz="2800" dirty="0"/>
                  <a:t>次矩阵多项式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表示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即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𝐴𝑡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式中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2800" dirty="0"/>
                  <a:t>(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=0,1,⋯,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sz="2800" dirty="0"/>
                  <a:t>)</a:t>
                </a:r>
                <a:r>
                  <a:rPr lang="zh-CN" altLang="en-US" sz="2800" dirty="0"/>
                  <a:t>为待定含参系数</a:t>
                </a:r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利用</a:t>
                </a:r>
                <a:r>
                  <a:rPr lang="en-US" altLang="zh-CN" sz="2800" dirty="0"/>
                  <a:t>Sylvester</a:t>
                </a:r>
                <a:r>
                  <a:rPr lang="zh-CN" altLang="en-US" sz="2800" dirty="0"/>
                  <a:t>公式，有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bSup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=0, 1, ⋯, 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−1, 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=1, ⋯,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38" y="1204909"/>
                <a:ext cx="8370365" cy="4935337"/>
              </a:xfrm>
              <a:prstGeom prst="rect">
                <a:avLst/>
              </a:prstGeom>
              <a:blipFill>
                <a:blip r:embed="rId2"/>
                <a:stretch>
                  <a:fillRect l="-1529" t="-989" b="-1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29529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0" y="1204909"/>
                <a:ext cx="8230919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4.6.9 </a:t>
                </a:r>
                <a:r>
                  <a:rPr lang="zh-CN" altLang="en-US" sz="2800" dirty="0"/>
                  <a:t>设矩阵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求矩阵函数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</m:oMath>
                </a14:m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0" y="1204909"/>
                <a:ext cx="8230919" cy="4935337"/>
              </a:xfrm>
              <a:prstGeom prst="rect">
                <a:avLst/>
              </a:prstGeom>
              <a:blipFill>
                <a:blip r:embed="rId2"/>
                <a:stretch>
                  <a:fillRect l="-1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828766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0" y="1204909"/>
                <a:ext cx="8001001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4.6.9 </a:t>
                </a:r>
                <a:r>
                  <a:rPr lang="zh-CN" altLang="en-US" sz="2800" dirty="0"/>
                  <a:t>设矩阵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求矩阵函数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</m:oMath>
                </a14:m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600" dirty="0">
                    <a:solidFill>
                      <a:srgbClr val="0000FF"/>
                    </a:solidFill>
                  </a:rPr>
                  <a:t>解：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600" dirty="0"/>
                  <a:t>的最小多项式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2600" dirty="0"/>
                  <a:t>，定义</a:t>
                </a:r>
                <a14:m>
                  <m:oMath xmlns:m="http://schemas.openxmlformats.org/officeDocument/2006/math"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6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zh-CN" sz="26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600" dirty="0"/>
                  <a:t>由</a:t>
                </a:r>
                <a:r>
                  <a:rPr lang="en-US" altLang="zh-CN" sz="2600" dirty="0"/>
                  <a:t>Sylvester</a:t>
                </a:r>
                <a:r>
                  <a:rPr lang="zh-CN" altLang="en-US" sz="2600" dirty="0"/>
                  <a:t>公式建立方程组</a:t>
                </a:r>
                <a:endParaRPr lang="en-US" altLang="zh-CN" sz="2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6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  <m:e>
                              <m:sSub>
                                <m:sSubPr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2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sz="26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600" dirty="0"/>
                  <a:t>解得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p>
                          <m:sSupPr>
                            <m:ctrlP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6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sz="2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1−2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6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0" y="1204909"/>
                <a:ext cx="8001001" cy="4935337"/>
              </a:xfrm>
              <a:prstGeom prst="rect">
                <a:avLst/>
              </a:prstGeom>
              <a:blipFill>
                <a:blip r:embed="rId2"/>
                <a:stretch>
                  <a:fillRect l="-1601" b="-7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23783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627331" y="1229293"/>
            <a:ext cx="7886700" cy="49353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zh-CN" sz="2800" b="1" dirty="0">
                <a:solidFill>
                  <a:srgbClr val="0000FF"/>
                </a:solidFill>
              </a:rPr>
              <a:t>注</a:t>
            </a:r>
            <a:r>
              <a:rPr lang="en-US" altLang="zh-CN" sz="2800" b="1" dirty="0">
                <a:solidFill>
                  <a:srgbClr val="0000FF"/>
                </a:solidFill>
              </a:rPr>
              <a:t>9:</a:t>
            </a:r>
            <a:r>
              <a:rPr lang="en-US" altLang="zh-CN" sz="2800" dirty="0">
                <a:solidFill>
                  <a:srgbClr val="0000FF"/>
                </a:solidFill>
              </a:rPr>
              <a:t> </a:t>
            </a:r>
            <a:r>
              <a:rPr lang="zh-CN" altLang="en-US" sz="2800" dirty="0"/>
              <a:t>利用谱上一致性方法计算矩阵函数时</a:t>
            </a:r>
            <a:r>
              <a:rPr lang="en-US" altLang="zh-CN" sz="2800" dirty="0"/>
              <a:t>, </a:t>
            </a:r>
            <a:r>
              <a:rPr lang="zh-CN" altLang="en-US" sz="2800" dirty="0"/>
              <a:t>可不选用矩阵的最小多项式</a:t>
            </a:r>
            <a:r>
              <a:rPr lang="en-US" altLang="zh-CN" sz="2800" dirty="0"/>
              <a:t>, </a:t>
            </a:r>
            <a:r>
              <a:rPr lang="zh-CN" altLang="en-US" sz="2800" dirty="0"/>
              <a:t>而选用矩阵的任一零化多项式</a:t>
            </a:r>
            <a:r>
              <a:rPr lang="en-US" altLang="zh-CN" sz="2800" dirty="0"/>
              <a:t>. </a:t>
            </a:r>
            <a:r>
              <a:rPr lang="zh-CN" altLang="en-US" sz="2800" dirty="0"/>
              <a:t>此时须把选用的零化多项式当作矩阵的最小多项式</a:t>
            </a:r>
            <a:r>
              <a:rPr lang="en-US" altLang="zh-CN" sz="2800" dirty="0"/>
              <a:t>, </a:t>
            </a:r>
            <a:r>
              <a:rPr lang="zh-CN" altLang="en-US" sz="2800" dirty="0"/>
              <a:t>然后仿照上面的方法求解即可</a:t>
            </a:r>
            <a:r>
              <a:rPr lang="en-US" altLang="zh-CN" sz="2800" dirty="0"/>
              <a:t>.</a:t>
            </a:r>
            <a:endParaRPr lang="zh-CN" altLang="en-US" sz="2800" dirty="0"/>
          </a:p>
          <a:p>
            <a:pPr>
              <a:lnSpc>
                <a:spcPct val="120000"/>
              </a:lnSpc>
            </a:pPr>
            <a:endParaRPr lang="zh-CN" altLang="zh-CN" sz="2800" dirty="0"/>
          </a:p>
          <a:p>
            <a:pPr>
              <a:lnSpc>
                <a:spcPct val="120000"/>
              </a:lnSpc>
            </a:pPr>
            <a:endParaRPr lang="en-US" altLang="zh-CN" sz="2800" dirty="0"/>
          </a:p>
          <a:p>
            <a:pPr algn="ctr">
              <a:lnSpc>
                <a:spcPct val="120000"/>
              </a:lnSpc>
            </a:pP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72762183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5824" y="1229293"/>
                <a:ext cx="826267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zh-CN" sz="27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700" b="1" dirty="0">
                    <a:solidFill>
                      <a:schemeClr val="accent6">
                        <a:lumMod val="75000"/>
                      </a:schemeClr>
                    </a:solidFill>
                  </a:rPr>
                  <a:t>4.6.10 </a:t>
                </a:r>
                <a:r>
                  <a:rPr lang="zh-CN" altLang="en-US" sz="2700" dirty="0"/>
                  <a:t>设函数</a:t>
                </a:r>
                <a14:m>
                  <m:oMath xmlns:m="http://schemas.openxmlformats.org/officeDocument/2006/math">
                    <m:r>
                      <a:rPr lang="en-US" altLang="zh-CN" sz="27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7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7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7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7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CN" sz="2700" dirty="0"/>
                  <a:t>,</a:t>
                </a:r>
                <a:r>
                  <a:rPr lang="zh-CN" altLang="en-US" sz="2700" dirty="0"/>
                  <a:t>矩阵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7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7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700" dirty="0"/>
                  <a:t>, </a:t>
                </a:r>
                <a:r>
                  <a:rPr lang="zh-CN" altLang="en-US" sz="2700" dirty="0"/>
                  <a:t>求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7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z="27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24" y="1229293"/>
                <a:ext cx="8262670" cy="4935337"/>
              </a:xfrm>
              <a:prstGeom prst="rect">
                <a:avLst/>
              </a:prstGeom>
              <a:blipFill>
                <a:blip r:embed="rId2"/>
                <a:stretch>
                  <a:fillRect l="-1402" r="-2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9490525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5824" y="1229293"/>
                <a:ext cx="826267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zh-CN" sz="27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700" b="1" dirty="0">
                    <a:solidFill>
                      <a:schemeClr val="accent6">
                        <a:lumMod val="75000"/>
                      </a:schemeClr>
                    </a:solidFill>
                  </a:rPr>
                  <a:t>4.6.10 </a:t>
                </a:r>
                <a:r>
                  <a:rPr lang="zh-CN" altLang="en-US" sz="2700" dirty="0"/>
                  <a:t>设函数</a:t>
                </a:r>
                <a14:m>
                  <m:oMath xmlns:m="http://schemas.openxmlformats.org/officeDocument/2006/math">
                    <m:r>
                      <a:rPr lang="en-US" altLang="zh-CN" sz="27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7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7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7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7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7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CN" sz="2700" dirty="0"/>
                  <a:t>,</a:t>
                </a:r>
                <a:r>
                  <a:rPr lang="zh-CN" altLang="en-US" sz="2700" dirty="0"/>
                  <a:t>矩阵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7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7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7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700" dirty="0"/>
                  <a:t>, </a:t>
                </a:r>
                <a:r>
                  <a:rPr lang="zh-CN" altLang="en-US" sz="2700" dirty="0"/>
                  <a:t>求</a:t>
                </a:r>
                <a14:m>
                  <m:oMath xmlns:m="http://schemas.openxmlformats.org/officeDocument/2006/math">
                    <m:r>
                      <a:rPr lang="en-US" altLang="zh-CN" sz="27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7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z="27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</a:rPr>
                  <a:t>分析：</a:t>
                </a:r>
                <a:r>
                  <a:rPr lang="zh-CN" altLang="en-US" sz="2800" dirty="0"/>
                  <a:t>因为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无法在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800" dirty="0"/>
                  <a:t>处展开成幂级数形式，所以无法根据定义</a:t>
                </a:r>
                <a:r>
                  <a:rPr lang="en-US" altLang="zh-CN" sz="2800" dirty="0"/>
                  <a:t>4.7.1</a:t>
                </a:r>
                <a:r>
                  <a:rPr lang="zh-CN" altLang="en-US" sz="2800" dirty="0"/>
                  <a:t>计算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. </a:t>
                </a:r>
                <a:r>
                  <a:rPr lang="zh-CN" altLang="en-US" sz="2800" dirty="0"/>
                  <a:t>即在定义</a:t>
                </a:r>
                <a:r>
                  <a:rPr lang="en-US" altLang="zh-CN" sz="2800" dirty="0"/>
                  <a:t>4.7.1</a:t>
                </a:r>
                <a:r>
                  <a:rPr lang="zh-CN" altLang="en-US" sz="2800" dirty="0"/>
                  <a:t>下，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不能称为矩阵函数</a:t>
                </a:r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如果忽略定义</a:t>
                </a:r>
                <a:r>
                  <a:rPr lang="en-US" altLang="zh-CN" sz="2800" dirty="0"/>
                  <a:t>4.7.1</a:t>
                </a:r>
                <a:r>
                  <a:rPr lang="zh-CN" altLang="en-US" sz="2800" dirty="0"/>
                  <a:t>中对矩阵函数的收敛性要求，分别采用方法一</a:t>
                </a:r>
                <a:r>
                  <a:rPr lang="en-US" altLang="zh-CN" sz="2800" dirty="0">
                    <a:solidFill>
                      <a:srgbClr val="0000FF"/>
                    </a:solidFill>
                  </a:rPr>
                  <a:t>Sylvester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公式</a:t>
                </a:r>
                <a:r>
                  <a:rPr lang="zh-CN" altLang="en-US" sz="2800" dirty="0"/>
                  <a:t>和方法二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谱上一致性</a:t>
                </a:r>
                <a:r>
                  <a:rPr lang="zh-CN" altLang="en-US" sz="2800" dirty="0"/>
                  <a:t>方法进行计算</a:t>
                </a:r>
                <a:r>
                  <a:rPr lang="en-US" altLang="zh-CN" sz="2800" dirty="0"/>
                  <a:t>.</a:t>
                </a:r>
                <a:endParaRPr lang="zh-CN" altLang="en-US" sz="2800" dirty="0"/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24" y="1229293"/>
                <a:ext cx="8262670" cy="4935337"/>
              </a:xfrm>
              <a:prstGeom prst="rect">
                <a:avLst/>
              </a:prstGeom>
              <a:blipFill>
                <a:blip r:embed="rId2"/>
                <a:stretch>
                  <a:fillRect l="-1550" r="-5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764344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5824" y="1229293"/>
                <a:ext cx="826267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800" dirty="0">
                    <a:solidFill>
                      <a:srgbClr val="0000FF"/>
                    </a:solidFill>
                  </a:rPr>
                  <a:t>方法</a:t>
                </a:r>
                <a:r>
                  <a:rPr lang="en-US" altLang="zh-CN" sz="2800" dirty="0">
                    <a:solidFill>
                      <a:srgbClr val="0000FF"/>
                    </a:solidFill>
                  </a:rPr>
                  <a:t>1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：</a:t>
                </a:r>
                <a:r>
                  <a:rPr lang="en-US" altLang="zh-CN" sz="2800" dirty="0">
                    <a:solidFill>
                      <a:srgbClr val="0000FF"/>
                    </a:solidFill>
                  </a:rPr>
                  <a:t>Sylvester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公式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3−1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zh-CN" altLang="en-US" sz="2800" dirty="0"/>
                  <a:t>因此</a:t>
                </a:r>
                <a:endParaRPr lang="en-US" altLang="zh-CN" sz="2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24" y="1229293"/>
                <a:ext cx="8262670" cy="4935337"/>
              </a:xfrm>
              <a:prstGeom prst="rect">
                <a:avLst/>
              </a:prstGeom>
              <a:blipFill>
                <a:blip r:embed="rId2"/>
                <a:stretch>
                  <a:fillRect l="-1550" t="-17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7145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15824" y="1229293"/>
                <a:ext cx="826267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zh-CN" altLang="en-US" sz="2800" dirty="0">
                    <a:solidFill>
                      <a:srgbClr val="0000FF"/>
                    </a:solidFill>
                  </a:rPr>
                  <a:t>方法</a:t>
                </a:r>
                <a:r>
                  <a:rPr lang="en-US" altLang="zh-CN" sz="2800" dirty="0">
                    <a:solidFill>
                      <a:srgbClr val="0000FF"/>
                    </a:solidFill>
                  </a:rPr>
                  <a:t>2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：谱上一致性</a:t>
                </a:r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的最小多项式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2800" dirty="0"/>
                  <a:t>，定义多项式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800" dirty="0"/>
                  <a:t>，根据谱上一致性条件得</a:t>
                </a:r>
                <a:endParaRPr lang="en-US" altLang="zh-CN" sz="28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eqAr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解得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=−</m:t>
                                  </m:r>
                                  <m:f>
                                    <m:f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2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24" y="1229293"/>
                <a:ext cx="8262670" cy="4935337"/>
              </a:xfrm>
              <a:prstGeom prst="rect">
                <a:avLst/>
              </a:prstGeom>
              <a:blipFill>
                <a:blip r:embed="rId2"/>
                <a:stretch>
                  <a:fillRect l="-1550" t="-989" b="-63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9669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82880" y="1229293"/>
                <a:ext cx="826267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latin typeface="Cambria Math" panose="02040503050406030204" pitchFamily="18" charset="0"/>
                  </a:rPr>
                  <a:t>两种方法都可以求解出相同的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>
                    <a:latin typeface="Cambria Math" panose="02040503050406030204" pitchFamily="18" charset="0"/>
                  </a:rPr>
                  <a:t>, </a:t>
                </a:r>
                <a:r>
                  <a:rPr lang="zh-CN" altLang="en-US" sz="2800" dirty="0">
                    <a:latin typeface="Cambria Math" panose="02040503050406030204" pitchFamily="18" charset="0"/>
                  </a:rPr>
                  <a:t>且求得的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</a:rPr>
                  <a:t>就是矩阵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</a:rPr>
                  <a:t>的逆矩阵</a:t>
                </a:r>
                <a:r>
                  <a:rPr lang="en-US" altLang="zh-CN" sz="2800" dirty="0">
                    <a:latin typeface="Cambria Math" panose="02040503050406030204" pitchFamily="18" charset="0"/>
                  </a:rPr>
                  <a:t>. </a:t>
                </a:r>
                <a:r>
                  <a:rPr lang="zh-CN" altLang="en-US" sz="2800" dirty="0"/>
                  <a:t>这表明例</a:t>
                </a:r>
                <a:r>
                  <a:rPr lang="en-US" altLang="zh-CN" sz="2800" dirty="0"/>
                  <a:t>4.7.12</a:t>
                </a:r>
                <a:r>
                  <a:rPr lang="zh-CN" altLang="en-US" sz="2800" dirty="0"/>
                  <a:t>定义的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/>
                  <a:t>也是有意义的，也可以称为矩阵函数</a:t>
                </a:r>
                <a:r>
                  <a:rPr lang="en-US" altLang="zh-CN" sz="2800" dirty="0"/>
                  <a:t>. </a:t>
                </a:r>
                <a:r>
                  <a:rPr lang="zh-CN" altLang="en-US" sz="2800" dirty="0">
                    <a:latin typeface="Cambria Math" panose="02040503050406030204" pitchFamily="18" charset="0"/>
                  </a:rPr>
                  <a:t>同时说明定义</a:t>
                </a:r>
                <a:r>
                  <a:rPr lang="en-US" altLang="zh-CN" sz="2800" dirty="0">
                    <a:latin typeface="Cambria Math" panose="02040503050406030204" pitchFamily="18" charset="0"/>
                  </a:rPr>
                  <a:t>4.7.1</a:t>
                </a:r>
                <a:r>
                  <a:rPr lang="zh-CN" altLang="en-US" sz="2800" dirty="0">
                    <a:latin typeface="Cambria Math" panose="02040503050406030204" pitchFamily="18" charset="0"/>
                  </a:rPr>
                  <a:t>也是有局限性的</a:t>
                </a:r>
                <a:r>
                  <a:rPr lang="en-US" altLang="zh-CN" sz="2800" dirty="0">
                    <a:latin typeface="Cambria Math" panose="02040503050406030204" pitchFamily="18" charset="0"/>
                  </a:rPr>
                  <a:t>. </a:t>
                </a:r>
                <a:r>
                  <a:rPr lang="zh-CN" altLang="en-US" sz="2800" dirty="0">
                    <a:latin typeface="Cambria Math" panose="02040503050406030204" pitchFamily="18" charset="0"/>
                  </a:rPr>
                  <a:t>该定义要求函数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Cambria Math" panose="02040503050406030204" pitchFamily="18" charset="0"/>
                  </a:rPr>
                  <a:t>能够在</a:t>
                </a:r>
                <a:r>
                  <a:rPr lang="en-US" altLang="zh-CN" sz="2800" dirty="0">
                    <a:latin typeface="Cambria Math" panose="02040503050406030204" pitchFamily="18" charset="0"/>
                  </a:rPr>
                  <a:t>z=0</a:t>
                </a:r>
                <a:r>
                  <a:rPr lang="zh-CN" altLang="en-US" sz="2800" dirty="0">
                    <a:latin typeface="Cambria Math" panose="02040503050406030204" pitchFamily="18" charset="0"/>
                  </a:rPr>
                  <a:t>处展开为幂级数，即要求满足以下两个条件</a:t>
                </a:r>
                <a:r>
                  <a:rPr lang="en-US" altLang="zh-CN" sz="2800" dirty="0">
                    <a:latin typeface="Cambria Math" panose="02040503050406030204" pitchFamily="18" charset="0"/>
                  </a:rPr>
                  <a:t>:</a:t>
                </a:r>
              </a:p>
              <a:p>
                <a:pPr marL="457200" indent="-457200">
                  <a:lnSpc>
                    <a:spcPct val="120000"/>
                  </a:lnSpc>
                  <a:buClr>
                    <a:srgbClr val="0000FF"/>
                  </a:buClr>
                  <a:buSzPct val="80000"/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zh-CN" altLang="en-US" sz="2800" dirty="0"/>
                  <a:t>存在，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=0, 1, ⋯</m:t>
                    </m:r>
                  </m:oMath>
                </a14:m>
                <a:endParaRPr lang="en-US" altLang="zh-CN" sz="2800" b="0" dirty="0"/>
              </a:p>
              <a:p>
                <a:pPr marL="457200" indent="-457200">
                  <a:lnSpc>
                    <a:spcPct val="120000"/>
                  </a:lnSpc>
                  <a:buClr>
                    <a:srgbClr val="0000FF"/>
                  </a:buClr>
                  <a:buSzPct val="80000"/>
                  <a:buFont typeface="Wingdings" panose="05000000000000000000" pitchFamily="2" charset="2"/>
                  <a:buChar char="n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altLang="zh-CN" sz="2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altLang="zh-CN" sz="28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altLang="zh-CN" sz="280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28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280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func>
                  </m:oMath>
                </a14:m>
                <a:r>
                  <a:rPr lang="en-US" altLang="zh-CN" sz="2800" dirty="0"/>
                  <a:t>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80" y="1229293"/>
                <a:ext cx="8262670" cy="4935337"/>
              </a:xfrm>
              <a:prstGeom prst="rect">
                <a:avLst/>
              </a:prstGeom>
              <a:blipFill>
                <a:blip r:embed="rId2"/>
                <a:stretch>
                  <a:fillRect l="-1550" t="-989" r="-1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4465089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82880" y="1229293"/>
                <a:ext cx="80010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20000"/>
                  </a:lnSpc>
                </a:pPr>
                <a:r>
                  <a:rPr lang="en-US" altLang="zh-CN" sz="2800" dirty="0">
                    <a:latin typeface="Cambria Math" panose="02040503050406030204" pitchFamily="18" charset="0"/>
                  </a:rPr>
                  <a:t>Sylvester</a:t>
                </a:r>
                <a:r>
                  <a:rPr lang="zh-CN" altLang="en-US" sz="2800" dirty="0"/>
                  <a:t>公式和谱上一致性方法所需条件为：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2800" dirty="0"/>
                  <a:t>在矩阵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的谱上给定（尽管在定义或结论中仍要求矩阵的谱半径小于收敛半径，但实际上可移除这一条件）</a:t>
                </a:r>
                <a:r>
                  <a:rPr lang="en-US" altLang="zh-CN" sz="2800" dirty="0"/>
                  <a:t>. 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FF0000"/>
                    </a:solidFill>
                  </a:rPr>
                  <a:t>谱上给定条件比定义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4.6.1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的幂级数要求弱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.</a:t>
                </a:r>
                <a:r>
                  <a:rPr lang="en-US" altLang="zh-CN" sz="2800" dirty="0"/>
                  <a:t> </a:t>
                </a:r>
                <a:r>
                  <a:rPr lang="zh-CN" altLang="en-US" sz="2800" dirty="0"/>
                  <a:t>因此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可拓宽定义</a:t>
                </a:r>
                <a:r>
                  <a:rPr lang="en-US" altLang="zh-CN" sz="2800" dirty="0">
                    <a:latin typeface="Cambria Math" panose="02040503050406030204" pitchFamily="18" charset="0"/>
                  </a:rPr>
                  <a:t>4.6.1</a:t>
                </a:r>
                <a:r>
                  <a:rPr lang="zh-CN" altLang="en-US" sz="2800" dirty="0"/>
                  <a:t>矩阵函数的定义</a:t>
                </a:r>
                <a:r>
                  <a:rPr lang="en-US" altLang="zh-CN" sz="2800" dirty="0"/>
                  <a:t>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80" y="1229293"/>
                <a:ext cx="8001000" cy="4935337"/>
              </a:xfrm>
              <a:prstGeom prst="rect">
                <a:avLst/>
              </a:prstGeom>
              <a:blipFill>
                <a:blip r:embed="rId2"/>
                <a:stretch>
                  <a:fillRect l="-1601" t="-989" r="-1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97223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4.6.1 </a:t>
                </a:r>
                <a:r>
                  <a:rPr lang="zh-CN" altLang="en-US" sz="2800" dirty="0"/>
                  <a:t>已知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分别计算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并比较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zh-CN" altLang="en-US" sz="2800" dirty="0"/>
                  <a:t>和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r="-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130412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3103100-9C7D-4419-979B-90CAADB04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0987" y="4100880"/>
            <a:ext cx="6372225" cy="215265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4.6.4</a:t>
                </a:r>
                <a:r>
                  <a:rPr lang="zh-CN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矩阵函数</a:t>
                </a:r>
                <a:r>
                  <a:rPr lang="zh-CN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800" dirty="0"/>
                  <a:t>设复方阵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的最小多项式为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⋯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sz="2800" dirty="0"/>
                  <a:t>. </a:t>
                </a:r>
                <a:r>
                  <a:rPr lang="zh-CN" altLang="en-US" sz="2800" dirty="0"/>
                  <a:t>若函数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zh-CN" altLang="en-US" sz="2800" dirty="0"/>
                  <a:t>在矩阵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的谱上给定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则矩阵函数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2800" dirty="0"/>
                  <a:t>定义为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式中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sz="2800" dirty="0"/>
                  <a:t>个系数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800" dirty="0"/>
                  <a:t>由以下方程组决定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3"/>
                <a:stretch>
                  <a:fillRect l="-1623" t="-989" r="-3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409174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10: </a:t>
                </a:r>
                <a:r>
                  <a:rPr lang="zh-CN" altLang="en-US" sz="2800" dirty="0"/>
                  <a:t>矩阵函数也可以利用</a:t>
                </a:r>
                <a:r>
                  <a:rPr lang="en-US" altLang="zh-CN" sz="2800" dirty="0">
                    <a:latin typeface="Cambria Math" panose="02040503050406030204" pitchFamily="18" charset="0"/>
                  </a:rPr>
                  <a:t>Sylvester</a:t>
                </a:r>
                <a:r>
                  <a:rPr lang="zh-CN" altLang="en-US" sz="2800" dirty="0"/>
                  <a:t>公式定义</a:t>
                </a:r>
                <a:r>
                  <a:rPr lang="en-US" altLang="zh-CN" sz="2800" dirty="0"/>
                  <a:t>. </a:t>
                </a:r>
                <a:r>
                  <a:rPr lang="zh-CN" altLang="en-US" sz="2800" dirty="0"/>
                  <a:t>特别地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当函数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zh-CN" altLang="en-US" sz="2800" dirty="0"/>
                  <a:t>能够展开为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zh-CN" altLang="en-US" sz="2800" dirty="0"/>
                  <a:t>的幂级数时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矩阵函数的定义</a:t>
                </a:r>
                <a:r>
                  <a:rPr lang="en-US" altLang="zh-CN" sz="2800" dirty="0">
                    <a:latin typeface="Cambria Math" panose="02040503050406030204" pitchFamily="18" charset="0"/>
                  </a:rPr>
                  <a:t>4.6.1</a:t>
                </a:r>
                <a:r>
                  <a:rPr lang="zh-CN" altLang="en-US" sz="2800" dirty="0"/>
                  <a:t>和定义</a:t>
                </a:r>
                <a:r>
                  <a:rPr lang="en-US" altLang="zh-CN" sz="2800" dirty="0">
                    <a:latin typeface="Cambria Math" panose="02040503050406030204" pitchFamily="18" charset="0"/>
                  </a:rPr>
                  <a:t>4.6.4</a:t>
                </a:r>
                <a:r>
                  <a:rPr lang="zh-CN" altLang="en-US" sz="2800" dirty="0"/>
                  <a:t>一致</a:t>
                </a:r>
                <a:r>
                  <a:rPr lang="en-US" altLang="zh-CN" sz="2800" dirty="0"/>
                  <a:t>.</a:t>
                </a:r>
                <a:endParaRPr lang="zh-CN" altLang="en-US" sz="2800" dirty="0"/>
              </a:p>
              <a:p>
                <a:pPr>
                  <a:lnSpc>
                    <a:spcPct val="120000"/>
                  </a:lnSpc>
                </a:pPr>
                <a:endParaRPr lang="zh-CN" altLang="en-US" sz="2800" dirty="0"/>
              </a:p>
              <a:p>
                <a:pPr>
                  <a:lnSpc>
                    <a:spcPct val="120000"/>
                  </a:lnSpc>
                </a:pPr>
                <a:endParaRPr lang="zh-CN" altLang="en-US" sz="2800" dirty="0"/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9407225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487122" y="1229293"/>
                <a:ext cx="833379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>
                    <a:solidFill>
                      <a:schemeClr val="accent6">
                        <a:lumMod val="75000"/>
                      </a:schemeClr>
                    </a:solidFill>
                  </a:rPr>
                  <a:t>4.6.11 </a:t>
                </a:r>
                <a:r>
                  <a:rPr lang="zh-CN" altLang="en-US" sz="2800" dirty="0"/>
                  <a:t>考查齐次线性差分方程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当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zh-CN" altLang="en-US" sz="2800" dirty="0"/>
                  <a:t>时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800" dirty="0"/>
                  <a:t>且有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/>
                  <a:t>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求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/>
                  <a:t>.</a:t>
                </a:r>
                <a:endParaRPr lang="zh-CN" altLang="en-US" sz="2800" dirty="0"/>
              </a:p>
              <a:p>
                <a:pPr>
                  <a:lnSpc>
                    <a:spcPct val="120000"/>
                  </a:lnSpc>
                </a:pPr>
                <a:endParaRPr lang="zh-CN" altLang="en-US" sz="2800" dirty="0"/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22" y="1229293"/>
                <a:ext cx="8333790" cy="4935337"/>
              </a:xfrm>
              <a:prstGeom prst="rect">
                <a:avLst/>
              </a:prstGeom>
              <a:blipFill>
                <a:blip r:embed="rId2"/>
                <a:stretch>
                  <a:fillRect l="-1536" t="-989" r="-2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542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4.6.1 </a:t>
                </a:r>
                <a:r>
                  <a:rPr lang="zh-CN" altLang="en-US" sz="2800" dirty="0"/>
                  <a:t>已知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分别计算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并比较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zh-CN" altLang="en-US" sz="2800" dirty="0"/>
                  <a:t>和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>
                    <a:solidFill>
                      <a:srgbClr val="0000FF"/>
                    </a:solidFill>
                  </a:rPr>
                  <a:t>解：</a:t>
                </a:r>
                <a:r>
                  <a:rPr lang="zh-CN" altLang="en-US" sz="2400" dirty="0"/>
                  <a:t>矩阵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400" dirty="0"/>
                  <a:t>的最小多项式均为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sz="2400" dirty="0"/>
                  <a:t>,</a:t>
                </a:r>
                <a:r>
                  <a:rPr lang="zh-CN" altLang="en-US" sz="2400" dirty="0"/>
                  <a:t>则有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sz="2400" i="1" dirty="0">
                    <a:latin typeface="Cambria Math" panose="020405030504060302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=1,2,⋯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num>
                          <m:den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e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r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03082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800" dirty="0"/>
              </a:p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/>
                  <a:t>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zh-CN" altLang="en-US" sz="2800" dirty="0"/>
                  <a:t>和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zh-CN" altLang="en-US" sz="2800" dirty="0"/>
                  <a:t>互不相等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057814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  <m: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−1)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800" dirty="0"/>
              </a:p>
              <a:p>
                <a:pPr algn="ctr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altLang="zh-CN" sz="28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/>
                  <a:t>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zh-CN" altLang="en-US" sz="2800" dirty="0"/>
                  <a:t>和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zh-CN" altLang="en-US" sz="2800" dirty="0"/>
                  <a:t>互不相等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en-US" altLang="zh-CN" sz="2800" dirty="0">
                  <a:solidFill>
                    <a:srgbClr val="0000FF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2: </a:t>
                </a:r>
                <a:r>
                  <a:rPr lang="zh-CN" altLang="en-US" sz="2800" dirty="0"/>
                  <a:t>矩阵函数的定义式提供了一种计算矩阵函数的方法</a:t>
                </a:r>
                <a:r>
                  <a:rPr lang="en-US" altLang="zh-CN" sz="2800" dirty="0"/>
                  <a:t>. </a:t>
                </a:r>
                <a:r>
                  <a:rPr lang="zh-CN" altLang="en-US" sz="2800" dirty="0"/>
                  <a:t>在采用定义法计算矩阵函数时应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巧妙地应用矩阵的最小多项式进行简化计算</a:t>
                </a:r>
                <a:r>
                  <a:rPr lang="en-US" altLang="zh-CN" sz="2800" dirty="0"/>
                  <a:t>.</a:t>
                </a:r>
                <a:endParaRPr lang="zh-CN" altLang="en-US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r="-6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493215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矩阵函数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0FA7A21C-6A09-4BE4-916F-2A2757E0180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4.6.1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𝐴𝐵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𝐵𝐴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𝐵</m:t>
                        </m:r>
                      </m:sup>
                    </m:sSup>
                  </m:oMath>
                </a14:m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推论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4.6.1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p>
                        </m:s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推论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4.6.2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则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cos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3:</a:t>
                </a:r>
                <a:r>
                  <a:rPr lang="en-US" altLang="zh-CN" sz="2800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sz="2800" dirty="0"/>
                  <a:t>推论</a:t>
                </a:r>
                <a:r>
                  <a:rPr lang="en-US" altLang="zh-CN" sz="2800" dirty="0">
                    <a:latin typeface="Cambria Math" panose="02040503050406030204" pitchFamily="18" charset="0"/>
                  </a:rPr>
                  <a:t>4.6.1</a:t>
                </a:r>
                <a:r>
                  <a:rPr lang="zh-CN" altLang="en-US" sz="2800" dirty="0"/>
                  <a:t>表明无论矩阵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是否可逆</a:t>
                </a:r>
                <a:r>
                  <a:rPr lang="en-US" altLang="zh-CN" sz="2800" dirty="0"/>
                  <a:t>, 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矩阵指数函数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</a:rPr>
                  <a:t>必可逆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且其逆矩阵为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0FA7A21C-6A09-4BE4-916F-2A2757E01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989" r="-464" b="-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82881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  <a:txDef>
      <a:spPr/>
      <a:bodyPr vert="horz" lIns="91440" tIns="45720" rIns="91440" bIns="45720" rtlCol="0">
        <a:normAutofit fontScale="25000" lnSpcReduction="20000"/>
      </a:bodyPr>
      <a:lstStyle>
        <a:defPPr>
          <a:lnSpc>
            <a:spcPct val="140000"/>
          </a:lnSpc>
          <a:defRPr sz="11200" b="1" dirty="0"/>
        </a:defPPr>
      </a:lstStyle>
    </a:tx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14478</TotalTime>
  <Words>3266</Words>
  <Application>Microsoft Office PowerPoint</Application>
  <PresentationFormat>全屏显示(4:3)</PresentationFormat>
  <Paragraphs>226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3" baseType="lpstr">
      <vt:lpstr>阿里巴巴普惠体</vt:lpstr>
      <vt:lpstr>方正正粗黑简体</vt:lpstr>
      <vt:lpstr>黑体</vt:lpstr>
      <vt:lpstr>宋体</vt:lpstr>
      <vt:lpstr>Arial</vt:lpstr>
      <vt:lpstr>Calibri</vt:lpstr>
      <vt:lpstr>Cambria Math</vt:lpstr>
      <vt:lpstr>Times New Roman</vt:lpstr>
      <vt:lpstr>Verdana</vt:lpstr>
      <vt:lpstr>Wingdings</vt:lpstr>
      <vt:lpstr>Profile</vt:lpstr>
      <vt:lpstr>第四章 矩阵分析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  <vt:lpstr>第四章 矩阵分析——矩阵函数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Coordination of Multi-Agent Systems</dc:title>
  <dc:creator>Mark Spong</dc:creator>
  <cp:lastModifiedBy>buaa</cp:lastModifiedBy>
  <cp:revision>1630</cp:revision>
  <dcterms:created xsi:type="dcterms:W3CDTF">2006-05-15T15:18:48Z</dcterms:created>
  <dcterms:modified xsi:type="dcterms:W3CDTF">2024-08-30T11:40:56Z</dcterms:modified>
</cp:coreProperties>
</file>