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handoutMasterIdLst>
    <p:handoutMasterId r:id="rId63"/>
  </p:handoutMasterIdLst>
  <p:sldIdLst>
    <p:sldId id="256" r:id="rId3"/>
    <p:sldId id="257" r:id="rId4"/>
    <p:sldId id="258" r:id="rId5"/>
    <p:sldId id="259" r:id="rId6"/>
    <p:sldId id="260" r:id="rId7"/>
    <p:sldId id="261" r:id="rId8"/>
    <p:sldId id="265" r:id="rId9"/>
    <p:sldId id="276" r:id="rId10"/>
    <p:sldId id="281" r:id="rId11"/>
    <p:sldId id="262" r:id="rId12"/>
    <p:sldId id="266" r:id="rId13"/>
    <p:sldId id="267" r:id="rId14"/>
    <p:sldId id="268" r:id="rId15"/>
    <p:sldId id="269" r:id="rId16"/>
    <p:sldId id="270" r:id="rId17"/>
    <p:sldId id="272" r:id="rId18"/>
    <p:sldId id="273" r:id="rId19"/>
    <p:sldId id="274" r:id="rId20"/>
    <p:sldId id="275" r:id="rId21"/>
    <p:sldId id="277" r:id="rId22"/>
    <p:sldId id="278" r:id="rId23"/>
    <p:sldId id="279"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7" r:id="rId39"/>
    <p:sldId id="299" r:id="rId40"/>
    <p:sldId id="300" r:id="rId41"/>
    <p:sldId id="301" r:id="rId42"/>
    <p:sldId id="303" r:id="rId43"/>
    <p:sldId id="302" r:id="rId44"/>
    <p:sldId id="304" r:id="rId45"/>
    <p:sldId id="305" r:id="rId46"/>
    <p:sldId id="306" r:id="rId47"/>
    <p:sldId id="307" r:id="rId48"/>
    <p:sldId id="308" r:id="rId49"/>
    <p:sldId id="309" r:id="rId50"/>
    <p:sldId id="311" r:id="rId51"/>
    <p:sldId id="312" r:id="rId52"/>
    <p:sldId id="313" r:id="rId53"/>
    <p:sldId id="314" r:id="rId54"/>
    <p:sldId id="315" r:id="rId55"/>
    <p:sldId id="310" r:id="rId56"/>
    <p:sldId id="316" r:id="rId57"/>
    <p:sldId id="318" r:id="rId58"/>
    <p:sldId id="317" r:id="rId59"/>
    <p:sldId id="319" r:id="rId60"/>
    <p:sldId id="320" r:id="rId61"/>
  </p:sldIdLst>
  <p:sldSz cx="12192000" cy="6858000"/>
  <p:notesSz cx="7103745" cy="10234295"/>
  <p:custDataLst>
    <p:tags r:id="rId6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43"/>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gs" Target="tags/tag1.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notesMaster" Target="notesMasters/notesMaster1.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8009BC88-DE73-4E30-B58F-9645CC157D5C}" type="slidenum">
              <a:rPr lang="zh-CN" altLang="en-US"/>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latin typeface="DejaVu Sans" panose="020B0606030804020204" charset="2"/>
            </a:endParaRPr>
          </a:p>
        </p:txBody>
      </p:sp>
      <p:sp>
        <p:nvSpPr>
          <p:cNvPr id="5" name="页脚占位符 4"/>
          <p:cNvSpPr>
            <a:spLocks noGrp="1"/>
          </p:cNvSpPr>
          <p:nvPr>
            <p:ph type="ftr" sz="quarter" idx="11"/>
          </p:nvPr>
        </p:nvSpPr>
        <p:spPr/>
        <p:txBody>
          <a:bodyPr/>
          <a:lstStyle/>
          <a:p>
            <a:pPr lvl="0" eaLnBrk="1" hangingPunct="1"/>
            <a:endParaRPr lang="zh-CN" altLang="en-US" dirty="0">
              <a:latin typeface="DejaVu Sans" panose="020B0606030804020204" charset="2"/>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DejaVu Sans" panose="020B0606030804020204" charset="2"/>
              </a:rPr>
            </a:fld>
            <a:endParaRPr lang="zh-CN" altLang="en-US" dirty="0">
              <a:latin typeface="DejaVu Sans" panose="020B0606030804020204" charset="2"/>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zh-CN" altLang="en-US" dirty="0">
              <a:latin typeface="DejaVu Sans" panose="020B0606030804020204" charset="2"/>
            </a:endParaRPr>
          </a:p>
        </p:txBody>
      </p:sp>
      <p:sp>
        <p:nvSpPr>
          <p:cNvPr id="5" name="页脚占位符 4"/>
          <p:cNvSpPr>
            <a:spLocks noGrp="1"/>
          </p:cNvSpPr>
          <p:nvPr>
            <p:ph type="ftr" sz="quarter" idx="11"/>
          </p:nvPr>
        </p:nvSpPr>
        <p:spPr/>
        <p:txBody>
          <a:bodyPr/>
          <a:lstStyle/>
          <a:p>
            <a:pPr lvl="0" eaLnBrk="1" hangingPunct="1"/>
            <a:endParaRPr lang="zh-CN" altLang="en-US" dirty="0">
              <a:latin typeface="DejaVu Sans" panose="020B0606030804020204" charset="2"/>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DejaVu Sans" panose="020B0606030804020204" charset="2"/>
              </a:rPr>
            </a:fld>
            <a:endParaRPr lang="zh-CN" altLang="en-US" dirty="0">
              <a:latin typeface="DejaVu Sans" panose="020B0606030804020204" charset="2"/>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latin typeface="DejaVu Sans" panose="020B0606030804020204" charset="2"/>
            </a:endParaRPr>
          </a:p>
        </p:txBody>
      </p:sp>
      <p:sp>
        <p:nvSpPr>
          <p:cNvPr id="6" name="页脚占位符 5"/>
          <p:cNvSpPr>
            <a:spLocks noGrp="1"/>
          </p:cNvSpPr>
          <p:nvPr>
            <p:ph type="ftr" sz="quarter" idx="11"/>
          </p:nvPr>
        </p:nvSpPr>
        <p:spPr/>
        <p:txBody>
          <a:bodyPr/>
          <a:lstStyle/>
          <a:p>
            <a:pPr lvl="0" eaLnBrk="1" hangingPunct="1"/>
            <a:endParaRPr lang="zh-CN" altLang="en-US" dirty="0">
              <a:latin typeface="DejaVu Sans" panose="020B0606030804020204" charset="2"/>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DejaVu Sans" panose="020B0606030804020204" charset="2"/>
              </a:rPr>
            </a:fld>
            <a:endParaRPr lang="zh-CN" altLang="en-US" dirty="0">
              <a:latin typeface="DejaVu Sans" panose="020B0606030804020204" charset="2"/>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Rectangle 3"/>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760FBDFE-C587-4B4C-A407-44438C67B59E}" type="datetimeFigureOut">
              <a:rPr lang="zh-CN" altLang="en-US" smtClean="0"/>
            </a:fld>
            <a:endParaRPr lang="zh-CN" altLang="en-US"/>
          </a:p>
        </p:txBody>
      </p:sp>
      <p:sp>
        <p:nvSpPr>
          <p:cNvPr id="102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DejaVu Sans" panose="020B0606030804020204" charset="2"/>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DejaVu Sans" panose="020B0606030804020204" charset="2"/>
        <a:buNone/>
        <a:defRPr b="0" i="0" u="none" kern="1200" baseline="0">
          <a:solidFill>
            <a:schemeClr val="tx1"/>
          </a:solidFill>
          <a:latin typeface="DejaVu Sans" panose="020B0606030804020204" charset="2"/>
          <a:ea typeface="方正书宋_GBK" panose="02000000000000000000" charset="-122"/>
          <a:cs typeface="+mn-cs"/>
        </a:defRPr>
      </a:lvl2pPr>
      <a:lvl3pPr marL="914400" lvl="2" indent="0" algn="l" defTabSz="914400" eaLnBrk="1" fontAlgn="base" latinLnBrk="0" hangingPunct="1">
        <a:lnSpc>
          <a:spcPct val="100000"/>
        </a:lnSpc>
        <a:spcBef>
          <a:spcPct val="0"/>
        </a:spcBef>
        <a:spcAft>
          <a:spcPct val="0"/>
        </a:spcAft>
        <a:buFont typeface="DejaVu Sans" panose="020B0606030804020204" charset="2"/>
        <a:buNone/>
        <a:defRPr b="0" i="0" u="none" kern="1200" baseline="0">
          <a:solidFill>
            <a:schemeClr val="tx1"/>
          </a:solidFill>
          <a:latin typeface="DejaVu Sans" panose="020B0606030804020204" charset="2"/>
          <a:ea typeface="方正书宋_GBK" panose="02000000000000000000" charset="-122"/>
          <a:cs typeface="+mn-cs"/>
        </a:defRPr>
      </a:lvl3pPr>
      <a:lvl4pPr marL="1371600" lvl="3" indent="0" algn="l" defTabSz="914400" eaLnBrk="1" fontAlgn="base" latinLnBrk="0" hangingPunct="1">
        <a:lnSpc>
          <a:spcPct val="100000"/>
        </a:lnSpc>
        <a:spcBef>
          <a:spcPct val="0"/>
        </a:spcBef>
        <a:spcAft>
          <a:spcPct val="0"/>
        </a:spcAft>
        <a:buFont typeface="DejaVu Sans" panose="020B0606030804020204" charset="2"/>
        <a:buNone/>
        <a:defRPr b="0" i="0" u="none" kern="1200" baseline="0">
          <a:solidFill>
            <a:schemeClr val="tx1"/>
          </a:solidFill>
          <a:latin typeface="DejaVu Sans" panose="020B0606030804020204" charset="2"/>
          <a:ea typeface="方正书宋_GBK" panose="02000000000000000000" charset="-122"/>
          <a:cs typeface="+mn-cs"/>
        </a:defRPr>
      </a:lvl4pPr>
      <a:lvl5pPr marL="1828800" lvl="4" indent="0" algn="l" defTabSz="914400" eaLnBrk="1" fontAlgn="base" latinLnBrk="0" hangingPunct="1">
        <a:lnSpc>
          <a:spcPct val="100000"/>
        </a:lnSpc>
        <a:spcBef>
          <a:spcPct val="0"/>
        </a:spcBef>
        <a:spcAft>
          <a:spcPct val="0"/>
        </a:spcAft>
        <a:buFont typeface="DejaVu Sans" panose="020B0606030804020204" charset="2"/>
        <a:buNone/>
        <a:defRPr b="0" i="0" u="none" kern="1200" baseline="0">
          <a:solidFill>
            <a:schemeClr val="tx1"/>
          </a:solidFill>
          <a:latin typeface="DejaVu Sans" panose="020B0606030804020204" charset="2"/>
          <a:ea typeface="方正书宋_GBK" panose="02000000000000000000" charset="-122"/>
          <a:cs typeface="+mn-cs"/>
        </a:defRPr>
      </a:lvl5pPr>
      <a:lvl6pPr marL="2286000" lvl="5" indent="0" algn="l" defTabSz="914400" eaLnBrk="1" fontAlgn="base" latinLnBrk="0" hangingPunct="1">
        <a:lnSpc>
          <a:spcPct val="100000"/>
        </a:lnSpc>
        <a:spcBef>
          <a:spcPct val="0"/>
        </a:spcBef>
        <a:spcAft>
          <a:spcPct val="0"/>
        </a:spcAft>
        <a:buFont typeface="DejaVu Sans" panose="020B0606030804020204" charset="2"/>
        <a:buNone/>
        <a:defRPr b="0" i="0" u="none" kern="1200" baseline="0">
          <a:solidFill>
            <a:schemeClr val="tx1"/>
          </a:solidFill>
          <a:latin typeface="DejaVu Sans" panose="020B0606030804020204" charset="2"/>
          <a:ea typeface="方正书宋_GBK" panose="02000000000000000000" charset="-122"/>
          <a:cs typeface="+mn-cs"/>
        </a:defRPr>
      </a:lvl6pPr>
      <a:lvl7pPr marL="2743200" lvl="6" indent="0" algn="l" defTabSz="914400" eaLnBrk="1" fontAlgn="base" latinLnBrk="0" hangingPunct="1">
        <a:lnSpc>
          <a:spcPct val="100000"/>
        </a:lnSpc>
        <a:spcBef>
          <a:spcPct val="0"/>
        </a:spcBef>
        <a:spcAft>
          <a:spcPct val="0"/>
        </a:spcAft>
        <a:buFont typeface="DejaVu Sans" panose="020B0606030804020204" charset="2"/>
        <a:buNone/>
        <a:defRPr b="0" i="0" u="none" kern="1200" baseline="0">
          <a:solidFill>
            <a:schemeClr val="tx1"/>
          </a:solidFill>
          <a:latin typeface="DejaVu Sans" panose="020B0606030804020204" charset="2"/>
          <a:ea typeface="方正书宋_GBK" panose="02000000000000000000" charset="-122"/>
          <a:cs typeface="+mn-cs"/>
        </a:defRPr>
      </a:lvl7pPr>
      <a:lvl8pPr marL="3200400" lvl="7" indent="0" algn="l" defTabSz="914400" eaLnBrk="1" fontAlgn="base" latinLnBrk="0" hangingPunct="1">
        <a:lnSpc>
          <a:spcPct val="100000"/>
        </a:lnSpc>
        <a:spcBef>
          <a:spcPct val="0"/>
        </a:spcBef>
        <a:spcAft>
          <a:spcPct val="0"/>
        </a:spcAft>
        <a:buFont typeface="DejaVu Sans" panose="020B0606030804020204" charset="2"/>
        <a:buNone/>
        <a:defRPr b="0" i="0" u="none" kern="1200" baseline="0">
          <a:solidFill>
            <a:schemeClr val="tx1"/>
          </a:solidFill>
          <a:latin typeface="DejaVu Sans" panose="020B0606030804020204" charset="2"/>
          <a:ea typeface="方正书宋_GBK" panose="02000000000000000000" charset="-122"/>
          <a:cs typeface="+mn-cs"/>
        </a:defRPr>
      </a:lvl8pPr>
      <a:lvl9pPr marL="3657600" lvl="8" indent="0" algn="l" defTabSz="914400" eaLnBrk="1" fontAlgn="base" latinLnBrk="0" hangingPunct="1">
        <a:lnSpc>
          <a:spcPct val="100000"/>
        </a:lnSpc>
        <a:spcBef>
          <a:spcPct val="0"/>
        </a:spcBef>
        <a:spcAft>
          <a:spcPct val="0"/>
        </a:spcAft>
        <a:buFont typeface="DejaVu Sans" panose="020B0606030804020204" charset="2"/>
        <a:buNone/>
        <a:defRPr b="0" i="0" u="none" kern="1200" baseline="0">
          <a:solidFill>
            <a:schemeClr val="tx1"/>
          </a:solidFill>
          <a:latin typeface="DejaVu Sans" panose="020B0606030804020204" charset="2"/>
          <a:ea typeface="方正书宋_GBK" panose="02000000000000000000"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7.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a:t>高性能计算机体系结构模型</a:t>
            </a:r>
            <a:endParaRPr lang="zh-CN" altLang="en-US" sz="5400"/>
          </a:p>
        </p:txBody>
      </p:sp>
      <p:sp>
        <p:nvSpPr>
          <p:cNvPr id="5" name="副标题 4"/>
          <p:cNvSpPr>
            <a:spLocks noGrp="1"/>
          </p:cNvSpPr>
          <p:nvPr>
            <p:ph type="subTitle" idx="1"/>
          </p:nvPr>
        </p:nvSpPr>
        <p:spPr/>
        <p:txBody>
          <a:bodyPr/>
          <a:lstStyle/>
          <a:p>
            <a:r>
              <a:rPr lang="zh-CN" altLang="en-US"/>
              <a:t>宋震，苏晓，郭冠男，张泰然，刘旭昭</a:t>
            </a:r>
            <a:endParaRPr lang="zh-CN" altLang="en-US"/>
          </a:p>
          <a:p>
            <a:r>
              <a:rPr lang="zh-CN" altLang="en-US"/>
              <a:t>2024-12-03</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sym typeface="+mn-ea"/>
              </a:rPr>
              <a:t>SIMD</a:t>
            </a:r>
            <a:endParaRPr lang="zh-CN" altLang="en-US"/>
          </a:p>
        </p:txBody>
      </p:sp>
      <p:sp>
        <p:nvSpPr>
          <p:cNvPr id="3" name="内容占位符 2"/>
          <p:cNvSpPr>
            <a:spLocks noGrp="1"/>
          </p:cNvSpPr>
          <p:nvPr>
            <p:ph idx="1"/>
          </p:nvPr>
        </p:nvSpPr>
        <p:spPr/>
        <p:txBody>
          <a:bodyPr/>
          <a:p>
            <a:r>
              <a:rPr lang="zh-CN" altLang="en-US" b="1">
                <a:solidFill>
                  <a:srgbClr val="00B050"/>
                </a:solidFill>
              </a:rPr>
              <a:t>SIMD</a:t>
            </a:r>
            <a:r>
              <a:rPr lang="zh-CN" altLang="en-US"/>
              <a:t>是单指令多数据的缩写，它是一种并行计算技术，可以使得处理器在一个时钟周期内通过一条指令同时对多个数据进行操作。</a:t>
            </a:r>
            <a:endParaRPr lang="zh-CN" altLang="en-US"/>
          </a:p>
          <a:p>
            <a:r>
              <a:rPr lang="zh-CN" altLang="en-US"/>
              <a:t>与传统的SISD（单指令单数据）不同，SIMD允许在同一指令下并行处理多个数据元素，极大地提高了计算效率，特别适用于大量相同运算的任务，如图像处理、科学计算、信号处理等。</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SIMD </a:t>
            </a:r>
            <a:r>
              <a:rPr lang="zh-CN" altLang="en-US"/>
              <a:t>的优势</a:t>
            </a:r>
            <a:endParaRPr lang="zh-CN" altLang="en-US"/>
          </a:p>
        </p:txBody>
      </p:sp>
      <p:sp>
        <p:nvSpPr>
          <p:cNvPr id="3" name="内容占位符 2"/>
          <p:cNvSpPr>
            <a:spLocks noGrp="1"/>
          </p:cNvSpPr>
          <p:nvPr>
            <p:ph idx="1"/>
          </p:nvPr>
        </p:nvSpPr>
        <p:spPr/>
        <p:txBody>
          <a:bodyPr/>
          <a:p>
            <a:r>
              <a:rPr lang="zh-CN" altLang="en-US" b="1">
                <a:solidFill>
                  <a:srgbClr val="00B050"/>
                </a:solidFill>
              </a:rPr>
              <a:t>高效性</a:t>
            </a:r>
            <a:r>
              <a:rPr lang="zh-CN" altLang="en-US"/>
              <a:t>：通过并行化计算任务，大大减少了程序执行的时间。</a:t>
            </a:r>
            <a:endParaRPr lang="zh-CN" altLang="en-US"/>
          </a:p>
          <a:p>
            <a:r>
              <a:rPr lang="zh-CN" altLang="en-US" b="1">
                <a:solidFill>
                  <a:srgbClr val="00B050"/>
                </a:solidFill>
              </a:rPr>
              <a:t>能效</a:t>
            </a:r>
            <a:r>
              <a:rPr lang="zh-CN" altLang="en-US"/>
              <a:t>：相比传统的串行计算方式，SIMD架构能在较低的能耗下处理更多数据。</a:t>
            </a:r>
            <a:endParaRPr lang="zh-CN" altLang="en-US"/>
          </a:p>
          <a:p>
            <a:r>
              <a:rPr lang="zh-CN" altLang="en-US" b="1">
                <a:solidFill>
                  <a:srgbClr val="00B050"/>
                </a:solidFill>
              </a:rPr>
              <a:t>适用范围广</a:t>
            </a:r>
            <a:r>
              <a:rPr lang="zh-CN" altLang="en-US"/>
              <a:t>：特别适用于多媒体应用、科学计算、机器学习中的矩阵运算等领域。</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向量化与流水线化</a:t>
            </a:r>
            <a:endParaRPr lang="zh-CN" altLang="en-US"/>
          </a:p>
        </p:txBody>
      </p:sp>
      <p:sp>
        <p:nvSpPr>
          <p:cNvPr id="3" name="内容占位符 2"/>
          <p:cNvSpPr>
            <a:spLocks noGrp="1"/>
          </p:cNvSpPr>
          <p:nvPr>
            <p:ph idx="1"/>
          </p:nvPr>
        </p:nvSpPr>
        <p:spPr/>
        <p:txBody>
          <a:bodyPr/>
          <a:p>
            <a:r>
              <a:rPr lang="zh-CN" altLang="en-US" b="1">
                <a:solidFill>
                  <a:srgbClr val="00B050"/>
                </a:solidFill>
              </a:rPr>
              <a:t>向量处理</a:t>
            </a:r>
            <a:r>
              <a:rPr lang="zh-CN" altLang="en-US"/>
              <a:t>：向量化处理指的是对多个数据进行统一操作，在一条指令下同时处理多个数据元素（如向量加法、乘法等）。</a:t>
            </a:r>
            <a:endParaRPr lang="zh-CN" altLang="en-US"/>
          </a:p>
          <a:p>
            <a:r>
              <a:rPr lang="zh-CN" altLang="en-US" b="1">
                <a:solidFill>
                  <a:srgbClr val="00B050"/>
                </a:solidFill>
              </a:rPr>
              <a:t>流水线化</a:t>
            </a:r>
            <a:r>
              <a:rPr lang="zh-CN" altLang="en-US"/>
              <a:t>：流水线技术将复杂的计算过程分成多个阶段，每个阶段可以同时处理不同的数据。在每个时钟周期内，不同的数据会在流水线的不同阶段被处理，最大化资源的使用。</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vector"/>
          <p:cNvPicPr>
            <a:picLocks noChangeAspect="1"/>
          </p:cNvPicPr>
          <p:nvPr/>
        </p:nvPicPr>
        <p:blipFill>
          <a:blip r:embed="rId1"/>
          <a:stretch>
            <a:fillRect/>
          </a:stretch>
        </p:blipFill>
        <p:spPr>
          <a:xfrm>
            <a:off x="6424295" y="4781550"/>
            <a:ext cx="4343400" cy="2076450"/>
          </a:xfrm>
          <a:prstGeom prst="rect">
            <a:avLst/>
          </a:prstGeom>
        </p:spPr>
      </p:pic>
      <p:sp>
        <p:nvSpPr>
          <p:cNvPr id="2" name="标题 1"/>
          <p:cNvSpPr>
            <a:spLocks noGrp="1"/>
          </p:cNvSpPr>
          <p:nvPr>
            <p:ph type="title"/>
          </p:nvPr>
        </p:nvSpPr>
        <p:spPr/>
        <p:txBody>
          <a:bodyPr/>
          <a:p>
            <a:pPr algn="l"/>
            <a:r>
              <a:rPr lang="zh-CN" altLang="en-US"/>
              <a:t>Vector Pipelined SIMD的实现</a:t>
            </a:r>
            <a:endParaRPr lang="zh-CN" altLang="en-US"/>
          </a:p>
        </p:txBody>
      </p:sp>
      <p:sp>
        <p:nvSpPr>
          <p:cNvPr id="3" name="内容占位符 2"/>
          <p:cNvSpPr>
            <a:spLocks noGrp="1"/>
          </p:cNvSpPr>
          <p:nvPr>
            <p:ph idx="1"/>
          </p:nvPr>
        </p:nvSpPr>
        <p:spPr/>
        <p:txBody>
          <a:bodyPr/>
          <a:p>
            <a:r>
              <a:rPr lang="zh-CN" altLang="en-US" b="1">
                <a:solidFill>
                  <a:srgbClr val="00B050"/>
                </a:solidFill>
              </a:rPr>
              <a:t>阶段1：加载数据</a:t>
            </a:r>
            <a:r>
              <a:rPr lang="zh-CN" altLang="en-US"/>
              <a:t>。将数据加载到向量寄存器。</a:t>
            </a:r>
            <a:endParaRPr lang="zh-CN" altLang="en-US"/>
          </a:p>
          <a:p>
            <a:r>
              <a:rPr lang="zh-CN" altLang="en-US" b="1">
                <a:solidFill>
                  <a:srgbClr val="00B050"/>
                </a:solidFill>
              </a:rPr>
              <a:t>阶段2：运算阶段</a:t>
            </a:r>
            <a:r>
              <a:rPr lang="zh-CN" altLang="en-US"/>
              <a:t>。执行运算，如加法、乘法等。</a:t>
            </a:r>
            <a:endParaRPr lang="zh-CN" altLang="en-US"/>
          </a:p>
          <a:p>
            <a:r>
              <a:rPr lang="zh-CN" altLang="en-US" b="1">
                <a:solidFill>
                  <a:srgbClr val="00B050"/>
                </a:solidFill>
              </a:rPr>
              <a:t>阶段3：存储结果</a:t>
            </a:r>
            <a:r>
              <a:rPr lang="zh-CN" altLang="en-US"/>
              <a:t>。将结果写回内存或输出寄存器。</a:t>
            </a:r>
            <a:endParaRPr lang="zh-CN" altLang="en-US"/>
          </a:p>
          <a:p>
            <a:endParaRPr lang="zh-CN" altLang="en-US"/>
          </a:p>
          <a:p>
            <a:r>
              <a:rPr lang="zh-CN" altLang="en-US"/>
              <a:t>这种流水线技术能够确保处理器在每个时钟周期内都有数据在流水线中经过，从而提升计算效率。</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向量化</a:t>
            </a:r>
            <a:endParaRPr lang="zh-CN" altLang="en-US"/>
          </a:p>
        </p:txBody>
      </p:sp>
      <p:sp>
        <p:nvSpPr>
          <p:cNvPr id="3" name="内容占位符 2"/>
          <p:cNvSpPr>
            <a:spLocks noGrp="1"/>
          </p:cNvSpPr>
          <p:nvPr>
            <p:ph idx="1"/>
          </p:nvPr>
        </p:nvSpPr>
        <p:spPr/>
        <p:txBody>
          <a:bodyPr/>
          <a:p>
            <a:r>
              <a:rPr lang="zh-CN" altLang="en-US"/>
              <a:t>假设我们要对一个向量进行加法运算，数组A和B分别是 [1, 2, 3, 4] 和 [5, 6, 7, 8]，每个元素与一个常数5进行加法操作。</a:t>
            </a:r>
            <a:endParaRPr lang="zh-CN" altLang="en-US"/>
          </a:p>
          <a:p>
            <a:r>
              <a:rPr lang="zh-CN" altLang="en-US" b="1">
                <a:solidFill>
                  <a:srgbClr val="00B050"/>
                </a:solidFill>
              </a:rPr>
              <a:t>阶段1：加载数据</a:t>
            </a:r>
            <a:r>
              <a:rPr lang="zh-CN" altLang="en-US"/>
              <a:t>：A = [1, 2, 3, 4] 和 B = [5, 6, 7, 8] 加载到向量寄存器。</a:t>
            </a:r>
            <a:endParaRPr lang="zh-CN" altLang="en-US"/>
          </a:p>
          <a:p>
            <a:r>
              <a:rPr lang="zh-CN" altLang="en-US" b="1">
                <a:solidFill>
                  <a:srgbClr val="00B050"/>
                </a:solidFill>
              </a:rPr>
              <a:t>阶段2：运算阶段</a:t>
            </a:r>
            <a:r>
              <a:rPr lang="zh-CN" altLang="en-US"/>
              <a:t>：分别计算 A[i] + B[i] + 5，得到 [11, 13, 15, 17]。</a:t>
            </a:r>
            <a:endParaRPr lang="zh-CN" altLang="en-US"/>
          </a:p>
          <a:p>
            <a:r>
              <a:rPr lang="zh-CN" altLang="en-US" b="1">
                <a:solidFill>
                  <a:srgbClr val="00B050"/>
                </a:solidFill>
              </a:rPr>
              <a:t>阶段3</a:t>
            </a:r>
            <a:r>
              <a:rPr lang="zh-CN" altLang="en-US"/>
              <a:t>：将结果存储到输出寄存器。</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SIMD </a:t>
            </a:r>
            <a:r>
              <a:rPr lang="zh-CN" altLang="en-US"/>
              <a:t>的硬件技术</a:t>
            </a:r>
            <a:endParaRPr lang="zh-CN" altLang="en-US"/>
          </a:p>
        </p:txBody>
      </p:sp>
      <p:sp>
        <p:nvSpPr>
          <p:cNvPr id="3" name="内容占位符 2"/>
          <p:cNvSpPr>
            <a:spLocks noGrp="1"/>
          </p:cNvSpPr>
          <p:nvPr>
            <p:ph idx="1"/>
          </p:nvPr>
        </p:nvSpPr>
        <p:spPr/>
        <p:txBody>
          <a:bodyPr/>
          <a:p>
            <a:r>
              <a:rPr lang="zh-CN" altLang="en-US" b="1">
                <a:solidFill>
                  <a:srgbClr val="00B050"/>
                </a:solidFill>
              </a:rPr>
              <a:t>硬件流水线</a:t>
            </a:r>
            <a:r>
              <a:rPr lang="zh-CN" altLang="en-US"/>
              <a:t>：通过多级流水线设计，可以使得每个时钟周期内都能有数据流动。设计上可能会有多个流水线阶段，每个阶段的硬件功能不同。</a:t>
            </a:r>
            <a:endParaRPr lang="zh-CN" altLang="en-US"/>
          </a:p>
          <a:p>
            <a:r>
              <a:rPr lang="zh-CN" altLang="en-US" b="1">
                <a:solidFill>
                  <a:srgbClr val="00B050"/>
                </a:solidFill>
              </a:rPr>
              <a:t>向量寄存器</a:t>
            </a:r>
            <a:r>
              <a:rPr lang="zh-CN" altLang="en-US"/>
              <a:t>：SIMD指令集通过大容量的寄存器存储多个数据元素，允许一次性对多个数据元素进行运算。</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Processor Array SIMD</a:t>
            </a:r>
            <a:endParaRPr lang="zh-CN" altLang="en-US"/>
          </a:p>
        </p:txBody>
      </p:sp>
      <p:sp>
        <p:nvSpPr>
          <p:cNvPr id="3" name="内容占位符 2"/>
          <p:cNvSpPr>
            <a:spLocks noGrp="1"/>
          </p:cNvSpPr>
          <p:nvPr>
            <p:ph idx="1"/>
          </p:nvPr>
        </p:nvSpPr>
        <p:spPr/>
        <p:txBody>
          <a:bodyPr/>
          <a:p>
            <a:r>
              <a:rPr lang="zh-CN" altLang="en-US" b="1">
                <a:solidFill>
                  <a:srgbClr val="00B050"/>
                </a:solidFill>
              </a:rPr>
              <a:t>处理器阵列</a:t>
            </a:r>
            <a:r>
              <a:rPr lang="zh-CN" altLang="en-US"/>
              <a:t>：指多个计算单元（核心）通过某种形式的共享内存或网络连接在一起，每个计算单元独立工作但执行相同的指令。</a:t>
            </a:r>
            <a:endParaRPr lang="zh-CN" altLang="en-US"/>
          </a:p>
          <a:p>
            <a:r>
              <a:rPr lang="zh-CN" altLang="en-US" b="1">
                <a:solidFill>
                  <a:srgbClr val="00B050"/>
                </a:solidFill>
              </a:rPr>
              <a:t>数据并行性</a:t>
            </a:r>
            <a:r>
              <a:rPr lang="zh-CN" altLang="en-US"/>
              <a:t>：每个处理单元并行地处理不同的数据，适合大规模并行运算。</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Processor Array的工作原理</a:t>
            </a:r>
            <a:endParaRPr lang="zh-CN" altLang="en-US"/>
          </a:p>
        </p:txBody>
      </p:sp>
      <p:sp>
        <p:nvSpPr>
          <p:cNvPr id="3" name="内容占位符 2"/>
          <p:cNvSpPr>
            <a:spLocks noGrp="1"/>
          </p:cNvSpPr>
          <p:nvPr>
            <p:ph idx="1"/>
          </p:nvPr>
        </p:nvSpPr>
        <p:spPr/>
        <p:txBody>
          <a:bodyPr/>
          <a:p>
            <a:r>
              <a:rPr lang="zh-CN" altLang="en-US" b="1">
                <a:solidFill>
                  <a:srgbClr val="00B050"/>
                </a:solidFill>
              </a:rPr>
              <a:t>数据分发</a:t>
            </a:r>
            <a:r>
              <a:rPr lang="zh-CN" altLang="en-US"/>
              <a:t>：输入数据被划分成多个块，并分别送到不同的处理单元。</a:t>
            </a:r>
            <a:endParaRPr lang="zh-CN" altLang="en-US"/>
          </a:p>
          <a:p>
            <a:r>
              <a:rPr lang="zh-CN" altLang="en-US" b="1">
                <a:solidFill>
                  <a:srgbClr val="00B050"/>
                </a:solidFill>
              </a:rPr>
              <a:t>指令同步</a:t>
            </a:r>
            <a:r>
              <a:rPr lang="zh-CN" altLang="en-US"/>
              <a:t>：所有处理单元并行执行相同的指令，但它们作用于不同的数据元素。</a:t>
            </a:r>
            <a:endParaRPr lang="zh-CN" altLang="en-US"/>
          </a:p>
          <a:p>
            <a:r>
              <a:rPr lang="zh-CN" altLang="en-US" b="1">
                <a:solidFill>
                  <a:srgbClr val="00B050"/>
                </a:solidFill>
              </a:rPr>
              <a:t>结果合并</a:t>
            </a:r>
            <a:r>
              <a:rPr lang="zh-CN" altLang="en-US"/>
              <a:t>：各个处理单元的结果可以在最后合并到一起，形成最终的计算结果。</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sym typeface="+mn-ea"/>
              </a:rPr>
              <a:t>Processor Array</a:t>
            </a:r>
            <a:r>
              <a:rPr lang="en-US" altLang="zh-CN">
                <a:sym typeface="+mn-ea"/>
              </a:rPr>
              <a:t> </a:t>
            </a:r>
            <a:r>
              <a:rPr lang="zh-CN" altLang="en-US">
                <a:sym typeface="+mn-ea"/>
              </a:rPr>
              <a:t>的</a:t>
            </a:r>
            <a:r>
              <a:rPr lang="zh-CN" altLang="en-US"/>
              <a:t>优点与挑战</a:t>
            </a:r>
            <a:endParaRPr lang="zh-CN" altLang="en-US"/>
          </a:p>
        </p:txBody>
      </p:sp>
      <p:sp>
        <p:nvSpPr>
          <p:cNvPr id="3" name="内容占位符 2"/>
          <p:cNvSpPr>
            <a:spLocks noGrp="1"/>
          </p:cNvSpPr>
          <p:nvPr>
            <p:ph idx="1"/>
          </p:nvPr>
        </p:nvSpPr>
        <p:spPr/>
        <p:txBody>
          <a:bodyPr/>
          <a:p>
            <a:r>
              <a:rPr lang="zh-CN" altLang="en-US"/>
              <a:t>优点：</a:t>
            </a:r>
            <a:endParaRPr lang="zh-CN" altLang="en-US"/>
          </a:p>
          <a:p>
            <a:pPr lvl="1"/>
            <a:r>
              <a:rPr lang="zh-CN" altLang="en-US"/>
              <a:t>极高的并行性</a:t>
            </a:r>
            <a:endParaRPr lang="zh-CN" altLang="en-US"/>
          </a:p>
          <a:p>
            <a:pPr lvl="1"/>
            <a:r>
              <a:rPr lang="zh-CN" altLang="en-US"/>
              <a:t>硬件扩展性好</a:t>
            </a:r>
            <a:endParaRPr lang="zh-CN" altLang="en-US"/>
          </a:p>
          <a:p>
            <a:r>
              <a:rPr lang="zh-CN" altLang="en-US"/>
              <a:t>挑战：</a:t>
            </a:r>
            <a:endParaRPr lang="zh-CN" altLang="en-US"/>
          </a:p>
          <a:p>
            <a:pPr lvl="1"/>
            <a:r>
              <a:rPr lang="zh-CN" altLang="en-US"/>
              <a:t>负载均衡</a:t>
            </a:r>
            <a:endParaRPr lang="zh-CN" altLang="en-US"/>
          </a:p>
          <a:p>
            <a:pPr lvl="1"/>
            <a:r>
              <a:rPr lang="zh-CN" altLang="en-US"/>
              <a:t>通信开销</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相关硬件技术</a:t>
            </a:r>
            <a:endParaRPr lang="zh-CN" altLang="en-US"/>
          </a:p>
        </p:txBody>
      </p:sp>
      <p:sp>
        <p:nvSpPr>
          <p:cNvPr id="3" name="内容占位符 2"/>
          <p:cNvSpPr>
            <a:spLocks noGrp="1"/>
          </p:cNvSpPr>
          <p:nvPr>
            <p:ph idx="1"/>
          </p:nvPr>
        </p:nvSpPr>
        <p:spPr/>
        <p:txBody>
          <a:bodyPr/>
          <a:p>
            <a:r>
              <a:rPr lang="zh-CN" altLang="en-US" b="1">
                <a:solidFill>
                  <a:srgbClr val="00B050"/>
                </a:solidFill>
              </a:rPr>
              <a:t>FPGA</a:t>
            </a:r>
            <a:r>
              <a:rPr lang="zh-CN" altLang="en-US"/>
              <a:t>：在FPGA中可以实现Processor Array SIMD架构，因为FPGA非常适合用来设计并行处理的硬件单元，能够定制化硬件来实现高效的并行计算。</a:t>
            </a:r>
            <a:endParaRPr lang="zh-CN" altLang="en-US"/>
          </a:p>
          <a:p>
            <a:r>
              <a:rPr lang="zh-CN" altLang="en-US" b="1">
                <a:solidFill>
                  <a:srgbClr val="00B050"/>
                </a:solidFill>
              </a:rPr>
              <a:t>GPU</a:t>
            </a:r>
            <a:r>
              <a:rPr lang="zh-CN" altLang="en-US"/>
              <a:t>：GPU的架构本质上是一个处理器阵列，其中有成百上千的计算单元，每个单元都执行相同的指令，处理不同的数据。</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组员分工</a:t>
            </a:r>
            <a:endParaRPr lang="zh-CN" altLang="en-US"/>
          </a:p>
        </p:txBody>
      </p:sp>
      <p:pic>
        <p:nvPicPr>
          <p:cNvPr id="5" name="内容占位符 4"/>
          <p:cNvPicPr>
            <a:picLocks noChangeAspect="1"/>
          </p:cNvPicPr>
          <p:nvPr>
            <p:ph idx="1"/>
          </p:nvPr>
        </p:nvPicPr>
        <p:blipFill>
          <a:blip r:embed="rId1"/>
          <a:stretch>
            <a:fillRect/>
          </a:stretch>
        </p:blipFill>
        <p:spPr>
          <a:xfrm>
            <a:off x="2209165" y="2576830"/>
            <a:ext cx="7391400" cy="2847975"/>
          </a:xfrm>
          <a:prstGeom prst="rect">
            <a:avLst/>
          </a:prstGeom>
        </p:spPr>
      </p:pic>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SIMD</a:t>
            </a:r>
            <a:r>
              <a:rPr lang="en-US" altLang="zh-CN"/>
              <a:t> </a:t>
            </a:r>
            <a:r>
              <a:rPr lang="zh-CN" altLang="en-US"/>
              <a:t>在现代处理器中的实现</a:t>
            </a:r>
            <a:endParaRPr lang="zh-CN" altLang="en-US"/>
          </a:p>
        </p:txBody>
      </p:sp>
      <p:sp>
        <p:nvSpPr>
          <p:cNvPr id="3" name="内容占位符 2"/>
          <p:cNvSpPr>
            <a:spLocks noGrp="1"/>
          </p:cNvSpPr>
          <p:nvPr>
            <p:ph idx="1"/>
          </p:nvPr>
        </p:nvSpPr>
        <p:spPr/>
        <p:txBody>
          <a:bodyPr/>
          <a:p>
            <a:r>
              <a:rPr lang="zh-CN" altLang="en-US"/>
              <a:t>Intel AVX指令集</a:t>
            </a:r>
            <a:endParaRPr lang="zh-CN" altLang="en-US"/>
          </a:p>
          <a:p>
            <a:r>
              <a:rPr lang="zh-CN" altLang="en-US"/>
              <a:t>ARM Neon</a:t>
            </a:r>
            <a:endParaRPr lang="zh-CN" altLang="en-US"/>
          </a:p>
          <a:p>
            <a:r>
              <a:rPr lang="zh-CN" altLang="en-US"/>
              <a:t>GPU的SIMD实现</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SIMD</a:t>
            </a:r>
            <a:r>
              <a:rPr lang="zh-CN" altLang="en-US"/>
              <a:t>：总结与展望</a:t>
            </a:r>
            <a:endParaRPr lang="zh-CN" altLang="en-US"/>
          </a:p>
        </p:txBody>
      </p:sp>
      <p:sp>
        <p:nvSpPr>
          <p:cNvPr id="3" name="内容占位符 2"/>
          <p:cNvSpPr>
            <a:spLocks noGrp="1"/>
          </p:cNvSpPr>
          <p:nvPr>
            <p:ph idx="1"/>
          </p:nvPr>
        </p:nvSpPr>
        <p:spPr/>
        <p:txBody>
          <a:bodyPr/>
          <a:p>
            <a:r>
              <a:rPr lang="zh-CN" altLang="en-US" sz="2800" b="1">
                <a:solidFill>
                  <a:srgbClr val="00B050"/>
                </a:solidFill>
              </a:rPr>
              <a:t>SIMD技术</a:t>
            </a:r>
            <a:r>
              <a:rPr lang="zh-CN" altLang="en-US" sz="2800"/>
              <a:t>通过在单一指令下并行处理多个数据元素，提高了运算效率。</a:t>
            </a:r>
            <a:endParaRPr lang="zh-CN" altLang="en-US" sz="2800"/>
          </a:p>
          <a:p>
            <a:r>
              <a:rPr lang="zh-CN" altLang="en-US" sz="2800" b="1">
                <a:solidFill>
                  <a:srgbClr val="00B050"/>
                </a:solidFill>
              </a:rPr>
              <a:t>Vector Pipelined SIMD</a:t>
            </a:r>
            <a:r>
              <a:rPr lang="zh-CN" altLang="en-US" sz="2800"/>
              <a:t> 结合了向量化处理和流水线技术，能够在多个阶段并行处理不同数据，提高吞吐量和效率。</a:t>
            </a:r>
            <a:endParaRPr lang="zh-CN" altLang="en-US" sz="2800"/>
          </a:p>
          <a:p>
            <a:r>
              <a:rPr lang="zh-CN" altLang="en-US" sz="2800" b="1">
                <a:solidFill>
                  <a:srgbClr val="00B050"/>
                </a:solidFill>
              </a:rPr>
              <a:t>Processor Array SIMD</a:t>
            </a:r>
            <a:r>
              <a:rPr lang="zh-CN" altLang="en-US" sz="2800"/>
              <a:t>通过将多个计算单元排列成阵列，每个单元执行相同指令但处理不同数据，适合大规模并行计算。</a:t>
            </a:r>
            <a:endParaRPr lang="zh-CN" altLang="en-US" sz="2800"/>
          </a:p>
          <a:p>
            <a:r>
              <a:rPr lang="zh-CN" altLang="en-US" sz="2800"/>
              <a:t>未来，随着硬件的发展，SIMD架构将继续优化，特别是在并行处理和流水线技术方面，将在数据密集型应用中发挥更大作用。如果你有更具体的应用场景或者技术细节问题，可以进一步深入探讨。</a:t>
            </a:r>
            <a:endParaRPr lang="zh-CN" altLang="en-US" sz="28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SIMD </a:t>
            </a:r>
            <a:r>
              <a:rPr lang="zh-CN" altLang="en-US"/>
              <a:t>部分的参考文献</a:t>
            </a:r>
            <a:endParaRPr lang="zh-CN" altLang="en-US"/>
          </a:p>
        </p:txBody>
      </p:sp>
      <p:sp>
        <p:nvSpPr>
          <p:cNvPr id="3" name="内容占位符 2"/>
          <p:cNvSpPr>
            <a:spLocks noGrp="1"/>
          </p:cNvSpPr>
          <p:nvPr>
            <p:ph idx="1"/>
          </p:nvPr>
        </p:nvSpPr>
        <p:spPr/>
        <p:txBody>
          <a:bodyPr/>
          <a:p>
            <a:r>
              <a:rPr lang="zh-CN" altLang="en-US" sz="2800"/>
              <a:t>[1] "</a:t>
            </a:r>
            <a:r>
              <a:rPr lang="zh-CN" altLang="en-US" sz="2800" i="1"/>
              <a:t>Parallel Programming in C with MPI and OpenMP</a:t>
            </a:r>
            <a:r>
              <a:rPr lang="zh-CN" altLang="en-US" sz="2800"/>
              <a:t>" by </a:t>
            </a:r>
            <a:r>
              <a:rPr lang="zh-CN" altLang="en-US" sz="2800" b="1"/>
              <a:t>Michael J. Quinn</a:t>
            </a:r>
            <a:endParaRPr lang="zh-CN" altLang="en-US" sz="2800"/>
          </a:p>
          <a:p>
            <a:r>
              <a:rPr lang="zh-CN" altLang="en-US" sz="2800"/>
              <a:t>[2] "</a:t>
            </a:r>
            <a:r>
              <a:rPr lang="zh-CN" altLang="en-US" sz="2800" i="1"/>
              <a:t>Modern Processor Design: Fundamentals of Superscalar Processors</a:t>
            </a:r>
            <a:r>
              <a:rPr lang="zh-CN" altLang="en-US" sz="2800"/>
              <a:t>" by </a:t>
            </a:r>
            <a:r>
              <a:rPr lang="zh-CN" altLang="en-US" sz="2800" b="1"/>
              <a:t>John Paul Shen and Mikko H. Lipasti</a:t>
            </a:r>
            <a:endParaRPr lang="zh-CN" altLang="en-US" sz="2800" b="1"/>
          </a:p>
          <a:p>
            <a:r>
              <a:rPr lang="zh-CN" altLang="en-US" sz="2800"/>
              <a:t>[</a:t>
            </a:r>
            <a:r>
              <a:rPr lang="en-US" altLang="zh-CN" sz="2800"/>
              <a:t>3</a:t>
            </a:r>
            <a:r>
              <a:rPr lang="zh-CN" altLang="en-US" sz="2800"/>
              <a:t>] "</a:t>
            </a:r>
            <a:r>
              <a:rPr lang="zh-CN" altLang="en-US" sz="2800" i="1"/>
              <a:t>Introduction to Parallel Computing</a:t>
            </a:r>
            <a:r>
              <a:rPr lang="zh-CN" altLang="en-US" sz="2800"/>
              <a:t>" by </a:t>
            </a:r>
            <a:r>
              <a:rPr lang="zh-CN" altLang="en-US" sz="2800" b="1"/>
              <a:t>Ananth Grama, Anshul Gupta, George Karypis, Vipin Kumar</a:t>
            </a:r>
            <a:endParaRPr lang="zh-CN" altLang="en-US" sz="2800"/>
          </a:p>
          <a:p>
            <a:r>
              <a:rPr lang="zh-CN" altLang="en-US" sz="2800"/>
              <a:t>[</a:t>
            </a:r>
            <a:r>
              <a:rPr lang="en-US" altLang="zh-CN" sz="2800"/>
              <a:t>4</a:t>
            </a:r>
            <a:r>
              <a:rPr lang="zh-CN" altLang="en-US" sz="2800"/>
              <a:t>] "</a:t>
            </a:r>
            <a:r>
              <a:rPr lang="zh-CN" altLang="en-US" sz="2800" i="1"/>
              <a:t>Parallel Computer Architecture: A Hardware/Software Approach</a:t>
            </a:r>
            <a:r>
              <a:rPr lang="zh-CN" altLang="en-US" sz="2800"/>
              <a:t>" by </a:t>
            </a:r>
            <a:r>
              <a:rPr lang="zh-CN" altLang="en-US" sz="2800" b="1"/>
              <a:t>David Culler, Jaswinder Pal Singh</a:t>
            </a:r>
            <a:endParaRPr lang="zh-CN" altLang="en-US" sz="2800" b="1"/>
          </a:p>
          <a:p>
            <a:endParaRPr lang="zh-CN" altLang="en-US" sz="2800" b="1"/>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SMP </a:t>
            </a:r>
            <a:r>
              <a:rPr lang="zh-CN" altLang="en-US"/>
              <a:t>与</a:t>
            </a:r>
            <a:r>
              <a:rPr lang="en-US" altLang="zh-CN"/>
              <a:t> CC-NUMA</a:t>
            </a:r>
            <a:endParaRPr lang="en-US" altLang="zh-CN"/>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文本占位符 7"/>
          <p:cNvSpPr/>
          <p:nvPr>
            <p:ph type="body" idx="1"/>
          </p:nvPr>
        </p:nvSpPr>
        <p:spPr/>
        <p:txBody>
          <a:bodyPr/>
          <a:p>
            <a:r>
              <a:rPr lang="en-US" altLang="zh-CN"/>
              <a:t>苏晓 BY2406130</a:t>
            </a:r>
            <a:endParaRPr lang="en-US" altLang="zh-CN"/>
          </a:p>
          <a:p>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SMP </a:t>
            </a:r>
            <a:r>
              <a:rPr lang="zh-CN" altLang="en-US"/>
              <a:t>的概念</a:t>
            </a:r>
            <a:endParaRPr lang="zh-CN" altLang="en-US"/>
          </a:p>
        </p:txBody>
      </p:sp>
      <p:sp>
        <p:nvSpPr>
          <p:cNvPr id="3" name="内容占位符 2"/>
          <p:cNvSpPr>
            <a:spLocks noGrp="1"/>
          </p:cNvSpPr>
          <p:nvPr>
            <p:ph idx="1"/>
          </p:nvPr>
        </p:nvSpPr>
        <p:spPr/>
        <p:txBody>
          <a:bodyPr/>
          <a:p>
            <a:r>
              <a:rPr lang="zh-CN" altLang="en-US"/>
              <a:t>SMP（对称多处理，Symmetric Multi-Processing）</a:t>
            </a:r>
            <a:endParaRPr lang="zh-CN" altLang="en-US"/>
          </a:p>
          <a:p>
            <a:endParaRPr lang="zh-CN" altLang="en-US"/>
          </a:p>
          <a:p>
            <a:r>
              <a:rPr lang="zh-CN" altLang="en-US"/>
              <a:t>SMP是一种多处理器体系结构，所有处理器共享同一块物理内存。每个处理器在硬件上是平等的，没有主从之分，所有的CPU都可以访问系统中的所有内存资源。</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SMP </a:t>
            </a:r>
            <a:r>
              <a:rPr lang="zh-CN" altLang="en-US"/>
              <a:t>的特点</a:t>
            </a:r>
            <a:endParaRPr lang="zh-CN" altLang="en-US"/>
          </a:p>
        </p:txBody>
      </p:sp>
      <p:sp>
        <p:nvSpPr>
          <p:cNvPr id="3" name="内容占位符 2"/>
          <p:cNvSpPr>
            <a:spLocks noGrp="1"/>
          </p:cNvSpPr>
          <p:nvPr>
            <p:ph idx="1"/>
          </p:nvPr>
        </p:nvSpPr>
        <p:spPr/>
        <p:txBody>
          <a:bodyPr/>
          <a:p>
            <a:r>
              <a:rPr lang="zh-CN" altLang="en-US" b="1">
                <a:solidFill>
                  <a:srgbClr val="00B050"/>
                </a:solidFill>
              </a:rPr>
              <a:t>对称性</a:t>
            </a:r>
            <a:r>
              <a:rPr lang="zh-CN" altLang="en-US"/>
              <a:t>：所有处理器平等，能够平等地访问共享内存。</a:t>
            </a:r>
            <a:endParaRPr lang="zh-CN" altLang="en-US"/>
          </a:p>
          <a:p>
            <a:r>
              <a:rPr lang="zh-CN" altLang="en-US" b="1">
                <a:solidFill>
                  <a:srgbClr val="00B050"/>
                </a:solidFill>
              </a:rPr>
              <a:t>共享内存</a:t>
            </a:r>
            <a:r>
              <a:rPr lang="zh-CN" altLang="en-US"/>
              <a:t>：所有处理器共享同一块物理内存，内存一致性通常由硬件和操作系统保证。</a:t>
            </a:r>
            <a:endParaRPr lang="zh-CN" altLang="en-US"/>
          </a:p>
          <a:p>
            <a:r>
              <a:rPr lang="zh-CN" altLang="en-US" b="1">
                <a:solidFill>
                  <a:srgbClr val="00B050"/>
                </a:solidFill>
              </a:rPr>
              <a:t>高效通信</a:t>
            </a:r>
            <a:r>
              <a:rPr lang="zh-CN" altLang="en-US"/>
              <a:t>：由于共享内存，进程间通信非常高效，尤其是多线程程序之间的数据交换。</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SMP </a:t>
            </a:r>
            <a:r>
              <a:rPr lang="zh-CN" altLang="en-US"/>
              <a:t>的优势</a:t>
            </a:r>
            <a:endParaRPr lang="zh-CN" altLang="en-US"/>
          </a:p>
        </p:txBody>
      </p:sp>
      <p:sp>
        <p:nvSpPr>
          <p:cNvPr id="3" name="内容占位符 2"/>
          <p:cNvSpPr>
            <a:spLocks noGrp="1"/>
          </p:cNvSpPr>
          <p:nvPr>
            <p:ph idx="1"/>
          </p:nvPr>
        </p:nvSpPr>
        <p:spPr/>
        <p:txBody>
          <a:bodyPr/>
          <a:p>
            <a:r>
              <a:rPr lang="zh-CN" altLang="en-US" b="1">
                <a:solidFill>
                  <a:srgbClr val="00B050"/>
                </a:solidFill>
              </a:rPr>
              <a:t>简化编程</a:t>
            </a:r>
            <a:r>
              <a:rPr lang="zh-CN" altLang="en-US"/>
              <a:t>：开发者可以利用共享内存轻松实现线程间通信与同步，编程模型比分布式内存模型简单。</a:t>
            </a:r>
            <a:endParaRPr lang="zh-CN" altLang="en-US"/>
          </a:p>
          <a:p>
            <a:r>
              <a:rPr lang="zh-CN" altLang="en-US" b="1">
                <a:solidFill>
                  <a:srgbClr val="00B050"/>
                </a:solidFill>
              </a:rPr>
              <a:t>硬件支持</a:t>
            </a:r>
            <a:r>
              <a:rPr lang="zh-CN" altLang="en-US"/>
              <a:t>：现代SMP系统提供了多层缓存架构和缓存一致性协议，能加速数据访问。</a:t>
            </a:r>
            <a:endParaRPr lang="zh-CN" altLang="en-US"/>
          </a:p>
          <a:p>
            <a:r>
              <a:rPr lang="zh-CN" altLang="en-US" b="1">
                <a:solidFill>
                  <a:srgbClr val="00B050"/>
                </a:solidFill>
              </a:rPr>
              <a:t>适合中小规模系统</a:t>
            </a:r>
            <a:r>
              <a:rPr lang="zh-CN" altLang="en-US"/>
              <a:t>：通常适用于核心数较少的系统（几十个核心以内），适合中小型服务器和工作站。</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SMP </a:t>
            </a:r>
            <a:r>
              <a:rPr lang="zh-CN" altLang="en-US"/>
              <a:t>的缺点</a:t>
            </a:r>
            <a:endParaRPr lang="zh-CN" altLang="en-US"/>
          </a:p>
        </p:txBody>
      </p:sp>
      <p:sp>
        <p:nvSpPr>
          <p:cNvPr id="3" name="内容占位符 2"/>
          <p:cNvSpPr>
            <a:spLocks noGrp="1"/>
          </p:cNvSpPr>
          <p:nvPr>
            <p:ph idx="1"/>
          </p:nvPr>
        </p:nvSpPr>
        <p:spPr/>
        <p:txBody>
          <a:bodyPr/>
          <a:p>
            <a:r>
              <a:rPr lang="zh-CN" altLang="en-US" b="1">
                <a:solidFill>
                  <a:srgbClr val="00B050"/>
                </a:solidFill>
              </a:rPr>
              <a:t>扩展性差</a:t>
            </a:r>
            <a:r>
              <a:rPr lang="zh-CN" altLang="en-US"/>
              <a:t>：随着处理器数量增多，内存带宽可能成为瓶颈，导致性能下降。</a:t>
            </a:r>
            <a:endParaRPr lang="zh-CN" altLang="en-US"/>
          </a:p>
          <a:p>
            <a:r>
              <a:rPr lang="zh-CN" altLang="en-US" b="1">
                <a:solidFill>
                  <a:srgbClr val="00B050"/>
                </a:solidFill>
              </a:rPr>
              <a:t>缓存一致性问题</a:t>
            </a:r>
            <a:r>
              <a:rPr lang="zh-CN" altLang="en-US"/>
              <a:t>：多个处理器对共享内存的并发访问可能导致缓存一致性问题，需要额外的协议来保证一致性。</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SMP </a:t>
            </a:r>
            <a:r>
              <a:rPr lang="zh-CN" altLang="en-US"/>
              <a:t>的主要应用场景</a:t>
            </a:r>
            <a:endParaRPr lang="zh-CN" altLang="en-US"/>
          </a:p>
        </p:txBody>
      </p:sp>
      <p:sp>
        <p:nvSpPr>
          <p:cNvPr id="3" name="内容占位符 2"/>
          <p:cNvSpPr>
            <a:spLocks noGrp="1"/>
          </p:cNvSpPr>
          <p:nvPr>
            <p:ph idx="1"/>
          </p:nvPr>
        </p:nvSpPr>
        <p:spPr/>
        <p:txBody>
          <a:bodyPr/>
          <a:p>
            <a:r>
              <a:rPr lang="zh-CN" altLang="en-US" b="1">
                <a:solidFill>
                  <a:srgbClr val="00B050"/>
                </a:solidFill>
              </a:rPr>
              <a:t>中小型服务器</a:t>
            </a:r>
            <a:r>
              <a:rPr lang="zh-CN" altLang="en-US"/>
              <a:t>：适合小型并行计算任务，如数据库应用、科学计算等。</a:t>
            </a:r>
            <a:endParaRPr lang="zh-CN" altLang="en-US"/>
          </a:p>
          <a:p>
            <a:r>
              <a:rPr lang="zh-CN" altLang="en-US" b="1">
                <a:solidFill>
                  <a:srgbClr val="00B050"/>
                </a:solidFill>
              </a:rPr>
              <a:t>桌面工作站</a:t>
            </a:r>
            <a:r>
              <a:rPr lang="zh-CN" altLang="en-US"/>
              <a:t>：适用于多线程计算、图像处理等。</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sym typeface="+mn-ea"/>
              </a:rPr>
              <a:t>CC-NUMA</a:t>
            </a:r>
            <a:r>
              <a:rPr lang="en-US" altLang="zh-CN">
                <a:sym typeface="+mn-ea"/>
              </a:rPr>
              <a:t> </a:t>
            </a:r>
            <a:r>
              <a:rPr lang="zh-CN" altLang="en-US">
                <a:sym typeface="+mn-ea"/>
              </a:rPr>
              <a:t>的概念</a:t>
            </a:r>
            <a:endParaRPr lang="zh-CN" altLang="en-US">
              <a:sym typeface="+mn-ea"/>
            </a:endParaRPr>
          </a:p>
        </p:txBody>
      </p:sp>
      <p:sp>
        <p:nvSpPr>
          <p:cNvPr id="3" name="内容占位符 2"/>
          <p:cNvSpPr>
            <a:spLocks noGrp="1"/>
          </p:cNvSpPr>
          <p:nvPr>
            <p:ph idx="1"/>
          </p:nvPr>
        </p:nvSpPr>
        <p:spPr/>
        <p:txBody>
          <a:bodyPr/>
          <a:p>
            <a:r>
              <a:rPr lang="zh-CN" altLang="en-US"/>
              <a:t>CC-NUMA（缓存一致非一致存储访问，Cache-Coherent</a:t>
            </a:r>
            <a:r>
              <a:rPr lang="en-US" altLang="zh-CN"/>
              <a:t> </a:t>
            </a:r>
            <a:r>
              <a:rPr lang="zh-CN" altLang="en-US"/>
              <a:t>Non-Uniform Memory Access）</a:t>
            </a:r>
            <a:endParaRPr lang="zh-CN" altLang="en-US"/>
          </a:p>
          <a:p>
            <a:endParaRPr lang="zh-CN" altLang="en-US"/>
          </a:p>
          <a:p>
            <a:r>
              <a:rPr lang="zh-CN" altLang="en-US"/>
              <a:t>CC-NUMA是一种多处理器体系结构，其中每个处理器有自己的本地内存，且通过高速网络访问其他处理器的内存。CC-NUMA架构的关键在于不同处理器访问内存的速度不同，访问本地内存较快，而访问远程内存则较慢。</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目录</a:t>
            </a:r>
            <a:endParaRPr lang="zh-CN" altLang="en-US"/>
          </a:p>
        </p:txBody>
      </p:sp>
      <p:sp>
        <p:nvSpPr>
          <p:cNvPr id="3" name="内容占位符 2"/>
          <p:cNvSpPr>
            <a:spLocks noGrp="1"/>
          </p:cNvSpPr>
          <p:nvPr>
            <p:ph idx="1"/>
          </p:nvPr>
        </p:nvSpPr>
        <p:spPr/>
        <p:txBody>
          <a:bodyPr/>
          <a:p>
            <a:r>
              <a:rPr lang="zh-CN" altLang="en-US"/>
              <a:t>概述</a:t>
            </a:r>
            <a:endParaRPr lang="zh-CN" altLang="en-US"/>
          </a:p>
          <a:p>
            <a:r>
              <a:rPr lang="en-US" altLang="zh-CN"/>
              <a:t>SIMD </a:t>
            </a:r>
            <a:r>
              <a:rPr lang="zh-CN" altLang="en-US"/>
              <a:t>架构</a:t>
            </a:r>
            <a:endParaRPr lang="zh-CN" altLang="en-US"/>
          </a:p>
          <a:p>
            <a:r>
              <a:rPr lang="en-US" altLang="zh-CN"/>
              <a:t>MIMD </a:t>
            </a:r>
            <a:r>
              <a:rPr lang="zh-CN" altLang="en-US"/>
              <a:t>架构</a:t>
            </a:r>
            <a:endParaRPr lang="zh-CN" altLang="en-US"/>
          </a:p>
          <a:p>
            <a:pPr lvl="1"/>
            <a:r>
              <a:rPr lang="zh-CN" altLang="en-US"/>
              <a:t>SMP 与 CC-NUMA</a:t>
            </a:r>
            <a:endParaRPr lang="zh-CN" altLang="en-US"/>
          </a:p>
          <a:p>
            <a:pPr lvl="1"/>
            <a:r>
              <a:rPr lang="zh-CN" altLang="en-US"/>
              <a:t>PVP</a:t>
            </a:r>
            <a:endParaRPr lang="zh-CN" altLang="en-US"/>
          </a:p>
          <a:p>
            <a:pPr lvl="1"/>
            <a:r>
              <a:rPr lang="zh-CN" altLang="en-US"/>
              <a:t>MPP 与 Cluster</a:t>
            </a:r>
            <a:endParaRPr lang="zh-CN" altLang="en-US"/>
          </a:p>
          <a:p>
            <a:pPr lvl="0"/>
            <a:r>
              <a:rPr lang="zh-CN" altLang="en-US"/>
              <a:t>总结</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sym typeface="+mn-ea"/>
              </a:rPr>
              <a:t>CC-NUMA</a:t>
            </a:r>
            <a:r>
              <a:rPr lang="en-US" altLang="zh-CN">
                <a:sym typeface="+mn-ea"/>
              </a:rPr>
              <a:t> </a:t>
            </a:r>
            <a:r>
              <a:rPr lang="zh-CN" altLang="en-US">
                <a:sym typeface="+mn-ea"/>
              </a:rPr>
              <a:t>的特点</a:t>
            </a:r>
            <a:endParaRPr lang="zh-CN" altLang="en-US"/>
          </a:p>
        </p:txBody>
      </p:sp>
      <p:sp>
        <p:nvSpPr>
          <p:cNvPr id="3" name="内容占位符 2"/>
          <p:cNvSpPr>
            <a:spLocks noGrp="1"/>
          </p:cNvSpPr>
          <p:nvPr>
            <p:ph idx="1"/>
          </p:nvPr>
        </p:nvSpPr>
        <p:spPr/>
        <p:txBody>
          <a:bodyPr/>
          <a:p>
            <a:r>
              <a:rPr lang="zh-CN" altLang="en-US" b="1">
                <a:solidFill>
                  <a:srgbClr val="00B050"/>
                </a:solidFill>
              </a:rPr>
              <a:t>非一致性内存访问</a:t>
            </a:r>
            <a:r>
              <a:rPr lang="zh-CN" altLang="en-US"/>
              <a:t>：每个处理器访问本地内存的速度非常快，但访问远程内存的延迟较高。</a:t>
            </a:r>
            <a:endParaRPr lang="zh-CN" altLang="en-US"/>
          </a:p>
          <a:p>
            <a:r>
              <a:rPr lang="zh-CN" altLang="en-US" b="1">
                <a:solidFill>
                  <a:srgbClr val="00B050"/>
                </a:solidFill>
              </a:rPr>
              <a:t>缓存一致性</a:t>
            </a:r>
            <a:r>
              <a:rPr lang="zh-CN" altLang="en-US"/>
              <a:t>：通过缓存一致性协议（如MESI协议）保证系统中不同缓存之间的数据一致性。</a:t>
            </a:r>
            <a:endParaRPr lang="zh-CN" altLang="en-US"/>
          </a:p>
          <a:p>
            <a:r>
              <a:rPr lang="zh-CN" altLang="en-US" b="1">
                <a:solidFill>
                  <a:srgbClr val="00B050"/>
                </a:solidFill>
              </a:rPr>
              <a:t>内存局部性</a:t>
            </a:r>
            <a:r>
              <a:rPr lang="zh-CN" altLang="en-US"/>
              <a:t>：CC-NUMA架构强调局部性，尽量避免频繁访问远程内存，减少延迟。</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sym typeface="+mn-ea"/>
              </a:rPr>
              <a:t>CC-NUMA</a:t>
            </a:r>
            <a:r>
              <a:rPr lang="en-US" altLang="zh-CN">
                <a:sym typeface="+mn-ea"/>
              </a:rPr>
              <a:t> </a:t>
            </a:r>
            <a:r>
              <a:rPr lang="zh-CN" altLang="en-US">
                <a:sym typeface="+mn-ea"/>
              </a:rPr>
              <a:t>的优势</a:t>
            </a:r>
            <a:endParaRPr lang="en-US" altLang="zh-CN">
              <a:sym typeface="+mn-ea"/>
            </a:endParaRPr>
          </a:p>
        </p:txBody>
      </p:sp>
      <p:sp>
        <p:nvSpPr>
          <p:cNvPr id="3" name="内容占位符 2"/>
          <p:cNvSpPr>
            <a:spLocks noGrp="1"/>
          </p:cNvSpPr>
          <p:nvPr>
            <p:ph idx="1"/>
          </p:nvPr>
        </p:nvSpPr>
        <p:spPr/>
        <p:txBody>
          <a:bodyPr/>
          <a:p>
            <a:r>
              <a:rPr lang="zh-CN" altLang="en-US" b="1">
                <a:solidFill>
                  <a:srgbClr val="00B050"/>
                </a:solidFill>
              </a:rPr>
              <a:t>高扩展性</a:t>
            </a:r>
            <a:r>
              <a:rPr lang="zh-CN" altLang="en-US"/>
              <a:t>：支持多个处理器和内存节点，适用于大规模计算任务。</a:t>
            </a:r>
            <a:endParaRPr lang="zh-CN" altLang="en-US"/>
          </a:p>
          <a:p>
            <a:r>
              <a:rPr lang="zh-CN" altLang="en-US" b="1">
                <a:solidFill>
                  <a:srgbClr val="00B050"/>
                </a:solidFill>
              </a:rPr>
              <a:t>低延迟本地内存访问</a:t>
            </a:r>
            <a:r>
              <a:rPr lang="zh-CN" altLang="en-US"/>
              <a:t>：每个处理器的本地内存访问速度较快，提高了性能。</a:t>
            </a:r>
            <a:endParaRPr lang="zh-CN" altLang="en-US"/>
          </a:p>
          <a:p>
            <a:r>
              <a:rPr lang="zh-CN" altLang="en-US" b="1">
                <a:solidFill>
                  <a:srgbClr val="00B050"/>
                </a:solidFill>
              </a:rPr>
              <a:t>适用于大规模并行计算</a:t>
            </a:r>
            <a:r>
              <a:rPr lang="zh-CN" altLang="en-US"/>
              <a:t>：尤其适合需要大量内存和计算资源的任务，如科学仿真、基因组学分析等。</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sym typeface="+mn-ea"/>
              </a:rPr>
              <a:t>CC-NUMA</a:t>
            </a:r>
            <a:r>
              <a:rPr lang="en-US" altLang="zh-CN">
                <a:sym typeface="+mn-ea"/>
              </a:rPr>
              <a:t> </a:t>
            </a:r>
            <a:r>
              <a:rPr lang="zh-CN" altLang="en-US">
                <a:sym typeface="+mn-ea"/>
              </a:rPr>
              <a:t>的缺点</a:t>
            </a:r>
            <a:endParaRPr lang="zh-CN" altLang="en-US">
              <a:sym typeface="+mn-ea"/>
            </a:endParaRPr>
          </a:p>
        </p:txBody>
      </p:sp>
      <p:sp>
        <p:nvSpPr>
          <p:cNvPr id="3" name="内容占位符 2"/>
          <p:cNvSpPr>
            <a:spLocks noGrp="1"/>
          </p:cNvSpPr>
          <p:nvPr>
            <p:ph idx="1"/>
          </p:nvPr>
        </p:nvSpPr>
        <p:spPr/>
        <p:txBody>
          <a:bodyPr/>
          <a:p>
            <a:r>
              <a:rPr lang="zh-CN" altLang="en-US" b="1">
                <a:solidFill>
                  <a:srgbClr val="00B050"/>
                </a:solidFill>
              </a:rPr>
              <a:t>远程内存访问延迟</a:t>
            </a:r>
            <a:r>
              <a:rPr lang="zh-CN" altLang="en-US"/>
              <a:t>：虽然有缓存一致性协议，但远程内存访问的延迟仍然较高。</a:t>
            </a:r>
            <a:endParaRPr lang="zh-CN" altLang="en-US"/>
          </a:p>
          <a:p>
            <a:r>
              <a:rPr lang="zh-CN" altLang="en-US" b="1">
                <a:solidFill>
                  <a:srgbClr val="00B050"/>
                </a:solidFill>
              </a:rPr>
              <a:t>编程复杂性</a:t>
            </a:r>
            <a:r>
              <a:rPr lang="zh-CN" altLang="en-US"/>
              <a:t>：比SMP系统复杂，程序员需要关注内存访问局部性以及节点间的通信延迟。</a:t>
            </a:r>
            <a:endParaRPr lang="zh-CN" altLang="en-US"/>
          </a:p>
          <a:p>
            <a:r>
              <a:rPr lang="zh-CN" altLang="en-US" b="1">
                <a:solidFill>
                  <a:srgbClr val="00B050"/>
                </a:solidFill>
              </a:rPr>
              <a:t>成本较高</a:t>
            </a:r>
            <a:r>
              <a:rPr lang="zh-CN" altLang="en-US"/>
              <a:t>：多个节点和高速网络要求更高的硬件投入和维护成本。</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CC-NUMA </a:t>
            </a:r>
            <a:r>
              <a:rPr lang="zh-CN" altLang="en-US"/>
              <a:t>的应用场景</a:t>
            </a:r>
            <a:endParaRPr lang="zh-CN" altLang="en-US"/>
          </a:p>
        </p:txBody>
      </p:sp>
      <p:sp>
        <p:nvSpPr>
          <p:cNvPr id="3" name="内容占位符 2"/>
          <p:cNvSpPr>
            <a:spLocks noGrp="1"/>
          </p:cNvSpPr>
          <p:nvPr>
            <p:ph idx="1"/>
          </p:nvPr>
        </p:nvSpPr>
        <p:spPr/>
        <p:txBody>
          <a:bodyPr/>
          <a:p>
            <a:r>
              <a:rPr lang="zh-CN" altLang="en-US" b="1">
                <a:solidFill>
                  <a:srgbClr val="00B050"/>
                </a:solidFill>
              </a:rPr>
              <a:t>大规模科学计算</a:t>
            </a:r>
            <a:r>
              <a:rPr lang="zh-CN" altLang="en-US"/>
              <a:t>：如气候模拟、粒子物理、基因组学等。</a:t>
            </a:r>
            <a:endParaRPr lang="zh-CN" altLang="en-US"/>
          </a:p>
          <a:p>
            <a:r>
              <a:rPr lang="zh-CN" altLang="en-US" b="1">
                <a:solidFill>
                  <a:srgbClr val="00B050"/>
                </a:solidFill>
              </a:rPr>
              <a:t>大数据分析与数据库</a:t>
            </a:r>
            <a:r>
              <a:rPr lang="zh-CN" altLang="en-US"/>
              <a:t>：适合大规模数据存储和处理的场景。</a:t>
            </a:r>
            <a:endParaRPr lang="zh-CN" altLang="en-US"/>
          </a:p>
          <a:p>
            <a:r>
              <a:rPr lang="zh-CN" altLang="en-US" b="1">
                <a:solidFill>
                  <a:srgbClr val="00B050"/>
                </a:solidFill>
              </a:rPr>
              <a:t>超级计算机与高性能计算集群</a:t>
            </a:r>
            <a:r>
              <a:rPr lang="zh-CN" altLang="en-US"/>
              <a:t>：支持数百到数千个节点的并行计算。</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SMP 与 CC-NUMA 的比较</a:t>
            </a:r>
            <a:endParaRPr lang="zh-CN" altLang="en-US"/>
          </a:p>
        </p:txBody>
      </p:sp>
      <p:sp>
        <p:nvSpPr>
          <p:cNvPr id="3" name="内容占位符 2"/>
          <p:cNvSpPr>
            <a:spLocks noGrp="1"/>
          </p:cNvSpPr>
          <p:nvPr>
            <p:ph idx="1"/>
          </p:nvPr>
        </p:nvSpPr>
        <p:spPr/>
        <p:txBody>
          <a:bodyPr/>
          <a:p>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5" name="图片 4" descr="smp"/>
          <p:cNvPicPr>
            <a:picLocks noChangeAspect="1"/>
          </p:cNvPicPr>
          <p:nvPr/>
        </p:nvPicPr>
        <p:blipFill>
          <a:blip r:embed="rId1"/>
          <a:stretch>
            <a:fillRect/>
          </a:stretch>
        </p:blipFill>
        <p:spPr>
          <a:xfrm>
            <a:off x="1622425" y="2542540"/>
            <a:ext cx="3743325" cy="2457450"/>
          </a:xfrm>
          <a:prstGeom prst="rect">
            <a:avLst/>
          </a:prstGeom>
        </p:spPr>
      </p:pic>
      <p:pic>
        <p:nvPicPr>
          <p:cNvPr id="6" name="图片 5" descr="cc-numa"/>
          <p:cNvPicPr>
            <a:picLocks noChangeAspect="1"/>
          </p:cNvPicPr>
          <p:nvPr/>
        </p:nvPicPr>
        <p:blipFill>
          <a:blip r:embed="rId2"/>
          <a:stretch>
            <a:fillRect/>
          </a:stretch>
        </p:blipFill>
        <p:spPr>
          <a:xfrm>
            <a:off x="6640830" y="2200275"/>
            <a:ext cx="3752850" cy="2781300"/>
          </a:xfrm>
          <a:prstGeom prst="rect">
            <a:avLst/>
          </a:prstGeom>
        </p:spPr>
      </p:pic>
      <p:sp>
        <p:nvSpPr>
          <p:cNvPr id="7" name="文本框 6"/>
          <p:cNvSpPr txBox="1"/>
          <p:nvPr/>
        </p:nvSpPr>
        <p:spPr>
          <a:xfrm>
            <a:off x="3124200" y="5018405"/>
            <a:ext cx="740410" cy="368300"/>
          </a:xfrm>
          <a:prstGeom prst="rect">
            <a:avLst/>
          </a:prstGeom>
          <a:noFill/>
        </p:spPr>
        <p:txBody>
          <a:bodyPr wrap="square" rtlCol="0">
            <a:spAutoFit/>
          </a:bodyPr>
          <a:p>
            <a:r>
              <a:rPr lang="en-US" altLang="zh-CN"/>
              <a:t>SMP</a:t>
            </a:r>
            <a:endParaRPr lang="en-US" altLang="zh-CN"/>
          </a:p>
        </p:txBody>
      </p:sp>
      <p:sp>
        <p:nvSpPr>
          <p:cNvPr id="8" name="文本框 7"/>
          <p:cNvSpPr txBox="1"/>
          <p:nvPr/>
        </p:nvSpPr>
        <p:spPr>
          <a:xfrm>
            <a:off x="8024495" y="4999990"/>
            <a:ext cx="1402715" cy="368300"/>
          </a:xfrm>
          <a:prstGeom prst="rect">
            <a:avLst/>
          </a:prstGeom>
          <a:noFill/>
        </p:spPr>
        <p:txBody>
          <a:bodyPr wrap="square" rtlCol="0">
            <a:spAutoFit/>
          </a:bodyPr>
          <a:p>
            <a:r>
              <a:rPr lang="en-US" altLang="zh-CN"/>
              <a:t>CC-NUMA</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sym typeface="+mn-ea"/>
              </a:rPr>
              <a:t>SMP 与 CC-NUMA 的比较</a:t>
            </a:r>
            <a:endParaRPr lang="zh-CN" altLang="en-US"/>
          </a:p>
        </p:txBody>
      </p:sp>
      <p:pic>
        <p:nvPicPr>
          <p:cNvPr id="5" name="内容占位符 4"/>
          <p:cNvPicPr>
            <a:picLocks noChangeAspect="1"/>
          </p:cNvPicPr>
          <p:nvPr>
            <p:ph idx="1"/>
          </p:nvPr>
        </p:nvPicPr>
        <p:blipFill>
          <a:blip r:embed="rId1"/>
          <a:stretch>
            <a:fillRect/>
          </a:stretch>
        </p:blipFill>
        <p:spPr>
          <a:xfrm>
            <a:off x="1099820" y="1643380"/>
            <a:ext cx="9991725" cy="4438650"/>
          </a:xfrm>
          <a:prstGeom prst="rect">
            <a:avLst/>
          </a:prstGeom>
        </p:spPr>
      </p:pic>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SMP </a:t>
            </a:r>
            <a:r>
              <a:rPr lang="zh-CN" altLang="en-US"/>
              <a:t>与</a:t>
            </a:r>
            <a:r>
              <a:rPr lang="en-US" altLang="zh-CN"/>
              <a:t> CC-NUMA </a:t>
            </a:r>
            <a:r>
              <a:rPr lang="zh-CN" altLang="en-US"/>
              <a:t>的参考文献</a:t>
            </a:r>
            <a:endParaRPr lang="zh-CN" altLang="en-US"/>
          </a:p>
        </p:txBody>
      </p:sp>
      <p:sp>
        <p:nvSpPr>
          <p:cNvPr id="3" name="内容占位符 2"/>
          <p:cNvSpPr>
            <a:spLocks noGrp="1"/>
          </p:cNvSpPr>
          <p:nvPr>
            <p:ph idx="1"/>
          </p:nvPr>
        </p:nvSpPr>
        <p:spPr/>
        <p:txBody>
          <a:bodyPr/>
          <a:p>
            <a:r>
              <a:rPr lang="zh-CN" altLang="en-US" sz="2800" b="1"/>
              <a:t>Patterson, D. A., &amp; Hennessy, J. L.</a:t>
            </a:r>
            <a:r>
              <a:rPr lang="zh-CN" altLang="en-US" sz="2800"/>
              <a:t> (2017).</a:t>
            </a:r>
            <a:r>
              <a:rPr lang="zh-CN" altLang="en-US" sz="2800" i="1"/>
              <a:t> Computer Organization and Design: The Hardware/Software Interface</a:t>
            </a:r>
            <a:r>
              <a:rPr lang="zh-CN" altLang="en-US" sz="2800"/>
              <a:t> (5th ed.). Morgan Kaufmann.  </a:t>
            </a:r>
            <a:endParaRPr lang="zh-CN" altLang="en-US" sz="2800"/>
          </a:p>
          <a:p>
            <a:r>
              <a:rPr lang="zh-CN" altLang="en-US" sz="2800" b="1"/>
              <a:t>Kerrisk, M.</a:t>
            </a:r>
            <a:r>
              <a:rPr lang="zh-CN" altLang="en-US" sz="2800"/>
              <a:t> (2010). </a:t>
            </a:r>
            <a:r>
              <a:rPr lang="zh-CN" altLang="en-US" sz="2800" i="1"/>
              <a:t>The Linux Programming Interface</a:t>
            </a:r>
            <a:r>
              <a:rPr lang="zh-CN" altLang="en-US" sz="2800"/>
              <a:t>. No Starch Press.  </a:t>
            </a:r>
            <a:endParaRPr lang="zh-CN" altLang="en-US" sz="2800"/>
          </a:p>
          <a:p>
            <a:r>
              <a:rPr lang="zh-CN" altLang="en-US" sz="2800" b="1"/>
              <a:t>Hager, G., &amp; Wellein, G.</a:t>
            </a:r>
            <a:r>
              <a:rPr lang="zh-CN" altLang="en-US" sz="2800"/>
              <a:t> (2010). </a:t>
            </a:r>
            <a:r>
              <a:rPr lang="zh-CN" altLang="en-US" sz="2800" i="1"/>
              <a:t>Introduction to High Performance Computing for Scientists and Engineers</a:t>
            </a:r>
            <a:r>
              <a:rPr lang="zh-CN" altLang="en-US" sz="2800"/>
              <a:t>. CRC Press.  </a:t>
            </a:r>
            <a:endParaRPr lang="zh-CN" altLang="en-US" sz="2800"/>
          </a:p>
          <a:p>
            <a:r>
              <a:rPr lang="zh-CN" altLang="en-US" sz="2800" b="1"/>
              <a:t>Dinan, E., et al.</a:t>
            </a:r>
            <a:r>
              <a:rPr lang="zh-CN" altLang="en-US" sz="2800"/>
              <a:t> (2014). </a:t>
            </a:r>
            <a:r>
              <a:rPr lang="zh-CN" altLang="en-US" sz="2800" i="1"/>
              <a:t>Parallel Programming with MPI</a:t>
            </a:r>
            <a:r>
              <a:rPr lang="en-US" altLang="zh-CN" sz="2800" i="1"/>
              <a:t>.</a:t>
            </a:r>
            <a:r>
              <a:rPr lang="zh-CN" altLang="en-US" sz="2800"/>
              <a:t> Addison-Wesley.  </a:t>
            </a:r>
            <a:endParaRPr lang="zh-CN" altLang="en-US" sz="2800"/>
          </a:p>
          <a:p>
            <a:pPr marL="0" indent="0">
              <a:buNone/>
            </a:pPr>
            <a:endParaRPr lang="zh-CN" altLang="en-US" sz="28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pPr algn="l"/>
            <a:r>
              <a:rPr lang="zh-CN" altLang="en-US"/>
              <a:t>MIMD：并行向量处理机（PVP）</a:t>
            </a:r>
            <a:endParaRPr lang="zh-CN" altLang="en-US"/>
          </a:p>
        </p:txBody>
      </p:sp>
      <p:sp>
        <p:nvSpPr>
          <p:cNvPr id="6" name="文本占位符 5"/>
          <p:cNvSpPr>
            <a:spLocks noGrp="1"/>
          </p:cNvSpPr>
          <p:nvPr>
            <p:ph type="body" idx="1"/>
          </p:nvPr>
        </p:nvSpPr>
        <p:spPr/>
        <p:txBody>
          <a:bodyPr/>
          <a:p>
            <a:r>
              <a:rPr lang="zh-CN" altLang="en-US"/>
              <a:t>张泰然</a:t>
            </a:r>
            <a:r>
              <a:rPr lang="en-US" altLang="zh-CN"/>
              <a:t> ZY2406337</a:t>
            </a:r>
            <a:endParaRPr lang="en-US" altLang="zh-CN"/>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PVP </a:t>
            </a:r>
            <a:r>
              <a:rPr lang="zh-CN" altLang="en-US"/>
              <a:t>的概念</a:t>
            </a:r>
            <a:endParaRPr lang="zh-CN" altLang="en-US"/>
          </a:p>
        </p:txBody>
      </p:sp>
      <p:sp>
        <p:nvSpPr>
          <p:cNvPr id="3" name="内容占位符 2"/>
          <p:cNvSpPr>
            <a:spLocks noGrp="1"/>
          </p:cNvSpPr>
          <p:nvPr>
            <p:ph idx="1"/>
          </p:nvPr>
        </p:nvSpPr>
        <p:spPr/>
        <p:txBody>
          <a:bodyPr/>
          <a:p>
            <a:r>
              <a:rPr lang="zh-CN" altLang="en-US" sz="2800" b="1">
                <a:solidFill>
                  <a:srgbClr val="00B050"/>
                </a:solidFill>
              </a:rPr>
              <a:t>并行向量处理机（PVP）</a:t>
            </a:r>
            <a:r>
              <a:rPr lang="zh-CN" altLang="en-US" sz="2800"/>
              <a:t>由少量的高性能专门设计定制的向量处理器 VP（Vector Processor）组成，每个至少具有 1G flops 的处理能力。</a:t>
            </a:r>
            <a:endParaRPr lang="zh-CN" altLang="en-US" sz="2800"/>
          </a:p>
          <a:p>
            <a:endParaRPr lang="zh-CN" altLang="en-US" sz="2800"/>
          </a:p>
          <a:p>
            <a:r>
              <a:rPr lang="zh-CN" altLang="en-US" sz="2800"/>
              <a:t>并行向量处理机通过向量处理和多个向量处理器并行处理两条途径来提高处理能力。Cray X-MP、Cray T-90、NEC SX-4和我国的银河1号都是PVP。</a:t>
            </a:r>
            <a:endParaRPr lang="zh-CN" altLang="en-US" sz="28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490113411" name="图片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5484495" y="4645025"/>
            <a:ext cx="4276090" cy="20066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经典并行向量处理机：</a:t>
            </a:r>
            <a:r>
              <a:rPr lang="en-US" altLang="zh-CN"/>
              <a:t>Cray X-MP</a:t>
            </a:r>
            <a:endParaRPr lang="en-US" altLang="zh-CN"/>
          </a:p>
        </p:txBody>
      </p:sp>
      <p:sp>
        <p:nvSpPr>
          <p:cNvPr id="3" name="内容占位符 2"/>
          <p:cNvSpPr>
            <a:spLocks noGrp="1"/>
          </p:cNvSpPr>
          <p:nvPr>
            <p:ph idx="1"/>
          </p:nvPr>
        </p:nvSpPr>
        <p:spPr/>
        <p:txBody>
          <a:bodyPr/>
          <a:p>
            <a:r>
              <a:rPr lang="zh-CN" altLang="en-US" sz="2800" b="1">
                <a:solidFill>
                  <a:srgbClr val="00B050"/>
                </a:solidFill>
              </a:rPr>
              <a:t>Cray X-MP</a:t>
            </a:r>
            <a:r>
              <a:rPr lang="zh-CN" altLang="en-US" sz="2800"/>
              <a:t>是Cray Research公司设计、制造和销售的超级计算机。它于1982年发布，是1975年Cray-1的“升级版”，并在1983年至1985年间以四处理器系统性能800 MFLOPS成为世界上速度最快的计算机。</a:t>
            </a:r>
            <a:endParaRPr lang="zh-CN" altLang="en-US" sz="2800"/>
          </a:p>
          <a:p>
            <a:endParaRPr lang="zh-CN" altLang="en-US" sz="2800"/>
          </a:p>
          <a:p>
            <a:r>
              <a:rPr lang="zh-CN" altLang="en-US" sz="2800"/>
              <a:t>Cray X-MP相对于Cray-1的主要改进是它是一款共享内存并行向量处理器，这是Cray Research推出的第一台此类计算机。它在主机中最多可容纳4个CPU，主机的外观与Cray-1几乎完全相同。X-MP采用新的多处理器架构，在一个机柜中容纳四个处理器。</a:t>
            </a:r>
            <a:endParaRPr lang="zh-CN" altLang="en-US" sz="28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概述</a:t>
            </a:r>
            <a:endParaRPr lang="zh-CN" altLang="en-US"/>
          </a:p>
        </p:txBody>
      </p:sp>
      <p:sp>
        <p:nvSpPr>
          <p:cNvPr id="3" name="内容占位符 2"/>
          <p:cNvSpPr>
            <a:spLocks noGrp="1"/>
          </p:cNvSpPr>
          <p:nvPr>
            <p:ph idx="1"/>
          </p:nvPr>
        </p:nvSpPr>
        <p:spPr/>
        <p:txBody>
          <a:bodyPr/>
          <a:p>
            <a:r>
              <a:rPr lang="zh-CN" altLang="en-US"/>
              <a:t>弗林分类法</a:t>
            </a:r>
            <a:endParaRPr lang="zh-CN" altLang="en-US"/>
          </a:p>
          <a:p>
            <a:pPr lvl="1"/>
            <a:r>
              <a:rPr lang="en-US" altLang="zh-CN"/>
              <a:t>SISD</a:t>
            </a:r>
            <a:endParaRPr lang="en-US" altLang="zh-CN"/>
          </a:p>
          <a:p>
            <a:pPr lvl="1"/>
            <a:r>
              <a:rPr lang="en-US" altLang="zh-CN">
                <a:solidFill>
                  <a:srgbClr val="00B050"/>
                </a:solidFill>
              </a:rPr>
              <a:t>SIMD</a:t>
            </a:r>
            <a:endParaRPr lang="en-US" altLang="zh-CN">
              <a:solidFill>
                <a:srgbClr val="00B050"/>
              </a:solidFill>
            </a:endParaRPr>
          </a:p>
          <a:p>
            <a:pPr lvl="1"/>
            <a:r>
              <a:rPr lang="en-US" altLang="zh-CN">
                <a:sym typeface="+mn-ea"/>
              </a:rPr>
              <a:t>MISD</a:t>
            </a:r>
            <a:endParaRPr lang="en-US" altLang="zh-CN"/>
          </a:p>
          <a:p>
            <a:pPr lvl="1"/>
            <a:r>
              <a:rPr lang="en-US" altLang="zh-CN">
                <a:solidFill>
                  <a:srgbClr val="00B050"/>
                </a:solidFill>
                <a:sym typeface="+mn-ea"/>
              </a:rPr>
              <a:t>MIMD</a:t>
            </a:r>
            <a:endParaRPr lang="en-US" altLang="zh-CN">
              <a:solidFill>
                <a:srgbClr val="00B050"/>
              </a:solidFill>
            </a:endParaRPr>
          </a:p>
          <a:p>
            <a:pPr lvl="0"/>
            <a:endParaRPr lang="en-US" altLang="zh-CN">
              <a:solidFill>
                <a:srgbClr val="00B050"/>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445000" y="1875790"/>
            <a:ext cx="3363595" cy="1553210"/>
          </a:xfrm>
          <a:prstGeom prst="rect">
            <a:avLst/>
          </a:prstGeom>
        </p:spPr>
      </p:pic>
      <p:pic>
        <p:nvPicPr>
          <p:cNvPr id="6" name="图片 5"/>
          <p:cNvPicPr>
            <a:picLocks noChangeAspect="1"/>
          </p:cNvPicPr>
          <p:nvPr/>
        </p:nvPicPr>
        <p:blipFill>
          <a:blip r:embed="rId2"/>
          <a:stretch>
            <a:fillRect/>
          </a:stretch>
        </p:blipFill>
        <p:spPr>
          <a:xfrm>
            <a:off x="8156575" y="1097915"/>
            <a:ext cx="3230880" cy="2461895"/>
          </a:xfrm>
          <a:prstGeom prst="rect">
            <a:avLst/>
          </a:prstGeom>
        </p:spPr>
      </p:pic>
      <p:pic>
        <p:nvPicPr>
          <p:cNvPr id="7" name="图片 6"/>
          <p:cNvPicPr>
            <a:picLocks noChangeAspect="1"/>
          </p:cNvPicPr>
          <p:nvPr/>
        </p:nvPicPr>
        <p:blipFill>
          <a:blip r:embed="rId3"/>
          <a:stretch>
            <a:fillRect/>
          </a:stretch>
        </p:blipFill>
        <p:spPr>
          <a:xfrm>
            <a:off x="4445000" y="3886835"/>
            <a:ext cx="3562985" cy="2171700"/>
          </a:xfrm>
          <a:prstGeom prst="rect">
            <a:avLst/>
          </a:prstGeom>
        </p:spPr>
      </p:pic>
      <p:sp>
        <p:nvSpPr>
          <p:cNvPr id="8" name="文本框 7"/>
          <p:cNvSpPr txBox="1"/>
          <p:nvPr/>
        </p:nvSpPr>
        <p:spPr>
          <a:xfrm>
            <a:off x="6553200" y="5758180"/>
            <a:ext cx="775335" cy="368300"/>
          </a:xfrm>
          <a:prstGeom prst="rect">
            <a:avLst/>
          </a:prstGeom>
          <a:noFill/>
        </p:spPr>
        <p:txBody>
          <a:bodyPr wrap="square" rtlCol="0" anchor="t">
            <a:spAutoFit/>
          </a:bodyPr>
          <a:p>
            <a:r>
              <a:rPr lang="en-US" altLang="zh-CN">
                <a:sym typeface="+mn-ea"/>
              </a:rPr>
              <a:t>MISD</a:t>
            </a:r>
            <a:endParaRPr lang="en-US" altLang="zh-CN">
              <a:sym typeface="+mn-ea"/>
            </a:endParaRPr>
          </a:p>
        </p:txBody>
      </p:sp>
      <p:sp>
        <p:nvSpPr>
          <p:cNvPr id="9" name="文本框 8"/>
          <p:cNvSpPr txBox="1"/>
          <p:nvPr/>
        </p:nvSpPr>
        <p:spPr>
          <a:xfrm>
            <a:off x="9898380" y="3429000"/>
            <a:ext cx="903605" cy="368300"/>
          </a:xfrm>
          <a:prstGeom prst="rect">
            <a:avLst/>
          </a:prstGeom>
          <a:noFill/>
        </p:spPr>
        <p:txBody>
          <a:bodyPr wrap="square" rtlCol="0" anchor="t">
            <a:spAutoFit/>
          </a:bodyPr>
          <a:p>
            <a:r>
              <a:rPr lang="en-US" altLang="zh-CN">
                <a:sym typeface="+mn-ea"/>
              </a:rPr>
              <a:t>MIMD</a:t>
            </a:r>
            <a:endParaRPr lang="en-US" altLang="zh-CN">
              <a:sym typeface="+mn-ea"/>
            </a:endParaRPr>
          </a:p>
        </p:txBody>
      </p:sp>
      <p:sp>
        <p:nvSpPr>
          <p:cNvPr id="10" name="文本框 9"/>
          <p:cNvSpPr txBox="1"/>
          <p:nvPr/>
        </p:nvSpPr>
        <p:spPr>
          <a:xfrm>
            <a:off x="6314440" y="3244850"/>
            <a:ext cx="883920" cy="368300"/>
          </a:xfrm>
          <a:prstGeom prst="rect">
            <a:avLst/>
          </a:prstGeom>
          <a:noFill/>
        </p:spPr>
        <p:txBody>
          <a:bodyPr wrap="square" rtlCol="0" anchor="t">
            <a:spAutoFit/>
          </a:bodyPr>
          <a:p>
            <a:r>
              <a:rPr lang="en-US" altLang="zh-CN">
                <a:sym typeface="+mn-ea"/>
              </a:rPr>
              <a:t>SIMD</a:t>
            </a:r>
            <a:endParaRPr lang="en-US" altLang="zh-CN">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sym typeface="+mn-ea"/>
              </a:rPr>
              <a:t>经典并行向量处理机：</a:t>
            </a:r>
            <a:r>
              <a:rPr lang="en-US" altLang="zh-CN">
                <a:sym typeface="+mn-ea"/>
              </a:rPr>
              <a:t>Cray X-MP</a:t>
            </a:r>
            <a:endParaRPr lang="zh-CN" altLang="en-US"/>
          </a:p>
        </p:txBody>
      </p:sp>
      <p:pic>
        <p:nvPicPr>
          <p:cNvPr id="728610187" name="图片 2"/>
          <p:cNvPicPr>
            <a:picLocks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1092200" y="2453640"/>
            <a:ext cx="4160520" cy="2818130"/>
          </a:xfrm>
          <a:prstGeom prst="rect">
            <a:avLst/>
          </a:prstGeom>
          <a:noFill/>
        </p:spPr>
      </p:pic>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414793436" name="图片 1"/>
          <p:cNvPicPr>
            <a:picLocks noChangeAspect="1"/>
          </p:cNvPicPr>
          <p:nvPr/>
        </p:nvPicPr>
        <p:blipFill>
          <a:blip r:embed="rId2"/>
          <a:stretch>
            <a:fillRect/>
          </a:stretch>
        </p:blipFill>
        <p:spPr>
          <a:xfrm>
            <a:off x="5942965" y="2453640"/>
            <a:ext cx="5338445" cy="2823845"/>
          </a:xfrm>
          <a:prstGeom prst="rect">
            <a:avLst/>
          </a:prstGeom>
        </p:spPr>
      </p:pic>
      <p:sp>
        <p:nvSpPr>
          <p:cNvPr id="5" name="文本框 4"/>
          <p:cNvSpPr txBox="1"/>
          <p:nvPr/>
        </p:nvSpPr>
        <p:spPr>
          <a:xfrm>
            <a:off x="6071870" y="5277168"/>
            <a:ext cx="5080000" cy="337185"/>
          </a:xfrm>
          <a:prstGeom prst="rect">
            <a:avLst/>
          </a:prstGeom>
        </p:spPr>
        <p:txBody>
          <a:bodyPr>
            <a:spAutoFit/>
          </a:bodyPr>
          <a:p>
            <a:pPr marL="0" indent="0" algn="ctr" defTabSz="266700">
              <a:spcBef>
                <a:spcPct val="0"/>
              </a:spcBef>
              <a:spcAft>
                <a:spcPct val="0"/>
              </a:spcAft>
            </a:pPr>
            <a:r>
              <a:rPr lang="en-US" altLang="zh-CN" sz="1600">
                <a:latin typeface="Times New Roman" charset="0"/>
                <a:ea typeface="等线 Light"/>
                <a:cs typeface="Times New Roman" charset="0"/>
              </a:rPr>
              <a:t>Cray X-MP</a:t>
            </a:r>
            <a:r>
              <a:rPr lang="zh-CN" altLang="en-US" sz="1600">
                <a:latin typeface="等线 Light"/>
                <a:ea typeface="黑体"/>
              </a:rPr>
              <a:t>核心架构</a:t>
            </a:r>
            <a:endParaRPr lang="zh-CN" altLang="en-US" sz="1600">
              <a:latin typeface="等线 Light"/>
              <a:ea typeface="黑体"/>
            </a:endParaRPr>
          </a:p>
        </p:txBody>
      </p:sp>
      <p:sp>
        <p:nvSpPr>
          <p:cNvPr id="6" name="文本框 5"/>
          <p:cNvSpPr txBox="1"/>
          <p:nvPr/>
        </p:nvSpPr>
        <p:spPr>
          <a:xfrm>
            <a:off x="2179955" y="5277485"/>
            <a:ext cx="1595755" cy="337185"/>
          </a:xfrm>
          <a:prstGeom prst="rect">
            <a:avLst/>
          </a:prstGeom>
        </p:spPr>
        <p:txBody>
          <a:bodyPr wrap="square">
            <a:spAutoFit/>
          </a:bodyPr>
          <a:p>
            <a:pPr marL="0" indent="0" algn="just" defTabSz="266700">
              <a:spcBef>
                <a:spcPct val="0"/>
              </a:spcBef>
              <a:spcAft>
                <a:spcPct val="0"/>
              </a:spcAft>
            </a:pPr>
            <a:r>
              <a:rPr lang="en-US" altLang="zh-CN" sz="1600">
                <a:latin typeface="Times New Roman"/>
                <a:ea typeface="Times New Roman"/>
              </a:rPr>
              <a:t>Cray X-MP</a:t>
            </a:r>
            <a:endParaRPr lang="en-US" altLang="zh-CN" sz="1600">
              <a:latin typeface="Times New Roman"/>
              <a:ea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Cray X-MP</a:t>
            </a:r>
            <a:r>
              <a:rPr lang="en-US" altLang="zh-CN"/>
              <a:t> </a:t>
            </a:r>
            <a:r>
              <a:rPr lang="zh-CN" altLang="en-US"/>
              <a:t>组织形式细节</a:t>
            </a:r>
            <a:endParaRPr lang="zh-CN" altLang="en-US"/>
          </a:p>
        </p:txBody>
      </p:sp>
      <p:sp>
        <p:nvSpPr>
          <p:cNvPr id="3" name="内容占位符 2"/>
          <p:cNvSpPr>
            <a:spLocks noGrp="1"/>
          </p:cNvSpPr>
          <p:nvPr>
            <p:ph idx="1"/>
          </p:nvPr>
        </p:nvSpPr>
        <p:spPr/>
        <p:txBody>
          <a:bodyPr/>
          <a:p>
            <a:r>
              <a:rPr lang="zh-CN" altLang="en-US" b="1">
                <a:solidFill>
                  <a:srgbClr val="00B050"/>
                </a:solidFill>
              </a:rPr>
              <a:t>CPU控制部分</a:t>
            </a:r>
            <a:endParaRPr lang="zh-CN" altLang="en-US" b="1">
              <a:solidFill>
                <a:srgbClr val="00B050"/>
              </a:solidFill>
            </a:endParaRPr>
          </a:p>
          <a:p>
            <a:r>
              <a:rPr lang="zh-CN" altLang="en-US" b="1">
                <a:solidFill>
                  <a:srgbClr val="00B050"/>
                </a:solidFill>
              </a:rPr>
              <a:t>CPU通信部分</a:t>
            </a:r>
            <a:endParaRPr lang="zh-CN" altLang="en-US" b="1">
              <a:solidFill>
                <a:srgbClr val="00B050"/>
              </a:solidFill>
            </a:endParaRPr>
          </a:p>
          <a:p>
            <a:r>
              <a:rPr lang="zh-CN" altLang="en-US" b="1">
                <a:solidFill>
                  <a:srgbClr val="00B050"/>
                </a:solidFill>
              </a:rPr>
              <a:t>中央内存</a:t>
            </a:r>
            <a:endParaRPr lang="zh-CN" altLang="en-US" b="1">
              <a:solidFill>
                <a:srgbClr val="00B050"/>
              </a:solidFill>
            </a:endParaRPr>
          </a:p>
          <a:p>
            <a:r>
              <a:rPr lang="zh-CN" altLang="en-US" b="1">
                <a:solidFill>
                  <a:srgbClr val="00B050"/>
                </a:solidFill>
              </a:rPr>
              <a:t>I/O主机部分</a:t>
            </a:r>
            <a:endParaRPr lang="zh-CN" altLang="en-US" b="1">
              <a:solidFill>
                <a:srgbClr val="00B050"/>
              </a:solidFill>
            </a:endParaRPr>
          </a:p>
          <a:p>
            <a:r>
              <a:rPr lang="en-US" altLang="zh-CN" b="1">
                <a:solidFill>
                  <a:srgbClr val="00B050"/>
                </a:solidFill>
              </a:rPr>
              <a:t>I/O子系统</a:t>
            </a:r>
            <a:endParaRPr lang="en-US" altLang="zh-CN" b="1">
              <a:solidFill>
                <a:srgbClr val="00B050"/>
              </a:solidFill>
            </a:endParaRPr>
          </a:p>
          <a:p>
            <a:r>
              <a:rPr lang="en-US" altLang="zh-CN" b="1">
                <a:solidFill>
                  <a:srgbClr val="00B050"/>
                </a:solidFill>
              </a:rPr>
              <a:t>固态存储设备</a:t>
            </a:r>
            <a:endParaRPr lang="en-US" altLang="zh-CN" b="1">
              <a:solidFill>
                <a:srgbClr val="00B050"/>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1349704069" name="图片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3862705" y="1600200"/>
            <a:ext cx="7977505" cy="436308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sym typeface="+mn-ea"/>
              </a:rPr>
              <a:t>经典并行向量处理机：</a:t>
            </a:r>
            <a:r>
              <a:rPr lang="en-US" altLang="zh-CN">
                <a:sym typeface="+mn-ea"/>
              </a:rPr>
              <a:t>Cray </a:t>
            </a:r>
            <a:r>
              <a:rPr lang="zh-CN" altLang="en-US">
                <a:sym typeface="+mn-ea"/>
              </a:rPr>
              <a:t>家族</a:t>
            </a:r>
            <a:endParaRPr lang="zh-CN" altLang="en-US">
              <a:sym typeface="+mn-ea"/>
            </a:endParaRPr>
          </a:p>
        </p:txBody>
      </p:sp>
      <p:pic>
        <p:nvPicPr>
          <p:cNvPr id="5" name="内容占位符 4"/>
          <p:cNvPicPr>
            <a:picLocks noChangeAspect="1"/>
          </p:cNvPicPr>
          <p:nvPr>
            <p:ph idx="1"/>
          </p:nvPr>
        </p:nvPicPr>
        <p:blipFill>
          <a:blip r:embed="rId1"/>
          <a:stretch>
            <a:fillRect/>
          </a:stretch>
        </p:blipFill>
        <p:spPr>
          <a:xfrm>
            <a:off x="2018665" y="2198370"/>
            <a:ext cx="8153400" cy="2847975"/>
          </a:xfrm>
          <a:prstGeom prst="rect">
            <a:avLst/>
          </a:prstGeom>
        </p:spPr>
      </p:pic>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文本框 5"/>
          <p:cNvSpPr txBox="1"/>
          <p:nvPr/>
        </p:nvSpPr>
        <p:spPr>
          <a:xfrm>
            <a:off x="4413885" y="5123180"/>
            <a:ext cx="3214370" cy="368300"/>
          </a:xfrm>
          <a:prstGeom prst="rect">
            <a:avLst/>
          </a:prstGeom>
          <a:noFill/>
        </p:spPr>
        <p:txBody>
          <a:bodyPr wrap="square" rtlCol="0" anchor="t">
            <a:spAutoFit/>
          </a:bodyPr>
          <a:p>
            <a:r>
              <a:rPr lang="zh-CN" altLang="en-US"/>
              <a:t>Cray 系列并行处理器性能</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sym typeface="+mn-ea"/>
              </a:rPr>
              <a:t>经典并行向量处理机：银行1号与NEC SX-4</a:t>
            </a:r>
            <a:endParaRPr lang="zh-CN" altLang="en-US">
              <a:sym typeface="+mn-ea"/>
            </a:endParaRPr>
          </a:p>
        </p:txBody>
      </p:sp>
      <p:sp>
        <p:nvSpPr>
          <p:cNvPr id="3" name="内容占位符 2"/>
          <p:cNvSpPr>
            <a:spLocks noGrp="1"/>
          </p:cNvSpPr>
          <p:nvPr>
            <p:ph idx="1"/>
          </p:nvPr>
        </p:nvSpPr>
        <p:spPr/>
        <p:txBody>
          <a:bodyPr/>
          <a:p>
            <a:r>
              <a:rPr lang="zh-CN" altLang="en-US" sz="2800" b="1">
                <a:solidFill>
                  <a:srgbClr val="00B050"/>
                </a:solidFill>
              </a:rPr>
              <a:t>银河1号</a:t>
            </a:r>
            <a:r>
              <a:rPr lang="zh-CN" altLang="en-US" sz="2800"/>
              <a:t>（银河系列）高性能计算机是1983年中国自主研发的一款超级计算机，属于中国国家超级计算中心的高性能计算平台之一。银河1号在设计和性能上具有一定的创新性和领先性，主要用于科学计算、气象预测、工程模拟、数据处理等领域。</a:t>
            </a:r>
            <a:endParaRPr lang="zh-CN" altLang="en-US" sz="2800"/>
          </a:p>
          <a:p>
            <a:r>
              <a:rPr lang="zh-CN" altLang="en-US" sz="2800"/>
              <a:t>1994年11月，NEC在全球推出</a:t>
            </a:r>
            <a:r>
              <a:rPr lang="zh-CN" altLang="en-US" sz="2800" b="1">
                <a:solidFill>
                  <a:srgbClr val="00B050"/>
                </a:solidFill>
              </a:rPr>
              <a:t>SX-4系列</a:t>
            </a:r>
            <a:r>
              <a:rPr lang="zh-CN" altLang="en-US" sz="2800"/>
              <a:t>超级计算机所示，其最大向量性能可达1 teraFLOPS（每秒进行一万亿次浮点运算），采用CMOS和并行处理技术，性能卓越。</a:t>
            </a:r>
            <a:endParaRPr lang="zh-CN" altLang="en-US" sz="28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819802268" name="图片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517015" y="4777105"/>
            <a:ext cx="3101975" cy="2080895"/>
          </a:xfrm>
          <a:prstGeom prst="rect">
            <a:avLst/>
          </a:prstGeom>
          <a:noFill/>
        </p:spPr>
      </p:pic>
      <p:pic>
        <p:nvPicPr>
          <p:cNvPr id="1368213180" name="图片 9" descr="FMS NEC SX-4 Benchma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102985" y="4738370"/>
            <a:ext cx="3180080" cy="211963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并行向量处理机未来发展</a:t>
            </a:r>
            <a:endParaRPr lang="zh-CN" altLang="en-US"/>
          </a:p>
        </p:txBody>
      </p:sp>
      <p:sp>
        <p:nvSpPr>
          <p:cNvPr id="3" name="内容占位符 2"/>
          <p:cNvSpPr>
            <a:spLocks noGrp="1"/>
          </p:cNvSpPr>
          <p:nvPr>
            <p:ph idx="1"/>
          </p:nvPr>
        </p:nvSpPr>
        <p:spPr/>
        <p:txBody>
          <a:bodyPr/>
          <a:p>
            <a:r>
              <a:rPr lang="zh-CN" altLang="en-US" sz="2800"/>
              <a:t>尽管并行向量处理机在许多领域表现出色，但其发展也面临一些不足和挑战。首先，PVP系统通常对程序的向量化优化要求较高，需要专门的编程技术和工具支持，这可能增加了开发和维护的复杂性。此外，PVP的硬件成本较高，尤其是在大规模部署时，能耗和散热问题也成为制约其发展的瓶颈。</a:t>
            </a:r>
            <a:endParaRPr lang="zh-CN" altLang="en-US" sz="2800"/>
          </a:p>
          <a:p>
            <a:endParaRPr lang="zh-CN" altLang="en-US" sz="2800"/>
          </a:p>
          <a:p>
            <a:r>
              <a:rPr lang="zh-CN" altLang="en-US" sz="2800"/>
              <a:t>PVP通常需要与其他计算平台（如GPU、FPGA等）协同工作，构建异构计算系统，这要求开发人员具备更多的硬件与软件整合能力。</a:t>
            </a:r>
            <a:endParaRPr lang="zh-CN" altLang="en-US" sz="28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PVP </a:t>
            </a:r>
            <a:r>
              <a:rPr lang="zh-CN" altLang="en-US"/>
              <a:t>部分的主要参考资料</a:t>
            </a:r>
            <a:endParaRPr lang="zh-CN" altLang="en-US"/>
          </a:p>
        </p:txBody>
      </p:sp>
      <p:sp>
        <p:nvSpPr>
          <p:cNvPr id="3" name="内容占位符 2"/>
          <p:cNvSpPr>
            <a:spLocks noGrp="1"/>
          </p:cNvSpPr>
          <p:nvPr>
            <p:ph idx="1"/>
          </p:nvPr>
        </p:nvSpPr>
        <p:spPr/>
        <p:txBody>
          <a:bodyPr/>
          <a:p>
            <a:r>
              <a:rPr lang="zh-CN" altLang="en-US" sz="2400"/>
              <a:t>[1]</a:t>
            </a:r>
            <a:r>
              <a:rPr lang="en-US" altLang="zh-CN" sz="2400"/>
              <a:t> </a:t>
            </a:r>
            <a:r>
              <a:rPr lang="zh-CN" altLang="en-US" sz="2400"/>
              <a:t>http://s3data.computerhistory.org/brochures/cray.x-mp.1983.102646267.pdf</a:t>
            </a:r>
            <a:endParaRPr lang="zh-CN" altLang="en-US" sz="2400"/>
          </a:p>
          <a:p>
            <a:r>
              <a:rPr lang="zh-CN" altLang="en-US" sz="2400"/>
              <a:t>[2]</a:t>
            </a:r>
            <a:r>
              <a:rPr lang="en-US" altLang="zh-CN" sz="2400"/>
              <a:t> </a:t>
            </a:r>
            <a:r>
              <a:rPr lang="zh-CN" altLang="en-US" sz="2400"/>
              <a:t>https://cray-history.net/faq-1-cray-supercomputer families/#TOC3</a:t>
            </a:r>
            <a:endParaRPr lang="zh-CN" altLang="en-US" sz="2400"/>
          </a:p>
          <a:p>
            <a:r>
              <a:rPr lang="zh-CN" altLang="en-US" sz="2400"/>
              <a:t>[3]</a:t>
            </a:r>
            <a:r>
              <a:rPr lang="en-US" altLang="zh-CN" sz="2400"/>
              <a:t> </a:t>
            </a:r>
            <a:r>
              <a:rPr lang="zh-CN" altLang="en-US" sz="2400"/>
              <a:t>https://museum.ipsj.or.jp/en/computer/super/0018.html</a:t>
            </a:r>
            <a:endParaRPr lang="zh-CN" altLang="en-US" sz="24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pPr algn="l"/>
            <a:r>
              <a:rPr lang="en-US" altLang="zh-CN"/>
              <a:t>MIMD</a:t>
            </a:r>
            <a:r>
              <a:rPr lang="zh-CN" altLang="en-US"/>
              <a:t>：MPP</a:t>
            </a:r>
            <a:r>
              <a:rPr lang="en-US" altLang="zh-CN"/>
              <a:t> </a:t>
            </a:r>
            <a:r>
              <a:rPr lang="zh-CN" altLang="en-US"/>
              <a:t>与</a:t>
            </a:r>
            <a:r>
              <a:rPr lang="en-US" altLang="zh-CN"/>
              <a:t> </a:t>
            </a:r>
            <a:r>
              <a:rPr lang="zh-CN" altLang="en-US"/>
              <a:t>Cluster</a:t>
            </a:r>
            <a:endParaRPr lang="zh-CN" altLang="en-US"/>
          </a:p>
        </p:txBody>
      </p:sp>
      <p:sp>
        <p:nvSpPr>
          <p:cNvPr id="6" name="文本占位符 5"/>
          <p:cNvSpPr>
            <a:spLocks noGrp="1"/>
          </p:cNvSpPr>
          <p:nvPr>
            <p:ph type="body" idx="1"/>
          </p:nvPr>
        </p:nvSpPr>
        <p:spPr/>
        <p:txBody>
          <a:bodyPr/>
          <a:p>
            <a:r>
              <a:rPr lang="zh-CN" altLang="en-US"/>
              <a:t>刘旭昭</a:t>
            </a:r>
            <a:r>
              <a:rPr lang="en-US" altLang="zh-CN"/>
              <a:t> SY2406327</a:t>
            </a:r>
            <a:endParaRPr lang="en-US" altLang="zh-CN"/>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sym typeface="+mn-ea"/>
              </a:rPr>
              <a:t>MPP</a:t>
            </a:r>
            <a:r>
              <a:rPr lang="en-US" altLang="zh-CN">
                <a:sym typeface="+mn-ea"/>
              </a:rPr>
              <a:t> </a:t>
            </a:r>
            <a:r>
              <a:rPr lang="zh-CN" altLang="en-US">
                <a:sym typeface="+mn-ea"/>
              </a:rPr>
              <a:t>的概念</a:t>
            </a:r>
            <a:endParaRPr lang="zh-CN" altLang="en-US">
              <a:sym typeface="+mn-ea"/>
            </a:endParaRPr>
          </a:p>
        </p:txBody>
      </p:sp>
      <p:sp>
        <p:nvSpPr>
          <p:cNvPr id="3" name="内容占位符 2"/>
          <p:cNvSpPr>
            <a:spLocks noGrp="1"/>
          </p:cNvSpPr>
          <p:nvPr>
            <p:ph idx="1"/>
          </p:nvPr>
        </p:nvSpPr>
        <p:spPr/>
        <p:txBody>
          <a:bodyPr/>
          <a:p>
            <a:r>
              <a:rPr lang="zh-CN" altLang="en-US" sz="2800" b="1">
                <a:solidFill>
                  <a:srgbClr val="00B050"/>
                </a:solidFill>
              </a:rPr>
              <a:t>MPP（Massively Parallel Processing）</a:t>
            </a:r>
            <a:r>
              <a:rPr lang="zh-CN" altLang="en-US" sz="2800"/>
              <a:t> 是⼀种基于分布式计算的体系结构，旨在通过⼤量独⽴的计算节点并⾏执⾏计算任务。其核⼼思想是将⼀个⼤的数据处理任务分解为多个⼩的⼦任务，并在多个处理器上同时执⾏这些⼦任务，以实现⾼效的并⾏处理。</a:t>
            </a:r>
            <a:endParaRPr lang="zh-CN" altLang="en-US" sz="2800"/>
          </a:p>
          <a:p>
            <a:endParaRPr lang="zh-CN" altLang="en-US" sz="2800"/>
          </a:p>
          <a:p>
            <a:r>
              <a:rPr lang="zh-CN" altLang="en-US" sz="2800"/>
              <a:t>每个节点都有独⽴的磁盘存储系统和内存系统，业务数据根据数据库模型和应⽤特点划分到各个节点上，每台数据节点通过专⽤⽹络或者商业通⽤⽹络互相连接，彼此协同计算。</a:t>
            </a:r>
            <a:endParaRPr lang="zh-CN" altLang="en-US" sz="2800"/>
          </a:p>
          <a:p>
            <a:r>
              <a:rPr lang="zh-CN" altLang="en-US" sz="2800"/>
              <a:t>MPP 具有完全的可伸缩性、⾼可⽤、⾼性能、优秀的性价⽐、资源共享等优势。</a:t>
            </a:r>
            <a:endParaRPr lang="zh-CN" altLang="en-US" sz="28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MPP </a:t>
            </a:r>
            <a:r>
              <a:rPr lang="zh-CN" altLang="en-US"/>
              <a:t>的节点互联机制</a:t>
            </a:r>
            <a:endParaRPr lang="zh-CN" altLang="en-US"/>
          </a:p>
        </p:txBody>
      </p:sp>
      <p:sp>
        <p:nvSpPr>
          <p:cNvPr id="3" name="内容占位符 2"/>
          <p:cNvSpPr>
            <a:spLocks noGrp="1"/>
          </p:cNvSpPr>
          <p:nvPr>
            <p:ph idx="1"/>
          </p:nvPr>
        </p:nvSpPr>
        <p:spPr/>
        <p:txBody>
          <a:bodyPr/>
          <a:p>
            <a:r>
              <a:rPr lang="zh-CN" altLang="en-US" sz="2800"/>
              <a:t>不同于NUMA 是在单台物理服务器内部，通过⾼速互联实现处理器与本地内存的⾮⼀致性访问，MPP 是通过⽹络互联实现多个节点的分布式计算，每个节点通常是⼀个独立的 SMP 系统。节点互联通常由 </a:t>
            </a:r>
            <a:r>
              <a:rPr lang="zh-CN" altLang="en-US" sz="2800" b="1">
                <a:solidFill>
                  <a:srgbClr val="00B050"/>
                </a:solidFill>
              </a:rPr>
              <a:t>专⽤硬件</a:t>
            </a:r>
            <a:r>
              <a:rPr lang="zh-CN" altLang="en-US" sz="2800"/>
              <a:t> 和 </a:t>
            </a:r>
            <a:r>
              <a:rPr lang="zh-CN" altLang="en-US" sz="2800" b="1">
                <a:solidFill>
                  <a:srgbClr val="00B050"/>
                </a:solidFill>
              </a:rPr>
              <a:t>⾼速通信⽹络</a:t>
            </a:r>
            <a:r>
              <a:rPr lang="zh-CN" altLang="en-US" sz="2800"/>
              <a:t> 组成。这些计算节点通常拥有独⽴的内存，但节点间的通信延迟较低，通常采⽤ </a:t>
            </a:r>
            <a:r>
              <a:rPr lang="zh-CN" altLang="en-US" sz="2800" b="1">
                <a:solidFill>
                  <a:srgbClr val="00B050"/>
                </a:solidFill>
              </a:rPr>
              <a:t>专⽤的⾼速⽹络</a:t>
            </a:r>
            <a:r>
              <a:rPr lang="zh-CN" altLang="en-US" sz="2800"/>
              <a:t>（如 InfiniBand）来减少通信开销。</a:t>
            </a:r>
            <a:endParaRPr lang="zh-CN" altLang="en-US" sz="28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MPP </a:t>
            </a:r>
            <a:r>
              <a:rPr lang="zh-CN" altLang="en-US"/>
              <a:t>的特点</a:t>
            </a:r>
            <a:endParaRPr lang="zh-CN" altLang="en-US"/>
          </a:p>
        </p:txBody>
      </p:sp>
      <p:sp>
        <p:nvSpPr>
          <p:cNvPr id="3" name="内容占位符 2"/>
          <p:cNvSpPr>
            <a:spLocks noGrp="1"/>
          </p:cNvSpPr>
          <p:nvPr>
            <p:ph idx="1"/>
          </p:nvPr>
        </p:nvSpPr>
        <p:spPr/>
        <p:txBody>
          <a:bodyPr/>
          <a:p>
            <a:r>
              <a:rPr lang="zh-CN" altLang="en-US">
                <a:solidFill>
                  <a:schemeClr val="tx1"/>
                </a:solidFill>
              </a:rPr>
              <a:t>任务并⾏执⾏</a:t>
            </a:r>
            <a:endParaRPr lang="zh-CN" altLang="en-US">
              <a:solidFill>
                <a:schemeClr val="tx1"/>
              </a:solidFill>
            </a:endParaRPr>
          </a:p>
          <a:p>
            <a:r>
              <a:rPr lang="zh-CN" altLang="en-US">
                <a:solidFill>
                  <a:schemeClr val="tx1"/>
                </a:solidFill>
              </a:rPr>
              <a:t>数据分布式存储</a:t>
            </a:r>
            <a:endParaRPr lang="zh-CN" altLang="en-US">
              <a:solidFill>
                <a:schemeClr val="tx1"/>
              </a:solidFill>
            </a:endParaRPr>
          </a:p>
          <a:p>
            <a:r>
              <a:rPr lang="zh-CN" altLang="en-US">
                <a:solidFill>
                  <a:schemeClr val="tx1"/>
                </a:solidFill>
              </a:rPr>
              <a:t>分布式计算</a:t>
            </a:r>
            <a:endParaRPr lang="zh-CN" altLang="en-US">
              <a:solidFill>
                <a:schemeClr val="tx1"/>
              </a:solidFill>
            </a:endParaRPr>
          </a:p>
          <a:p>
            <a:r>
              <a:rPr lang="zh-CN" altLang="en-US">
                <a:solidFill>
                  <a:schemeClr val="tx1"/>
                </a:solidFill>
              </a:rPr>
              <a:t>⾼并发</a:t>
            </a:r>
            <a:endParaRPr lang="zh-CN" altLang="en-US">
              <a:solidFill>
                <a:schemeClr val="tx1"/>
              </a:solidFill>
            </a:endParaRPr>
          </a:p>
          <a:p>
            <a:r>
              <a:rPr lang="zh-CN" altLang="en-US">
                <a:solidFill>
                  <a:schemeClr val="tx1"/>
                </a:solidFill>
              </a:rPr>
              <a:t>横向扩展</a:t>
            </a:r>
            <a:endParaRPr lang="zh-CN" altLang="en-US">
              <a:solidFill>
                <a:schemeClr val="tx1"/>
              </a:solidFill>
            </a:endParaRPr>
          </a:p>
          <a:p>
            <a:r>
              <a:rPr lang="zh-CN" altLang="en-US">
                <a:solidFill>
                  <a:schemeClr val="tx1"/>
                </a:solidFill>
              </a:rPr>
              <a:t>Shared Nothing架构</a:t>
            </a:r>
            <a:endParaRPr lang="zh-CN" altLang="en-US">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sym typeface="+mn-ea"/>
              </a:rPr>
              <a:t>概述</a:t>
            </a:r>
            <a:r>
              <a:rPr lang="en-US" altLang="zh-CN">
                <a:sym typeface="+mn-ea"/>
              </a:rPr>
              <a:t>:SIMD or MIMD?</a:t>
            </a:r>
            <a:endParaRPr lang="en-US" altLang="zh-CN">
              <a:sym typeface="+mn-ea"/>
            </a:endParaRPr>
          </a:p>
        </p:txBody>
      </p:sp>
      <p:sp>
        <p:nvSpPr>
          <p:cNvPr id="3" name="内容占位符 2"/>
          <p:cNvSpPr>
            <a:spLocks noGrp="1"/>
          </p:cNvSpPr>
          <p:nvPr>
            <p:ph idx="1"/>
          </p:nvPr>
        </p:nvSpPr>
        <p:spPr/>
        <p:txBody>
          <a:bodyPr/>
          <a:p>
            <a:r>
              <a:rPr lang="zh-CN" altLang="en-US"/>
              <a:t>Seymour Roger Cray</a:t>
            </a:r>
            <a:endParaRPr lang="zh-CN" altLang="en-US"/>
          </a:p>
          <a:p>
            <a:pPr lvl="1"/>
            <a:r>
              <a:rPr lang="zh-CN" altLang="en-US"/>
              <a:t>If you were plowing a field,which would</a:t>
            </a:r>
            <a:r>
              <a:rPr lang="en-US" altLang="zh-CN"/>
              <a:t> </a:t>
            </a:r>
            <a:r>
              <a:rPr lang="zh-CN" altLang="en-US"/>
              <a:t>you rather use: two strong oxen or 1024 chickens?</a:t>
            </a:r>
            <a:endParaRPr lang="zh-CN" altLang="en-US"/>
          </a:p>
          <a:p>
            <a:pPr lvl="0"/>
            <a:endParaRPr lang="zh-CN" altLang="en-US"/>
          </a:p>
          <a:p>
            <a:pPr lvl="0"/>
            <a:r>
              <a:rPr lang="zh-CN" altLang="en-US"/>
              <a:t>事实上</a:t>
            </a:r>
            <a:endParaRPr lang="zh-CN" altLang="en-US"/>
          </a:p>
          <a:p>
            <a:pPr lvl="1"/>
            <a:r>
              <a:rPr lang="en-US" altLang="zh-CN"/>
              <a:t>MPP </a:t>
            </a:r>
            <a:r>
              <a:rPr lang="zh-CN" altLang="en-US"/>
              <a:t>与</a:t>
            </a:r>
            <a:r>
              <a:rPr lang="en-US" altLang="zh-CN"/>
              <a:t> Cluster </a:t>
            </a:r>
            <a:r>
              <a:rPr lang="zh-CN" altLang="en-US"/>
              <a:t>在超算领域平分秋色</a:t>
            </a:r>
            <a:endParaRPr lang="en-US" altLang="zh-CN"/>
          </a:p>
          <a:p>
            <a:pPr lvl="1"/>
            <a:r>
              <a:rPr lang="en-US" altLang="zh-CN"/>
              <a:t>SIMD </a:t>
            </a:r>
            <a:r>
              <a:rPr lang="zh-CN" altLang="en-US"/>
              <a:t>与</a:t>
            </a:r>
            <a:r>
              <a:rPr lang="en-US" altLang="zh-CN"/>
              <a:t> MIMD </a:t>
            </a:r>
            <a:r>
              <a:rPr lang="zh-CN" altLang="en-US"/>
              <a:t>的结合已经是普遍现象</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Cluster</a:t>
            </a:r>
            <a:r>
              <a:rPr lang="en-US" altLang="zh-CN"/>
              <a:t> </a:t>
            </a:r>
            <a:r>
              <a:rPr lang="zh-CN" altLang="en-US"/>
              <a:t>的概念</a:t>
            </a:r>
            <a:endParaRPr lang="zh-CN" altLang="en-US"/>
          </a:p>
        </p:txBody>
      </p:sp>
      <p:sp>
        <p:nvSpPr>
          <p:cNvPr id="3" name="内容占位符 2"/>
          <p:cNvSpPr>
            <a:spLocks noGrp="1"/>
          </p:cNvSpPr>
          <p:nvPr>
            <p:ph idx="1"/>
          </p:nvPr>
        </p:nvSpPr>
        <p:spPr/>
        <p:txBody>
          <a:bodyPr/>
          <a:p>
            <a:r>
              <a:rPr lang="zh-CN" altLang="en-US" sz="2800"/>
              <a:t>计算集群通常指的是由多台独⽴的计算机（节点）组成的⼀个集合。这些计算机通过⽹络互联，共享任务来完成并⾏计算。计算集群的计算资源可以是同质的（所有节点具有相同硬件）或异质的（不同节点可能具有不同硬件配置）。集群系统通常使⽤ 分布式内存 或 共享内存（取决于集群的实现）。</a:t>
            </a:r>
            <a:endParaRPr lang="zh-CN" altLang="en-US" sz="2800"/>
          </a:p>
          <a:p>
            <a:endParaRPr lang="zh-CN" altLang="en-US" sz="2800"/>
          </a:p>
          <a:p>
            <a:r>
              <a:rPr lang="zh-CN" altLang="en-US" sz="2800"/>
              <a:t>集群中的计算节点可以是低成本的标准服务器，</a:t>
            </a:r>
            <a:r>
              <a:rPr lang="zh-CN" altLang="en-US" sz="2800" b="1">
                <a:solidFill>
                  <a:srgbClr val="00B050"/>
                </a:solidFill>
              </a:rPr>
              <a:t>通常配置为运⾏ Linux、Windows 或其他操作系统</a:t>
            </a:r>
            <a:r>
              <a:rPr lang="zh-CN" altLang="en-US" sz="2800"/>
              <a:t>。</a:t>
            </a:r>
            <a:endParaRPr lang="zh-CN" altLang="en-US" sz="28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Cluster </a:t>
            </a:r>
            <a:r>
              <a:rPr lang="zh-CN" altLang="en-US"/>
              <a:t>的特点</a:t>
            </a:r>
            <a:endParaRPr lang="zh-CN" altLang="en-US"/>
          </a:p>
        </p:txBody>
      </p:sp>
      <p:sp>
        <p:nvSpPr>
          <p:cNvPr id="3" name="内容占位符 2"/>
          <p:cNvSpPr>
            <a:spLocks noGrp="1"/>
          </p:cNvSpPr>
          <p:nvPr>
            <p:ph idx="1"/>
          </p:nvPr>
        </p:nvSpPr>
        <p:spPr/>
        <p:txBody>
          <a:bodyPr/>
          <a:p>
            <a:r>
              <a:rPr lang="zh-CN" altLang="en-US"/>
              <a:t>节点互联集群系统通常依赖于标准硬件，⽽不是专⽤硬件。资源可能分散在多个物理机上，这些物理机通过标准⽹络连接（如千兆以太⽹、万兆以太⽹或InfiniBand）进⾏通信。集群的资源管理通常依赖于操作系统和调度软件（如 Slurm、PBS、Torque、Hadoop 等）。</a:t>
            </a:r>
            <a:endParaRPr lang="zh-CN" altLang="en-US"/>
          </a:p>
          <a:p>
            <a:endParaRPr lang="zh-CN" altLang="en-US"/>
          </a:p>
          <a:p>
            <a:r>
              <a:rPr lang="zh-CN" altLang="en-US"/>
              <a:t>计算集群的通信可能不像 MPP 那样具备专⻔的硬件⽀持，通信延迟相对较⾼，特别是在⼤规模集群中。</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sym typeface="+mn-ea"/>
              </a:rPr>
              <a:t>Cluster </a:t>
            </a:r>
            <a:r>
              <a:rPr lang="zh-CN" altLang="en-US">
                <a:sym typeface="+mn-ea"/>
              </a:rPr>
              <a:t>的优点与缺点</a:t>
            </a:r>
            <a:endParaRPr lang="zh-CN" altLang="en-US"/>
          </a:p>
        </p:txBody>
      </p:sp>
      <p:sp>
        <p:nvSpPr>
          <p:cNvPr id="3" name="内容占位符 2"/>
          <p:cNvSpPr>
            <a:spLocks noGrp="1"/>
          </p:cNvSpPr>
          <p:nvPr>
            <p:ph idx="1"/>
          </p:nvPr>
        </p:nvSpPr>
        <p:spPr/>
        <p:txBody>
          <a:bodyPr/>
          <a:p>
            <a:r>
              <a:rPr lang="zh-CN" altLang="en-US" sz="2800"/>
              <a:t>优点</a:t>
            </a:r>
            <a:endParaRPr lang="zh-CN" altLang="en-US" sz="2800"/>
          </a:p>
          <a:p>
            <a:pPr lvl="1"/>
            <a:r>
              <a:rPr lang="zh-CN" altLang="en-US" sz="2400" b="1">
                <a:solidFill>
                  <a:srgbClr val="00B050"/>
                </a:solidFill>
              </a:rPr>
              <a:t>成本低</a:t>
            </a:r>
            <a:r>
              <a:rPr lang="zh-CN" altLang="en-US" sz="2400"/>
              <a:t>：基于普通硬件，性价⽐⾼。</a:t>
            </a:r>
            <a:endParaRPr lang="zh-CN" altLang="en-US" sz="2400"/>
          </a:p>
          <a:p>
            <a:pPr lvl="1"/>
            <a:r>
              <a:rPr lang="zh-CN" altLang="en-US" sz="2400" b="1">
                <a:solidFill>
                  <a:srgbClr val="00B050"/>
                </a:solidFill>
              </a:rPr>
              <a:t>灵活性⾼</a:t>
            </a:r>
            <a:r>
              <a:rPr lang="zh-CN" altLang="en-US" sz="2400"/>
              <a:t>：可轻松扩展或替换节点。</a:t>
            </a:r>
            <a:endParaRPr lang="zh-CN" altLang="en-US" sz="2400"/>
          </a:p>
          <a:p>
            <a:pPr lvl="1"/>
            <a:r>
              <a:rPr lang="zh-CN" altLang="en-US" sz="2400" b="1">
                <a:solidFill>
                  <a:srgbClr val="00B050"/>
                </a:solidFill>
              </a:rPr>
              <a:t>容错性</a:t>
            </a:r>
            <a:r>
              <a:rPr lang="zh-CN" altLang="en-US" sz="2400"/>
              <a:t>：单个节点失效时不会导致整个系统瘫痪。</a:t>
            </a:r>
            <a:endParaRPr lang="zh-CN" altLang="en-US" sz="2400"/>
          </a:p>
          <a:p>
            <a:r>
              <a:rPr lang="zh-CN" altLang="en-US" sz="2800"/>
              <a:t>缺点：</a:t>
            </a:r>
            <a:endParaRPr lang="zh-CN" altLang="en-US" sz="2800"/>
          </a:p>
          <a:p>
            <a:pPr lvl="1"/>
            <a:r>
              <a:rPr lang="zh-CN" altLang="en-US" sz="2400" b="1">
                <a:solidFill>
                  <a:srgbClr val="00B050"/>
                </a:solidFill>
              </a:rPr>
              <a:t>管理复杂性</a:t>
            </a:r>
            <a:r>
              <a:rPr lang="zh-CN" altLang="en-US" sz="2400"/>
              <a:t>：集群的管理和维护相对复杂，尤其是在⼤规模集群中。需要处理节点的故障、负载均衡、资源调度等任务。</a:t>
            </a:r>
            <a:endParaRPr lang="zh-CN" altLang="en-US" sz="2400"/>
          </a:p>
          <a:p>
            <a:pPr lvl="1"/>
            <a:r>
              <a:rPr lang="zh-CN" altLang="en-US" sz="2400" b="1">
                <a:solidFill>
                  <a:srgbClr val="00B050"/>
                </a:solidFill>
              </a:rPr>
              <a:t>通信开销</a:t>
            </a:r>
            <a:r>
              <a:rPr lang="zh-CN" altLang="en-US" sz="2400"/>
              <a:t>：集群中节点之间的通信依赖于⽹络带宽和延迟，在⼤规模集群中，通信开销可能会成为瓶颈。</a:t>
            </a:r>
            <a:endParaRPr lang="zh-CN" altLang="en-US" sz="2400"/>
          </a:p>
          <a:p>
            <a:pPr lvl="1"/>
            <a:r>
              <a:rPr lang="zh-CN" altLang="en-US" sz="2400" b="1">
                <a:solidFill>
                  <a:srgbClr val="00B050"/>
                </a:solidFill>
              </a:rPr>
              <a:t>⼀致性问题</a:t>
            </a:r>
            <a:r>
              <a:rPr lang="zh-CN" altLang="en-US" sz="2400"/>
              <a:t>：在分布式存储系统中，如何保证数据的⼀致性和完整性是⼀个重要的问题，尤其是在节点之间频繁进⾏数据交换时</a:t>
            </a:r>
            <a:endParaRPr lang="zh-CN" altLang="en-US" sz="24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sym typeface="+mn-ea"/>
              </a:rPr>
              <a:t>MPP vs Cluster</a:t>
            </a:r>
            <a:endParaRPr lang="zh-CN" altLang="en-US"/>
          </a:p>
        </p:txBody>
      </p:sp>
      <p:sp>
        <p:nvSpPr>
          <p:cNvPr id="3" name="内容占位符 2"/>
          <p:cNvSpPr>
            <a:spLocks noGrp="1"/>
          </p:cNvSpPr>
          <p:nvPr>
            <p:ph idx="1"/>
          </p:nvPr>
        </p:nvSpPr>
        <p:spPr/>
        <p:txBody>
          <a:bodyPr/>
          <a:p>
            <a:r>
              <a:rPr lang="zh-CN" altLang="en-US" sz="2800"/>
              <a:t>两者的区别在于，MPP 系统往往设计上更加集成、专⽤，追求极致的并⾏计算性能，⽽ 集群系统 则更多依赖通⽤计算节点，通过灵活的资源管理实现分布式计算，适⽤范围更⼴。</a:t>
            </a:r>
            <a:endParaRPr lang="zh-CN" altLang="en-US" sz="28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MPP vs Cluster</a:t>
            </a:r>
            <a:endParaRPr lang="en-US" altLang="zh-CN"/>
          </a:p>
        </p:txBody>
      </p:sp>
      <p:sp>
        <p:nvSpPr>
          <p:cNvPr id="3" name="内容占位符 2"/>
          <p:cNvSpPr>
            <a:spLocks noGrp="1"/>
          </p:cNvSpPr>
          <p:nvPr>
            <p:ph idx="1"/>
          </p:nvPr>
        </p:nvSpPr>
        <p:spPr/>
        <p:txBody>
          <a:bodyPr/>
          <a:p>
            <a:r>
              <a:rPr lang="en-US" altLang="zh-CN" sz="2800"/>
              <a:t>Top500 </a:t>
            </a:r>
            <a:r>
              <a:rPr lang="zh-CN" altLang="en-US" sz="2800"/>
              <a:t>中</a:t>
            </a:r>
            <a:r>
              <a:rPr lang="en-US" altLang="zh-CN" sz="2800"/>
              <a:t> MPP </a:t>
            </a:r>
            <a:r>
              <a:rPr lang="zh-CN" altLang="en-US" sz="2800"/>
              <a:t>与</a:t>
            </a:r>
            <a:r>
              <a:rPr lang="en-US" altLang="zh-CN" sz="2800"/>
              <a:t> Cluster </a:t>
            </a:r>
            <a:r>
              <a:rPr lang="zh-CN" altLang="en-US" sz="2800"/>
              <a:t>占比情况</a:t>
            </a:r>
            <a:endParaRPr lang="zh-CN" altLang="en-US" sz="2800"/>
          </a:p>
          <a:p>
            <a:r>
              <a:rPr lang="zh-CN" altLang="en-US" sz="2800"/>
              <a:t>面积正比于单个超级计算机的</a:t>
            </a:r>
            <a:r>
              <a:rPr lang="en-US" altLang="zh-CN" sz="2800"/>
              <a:t> Rmax</a:t>
            </a:r>
            <a:endParaRPr lang="en-US" altLang="zh-CN" sz="280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5" name="图片 4" descr="mpp-cluster"/>
          <p:cNvPicPr>
            <a:picLocks noChangeAspect="1"/>
          </p:cNvPicPr>
          <p:nvPr/>
        </p:nvPicPr>
        <p:blipFill>
          <a:blip r:embed="rId1"/>
          <a:stretch>
            <a:fillRect/>
          </a:stretch>
        </p:blipFill>
        <p:spPr>
          <a:xfrm>
            <a:off x="2401570" y="2761615"/>
            <a:ext cx="6835775" cy="395986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sym typeface="+mn-ea"/>
              </a:rPr>
              <a:t>MPP vs Cluster</a:t>
            </a:r>
            <a:endParaRPr lang="zh-CN" altLang="en-US"/>
          </a:p>
        </p:txBody>
      </p:sp>
      <p:pic>
        <p:nvPicPr>
          <p:cNvPr id="5" name="内容占位符 4"/>
          <p:cNvPicPr>
            <a:picLocks noChangeAspect="1"/>
          </p:cNvPicPr>
          <p:nvPr>
            <p:ph idx="1"/>
          </p:nvPr>
        </p:nvPicPr>
        <p:blipFill>
          <a:blip r:embed="rId1"/>
          <a:stretch>
            <a:fillRect/>
          </a:stretch>
        </p:blipFill>
        <p:spPr>
          <a:xfrm>
            <a:off x="1524635" y="1600200"/>
            <a:ext cx="9141460" cy="4526280"/>
          </a:xfrm>
          <a:prstGeom prst="rect">
            <a:avLst/>
          </a:prstGeom>
        </p:spPr>
      </p:pic>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相关代表性论文</a:t>
            </a:r>
            <a:endParaRPr lang="zh-CN" altLang="en-US"/>
          </a:p>
        </p:txBody>
      </p:sp>
      <p:sp>
        <p:nvSpPr>
          <p:cNvPr id="3" name="内容占位符 2"/>
          <p:cNvSpPr>
            <a:spLocks noGrp="1"/>
          </p:cNvSpPr>
          <p:nvPr>
            <p:ph idx="1"/>
          </p:nvPr>
        </p:nvSpPr>
        <p:spPr/>
        <p:txBody>
          <a:bodyPr/>
          <a:p>
            <a:r>
              <a:rPr lang="en-US" altLang="zh-CN" sz="2800"/>
              <a:t>MPP</a:t>
            </a:r>
            <a:endParaRPr lang="en-US" altLang="zh-CN" sz="2800"/>
          </a:p>
          <a:p>
            <a:pPr lvl="1"/>
            <a:r>
              <a:rPr lang="en-US" altLang="zh-CN" sz="2400" b="1"/>
              <a:t>Hennesy, J. L., &amp; Patterson, D. A.</a:t>
            </a:r>
            <a:r>
              <a:rPr lang="en-US" altLang="zh-CN" sz="2400"/>
              <a:t> (1990). </a:t>
            </a:r>
            <a:r>
              <a:rPr lang="en-US" altLang="zh-CN" sz="2400" i="1"/>
              <a:t>Computer Architecture: A Quantitative Approach</a:t>
            </a:r>
            <a:endParaRPr lang="en-US" altLang="zh-CN" sz="2400"/>
          </a:p>
          <a:p>
            <a:pPr lvl="1"/>
            <a:r>
              <a:rPr lang="en-US" altLang="zh-CN" sz="2400" b="1"/>
              <a:t>Kirk, D.</a:t>
            </a:r>
            <a:r>
              <a:rPr lang="en-US" altLang="zh-CN" sz="2400"/>
              <a:t> (1983). "</a:t>
            </a:r>
            <a:r>
              <a:rPr lang="en-US" altLang="zh-CN" sz="2400" i="1"/>
              <a:t>The Design of a Highly Parallel Processor</a:t>
            </a:r>
            <a:r>
              <a:rPr lang="en-US" altLang="zh-CN" sz="2400"/>
              <a:t>"</a:t>
            </a:r>
            <a:endParaRPr lang="en-US" altLang="zh-CN" sz="2400"/>
          </a:p>
          <a:p>
            <a:pPr lvl="0"/>
            <a:r>
              <a:rPr lang="en-US" altLang="zh-CN" sz="2740"/>
              <a:t>Cluster</a:t>
            </a:r>
            <a:endParaRPr lang="en-US" altLang="zh-CN" sz="2740"/>
          </a:p>
          <a:p>
            <a:pPr lvl="1"/>
            <a:r>
              <a:rPr lang="en-US" altLang="zh-CN" sz="2395"/>
              <a:t>- </a:t>
            </a:r>
            <a:r>
              <a:rPr lang="en-US" altLang="zh-CN" sz="2395" b="1"/>
              <a:t>Buyya, R., &amp; Murshed, M.</a:t>
            </a:r>
            <a:r>
              <a:rPr lang="en-US" altLang="zh-CN" sz="2395"/>
              <a:t> (2002). "</a:t>
            </a:r>
            <a:r>
              <a:rPr lang="en-US" altLang="zh-CN" sz="2395" i="1"/>
              <a:t>GridSim: A Toolkit for the Modeling and Simulation of Grid Computing Environments</a:t>
            </a:r>
            <a:r>
              <a:rPr lang="en-US" altLang="zh-CN" sz="2395"/>
              <a:t>"- </a:t>
            </a:r>
            <a:endParaRPr lang="en-US" altLang="zh-CN" sz="2395"/>
          </a:p>
          <a:p>
            <a:pPr lvl="1"/>
            <a:r>
              <a:rPr lang="en-US" altLang="zh-CN" sz="2395" b="1"/>
              <a:t>Culler, D. E., &amp; Singh, J. P.</a:t>
            </a:r>
            <a:r>
              <a:rPr lang="en-US" altLang="zh-CN" sz="2395"/>
              <a:t> (1999). "</a:t>
            </a:r>
            <a:r>
              <a:rPr lang="en-US" altLang="zh-CN" sz="2395" i="1"/>
              <a:t>Parallel Computer Architecture: A Hardware/Software Approach</a:t>
            </a:r>
            <a:r>
              <a:rPr lang="en-US" altLang="zh-CN" sz="2395"/>
              <a:t>"</a:t>
            </a:r>
            <a:endParaRPr lang="en-US" altLang="zh-CN" sz="2395"/>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pPr algn="l"/>
            <a:r>
              <a:rPr lang="zh-CN" altLang="en-US"/>
              <a:t>总结</a:t>
            </a:r>
            <a:endParaRPr lang="zh-CN" altLang="en-US"/>
          </a:p>
        </p:txBody>
      </p:sp>
      <p:sp>
        <p:nvSpPr>
          <p:cNvPr id="6" name="文本占位符 5"/>
          <p:cNvSpPr>
            <a:spLocks noGrp="1"/>
          </p:cNvSpPr>
          <p:nvPr>
            <p:ph type="body" idx="1"/>
          </p:nvPr>
        </p:nvSpPr>
        <p:spPr/>
        <p:txBody>
          <a:bodyPr/>
          <a:p>
            <a:r>
              <a:rPr lang="zh-CN" altLang="en-US"/>
              <a:t>郭冠男</a:t>
            </a:r>
            <a:r>
              <a:rPr lang="en-US" altLang="zh-CN"/>
              <a:t> SY2406410</a:t>
            </a:r>
            <a:endParaRPr lang="en-US" altLang="zh-CN"/>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趋势</a:t>
            </a:r>
            <a:endParaRPr lang="zh-CN" altLang="en-US"/>
          </a:p>
        </p:txBody>
      </p:sp>
      <p:sp>
        <p:nvSpPr>
          <p:cNvPr id="3" name="内容占位符 2"/>
          <p:cNvSpPr>
            <a:spLocks noGrp="1"/>
          </p:cNvSpPr>
          <p:nvPr>
            <p:ph idx="1"/>
          </p:nvPr>
        </p:nvSpPr>
        <p:spPr/>
        <p:txBody>
          <a:bodyPr/>
          <a:p>
            <a:r>
              <a:rPr lang="zh-CN" altLang="en-US"/>
              <a:t>从</a:t>
            </a:r>
            <a:r>
              <a:rPr lang="en-US" altLang="zh-CN"/>
              <a:t>PVP</a:t>
            </a:r>
            <a:r>
              <a:rPr lang="zh-CN" altLang="en-US"/>
              <a:t>到</a:t>
            </a:r>
            <a:r>
              <a:rPr lang="en-US" altLang="zh-CN"/>
              <a:t>MPP/Cluster</a:t>
            </a:r>
            <a:endParaRPr lang="en-US" altLang="zh-CN"/>
          </a:p>
          <a:p>
            <a:r>
              <a:rPr lang="zh-CN" altLang="en-US"/>
              <a:t>从</a:t>
            </a:r>
            <a:r>
              <a:rPr lang="en-US" altLang="zh-CN"/>
              <a:t>UMA</a:t>
            </a:r>
            <a:r>
              <a:rPr lang="zh-CN" altLang="en-US"/>
              <a:t>到</a:t>
            </a:r>
            <a:r>
              <a:rPr lang="en-US" altLang="zh-CN"/>
              <a:t>NUMA</a:t>
            </a:r>
            <a:endParaRPr lang="en-US" altLang="zh-CN"/>
          </a:p>
          <a:p>
            <a:r>
              <a:rPr lang="en-US" altLang="zh-CN"/>
              <a:t>MPP</a:t>
            </a:r>
            <a:r>
              <a:rPr lang="zh-CN" altLang="en-US"/>
              <a:t>：科研机构</a:t>
            </a:r>
            <a:endParaRPr lang="zh-CN" altLang="en-US"/>
          </a:p>
          <a:p>
            <a:r>
              <a:rPr lang="en-US" altLang="zh-CN"/>
              <a:t>Cluster</a:t>
            </a:r>
            <a:r>
              <a:rPr lang="zh-CN" altLang="en-US"/>
              <a:t>：商用基础设施</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5" name="图片 4" descr="summary-plot"/>
          <p:cNvPicPr>
            <a:picLocks noChangeAspect="1"/>
          </p:cNvPicPr>
          <p:nvPr/>
        </p:nvPicPr>
        <p:blipFill>
          <a:blip r:embed="rId1"/>
          <a:stretch>
            <a:fillRect/>
          </a:stretch>
        </p:blipFill>
        <p:spPr>
          <a:xfrm>
            <a:off x="5687060" y="1417955"/>
            <a:ext cx="6504940" cy="4152265"/>
          </a:xfrm>
          <a:prstGeom prst="rect">
            <a:avLst/>
          </a:prstGeom>
        </p:spPr>
      </p:pic>
      <p:pic>
        <p:nvPicPr>
          <p:cNvPr id="7" name="图片 6" descr="mpp-cluster"/>
          <p:cNvPicPr>
            <a:picLocks noChangeAspect="1"/>
          </p:cNvPicPr>
          <p:nvPr/>
        </p:nvPicPr>
        <p:blipFill>
          <a:blip r:embed="rId2"/>
          <a:stretch>
            <a:fillRect/>
          </a:stretch>
        </p:blipFill>
        <p:spPr>
          <a:xfrm>
            <a:off x="504190" y="4014470"/>
            <a:ext cx="4558665" cy="264096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数据来源与其他参考文献</a:t>
            </a:r>
            <a:endParaRPr lang="zh-CN" altLang="en-US"/>
          </a:p>
        </p:txBody>
      </p:sp>
      <p:pic>
        <p:nvPicPr>
          <p:cNvPr id="5" name="内容占位符 4"/>
          <p:cNvPicPr>
            <a:picLocks noChangeAspect="1"/>
          </p:cNvPicPr>
          <p:nvPr>
            <p:ph idx="1"/>
          </p:nvPr>
        </p:nvPicPr>
        <p:blipFill>
          <a:blip r:embed="rId1"/>
          <a:stretch>
            <a:fillRect/>
          </a:stretch>
        </p:blipFill>
        <p:spPr>
          <a:xfrm>
            <a:off x="814070" y="1600200"/>
            <a:ext cx="4858385" cy="4526280"/>
          </a:xfrm>
          <a:prstGeom prst="rect">
            <a:avLst/>
          </a:prstGeom>
        </p:spPr>
      </p:pic>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6877685" y="83820"/>
            <a:ext cx="4379595" cy="6637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概述</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8" name="图片 7" descr="arch-tree"/>
          <p:cNvPicPr>
            <a:picLocks noChangeAspect="1"/>
          </p:cNvPicPr>
          <p:nvPr/>
        </p:nvPicPr>
        <p:blipFill>
          <a:blip r:embed="rId1"/>
          <a:stretch>
            <a:fillRect/>
          </a:stretch>
        </p:blipFill>
        <p:spPr>
          <a:xfrm>
            <a:off x="3178175" y="1615440"/>
            <a:ext cx="5292090" cy="42303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调研</a:t>
            </a:r>
            <a:endParaRPr lang="zh-CN" altLang="en-US"/>
          </a:p>
        </p:txBody>
      </p:sp>
      <p:pic>
        <p:nvPicPr>
          <p:cNvPr id="5" name="内容占位符 4"/>
          <p:cNvPicPr>
            <a:picLocks noChangeAspect="1"/>
          </p:cNvPicPr>
          <p:nvPr>
            <p:ph idx="1"/>
          </p:nvPr>
        </p:nvPicPr>
        <p:blipFill>
          <a:blip r:embed="rId1"/>
          <a:stretch>
            <a:fillRect/>
          </a:stretch>
        </p:blipFill>
        <p:spPr>
          <a:xfrm>
            <a:off x="2176145" y="1600200"/>
            <a:ext cx="7839075" cy="4526280"/>
          </a:xfrm>
          <a:prstGeom prst="rect">
            <a:avLst/>
          </a:prstGeom>
        </p:spPr>
      </p:pic>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调研</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5" name="图片 4" descr="summary-plot"/>
          <p:cNvPicPr>
            <a:picLocks noChangeAspect="1"/>
          </p:cNvPicPr>
          <p:nvPr/>
        </p:nvPicPr>
        <p:blipFill>
          <a:blip r:embed="rId1"/>
          <a:stretch>
            <a:fillRect/>
          </a:stretch>
        </p:blipFill>
        <p:spPr>
          <a:xfrm>
            <a:off x="2490470" y="1600200"/>
            <a:ext cx="7372350" cy="4705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pPr algn="l"/>
            <a:r>
              <a:rPr lang="en-US" altLang="zh-CN"/>
              <a:t>SIMD:</a:t>
            </a:r>
            <a:r>
              <a:rPr lang="zh-CN" altLang="en-US"/>
              <a:t>向量流水与处理器阵列</a:t>
            </a:r>
            <a:endParaRPr lang="zh-CN" altLang="en-US"/>
          </a:p>
        </p:txBody>
      </p:sp>
      <p:sp>
        <p:nvSpPr>
          <p:cNvPr id="6" name="文本占位符 5"/>
          <p:cNvSpPr>
            <a:spLocks noGrp="1"/>
          </p:cNvSpPr>
          <p:nvPr>
            <p:ph type="body" idx="1"/>
          </p:nvPr>
        </p:nvSpPr>
        <p:spPr/>
        <p:txBody>
          <a:bodyPr/>
          <a:p>
            <a:r>
              <a:rPr lang="zh-CN" altLang="en-US"/>
              <a:t>宋震</a:t>
            </a:r>
            <a:r>
              <a:rPr lang="en-US" altLang="zh-CN"/>
              <a:t> ZB2406316</a:t>
            </a:r>
            <a:endParaRPr lang="en-US" altLang="zh-CN"/>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commondata" val="eyJoZGlkIjoiN2VlYzNhYzFkZmVlNmFkZmIwNzgyZTFjN2Y1YmM2OTI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DejaVu Sans"/>
        <a:ea typeface="方正书宋_GBK"/>
        <a:cs typeface=""/>
      </a:majorFont>
      <a:minorFont>
        <a:latin typeface="DejaVu Sans"/>
        <a:ea typeface="方正书宋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6963</Words>
  <Application>WPS 演示</Application>
  <PresentationFormat>宽屏</PresentationFormat>
  <Paragraphs>462</Paragraphs>
  <Slides>59</Slides>
  <Notes>0</Notes>
  <HiddenSlides>0</HiddenSlides>
  <MMClips>0</MMClips>
  <ScaleCrop>false</ScaleCrop>
  <HeadingPairs>
    <vt:vector size="6" baseType="variant">
      <vt:variant>
        <vt:lpstr>已用的字体</vt:lpstr>
      </vt:variant>
      <vt:variant>
        <vt:i4>34</vt:i4>
      </vt:variant>
      <vt:variant>
        <vt:lpstr>主题</vt:lpstr>
      </vt:variant>
      <vt:variant>
        <vt:i4>1</vt:i4>
      </vt:variant>
      <vt:variant>
        <vt:lpstr>幻灯片标题</vt:lpstr>
      </vt:variant>
      <vt:variant>
        <vt:i4>59</vt:i4>
      </vt:variant>
    </vt:vector>
  </HeadingPairs>
  <TitlesOfParts>
    <vt:vector size="94" baseType="lpstr">
      <vt:lpstr>Arial</vt:lpstr>
      <vt:lpstr>宋体</vt:lpstr>
      <vt:lpstr>Wingdings</vt:lpstr>
      <vt:lpstr>DejaVu Sans</vt:lpstr>
      <vt:lpstr>Calibri Light</vt:lpstr>
      <vt:lpstr>方正书宋_GBK</vt:lpstr>
      <vt:lpstr>微软雅黑</vt:lpstr>
      <vt:lpstr>方正黑体_GBK</vt:lpstr>
      <vt:lpstr>宋体</vt:lpstr>
      <vt:lpstr>Arial Unicode MS</vt:lpstr>
      <vt:lpstr>Calibri</vt:lpstr>
      <vt:lpstr>Symbol Neu</vt:lpstr>
      <vt:lpstr>DejaVu Sans</vt:lpstr>
      <vt:lpstr>黑体</vt:lpstr>
      <vt:lpstr>汉仪叶叶相思体简</vt:lpstr>
      <vt:lpstr>宋体</vt:lpstr>
      <vt:lpstr>等线 Light</vt:lpstr>
      <vt:lpstr>黑体</vt:lpstr>
      <vt:lpstr>East Syriac Adiabene</vt:lpstr>
      <vt:lpstr>Times New Roman</vt:lpstr>
      <vt:lpstr>Arimo</vt:lpstr>
      <vt:lpstr>Asea</vt:lpstr>
      <vt:lpstr>Avdira</vt:lpstr>
      <vt:lpstr>Caladea</vt:lpstr>
      <vt:lpstr>Courier 10 Pitch</vt:lpstr>
      <vt:lpstr>Cretan Hieroglyphs</vt:lpstr>
      <vt:lpstr>DejaVu Sans Light</vt:lpstr>
      <vt:lpstr>Estrangelo Antioch</vt:lpstr>
      <vt:lpstr>Estrangelo Midyat</vt:lpstr>
      <vt:lpstr>Goha-Tibeb Zemen</vt:lpstr>
      <vt:lpstr>Liberation Sans</vt:lpstr>
      <vt:lpstr>Times New Roman</vt:lpstr>
      <vt:lpstr>微软雅黑</vt:lpstr>
      <vt:lpstr>Hanazono Mincho A Regular</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GGN_2015</cp:lastModifiedBy>
  <cp:revision>373</cp:revision>
  <dcterms:created xsi:type="dcterms:W3CDTF">2024-12-01T13:16:28Z</dcterms:created>
  <dcterms:modified xsi:type="dcterms:W3CDTF">2024-12-01T13:16:28Z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2052-12.8.2.18605</vt:lpwstr>
  </property>
  <property fmtid="{D5CDD505-2E9C-101B-9397-08002B2CF9AE}" pid="3" name="ICV">
    <vt:lpwstr>FDCD48B3E55DA8AA263E4C677BED4640_41</vt:lpwstr>
  </property>
</Properties>
</file>