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7272-149D-419D-A1C2-A7AD1CF67C3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0FC50-4DF9-4F3D-8D37-8216D6C59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FC50-4DF9-4F3D-8D37-8216D6C595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0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489D-AFC9-1B2C-1D29-38D1E85D2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5A64B2-93E6-C218-B9BC-65457C3CF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AC55D4-0C66-AFFB-25B9-DE34FFE6B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1B157-F026-71E4-860D-7CBBE2C46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FC50-4DF9-4F3D-8D37-8216D6C595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5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030B-F217-3DE1-38E7-E970FC6D2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52E5E6-7B4B-23FE-7FAB-C383BB9FB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20D1E5-7CBD-E069-64FA-43817F5DD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2BFB3-7D66-158D-6888-583D560E9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FC50-4DF9-4F3D-8D37-8216D6C595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7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92890-90B3-85AD-1DE6-EB770C2C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648ADF-78DE-A172-C460-F9540FE28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4C0770-38E6-3485-3284-1C759CB65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C4BC44-7AE7-7350-9B08-B3D064047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FC50-4DF9-4F3D-8D37-8216D6C595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5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EFB8F-AF75-F20A-3C90-9FA75D724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187BAA-4B49-3D7E-B0B9-D3112444D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80AE4E-BCA1-D4D2-3AE9-330477C7D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A362C-E370-CD33-CF8C-58AEE3FB2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FC50-4DF9-4F3D-8D37-8216D6C595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7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D57D6-49EA-70A3-6D32-1A79CD9C8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25454B-7F48-8BEF-C04D-9C720418C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02E9BB-8CF8-0958-F9C2-3B4FEBB37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4C0A0-6DEB-8955-4952-31DE2CC1F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FC50-4DF9-4F3D-8D37-8216D6C595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5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5B3A3-9EDD-5CBC-0C64-72FF9FA92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30E78D-B3EA-5F58-943C-4EF00A477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A95BFF8-3C98-60BC-6FAB-8C28BA314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67457-0E76-7F6A-BC96-79203F18B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FC50-4DF9-4F3D-8D37-8216D6C595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4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ADE7B-4326-54C1-DC4F-07115924B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A0C6CD-2BDA-CF53-D416-47010699B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F9EBB8-E619-746C-0CE8-9A22E2C68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FFDCA-20DF-951B-BF18-CF8F9DB20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FC50-4DF9-4F3D-8D37-8216D6C595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8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0295-D5EC-4E75-29FC-A10E16A9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8B66D0-6C11-68A7-D30D-A2F57A123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E6D864-F2B2-6BF7-0B03-18A7C8796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2A3CF-EFFC-05B4-F8AC-1A0CD1EAE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FC50-4DF9-4F3D-8D37-8216D6C595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2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A203C-0EA3-BC3C-84C8-FB0FC3AEA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208FA7-675B-D594-861C-622E11265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AEB7F9-F4B2-6B7D-8060-8A3907A4E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C2FC3-9EDF-D788-A1EC-FAA23257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FC50-4DF9-4F3D-8D37-8216D6C595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4E923-75EF-7088-ED95-CBCFEB58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CF8A15-4965-665F-3C9E-C96329266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1CDEF-23A4-F31C-9F36-D049CBF8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FA0C0-473F-6EBE-30C8-05055435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9666D-17B3-4893-8037-4FA2EE49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8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D9AE0-1B2C-6A09-78B4-EFD47522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C912C-1713-30C4-E866-D874918CB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772DD-FF8D-38E7-C8CF-191090D1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D127A-E99F-5812-679C-046D5E9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53B7D-923E-EED1-C89E-B99A493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312F03-E4EF-27E4-1D7A-B5807E894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D8CE8D-8663-4AC8-07B1-73523827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C332A-7B19-EA9B-B66C-2F178B03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FE41F-8F0C-E212-3096-A47B3B6F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A2456-24D8-63CB-FA77-BB87126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19D63-4AAA-281E-D77C-49637B9C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8DF94-2B57-7592-EEEE-698D802E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E6E28-575A-5482-7EAD-28E7CF33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C5B1A-A45D-20FA-3497-6E8A9E31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7FDA7-2D12-948F-34E2-E2F55FBF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61C3E-364B-2F26-F3CA-56D98660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617AF-77D7-D3B4-2F57-CBFF4A75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1EBD-FBA2-65F8-0419-7203822B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3E0D1-3809-3866-460B-C203FF54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44DD5-7AAD-740C-A410-4BC27701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E9C2C-2EC9-2471-16BD-5EDBE545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EAEE4-8C14-D2EC-75A4-65F5F07D1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65BED4-BD27-C394-3755-6ADACD2E5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63041-0100-82F9-52A4-06D358FE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E2CF9-C753-DBEF-87B4-1FD3D61F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03EA9-7036-A76C-BC58-C4158C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A4065-9FC0-B2F7-0798-FC0BAF0F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CF5F7-7366-DE97-5960-136A6C23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FEF39-980A-A138-CD7B-F5338BB4C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473677-6EE8-09FC-CDF9-A8825C28E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D8470-D8E3-6701-A3C6-93187A0FB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DA122A-BA2F-D564-9064-29F1766C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79168E-719E-8256-B284-1585257C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6FFC64-8AA3-E532-1867-9F5B8099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0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152DF-6F54-5C48-2F1D-35FF82E8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54C91F-8917-BC8F-BC91-F37CADB5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C8F744-ECB2-E420-4118-49A7D859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85CED8-140E-2D01-6F53-28040F99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1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04DAA-88BD-D538-C0FF-629F6FD6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72F63C-B1A4-17DF-8EB0-E27A2A70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CCA8B-81D0-CF5E-9BF0-8BE692CB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3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2ADB-BB6A-41C1-02C2-AC9949CD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EEBA4-E4C0-53C0-1DAE-79D346561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C101-0964-FD1F-32FF-D94EF77FF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6ECC9-9077-B307-64D2-0E82762B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53D2C-DC77-9BC1-D2E5-6AEAD1B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F2D50-644C-3D7C-34A9-82CDB134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1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4C45B-C4CE-A8B5-6AC5-0479D025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0E247F-17DD-4F30-4634-4DAE6E0F4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4BE67-E599-45AF-459A-A326C213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48230-FC96-ECB1-DE61-840D2774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447AF-C881-A5AA-3AFA-08B5B987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07A58-9AE9-C653-727F-7A549366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0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DEB48-1800-1EB8-3BC5-B4224110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93AB6-A446-378D-0D32-5ADD181E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62AA8-9076-ED4F-4930-DAD83E9C1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4ADF-4C8E-4C6B-88B2-A90F343E8DC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32698-F4B8-CB05-97C3-CE2CFFD7B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58CE3-639E-6009-371C-FA7835BD3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C6F07-7A27-4A35-8556-536A7242C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E96B5-7D0D-4388-0A0D-7E5B401C8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FDEE1FE-E9EC-A4BF-B93E-E77BA23507BC}"/>
              </a:ext>
            </a:extLst>
          </p:cNvPr>
          <p:cNvSpPr txBox="1"/>
          <p:nvPr/>
        </p:nvSpPr>
        <p:spPr>
          <a:xfrm>
            <a:off x="2802565" y="2875105"/>
            <a:ext cx="6586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并行向量处理机（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PVP)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28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3FE32-83BD-0A94-0EF1-E714103E0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6D54158-C2A9-00E4-CBA6-9DC1F3033987}"/>
              </a:ext>
            </a:extLst>
          </p:cNvPr>
          <p:cNvSpPr/>
          <p:nvPr/>
        </p:nvSpPr>
        <p:spPr>
          <a:xfrm>
            <a:off x="72656" y="802760"/>
            <a:ext cx="12046688" cy="127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A682C0-E0B6-CD12-5D00-E2B4BDEF860C}"/>
              </a:ext>
            </a:extLst>
          </p:cNvPr>
          <p:cNvSpPr txBox="1"/>
          <p:nvPr/>
        </p:nvSpPr>
        <p:spPr>
          <a:xfrm>
            <a:off x="177126" y="176381"/>
            <a:ext cx="658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经典并行向量处理机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NEC SX-4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A5C760-D711-33E6-BB27-23E0329E6181}"/>
              </a:ext>
            </a:extLst>
          </p:cNvPr>
          <p:cNvSpPr txBox="1"/>
          <p:nvPr/>
        </p:nvSpPr>
        <p:spPr>
          <a:xfrm>
            <a:off x="266847" y="1913284"/>
            <a:ext cx="6602819" cy="133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NEC SX-4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384F223-7C45-2F78-3C3E-7A42ED63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5591"/>
              </p:ext>
            </p:extLst>
          </p:nvPr>
        </p:nvGraphicFramePr>
        <p:xfrm>
          <a:off x="963685" y="2909328"/>
          <a:ext cx="10429101" cy="3145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6367">
                  <a:extLst>
                    <a:ext uri="{9D8B030D-6E8A-4147-A177-3AD203B41FA5}">
                      <a16:colId xmlns:a16="http://schemas.microsoft.com/office/drawing/2014/main" val="3991283841"/>
                    </a:ext>
                  </a:extLst>
                </a:gridCol>
                <a:gridCol w="3476367">
                  <a:extLst>
                    <a:ext uri="{9D8B030D-6E8A-4147-A177-3AD203B41FA5}">
                      <a16:colId xmlns:a16="http://schemas.microsoft.com/office/drawing/2014/main" val="985743741"/>
                    </a:ext>
                  </a:extLst>
                </a:gridCol>
                <a:gridCol w="3476367">
                  <a:extLst>
                    <a:ext uri="{9D8B030D-6E8A-4147-A177-3AD203B41FA5}">
                      <a16:colId xmlns:a16="http://schemas.microsoft.com/office/drawing/2014/main" val="971569737"/>
                    </a:ext>
                  </a:extLst>
                </a:gridCol>
              </a:tblGrid>
              <a:tr h="449416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SX-4 </a:t>
                      </a:r>
                      <a:r>
                        <a:rPr lang="zh-CN" sz="2400" kern="100" dirty="0">
                          <a:effectLst/>
                        </a:rPr>
                        <a:t>组件列表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多节点模型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792566"/>
                  </a:ext>
                </a:extLst>
              </a:tr>
              <a:tr h="44941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最大节点数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1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16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122833"/>
                  </a:ext>
                </a:extLst>
              </a:tr>
              <a:tr h="44941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最大</a:t>
                      </a:r>
                      <a:r>
                        <a:rPr lang="en-US" sz="2400" kern="100">
                          <a:effectLst/>
                        </a:rPr>
                        <a:t>CPU</a:t>
                      </a:r>
                      <a:r>
                        <a:rPr lang="zh-CN" sz="2400" kern="100">
                          <a:effectLst/>
                        </a:rPr>
                        <a:t>数量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32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512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408068"/>
                  </a:ext>
                </a:extLst>
              </a:tr>
              <a:tr h="44941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最大向量性能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64</a:t>
                      </a:r>
                      <a:r>
                        <a:rPr lang="zh-CN" sz="2400" b="1" kern="100" dirty="0">
                          <a:effectLst/>
                        </a:rPr>
                        <a:t>千兆次浮点运算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effectLst/>
                        </a:rPr>
                        <a:t>每秒万亿次浮点运算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0089866"/>
                  </a:ext>
                </a:extLst>
              </a:tr>
              <a:tr h="44941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主存容量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8 GB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128GB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845127"/>
                  </a:ext>
                </a:extLst>
              </a:tr>
              <a:tr h="44941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最大扩展内存容量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32 GB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384GB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76651"/>
                  </a:ext>
                </a:extLst>
              </a:tr>
              <a:tr h="44941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节点间最大传输速度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—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128GB/</a:t>
                      </a:r>
                      <a:r>
                        <a:rPr lang="zh-CN" sz="2400" b="1" kern="100" dirty="0">
                          <a:effectLst/>
                        </a:rPr>
                        <a:t>秒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03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4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BCF31-1BBA-1F2D-31B0-83A7523FD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C7E15CB-5A49-F8FE-B9A8-F391756C79E8}"/>
              </a:ext>
            </a:extLst>
          </p:cNvPr>
          <p:cNvSpPr/>
          <p:nvPr/>
        </p:nvSpPr>
        <p:spPr>
          <a:xfrm>
            <a:off x="72656" y="802760"/>
            <a:ext cx="12046688" cy="127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000290-9E14-867A-A720-CB7E9672AC6D}"/>
              </a:ext>
            </a:extLst>
          </p:cNvPr>
          <p:cNvSpPr txBox="1"/>
          <p:nvPr/>
        </p:nvSpPr>
        <p:spPr>
          <a:xfrm>
            <a:off x="177126" y="176381"/>
            <a:ext cx="658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并行向量处理机发展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067EAF-B6D9-599D-C8AB-40EEB9C07AC0}"/>
              </a:ext>
            </a:extLst>
          </p:cNvPr>
          <p:cNvSpPr txBox="1"/>
          <p:nvPr/>
        </p:nvSpPr>
        <p:spPr>
          <a:xfrm>
            <a:off x="266847" y="1929458"/>
            <a:ext cx="5316278" cy="317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优势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其强大的向量处理能力使得它能够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高效处理大规模数据集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通过对向量化操作的优化，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PVP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能够实现极高的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计算吞吐量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，极大缩短计算时间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9D67F8-B9BA-84D0-5FA2-40AC47BAB743}"/>
              </a:ext>
            </a:extLst>
          </p:cNvPr>
          <p:cNvSpPr txBox="1"/>
          <p:nvPr/>
        </p:nvSpPr>
        <p:spPr>
          <a:xfrm>
            <a:off x="5713229" y="1924308"/>
            <a:ext cx="6140302" cy="271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不足</a:t>
            </a:r>
            <a:endParaRPr lang="en-US" altLang="zh-CN" sz="18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PVP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系统通常对程序的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向量化优化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要求较高，需要专门的编程技术和工具支持，这可能增加了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开发和维护的复杂性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PVP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硬件成本较高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，尤其是在大规模部署时，能耗和散热问题也成为制约其发展的瓶颈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C4042E-9D44-F930-CC63-C2115BA46354}"/>
              </a:ext>
            </a:extLst>
          </p:cNvPr>
          <p:cNvSpPr txBox="1"/>
          <p:nvPr/>
        </p:nvSpPr>
        <p:spPr>
          <a:xfrm>
            <a:off x="1625008" y="5291599"/>
            <a:ext cx="9643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PVP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通常需要与其他计算平台（如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等）协同工作，构建异构计算系统，这要求开发人员具备更多的硬件与软件整合能力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11A86D-DC49-BD98-94C9-50519A5A97B4}"/>
              </a:ext>
            </a:extLst>
          </p:cNvPr>
          <p:cNvSpPr/>
          <p:nvPr/>
        </p:nvSpPr>
        <p:spPr>
          <a:xfrm>
            <a:off x="746718" y="5106738"/>
            <a:ext cx="11079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88339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BE2B-36F5-B308-35F7-F2D67A3AD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7733257-F5D3-84EE-3D44-FFD427EAC288}"/>
              </a:ext>
            </a:extLst>
          </p:cNvPr>
          <p:cNvGrpSpPr/>
          <p:nvPr/>
        </p:nvGrpSpPr>
        <p:grpSpPr>
          <a:xfrm>
            <a:off x="6943059" y="2355112"/>
            <a:ext cx="4693377" cy="2732972"/>
            <a:chOff x="1993191" y="2095677"/>
            <a:chExt cx="7244862" cy="33262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5669A4B-7924-CBC1-47AB-3F9BC24944B4}"/>
                </a:ext>
              </a:extLst>
            </p:cNvPr>
            <p:cNvSpPr/>
            <p:nvPr/>
          </p:nvSpPr>
          <p:spPr>
            <a:xfrm>
              <a:off x="1993194" y="2095677"/>
              <a:ext cx="1090246" cy="7033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VP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B2355AF-6B15-D338-4C96-A7A8BEF919B1}"/>
                </a:ext>
              </a:extLst>
            </p:cNvPr>
            <p:cNvSpPr/>
            <p:nvPr/>
          </p:nvSpPr>
          <p:spPr>
            <a:xfrm>
              <a:off x="3581668" y="2095677"/>
              <a:ext cx="1090246" cy="7033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VP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242324-74E7-C172-FBCB-F0E60FB31953}"/>
                </a:ext>
              </a:extLst>
            </p:cNvPr>
            <p:cNvSpPr/>
            <p:nvPr/>
          </p:nvSpPr>
          <p:spPr>
            <a:xfrm>
              <a:off x="5170143" y="2095677"/>
              <a:ext cx="1090246" cy="7033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VP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5D53BF-F815-FFD6-0DA1-9FC4EB4D768A}"/>
                </a:ext>
              </a:extLst>
            </p:cNvPr>
            <p:cNvSpPr/>
            <p:nvPr/>
          </p:nvSpPr>
          <p:spPr>
            <a:xfrm>
              <a:off x="8147805" y="2095677"/>
              <a:ext cx="1090246" cy="7033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VP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8734408-F059-7B33-6586-3ED669B8731D}"/>
                </a:ext>
              </a:extLst>
            </p:cNvPr>
            <p:cNvSpPr/>
            <p:nvPr/>
          </p:nvSpPr>
          <p:spPr>
            <a:xfrm>
              <a:off x="1993191" y="4718513"/>
              <a:ext cx="1582615" cy="7033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AF606EF-377C-597E-27DD-DEA92B556A1E}"/>
                </a:ext>
              </a:extLst>
            </p:cNvPr>
            <p:cNvSpPr/>
            <p:nvPr/>
          </p:nvSpPr>
          <p:spPr>
            <a:xfrm>
              <a:off x="3880606" y="4718513"/>
              <a:ext cx="1582615" cy="7033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SM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A407E54-2648-F9F0-7EA4-6E9AB4B42F6F}"/>
                </a:ext>
              </a:extLst>
            </p:cNvPr>
            <p:cNvSpPr/>
            <p:nvPr/>
          </p:nvSpPr>
          <p:spPr>
            <a:xfrm>
              <a:off x="5768021" y="4718513"/>
              <a:ext cx="1582615" cy="7033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SM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59F8805-9797-041D-11F5-24B39F58DFDC}"/>
                </a:ext>
              </a:extLst>
            </p:cNvPr>
            <p:cNvSpPr/>
            <p:nvPr/>
          </p:nvSpPr>
          <p:spPr>
            <a:xfrm>
              <a:off x="7655436" y="4718513"/>
              <a:ext cx="1582615" cy="7033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SM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EDB732C-5C74-7907-7D09-04A67A7AEC56}"/>
                </a:ext>
              </a:extLst>
            </p:cNvPr>
            <p:cNvSpPr/>
            <p:nvPr/>
          </p:nvSpPr>
          <p:spPr>
            <a:xfrm>
              <a:off x="7020342" y="2447369"/>
              <a:ext cx="95693" cy="1116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581AF2B-2ABE-738B-9D30-3A25619B4B87}"/>
                </a:ext>
              </a:extLst>
            </p:cNvPr>
            <p:cNvSpPr/>
            <p:nvPr/>
          </p:nvSpPr>
          <p:spPr>
            <a:xfrm>
              <a:off x="7192234" y="2447369"/>
              <a:ext cx="95693" cy="1116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5031BFC-E2FC-78F4-BA7D-3306140B4556}"/>
                </a:ext>
              </a:extLst>
            </p:cNvPr>
            <p:cNvSpPr/>
            <p:nvPr/>
          </p:nvSpPr>
          <p:spPr>
            <a:xfrm>
              <a:off x="7364126" y="2447369"/>
              <a:ext cx="95693" cy="1116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737253C-3214-E255-577B-FFC775E3107A}"/>
                </a:ext>
              </a:extLst>
            </p:cNvPr>
            <p:cNvSpPr/>
            <p:nvPr/>
          </p:nvSpPr>
          <p:spPr>
            <a:xfrm>
              <a:off x="1993194" y="3407094"/>
              <a:ext cx="7244859" cy="70338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交叉开关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49EE20B-4D0B-7731-4F80-AF5CC5164288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2784498" y="4110479"/>
              <a:ext cx="1" cy="6080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6AB5BD5-5B9C-EDD9-52BC-49349B4622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1913" y="4110479"/>
              <a:ext cx="1" cy="6080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E616BF2-E209-978E-1030-FC4EC61698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9327" y="4110479"/>
              <a:ext cx="1" cy="6080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20A4C64-F834-327E-98B7-E1EA5B762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6740" y="4110479"/>
              <a:ext cx="1" cy="6080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A03C352-37E2-F891-7F74-13AEBCF0B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8316" y="2799061"/>
              <a:ext cx="1" cy="6080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2DCF20A-A328-E672-7EFA-5C2D0B9137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6791" y="2799061"/>
              <a:ext cx="1" cy="6080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D2B6F48-9C4B-70B4-90CD-76FBB3B89C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577" y="2799061"/>
              <a:ext cx="1" cy="6080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3E93FA4-CD7F-6184-4DB6-B7F771C390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2928" y="2799061"/>
              <a:ext cx="1" cy="6080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4D1BF4E-2960-9C08-55D9-B0787022A45E}"/>
              </a:ext>
            </a:extLst>
          </p:cNvPr>
          <p:cNvSpPr/>
          <p:nvPr/>
        </p:nvSpPr>
        <p:spPr>
          <a:xfrm>
            <a:off x="72656" y="802760"/>
            <a:ext cx="12046688" cy="127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D9E8F2-364F-17A1-4388-B5C69ADF2C15}"/>
              </a:ext>
            </a:extLst>
          </p:cNvPr>
          <p:cNvSpPr txBox="1"/>
          <p:nvPr/>
        </p:nvSpPr>
        <p:spPr>
          <a:xfrm>
            <a:off x="177126" y="176381"/>
            <a:ext cx="658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并行向量处理机介绍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8324A8-35F9-6F4F-E95C-7611CC1E7BEF}"/>
              </a:ext>
            </a:extLst>
          </p:cNvPr>
          <p:cNvSpPr txBox="1"/>
          <p:nvPr/>
        </p:nvSpPr>
        <p:spPr>
          <a:xfrm>
            <a:off x="266847" y="1926394"/>
            <a:ext cx="6500268" cy="493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基本组成：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并行向量处理机（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PVP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）由少量的</a:t>
            </a:r>
            <a:r>
              <a:rPr lang="zh-CN" altLang="zh-CN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高性能专门设计定制的向量处理器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VP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Vector Processor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）组成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使用了专门设计的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高带宽的交叉开关网络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 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 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连向共享存储模块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通常不使用高速缓存，而是使用大量的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向量寄存器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指令缓存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0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3F752-287D-BDF3-890D-2F228E572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AA0E5A1-9975-9938-22ED-D01D634A6D4C}"/>
              </a:ext>
            </a:extLst>
          </p:cNvPr>
          <p:cNvSpPr/>
          <p:nvPr/>
        </p:nvSpPr>
        <p:spPr>
          <a:xfrm>
            <a:off x="72656" y="802760"/>
            <a:ext cx="12046688" cy="127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813763-3565-7C81-38FF-CAFAB2887548}"/>
              </a:ext>
            </a:extLst>
          </p:cNvPr>
          <p:cNvSpPr txBox="1"/>
          <p:nvPr/>
        </p:nvSpPr>
        <p:spPr>
          <a:xfrm>
            <a:off x="177126" y="176381"/>
            <a:ext cx="658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经典并行向量处理机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Cray X-MP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F0C9D5-82BD-A41C-29FE-092064F2C2B0}"/>
              </a:ext>
            </a:extLst>
          </p:cNvPr>
          <p:cNvSpPr txBox="1"/>
          <p:nvPr/>
        </p:nvSpPr>
        <p:spPr>
          <a:xfrm>
            <a:off x="276608" y="1926394"/>
            <a:ext cx="6905685" cy="456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介绍：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Cray X-MP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Cray Research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公司设计、制造和销售的超级计算机，它于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1982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年发布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1983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1985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年间以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四处理器系统性能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800 MFLOPS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成为世界上速度最快的计算机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Cray X-MP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是一款共享内存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并行向量处理器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，用新的多处理器架构，容纳四个处理器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F6567C-BD05-AF49-7665-D91C1101D3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67" y="2258883"/>
            <a:ext cx="4713288" cy="3189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95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6FF8E-F9EE-84B8-F7FE-E8CEAFFFD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3817647-E3E4-8BEF-560D-25E7FE726C61}"/>
              </a:ext>
            </a:extLst>
          </p:cNvPr>
          <p:cNvSpPr/>
          <p:nvPr/>
        </p:nvSpPr>
        <p:spPr>
          <a:xfrm>
            <a:off x="72656" y="802760"/>
            <a:ext cx="12046688" cy="127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A8DA9E-5BFA-9C85-484D-9E5B97C342E4}"/>
              </a:ext>
            </a:extLst>
          </p:cNvPr>
          <p:cNvSpPr txBox="1"/>
          <p:nvPr/>
        </p:nvSpPr>
        <p:spPr>
          <a:xfrm>
            <a:off x="177126" y="176381"/>
            <a:ext cx="658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经典并行向量处理机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Cray X-MP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96CC37-EA48-BC87-26E7-45CB65F0B69C}"/>
              </a:ext>
            </a:extLst>
          </p:cNvPr>
          <p:cNvSpPr txBox="1"/>
          <p:nvPr/>
        </p:nvSpPr>
        <p:spPr>
          <a:xfrm>
            <a:off x="266847" y="1926394"/>
            <a:ext cx="11482130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单元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门阵列集成电路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时钟周期时间为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9.5 ns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，存储体周期时间为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38 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Cray X-MP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每个处理器具有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四个并行内存访问端口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，结合改进的时钟周期，使其总可用内存带宽超过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CRAY-1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的八倍。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软件配置：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Cray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COS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支持并发的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独立单处理器任务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单个任务的多处理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探索扩展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Cray FORTRAN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CFT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多处理能力的新技术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7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FB890-C31D-BCE8-2CB1-6EF1BFEDF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F3B39E8-2142-AA77-DA1C-17E5494D501A}"/>
              </a:ext>
            </a:extLst>
          </p:cNvPr>
          <p:cNvSpPr/>
          <p:nvPr/>
        </p:nvSpPr>
        <p:spPr>
          <a:xfrm>
            <a:off x="72656" y="802760"/>
            <a:ext cx="12046688" cy="127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AFB006-660F-363B-D462-9875FF0675C8}"/>
              </a:ext>
            </a:extLst>
          </p:cNvPr>
          <p:cNvSpPr txBox="1"/>
          <p:nvPr/>
        </p:nvSpPr>
        <p:spPr>
          <a:xfrm>
            <a:off x="177126" y="176381"/>
            <a:ext cx="658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经典并行向量处理机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Cray X-MP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721511-95D8-EE06-50B6-F0C333C7BCD9}"/>
              </a:ext>
            </a:extLst>
          </p:cNvPr>
          <p:cNvSpPr txBox="1"/>
          <p:nvPr/>
        </p:nvSpPr>
        <p:spPr>
          <a:xfrm>
            <a:off x="266847" y="1795694"/>
            <a:ext cx="5822297" cy="3823611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组织形式：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控制部分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通信部分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中央内存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主机部分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子系统（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固态存储设备（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8EB89A-3BE8-299D-9ACB-C52962CC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582" y="1867541"/>
            <a:ext cx="7038237" cy="392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87B0-19DB-417B-8995-0A6F93CA8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FEDFDC2-3804-EDBB-6112-F6F7137F5414}"/>
              </a:ext>
            </a:extLst>
          </p:cNvPr>
          <p:cNvSpPr/>
          <p:nvPr/>
        </p:nvSpPr>
        <p:spPr>
          <a:xfrm>
            <a:off x="72656" y="802760"/>
            <a:ext cx="12046688" cy="127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5340B-C358-E4E1-479F-362DAFDCB4C7}"/>
              </a:ext>
            </a:extLst>
          </p:cNvPr>
          <p:cNvSpPr txBox="1"/>
          <p:nvPr/>
        </p:nvSpPr>
        <p:spPr>
          <a:xfrm>
            <a:off x="177126" y="176381"/>
            <a:ext cx="658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经典并行向量处理机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Cray X-MP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B7D836-F9E9-127D-29B0-7FE7AC6DB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65" y="1123680"/>
            <a:ext cx="9834659" cy="5378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A517-9A8F-544C-E17F-5DB39B9D3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BF10CC-7390-35D4-23D3-DA60AC8037B8}"/>
              </a:ext>
            </a:extLst>
          </p:cNvPr>
          <p:cNvSpPr/>
          <p:nvPr/>
        </p:nvSpPr>
        <p:spPr>
          <a:xfrm>
            <a:off x="72656" y="802760"/>
            <a:ext cx="12046688" cy="127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18449D-A047-769C-6DB9-9EC9566448E4}"/>
              </a:ext>
            </a:extLst>
          </p:cNvPr>
          <p:cNvSpPr txBox="1"/>
          <p:nvPr/>
        </p:nvSpPr>
        <p:spPr>
          <a:xfrm>
            <a:off x="177126" y="176381"/>
            <a:ext cx="658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经典并行向量处理机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Cray X-MP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9C436B-B3D4-DC1C-5C96-996C20FBDCBD}"/>
              </a:ext>
            </a:extLst>
          </p:cNvPr>
          <p:cNvSpPr txBox="1"/>
          <p:nvPr/>
        </p:nvSpPr>
        <p:spPr>
          <a:xfrm>
            <a:off x="266847" y="1926394"/>
            <a:ext cx="6602819" cy="225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发展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Cray X-MP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Cray Research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相继发布几款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PVP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结构的高性能处理器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55367C-17FD-4459-C0A9-A322BA9F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80728"/>
              </p:ext>
            </p:extLst>
          </p:nvPr>
        </p:nvGraphicFramePr>
        <p:xfrm>
          <a:off x="895579" y="3484552"/>
          <a:ext cx="10400841" cy="251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116">
                  <a:extLst>
                    <a:ext uri="{9D8B030D-6E8A-4147-A177-3AD203B41FA5}">
                      <a16:colId xmlns:a16="http://schemas.microsoft.com/office/drawing/2014/main" val="496418197"/>
                    </a:ext>
                  </a:extLst>
                </a:gridCol>
                <a:gridCol w="1933116">
                  <a:extLst>
                    <a:ext uri="{9D8B030D-6E8A-4147-A177-3AD203B41FA5}">
                      <a16:colId xmlns:a16="http://schemas.microsoft.com/office/drawing/2014/main" val="2302919808"/>
                    </a:ext>
                  </a:extLst>
                </a:gridCol>
                <a:gridCol w="1933116">
                  <a:extLst>
                    <a:ext uri="{9D8B030D-6E8A-4147-A177-3AD203B41FA5}">
                      <a16:colId xmlns:a16="http://schemas.microsoft.com/office/drawing/2014/main" val="3827003414"/>
                    </a:ext>
                  </a:extLst>
                </a:gridCol>
                <a:gridCol w="4601493">
                  <a:extLst>
                    <a:ext uri="{9D8B030D-6E8A-4147-A177-3AD203B41FA5}">
                      <a16:colId xmlns:a16="http://schemas.microsoft.com/office/drawing/2014/main" val="2582422943"/>
                    </a:ext>
                  </a:extLst>
                </a:gridCol>
              </a:tblGrid>
              <a:tr h="419588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发布时间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型号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最大</a:t>
                      </a:r>
                      <a:r>
                        <a:rPr lang="en-US" sz="2400" kern="100">
                          <a:effectLst/>
                        </a:rPr>
                        <a:t>CPU</a:t>
                      </a:r>
                      <a:r>
                        <a:rPr lang="zh-CN" sz="2400" kern="100">
                          <a:effectLst/>
                        </a:rPr>
                        <a:t>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每个</a:t>
                      </a:r>
                      <a:r>
                        <a:rPr lang="en-US" sz="2400" kern="100">
                          <a:effectLst/>
                        </a:rPr>
                        <a:t> CPU </a:t>
                      </a:r>
                      <a:r>
                        <a:rPr lang="zh-CN" sz="2400" kern="100">
                          <a:effectLst/>
                        </a:rPr>
                        <a:t>的</a:t>
                      </a:r>
                      <a:r>
                        <a:rPr lang="en-US" sz="2400" kern="100">
                          <a:effectLst/>
                        </a:rPr>
                        <a:t> CPU </a:t>
                      </a:r>
                      <a:r>
                        <a:rPr lang="zh-CN" sz="2400" kern="100">
                          <a:effectLst/>
                        </a:rPr>
                        <a:t>速度大约峰值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7116"/>
                  </a:ext>
                </a:extLst>
              </a:tr>
              <a:tr h="419588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1976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C1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1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0.160 GFlop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929229"/>
                  </a:ext>
                </a:extLst>
              </a:tr>
              <a:tr h="419588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1982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XMP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4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0.235 GFlop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086920"/>
                  </a:ext>
                </a:extLst>
              </a:tr>
              <a:tr h="419588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1988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YMP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8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0.333 </a:t>
                      </a:r>
                      <a:r>
                        <a:rPr lang="en-US" sz="2400" b="1" kern="100" dirty="0" err="1">
                          <a:effectLst/>
                        </a:rPr>
                        <a:t>GFlop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263869"/>
                  </a:ext>
                </a:extLst>
              </a:tr>
              <a:tr h="419588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1991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C90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16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1 </a:t>
                      </a:r>
                      <a:r>
                        <a:rPr lang="en-US" sz="2400" b="1" kern="100" dirty="0" err="1">
                          <a:effectLst/>
                        </a:rPr>
                        <a:t>GFlop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490829"/>
                  </a:ext>
                </a:extLst>
              </a:tr>
              <a:tr h="419588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1995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T90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</a:rPr>
                        <a:t>32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</a:rPr>
                        <a:t>2 </a:t>
                      </a:r>
                      <a:r>
                        <a:rPr lang="en-US" sz="2400" b="1" kern="100" dirty="0" err="1">
                          <a:effectLst/>
                        </a:rPr>
                        <a:t>GFlop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4789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24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28BD7-C2D3-DAD5-FFF6-4381B98C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52E9844-F00A-0EBD-E603-C073CAA8BF6F}"/>
              </a:ext>
            </a:extLst>
          </p:cNvPr>
          <p:cNvSpPr/>
          <p:nvPr/>
        </p:nvSpPr>
        <p:spPr>
          <a:xfrm>
            <a:off x="72656" y="802760"/>
            <a:ext cx="12046688" cy="127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F73CA4-8943-F98B-0BC4-B9BB5AF82188}"/>
              </a:ext>
            </a:extLst>
          </p:cNvPr>
          <p:cNvSpPr txBox="1"/>
          <p:nvPr/>
        </p:nvSpPr>
        <p:spPr>
          <a:xfrm>
            <a:off x="177126" y="176381"/>
            <a:ext cx="658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经典并行向量处理机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EACAEE9-9751-CD15-C4A9-71DD891B8427}"/>
              </a:ext>
            </a:extLst>
          </p:cNvPr>
          <p:cNvSpPr txBox="1"/>
          <p:nvPr/>
        </p:nvSpPr>
        <p:spPr>
          <a:xfrm>
            <a:off x="266847" y="1926394"/>
            <a:ext cx="6660265" cy="410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介绍：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银河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号高性能计算机是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1983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年中国自主研发的一款超级计算机，属于中国国家超级计算中心的高性能计算平台之一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银河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号在设计和性能上具有一定的创新性和领先性，主要用于科学计算、气象预测、工程模拟、数据处理等领域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718DBE-A182-F24B-8C3B-EC9F0812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03" y="2202821"/>
            <a:ext cx="4779951" cy="3267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875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5C103-699D-12A9-BA01-911CEEFE3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C69A701-638C-28E2-54B6-D68739D2A6AB}"/>
              </a:ext>
            </a:extLst>
          </p:cNvPr>
          <p:cNvSpPr/>
          <p:nvPr/>
        </p:nvSpPr>
        <p:spPr>
          <a:xfrm>
            <a:off x="72656" y="802760"/>
            <a:ext cx="12046688" cy="127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A4BC8C-9823-BDA1-7776-DEECA7300AE8}"/>
              </a:ext>
            </a:extLst>
          </p:cNvPr>
          <p:cNvSpPr txBox="1"/>
          <p:nvPr/>
        </p:nvSpPr>
        <p:spPr>
          <a:xfrm>
            <a:off x="177126" y="176381"/>
            <a:ext cx="658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经典并行向量处理机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NEC SX-4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DC5B9F-7040-3E97-16AF-65AEAABC51A1}"/>
              </a:ext>
            </a:extLst>
          </p:cNvPr>
          <p:cNvSpPr txBox="1"/>
          <p:nvPr/>
        </p:nvSpPr>
        <p:spPr>
          <a:xfrm>
            <a:off x="266847" y="1926394"/>
            <a:ext cx="6997995" cy="451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介绍：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在全球推出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SX-4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超级计算机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，采用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CMOS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和并行处理技术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，性能卓越，每秒进行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一万亿次浮点运算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SX-4 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配备了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512 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个并行 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，其向量性能得益于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高密度超快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CMOS LSI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（几何尺寸为 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0.35 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微米，集成约 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400 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万个晶体管）和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高速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M bit 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同步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SRAM 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的应用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FMS NEC SX-4 Benchmarks">
            <a:extLst>
              <a:ext uri="{FF2B5EF4-FFF2-40B4-BE49-F238E27FC236}">
                <a16:creationId xmlns:a16="http://schemas.microsoft.com/office/drawing/2014/main" id="{43615CFB-6787-F3D5-51E4-EDFCDD11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42" y="2202821"/>
            <a:ext cx="4790977" cy="3256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74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673</Words>
  <Application>Microsoft Office PowerPoint</Application>
  <PresentationFormat>宽屏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winson zhang</dc:creator>
  <cp:lastModifiedBy>winson zhang</cp:lastModifiedBy>
  <cp:revision>2</cp:revision>
  <dcterms:created xsi:type="dcterms:W3CDTF">2024-11-26T06:37:47Z</dcterms:created>
  <dcterms:modified xsi:type="dcterms:W3CDTF">2024-11-26T08:22:00Z</dcterms:modified>
</cp:coreProperties>
</file>