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77" r:id="rId3"/>
    <p:sldId id="265" r:id="rId4"/>
    <p:sldId id="258" r:id="rId5"/>
    <p:sldId id="259" r:id="rId6"/>
    <p:sldId id="271" r:id="rId7"/>
    <p:sldId id="272" r:id="rId8"/>
    <p:sldId id="274" r:id="rId9"/>
    <p:sldId id="273" r:id="rId10"/>
    <p:sldId id="279" r:id="rId11"/>
    <p:sldId id="275" r:id="rId12"/>
    <p:sldId id="263" r:id="rId13"/>
    <p:sldId id="27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67" autoAdjust="0"/>
  </p:normalViewPr>
  <p:slideViewPr>
    <p:cSldViewPr>
      <p:cViewPr varScale="1">
        <p:scale>
          <a:sx n="80" d="100"/>
          <a:sy n="80" d="100"/>
        </p:scale>
        <p:origin x="666" y="96"/>
      </p:cViewPr>
      <p:guideLst>
        <p:guide orient="horz" pos="2160"/>
        <p:guide pos="288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A8B3C-2EE5-4AA1-87D0-F2E69B72DDA5}"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196D76-7685-4F79-B07A-B445359D9EE7}" type="slidenum">
              <a:rPr lang="zh-CN" altLang="en-US" smtClean="0"/>
              <a:t>‹#›</a:t>
            </a:fld>
            <a:endParaRPr lang="zh-CN" altLang="en-US"/>
          </a:p>
        </p:txBody>
      </p:sp>
    </p:spTree>
    <p:extLst>
      <p:ext uri="{BB962C8B-B14F-4D97-AF65-F5344CB8AC3E}">
        <p14:creationId xmlns:p14="http://schemas.microsoft.com/office/powerpoint/2010/main" val="889591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196D76-7685-4F79-B07A-B445359D9EE7}" type="slidenum">
              <a:rPr lang="zh-CN" altLang="en-US" smtClean="0"/>
              <a:t>1</a:t>
            </a:fld>
            <a:endParaRPr lang="zh-CN" altLang="en-US"/>
          </a:p>
        </p:txBody>
      </p:sp>
    </p:spTree>
    <p:extLst>
      <p:ext uri="{BB962C8B-B14F-4D97-AF65-F5344CB8AC3E}">
        <p14:creationId xmlns:p14="http://schemas.microsoft.com/office/powerpoint/2010/main" val="4177887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196D76-7685-4F79-B07A-B445359D9EE7}" type="slidenum">
              <a:rPr lang="zh-CN" altLang="en-US" smtClean="0"/>
              <a:t>10</a:t>
            </a:fld>
            <a:endParaRPr lang="zh-CN" altLang="en-US"/>
          </a:p>
        </p:txBody>
      </p:sp>
    </p:spTree>
    <p:extLst>
      <p:ext uri="{BB962C8B-B14F-4D97-AF65-F5344CB8AC3E}">
        <p14:creationId xmlns:p14="http://schemas.microsoft.com/office/powerpoint/2010/main" val="2950061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3196D76-7685-4F79-B07A-B445359D9EE7}" type="slidenum">
              <a:rPr lang="zh-CN" altLang="en-US" smtClean="0"/>
              <a:t>11</a:t>
            </a:fld>
            <a:endParaRPr lang="zh-CN" altLang="en-US"/>
          </a:p>
        </p:txBody>
      </p:sp>
    </p:spTree>
    <p:extLst>
      <p:ext uri="{BB962C8B-B14F-4D97-AF65-F5344CB8AC3E}">
        <p14:creationId xmlns:p14="http://schemas.microsoft.com/office/powerpoint/2010/main" val="2327489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196D76-7685-4F79-B07A-B445359D9EE7}" type="slidenum">
              <a:rPr lang="zh-CN" altLang="en-US" smtClean="0"/>
              <a:t>12</a:t>
            </a:fld>
            <a:endParaRPr lang="zh-CN" altLang="en-US"/>
          </a:p>
        </p:txBody>
      </p:sp>
    </p:spTree>
    <p:extLst>
      <p:ext uri="{BB962C8B-B14F-4D97-AF65-F5344CB8AC3E}">
        <p14:creationId xmlns:p14="http://schemas.microsoft.com/office/powerpoint/2010/main" val="3162880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196D76-7685-4F79-B07A-B445359D9EE7}" type="slidenum">
              <a:rPr lang="zh-CN" altLang="en-US" smtClean="0"/>
              <a:t>13</a:t>
            </a:fld>
            <a:endParaRPr lang="zh-CN" altLang="en-US"/>
          </a:p>
        </p:txBody>
      </p:sp>
    </p:spTree>
    <p:extLst>
      <p:ext uri="{BB962C8B-B14F-4D97-AF65-F5344CB8AC3E}">
        <p14:creationId xmlns:p14="http://schemas.microsoft.com/office/powerpoint/2010/main" val="1135197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196D76-7685-4F79-B07A-B445359D9EE7}" type="slidenum">
              <a:rPr lang="zh-CN" altLang="en-US" smtClean="0"/>
              <a:t>2</a:t>
            </a:fld>
            <a:endParaRPr lang="zh-CN" altLang="en-US"/>
          </a:p>
        </p:txBody>
      </p:sp>
    </p:spTree>
    <p:extLst>
      <p:ext uri="{BB962C8B-B14F-4D97-AF65-F5344CB8AC3E}">
        <p14:creationId xmlns:p14="http://schemas.microsoft.com/office/powerpoint/2010/main" val="3428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33196D76-7685-4F79-B07A-B445359D9EE7}" type="slidenum">
              <a:rPr lang="zh-CN" altLang="en-US" smtClean="0"/>
              <a:t>3</a:t>
            </a:fld>
            <a:endParaRPr lang="zh-CN" altLang="en-US"/>
          </a:p>
        </p:txBody>
      </p:sp>
    </p:spTree>
    <p:extLst>
      <p:ext uri="{BB962C8B-B14F-4D97-AF65-F5344CB8AC3E}">
        <p14:creationId xmlns:p14="http://schemas.microsoft.com/office/powerpoint/2010/main" val="2241774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196D76-7685-4F79-B07A-B445359D9EE7}" type="slidenum">
              <a:rPr lang="zh-CN" altLang="en-US" smtClean="0"/>
              <a:t>4</a:t>
            </a:fld>
            <a:endParaRPr lang="zh-CN" altLang="en-US"/>
          </a:p>
        </p:txBody>
      </p:sp>
    </p:spTree>
    <p:extLst>
      <p:ext uri="{BB962C8B-B14F-4D97-AF65-F5344CB8AC3E}">
        <p14:creationId xmlns:p14="http://schemas.microsoft.com/office/powerpoint/2010/main" val="2918411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Mimics is a medical image control system invented by Materialise. It is a modular structured software and can be configured according to different needs of users. It reads various scan data (CT, MRI), builds 3D models for editing, and then outputs widely used format.</a:t>
            </a:r>
            <a:endParaRPr lang="zh-CN" altLang="en-US" dirty="0"/>
          </a:p>
        </p:txBody>
      </p:sp>
      <p:sp>
        <p:nvSpPr>
          <p:cNvPr id="4" name="灯片编号占位符 3"/>
          <p:cNvSpPr>
            <a:spLocks noGrp="1"/>
          </p:cNvSpPr>
          <p:nvPr>
            <p:ph type="sldNum" sz="quarter" idx="5"/>
          </p:nvPr>
        </p:nvSpPr>
        <p:spPr/>
        <p:txBody>
          <a:bodyPr/>
          <a:lstStyle/>
          <a:p>
            <a:fld id="{33196D76-7685-4F79-B07A-B445359D9EE7}" type="slidenum">
              <a:rPr lang="zh-CN" altLang="en-US" smtClean="0"/>
              <a:t>5</a:t>
            </a:fld>
            <a:endParaRPr lang="zh-CN" altLang="en-US"/>
          </a:p>
        </p:txBody>
      </p:sp>
    </p:spTree>
    <p:extLst>
      <p:ext uri="{BB962C8B-B14F-4D97-AF65-F5344CB8AC3E}">
        <p14:creationId xmlns:p14="http://schemas.microsoft.com/office/powerpoint/2010/main" val="674127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Because of soft tissue and precision limit of the scanning device, pieces are broken but still connected to each other. The connection can make negative effect to the final result, because the connected pieces would be treated as one object. Therefore, we need to separate them before successive operation.</a:t>
            </a:r>
            <a:endParaRPr lang="zh-CN" altLang="en-US" dirty="0"/>
          </a:p>
        </p:txBody>
      </p:sp>
      <p:sp>
        <p:nvSpPr>
          <p:cNvPr id="4" name="灯片编号占位符 3"/>
          <p:cNvSpPr>
            <a:spLocks noGrp="1"/>
          </p:cNvSpPr>
          <p:nvPr>
            <p:ph type="sldNum" sz="quarter" idx="5"/>
          </p:nvPr>
        </p:nvSpPr>
        <p:spPr/>
        <p:txBody>
          <a:bodyPr/>
          <a:lstStyle/>
          <a:p>
            <a:fld id="{33196D76-7685-4F79-B07A-B445359D9EE7}" type="slidenum">
              <a:rPr lang="zh-CN" altLang="en-US" smtClean="0"/>
              <a:t>6</a:t>
            </a:fld>
            <a:endParaRPr lang="zh-CN" altLang="en-US"/>
          </a:p>
        </p:txBody>
      </p:sp>
    </p:spTree>
    <p:extLst>
      <p:ext uri="{BB962C8B-B14F-4D97-AF65-F5344CB8AC3E}">
        <p14:creationId xmlns:p14="http://schemas.microsoft.com/office/powerpoint/2010/main" val="1456893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196D76-7685-4F79-B07A-B445359D9EE7}" type="slidenum">
              <a:rPr lang="zh-CN" altLang="en-US" smtClean="0"/>
              <a:t>7</a:t>
            </a:fld>
            <a:endParaRPr lang="zh-CN" altLang="en-US"/>
          </a:p>
        </p:txBody>
      </p:sp>
    </p:spTree>
    <p:extLst>
      <p:ext uri="{BB962C8B-B14F-4D97-AF65-F5344CB8AC3E}">
        <p14:creationId xmlns:p14="http://schemas.microsoft.com/office/powerpoint/2010/main" val="2537048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Arial" panose="020B0604020202020204" pitchFamily="34" charset="0"/>
              <a:ea typeface="新宋体" panose="02010609030101010101" pitchFamily="49"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33196D76-7685-4F79-B07A-B445359D9EE7}" type="slidenum">
              <a:rPr lang="zh-CN" altLang="en-US" smtClean="0"/>
              <a:t>8</a:t>
            </a:fld>
            <a:endParaRPr lang="zh-CN" altLang="en-US"/>
          </a:p>
        </p:txBody>
      </p:sp>
    </p:spTree>
    <p:extLst>
      <p:ext uri="{BB962C8B-B14F-4D97-AF65-F5344CB8AC3E}">
        <p14:creationId xmlns:p14="http://schemas.microsoft.com/office/powerpoint/2010/main" val="3155949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196D76-7685-4F79-B07A-B445359D9EE7}" type="slidenum">
              <a:rPr lang="zh-CN" altLang="en-US" smtClean="0"/>
              <a:t>9</a:t>
            </a:fld>
            <a:endParaRPr lang="zh-CN" altLang="en-US"/>
          </a:p>
        </p:txBody>
      </p:sp>
    </p:spTree>
    <p:extLst>
      <p:ext uri="{BB962C8B-B14F-4D97-AF65-F5344CB8AC3E}">
        <p14:creationId xmlns:p14="http://schemas.microsoft.com/office/powerpoint/2010/main" val="182824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99592" y="1440915"/>
            <a:ext cx="7344816" cy="2158890"/>
          </a:xfrm>
        </p:spPr>
        <p:txBody>
          <a:bodyPr numCol="1" anchor="ctr"/>
          <a:lstStyle>
            <a:lvl1pPr algn="ctr">
              <a:defRPr sz="4500" b="1" i="0">
                <a:latin typeface="Arial" panose="020B0604020202020204" pitchFamily="34" charset="0"/>
                <a:ea typeface="新宋体" panose="02010609030101010101" pitchFamily="49" charset="-122"/>
                <a:cs typeface="Arial" panose="020B0604020202020204" pitchFamily="34" charset="0"/>
              </a:defRPr>
            </a:lvl1pPr>
          </a:lstStyle>
          <a:p>
            <a:r>
              <a:rPr lang="en-US" altLang="zh-CN" dirty="0"/>
              <a:t>Title</a:t>
            </a:r>
            <a:endParaRPr lang="zh-CN" altLang="en-US" dirty="0"/>
          </a:p>
        </p:txBody>
      </p:sp>
      <p:sp>
        <p:nvSpPr>
          <p:cNvPr id="3" name="副标题 2"/>
          <p:cNvSpPr>
            <a:spLocks noGrp="1"/>
          </p:cNvSpPr>
          <p:nvPr>
            <p:ph type="subTitle" idx="1" hasCustomPrompt="1"/>
          </p:nvPr>
        </p:nvSpPr>
        <p:spPr>
          <a:xfrm>
            <a:off x="1143000" y="4005064"/>
            <a:ext cx="6858000" cy="1324744"/>
          </a:xfrm>
        </p:spPr>
        <p:txBody>
          <a:bodyPr anchor="ctr">
            <a:normAutofit/>
          </a:bodyPr>
          <a:lstStyle>
            <a:lvl1pPr marL="0" indent="0" algn="ctr">
              <a:buNone/>
              <a:defRPr sz="2400" b="1" i="0">
                <a:solidFill>
                  <a:srgbClr val="0070C0"/>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Authors and Source....</a:t>
            </a:r>
            <a:endParaRPr lang="zh-CN" altLang="en-US" dirty="0"/>
          </a:p>
        </p:txBody>
      </p:sp>
      <p:sp>
        <p:nvSpPr>
          <p:cNvPr id="4" name="日期占位符 3"/>
          <p:cNvSpPr>
            <a:spLocks noGrp="1"/>
          </p:cNvSpPr>
          <p:nvPr>
            <p:ph type="dt" sz="half" idx="10"/>
          </p:nvPr>
        </p:nvSpPr>
        <p:spPr/>
        <p:txBody>
          <a:bodyPr/>
          <a:lstStyle/>
          <a:p>
            <a:fld id="{9200463C-F248-46FE-8AEF-E737C4FC55A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133876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00463C-F248-46FE-8AEF-E737C4FC55A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132309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00463C-F248-46FE-8AEF-E737C4FC55A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30166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503548" y="1196752"/>
            <a:ext cx="8136904" cy="4997897"/>
          </a:xfrm>
        </p:spPr>
        <p:txBody>
          <a:bodyPr>
            <a:normAutofit/>
          </a:bodyPr>
          <a:lstStyle>
            <a:lvl1pPr marL="0" indent="0">
              <a:lnSpc>
                <a:spcPct val="150000"/>
              </a:lnSpc>
              <a:buFontTx/>
              <a:buNone/>
              <a:defRPr sz="2400" b="0" i="0">
                <a:latin typeface="Arial" panose="020B0604020202020204" pitchFamily="34" charset="0"/>
                <a:ea typeface="新宋体" panose="02010609030101010101" pitchFamily="49" charset="-122"/>
                <a:cs typeface="Arial" panose="020B0604020202020204" pitchFamily="34" charset="0"/>
              </a:defRPr>
            </a:lvl1pPr>
            <a:lvl2pPr marL="342900" indent="0">
              <a:lnSpc>
                <a:spcPct val="150000"/>
              </a:lnSpc>
              <a:buFontTx/>
              <a:buNone/>
              <a:defRPr sz="2000" b="0" i="0">
                <a:latin typeface="Arial" panose="020B0604020202020204" pitchFamily="34" charset="0"/>
                <a:ea typeface="新宋体" panose="02010609030101010101" pitchFamily="49" charset="-122"/>
                <a:cs typeface="Arial" panose="020B0604020202020204" pitchFamily="34" charset="0"/>
              </a:defRPr>
            </a:lvl2pPr>
            <a:lvl3pPr marL="685800" indent="0">
              <a:lnSpc>
                <a:spcPct val="150000"/>
              </a:lnSpc>
              <a:buFontTx/>
              <a:buNone/>
              <a:defRPr sz="1800" b="0" i="0">
                <a:latin typeface="Arial" panose="020B0604020202020204" pitchFamily="34" charset="0"/>
                <a:ea typeface="新宋体" panose="02010609030101010101" pitchFamily="49" charset="-122"/>
                <a:cs typeface="Arial" panose="020B0604020202020204" pitchFamily="34" charset="0"/>
              </a:defRPr>
            </a:lvl3pPr>
            <a:lvl4pPr marL="1028700" indent="0">
              <a:lnSpc>
                <a:spcPct val="150000"/>
              </a:lnSpc>
              <a:buFontTx/>
              <a:buNone/>
              <a:defRPr sz="1600" b="0" i="0">
                <a:latin typeface="Arial" panose="020B0604020202020204" pitchFamily="34" charset="0"/>
                <a:ea typeface="新宋体" panose="02010609030101010101" pitchFamily="49" charset="-122"/>
                <a:cs typeface="Arial" panose="020B0604020202020204" pitchFamily="34" charset="0"/>
              </a:defRPr>
            </a:lvl4pPr>
            <a:lvl5pPr marL="1371600" indent="0">
              <a:lnSpc>
                <a:spcPct val="150000"/>
              </a:lnSpc>
              <a:buFontTx/>
              <a:buNone/>
              <a:defRPr sz="1600" b="0" i="0">
                <a:latin typeface="Arial" panose="020B0604020202020204" pitchFamily="34" charset="0"/>
                <a:ea typeface="新宋体" panose="02010609030101010101" pitchFamily="49" charset="-122"/>
                <a:cs typeface="Arial" panose="020B0604020202020204" pitchFamily="34" charset="0"/>
              </a:defRPr>
            </a:lvl5pPr>
          </a:lstStyle>
          <a:p>
            <a:pPr lvl="0"/>
            <a:r>
              <a:rPr lang="en-US" altLang="zh-CN" dirty="0"/>
              <a:t>First</a:t>
            </a:r>
            <a:endParaRPr lang="zh-CN" altLang="en-US" dirty="0"/>
          </a:p>
          <a:p>
            <a:pPr lvl="1"/>
            <a:r>
              <a:rPr lang="en-US" altLang="zh-CN" dirty="0"/>
              <a:t>Second</a:t>
            </a:r>
            <a:endParaRPr lang="zh-CN" altLang="en-US" dirty="0"/>
          </a:p>
          <a:p>
            <a:pPr lvl="2"/>
            <a:r>
              <a:rPr lang="en-US" altLang="zh-CN" dirty="0"/>
              <a:t>Third</a:t>
            </a:r>
            <a:endParaRPr lang="zh-CN" altLang="en-US" dirty="0"/>
          </a:p>
          <a:p>
            <a:pPr lvl="3"/>
            <a:r>
              <a:rPr lang="en-US" altLang="zh-CN" dirty="0"/>
              <a:t>Fourth</a:t>
            </a:r>
            <a:endParaRPr lang="zh-CN" altLang="en-US" dirty="0"/>
          </a:p>
          <a:p>
            <a:pPr lvl="4"/>
            <a:r>
              <a:rPr lang="en-US" altLang="zh-CN" dirty="0"/>
              <a:t>Fifth</a:t>
            </a:r>
            <a:endParaRPr lang="zh-CN" altLang="en-US" dirty="0"/>
          </a:p>
        </p:txBody>
      </p:sp>
      <p:sp>
        <p:nvSpPr>
          <p:cNvPr id="2" name="标题 1"/>
          <p:cNvSpPr>
            <a:spLocks noGrp="1"/>
          </p:cNvSpPr>
          <p:nvPr>
            <p:ph type="title" hasCustomPrompt="1"/>
          </p:nvPr>
        </p:nvSpPr>
        <p:spPr>
          <a:xfrm>
            <a:off x="503548" y="365127"/>
            <a:ext cx="8136904" cy="687609"/>
          </a:xfrm>
        </p:spPr>
        <p:txBody>
          <a:bodyPr/>
          <a:lstStyle>
            <a:lvl1pPr>
              <a:defRPr b="1" i="0">
                <a:solidFill>
                  <a:srgbClr val="0070C0"/>
                </a:solidFill>
                <a:latin typeface="Arial" panose="020B0604020202020204" pitchFamily="34" charset="0"/>
                <a:ea typeface="新宋体" panose="02010609030101010101" pitchFamily="49" charset="-122"/>
                <a:cs typeface="Arial" panose="020B0604020202020204" pitchFamily="34" charset="0"/>
              </a:defRPr>
            </a:lvl1pPr>
          </a:lstStyle>
          <a:p>
            <a:r>
              <a:rPr lang="en-US" altLang="zh-CN" dirty="0"/>
              <a:t>Chapter I. II. III. ......</a:t>
            </a:r>
            <a:endParaRPr lang="zh-CN" altLang="en-US" dirty="0"/>
          </a:p>
        </p:txBody>
      </p:sp>
      <p:sp>
        <p:nvSpPr>
          <p:cNvPr id="4" name="日期占位符 3"/>
          <p:cNvSpPr>
            <a:spLocks noGrp="1"/>
          </p:cNvSpPr>
          <p:nvPr>
            <p:ph type="dt" sz="half" idx="10"/>
          </p:nvPr>
        </p:nvSpPr>
        <p:spPr/>
        <p:txBody>
          <a:bodyPr/>
          <a:lstStyle/>
          <a:p>
            <a:fld id="{9200463C-F248-46FE-8AEF-E737C4FC55A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202819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200463C-F248-46FE-8AEF-E737C4FC55A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138895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200463C-F248-46FE-8AEF-E737C4FC55A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68028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200463C-F248-46FE-8AEF-E737C4FC55A0}" type="datetimeFigureOut">
              <a:rPr lang="zh-CN" altLang="en-US" smtClean="0"/>
              <a:t>2018/10/24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253222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00463C-F248-46FE-8AEF-E737C4FC55A0}" type="datetimeFigureOut">
              <a:rPr lang="zh-CN" altLang="en-US" smtClean="0"/>
              <a:t>2018/10/24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371769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00463C-F248-46FE-8AEF-E737C4FC55A0}" type="datetimeFigureOut">
              <a:rPr lang="zh-CN" altLang="en-US" smtClean="0"/>
              <a:t>2018/10/24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309547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9200463C-F248-46FE-8AEF-E737C4FC55A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18880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9200463C-F248-46FE-8AEF-E737C4FC55A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1287163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200463C-F248-46FE-8AEF-E737C4FC55A0}" type="datetimeFigureOut">
              <a:rPr lang="zh-CN" altLang="en-US" smtClean="0"/>
              <a:t>2018/10/24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E5E947-A32E-489A-8CCB-2360319A47A0}" type="slidenum">
              <a:rPr lang="zh-CN" altLang="en-US" smtClean="0"/>
              <a:t>‹#›</a:t>
            </a:fld>
            <a:endParaRPr lang="zh-CN" altLang="en-US"/>
          </a:p>
        </p:txBody>
      </p:sp>
    </p:spTree>
    <p:extLst>
      <p:ext uri="{BB962C8B-B14F-4D97-AF65-F5344CB8AC3E}">
        <p14:creationId xmlns:p14="http://schemas.microsoft.com/office/powerpoint/2010/main" val="1698263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896792" y="1359000"/>
            <a:ext cx="7344816" cy="2158890"/>
          </a:xfrm>
        </p:spPr>
        <p:txBody>
          <a:bodyPr>
            <a:normAutofit fontScale="90000"/>
          </a:bodyPr>
          <a:lstStyle/>
          <a:p>
            <a:pPr>
              <a:lnSpc>
                <a:spcPct val="150000"/>
              </a:lnSpc>
            </a:pPr>
            <a:r>
              <a:rPr lang="en-US" altLang="zh-CN" sz="4000" dirty="0"/>
              <a:t>Virtual Reassembly of Fractured Bones for Orthopedic Surgery</a:t>
            </a:r>
            <a:endParaRPr lang="zh-CN" altLang="en-US" sz="4000" dirty="0"/>
          </a:p>
        </p:txBody>
      </p:sp>
      <p:sp>
        <p:nvSpPr>
          <p:cNvPr id="3" name="副标题 2"/>
          <p:cNvSpPr>
            <a:spLocks noGrp="1"/>
          </p:cNvSpPr>
          <p:nvPr>
            <p:ph type="subTitle" idx="1"/>
          </p:nvPr>
        </p:nvSpPr>
        <p:spPr>
          <a:xfrm>
            <a:off x="791449" y="3823347"/>
            <a:ext cx="2481378" cy="1502732"/>
          </a:xfrm>
        </p:spPr>
        <p:txBody>
          <a:bodyPr>
            <a:normAutofit/>
          </a:bodyPr>
          <a:lstStyle/>
          <a:p>
            <a:r>
              <a:rPr lang="en-US" altLang="zh-CN" sz="1800" b="0" dirty="0"/>
              <a:t>Wang, Lei</a:t>
            </a:r>
          </a:p>
          <a:p>
            <a:r>
              <a:rPr lang="en-US" altLang="zh-CN" sz="1800" b="0" dirty="0"/>
              <a:t>Beihang University</a:t>
            </a:r>
            <a:endParaRPr lang="zh-CN" altLang="en-US" sz="1800" b="0" dirty="0"/>
          </a:p>
        </p:txBody>
      </p:sp>
      <p:pic>
        <p:nvPicPr>
          <p:cNvPr id="6" name="Picture 4" descr="http://vrlab.buaa.edu.cn/images/logo6.jpg">
            <a:extLst>
              <a:ext uri="{FF2B5EF4-FFF2-40B4-BE49-F238E27FC236}">
                <a16:creationId xmlns:a16="http://schemas.microsoft.com/office/drawing/2014/main" id="{92E57804-4A4D-4C40-A120-76F3FB6923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863"/>
          <a:stretch/>
        </p:blipFill>
        <p:spPr bwMode="auto">
          <a:xfrm>
            <a:off x="4122000" y="6040069"/>
            <a:ext cx="4195262" cy="6371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dministrator\Desktop\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900" y="6040069"/>
            <a:ext cx="29622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icvrv.org/img/logo_c_opt.jpg">
            <a:extLst>
              <a:ext uri="{FF2B5EF4-FFF2-40B4-BE49-F238E27FC236}">
                <a16:creationId xmlns:a16="http://schemas.microsoft.com/office/drawing/2014/main" id="{7DD336A6-D715-40CC-9662-4802F77B35AA}"/>
              </a:ext>
            </a:extLst>
          </p:cNvPr>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rcRect t="9656" b="10280"/>
          <a:stretch/>
        </p:blipFill>
        <p:spPr bwMode="auto">
          <a:xfrm>
            <a:off x="1575" y="0"/>
            <a:ext cx="9182784" cy="1013609"/>
          </a:xfrm>
          <a:prstGeom prst="rect">
            <a:avLst/>
          </a:prstGeom>
          <a:noFill/>
          <a:extLst>
            <a:ext uri="{909E8E84-426E-40DD-AFC4-6F175D3DCCD1}">
              <a14:hiddenFill xmlns:a14="http://schemas.microsoft.com/office/drawing/2010/main">
                <a:solidFill>
                  <a:srgbClr val="FFFFFF"/>
                </a:solidFill>
              </a14:hiddenFill>
            </a:ext>
          </a:extLst>
        </p:spPr>
      </p:pic>
      <p:sp>
        <p:nvSpPr>
          <p:cNvPr id="9" name="副标题 2">
            <a:extLst>
              <a:ext uri="{FF2B5EF4-FFF2-40B4-BE49-F238E27FC236}">
                <a16:creationId xmlns:a16="http://schemas.microsoft.com/office/drawing/2014/main" id="{0BE210AC-9AA3-4393-8D38-A68DD54F0AF8}"/>
              </a:ext>
            </a:extLst>
          </p:cNvPr>
          <p:cNvSpPr txBox="1">
            <a:spLocks/>
          </p:cNvSpPr>
          <p:nvPr/>
        </p:nvSpPr>
        <p:spPr>
          <a:xfrm>
            <a:off x="3131449" y="3823347"/>
            <a:ext cx="2481379" cy="1502732"/>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400" b="1" i="0" kern="1200">
                <a:solidFill>
                  <a:srgbClr val="0070C0"/>
                </a:solidFill>
                <a:latin typeface="Arial" panose="020B0604020202020204" pitchFamily="34" charset="0"/>
                <a:ea typeface="+mn-ea"/>
                <a:cs typeface="Arial" panose="020B0604020202020204" pitchFamily="34" charset="0"/>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altLang="zh-CN" sz="1800" b="0" dirty="0"/>
              <a:t>Pan, Junjun</a:t>
            </a:r>
          </a:p>
          <a:p>
            <a:r>
              <a:rPr lang="en-US" altLang="zh-CN" sz="1800" b="0" dirty="0"/>
              <a:t>Beihang University</a:t>
            </a:r>
            <a:endParaRPr lang="zh-CN" altLang="en-US" sz="1800" b="0" dirty="0"/>
          </a:p>
        </p:txBody>
      </p:sp>
      <p:sp>
        <p:nvSpPr>
          <p:cNvPr id="10" name="副标题 2">
            <a:extLst>
              <a:ext uri="{FF2B5EF4-FFF2-40B4-BE49-F238E27FC236}">
                <a16:creationId xmlns:a16="http://schemas.microsoft.com/office/drawing/2014/main" id="{F0B636F1-BB85-4D9E-8003-11DB2DF9D029}"/>
              </a:ext>
            </a:extLst>
          </p:cNvPr>
          <p:cNvSpPr txBox="1">
            <a:spLocks/>
          </p:cNvSpPr>
          <p:nvPr/>
        </p:nvSpPr>
        <p:spPr>
          <a:xfrm>
            <a:off x="5545762" y="3823347"/>
            <a:ext cx="2966636" cy="1502732"/>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400" b="1" i="0" kern="1200">
                <a:solidFill>
                  <a:srgbClr val="0070C0"/>
                </a:solidFill>
                <a:latin typeface="Arial" panose="020B0604020202020204" pitchFamily="34" charset="0"/>
                <a:ea typeface="+mn-ea"/>
                <a:cs typeface="Arial" panose="020B0604020202020204" pitchFamily="34" charset="0"/>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altLang="zh-CN" sz="1800" b="0" dirty="0"/>
              <a:t>Yao, Qingqiang</a:t>
            </a:r>
          </a:p>
          <a:p>
            <a:r>
              <a:rPr lang="en-US" altLang="zh-CN" sz="1800" b="0" dirty="0"/>
              <a:t> Nanjing First Hospital,</a:t>
            </a:r>
          </a:p>
          <a:p>
            <a:r>
              <a:rPr lang="en-US" altLang="zh-CN" sz="1800" b="0" dirty="0"/>
              <a:t>Nanjing Medical University </a:t>
            </a:r>
            <a:endParaRPr lang="zh-CN" altLang="en-US" sz="1800" b="0" dirty="0"/>
          </a:p>
        </p:txBody>
      </p:sp>
    </p:spTree>
    <p:extLst>
      <p:ext uri="{BB962C8B-B14F-4D97-AF65-F5344CB8AC3E}">
        <p14:creationId xmlns:p14="http://schemas.microsoft.com/office/powerpoint/2010/main" val="311665014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6"/>
              <p:cNvSpPr>
                <a:spLocks noGrp="1"/>
              </p:cNvSpPr>
              <p:nvPr>
                <p:ph idx="1"/>
              </p:nvPr>
            </p:nvSpPr>
            <p:spPr>
              <a:xfrm>
                <a:off x="515447" y="999037"/>
                <a:ext cx="8136904" cy="4997897"/>
              </a:xfrm>
            </p:spPr>
            <p:txBody>
              <a:bodyPr>
                <a:normAutofit/>
              </a:bodyPr>
              <a:lstStyle/>
              <a:p>
                <a:r>
                  <a:rPr lang="en-US" altLang="zh-CN" dirty="0"/>
                  <a:t>For each fragment, we calculate a pair of t and R to make the mean square error</a:t>
                </a:r>
              </a:p>
              <a:p>
                <a:endParaRPr lang="en-US" altLang="zh-CN" sz="2200" dirty="0"/>
              </a:p>
              <a:p>
                <a:r>
                  <a:rPr lang="en-US" altLang="zh-CN" dirty="0"/>
                  <a:t>as small as possible using SVD decomposition method. </a:t>
                </a:r>
              </a:p>
              <a:p>
                <a:endParaRPr lang="en-US" altLang="zh-CN" dirty="0"/>
              </a:p>
              <a:p>
                <a:r>
                  <a:rPr lang="en-US" altLang="zh-CN" dirty="0"/>
                  <a:t>Finally,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𝑖</m:t>
                        </m:r>
                      </m:sub>
                    </m:sSub>
                  </m:oMath>
                </a14:m>
                <a:r>
                  <a:rPr lang="en-US" altLang="zh-CN" dirty="0"/>
                  <a:t> is applied to each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r>
                          <a:rPr lang="en-US" altLang="zh-CN" i="1">
                            <a:latin typeface="Cambria Math" panose="02040503050406030204" pitchFamily="18" charset="0"/>
                          </a:rPr>
                          <m:t> </m:t>
                        </m:r>
                      </m:sub>
                    </m:sSub>
                  </m:oMath>
                </a14:m>
                <a:r>
                  <a:rPr lang="en-US" altLang="zh-CN" dirty="0"/>
                  <a:t>so that fragments can be aligned with template.</a:t>
                </a:r>
                <a:endParaRPr lang="zh-CN" altLang="en-US" sz="2200" dirty="0"/>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515447" y="999037"/>
                <a:ext cx="8136904" cy="4997897"/>
              </a:xfrm>
              <a:blipFill>
                <a:blip r:embed="rId3"/>
                <a:stretch>
                  <a:fillRect l="-1199"/>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dirty="0">
                <a:solidFill>
                  <a:srgbClr val="0070C0"/>
                </a:solidFill>
              </a:rPr>
              <a:t>III. Aligning Pieces with Template</a:t>
            </a:r>
            <a:endParaRPr lang="zh-CN" altLang="en-US" dirty="0">
              <a:solidFill>
                <a:srgbClr val="0070C0"/>
              </a:solidFill>
            </a:endParaRPr>
          </a:p>
        </p:txBody>
      </p:sp>
      <p:sp>
        <p:nvSpPr>
          <p:cNvPr id="3" name="Rectangle 4">
            <a:extLst>
              <a:ext uri="{FF2B5EF4-FFF2-40B4-BE49-F238E27FC236}">
                <a16:creationId xmlns:a16="http://schemas.microsoft.com/office/drawing/2014/main" id="{3F6750D2-020F-452F-B42A-8ED9C50149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297A4521-CF95-494B-83DE-E88C740EEF71}"/>
                  </a:ext>
                </a:extLst>
              </p:cNvPr>
              <p:cNvSpPr/>
              <p:nvPr/>
            </p:nvSpPr>
            <p:spPr>
              <a:xfrm>
                <a:off x="2862000" y="2058544"/>
                <a:ext cx="2967672" cy="8487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e</m:t>
                      </m:r>
                      <m:r>
                        <a:rPr lang="zh-CN" altLang="en-US" i="0">
                          <a:latin typeface="Cambria Math" panose="02040503050406030204" pitchFamily="18" charset="0"/>
                        </a:rPr>
                        <m:t>(</m:t>
                      </m:r>
                      <m:r>
                        <m:rPr>
                          <m:sty m:val="p"/>
                        </m:rPr>
                        <a:rPr lang="zh-CN" altLang="en-US" i="0">
                          <a:latin typeface="Cambria Math" panose="02040503050406030204" pitchFamily="18" charset="0"/>
                        </a:rPr>
                        <m:t>F</m:t>
                      </m:r>
                      <m:r>
                        <a:rPr lang="zh-CN" altLang="en-US" i="0">
                          <a:latin typeface="Cambria Math" panose="02040503050406030204" pitchFamily="18" charset="0"/>
                        </a:rPr>
                        <m:t>,</m:t>
                      </m:r>
                      <m:r>
                        <m:rPr>
                          <m:sty m:val="p"/>
                        </m:rPr>
                        <a:rPr lang="zh-CN" altLang="en-US" i="0">
                          <a:latin typeface="Cambria Math" panose="02040503050406030204" pitchFamily="18" charset="0"/>
                        </a:rPr>
                        <m:t>T</m:t>
                      </m:r>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m:rPr>
                              <m:sty m:val="p"/>
                            </m:rPr>
                            <a:rPr lang="zh-CN" altLang="en-US" i="0">
                              <a:latin typeface="Cambria Math" panose="02040503050406030204" pitchFamily="18" charset="0"/>
                            </a:rPr>
                            <m:t>i</m:t>
                          </m:r>
                          <m:r>
                            <a:rPr lang="zh-CN" altLang="en-US" i="0">
                              <a:latin typeface="Cambria Math" panose="02040503050406030204" pitchFamily="18" charset="0"/>
                            </a:rPr>
                            <m:t>=0</m:t>
                          </m:r>
                        </m:sub>
                        <m:sup>
                          <m:r>
                            <m:rPr>
                              <m:sty m:val="p"/>
                            </m:rPr>
                            <a:rPr lang="zh-CN" altLang="en-US" i="0">
                              <a:latin typeface="Cambria Math" panose="02040503050406030204" pitchFamily="18" charset="0"/>
                            </a:rPr>
                            <m:t>n</m:t>
                          </m:r>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R</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r>
                                    <a:rPr lang="zh-CN" altLang="en-US" i="0">
                                      <a:latin typeface="Cambria Math" panose="02040503050406030204" pitchFamily="18" charset="0"/>
                                    </a:rPr>
                                    <m:t>+</m:t>
                                  </m:r>
                                  <m:r>
                                    <m:rPr>
                                      <m:sty m:val="p"/>
                                    </m:rPr>
                                    <a:rPr lang="zh-CN" altLang="en-US" i="0">
                                      <a:latin typeface="Cambria Math" panose="02040503050406030204" pitchFamily="18" charset="0"/>
                                    </a:rPr>
                                    <m:t>t</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oMath>
                  </m:oMathPara>
                </a14:m>
                <a:endParaRPr lang="zh-CN" altLang="en-US" dirty="0"/>
              </a:p>
            </p:txBody>
          </p:sp>
        </mc:Choice>
        <mc:Fallback xmlns="">
          <p:sp>
            <p:nvSpPr>
              <p:cNvPr id="6" name="矩形 5">
                <a:extLst>
                  <a:ext uri="{FF2B5EF4-FFF2-40B4-BE49-F238E27FC236}">
                    <a16:creationId xmlns:a16="http://schemas.microsoft.com/office/drawing/2014/main" id="{297A4521-CF95-494B-83DE-E88C740EEF71}"/>
                  </a:ext>
                </a:extLst>
              </p:cNvPr>
              <p:cNvSpPr>
                <a:spLocks noRot="1" noChangeAspect="1" noMove="1" noResize="1" noEditPoints="1" noAdjustHandles="1" noChangeArrowheads="1" noChangeShapeType="1" noTextEdit="1"/>
              </p:cNvSpPr>
              <p:nvPr/>
            </p:nvSpPr>
            <p:spPr>
              <a:xfrm>
                <a:off x="2862000" y="2058544"/>
                <a:ext cx="2967672" cy="84875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361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1A9364D-84DF-4684-8A93-C16DD2C9EF48}"/>
              </a:ext>
            </a:extLst>
          </p:cNvPr>
          <p:cNvSpPr>
            <a:spLocks noGrp="1"/>
          </p:cNvSpPr>
          <p:nvPr>
            <p:ph type="title"/>
          </p:nvPr>
        </p:nvSpPr>
        <p:spPr>
          <a:xfrm>
            <a:off x="503548" y="365127"/>
            <a:ext cx="8136904" cy="687609"/>
          </a:xfrm>
        </p:spPr>
        <p:txBody>
          <a:bodyPr>
            <a:normAutofit/>
          </a:bodyPr>
          <a:lstStyle/>
          <a:p>
            <a:r>
              <a:rPr lang="en-US" altLang="zh-CN" dirty="0">
                <a:solidFill>
                  <a:srgbClr val="0070C0"/>
                </a:solidFill>
              </a:rPr>
              <a:t>Experimental Results</a:t>
            </a:r>
            <a:endParaRPr lang="zh-CN" altLang="en-US" dirty="0">
              <a:solidFill>
                <a:srgbClr val="0070C0"/>
              </a:solidFill>
            </a:endParaRPr>
          </a:p>
        </p:txBody>
      </p:sp>
      <p:pic>
        <p:nvPicPr>
          <p:cNvPr id="13" name="内容占位符 12">
            <a:extLst>
              <a:ext uri="{FF2B5EF4-FFF2-40B4-BE49-F238E27FC236}">
                <a16:creationId xmlns:a16="http://schemas.microsoft.com/office/drawing/2014/main" id="{F78DBC73-988E-4366-A587-B1E1DE854A3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2620"/>
          <a:stretch/>
        </p:blipFill>
        <p:spPr>
          <a:xfrm>
            <a:off x="251273" y="2362696"/>
            <a:ext cx="3465000" cy="1940128"/>
          </a:xfrm>
        </p:spPr>
      </p:pic>
      <p:sp>
        <p:nvSpPr>
          <p:cNvPr id="14" name="Text Box 3">
            <a:extLst>
              <a:ext uri="{FF2B5EF4-FFF2-40B4-BE49-F238E27FC236}">
                <a16:creationId xmlns:a16="http://schemas.microsoft.com/office/drawing/2014/main" id="{9E33BA92-5F8C-4005-AE1F-95139C6512B5}"/>
              </a:ext>
            </a:extLst>
          </p:cNvPr>
          <p:cNvSpPr txBox="1">
            <a:spLocks noChangeArrowheads="1"/>
          </p:cNvSpPr>
          <p:nvPr/>
        </p:nvSpPr>
        <p:spPr bwMode="auto">
          <a:xfrm>
            <a:off x="864153" y="4183801"/>
            <a:ext cx="1823221" cy="312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1095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en-GB" altLang="zh-CN" sz="16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Shin bone</a:t>
            </a:r>
            <a:endParaRPr kumimoji="0" lang="en-GB" altLang="zh-CN" sz="16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C06D175C-F6CE-49E3-A305-63255B3228D4}"/>
              </a:ext>
            </a:extLst>
          </p:cNvPr>
          <p:cNvSpPr>
            <a:spLocks noChangeArrowheads="1"/>
          </p:cNvSpPr>
          <p:nvPr/>
        </p:nvSpPr>
        <p:spPr bwMode="auto">
          <a:xfrm>
            <a:off x="4637220" y="153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组合 1035">
            <a:extLst>
              <a:ext uri="{FF2B5EF4-FFF2-40B4-BE49-F238E27FC236}">
                <a16:creationId xmlns:a16="http://schemas.microsoft.com/office/drawing/2014/main" id="{9AACF728-E856-4F67-8E69-ACCE5B10533F}"/>
              </a:ext>
            </a:extLst>
          </p:cNvPr>
          <p:cNvGrpSpPr>
            <a:grpSpLocks/>
          </p:cNvGrpSpPr>
          <p:nvPr/>
        </p:nvGrpSpPr>
        <p:grpSpPr bwMode="auto">
          <a:xfrm>
            <a:off x="5663465" y="2435061"/>
            <a:ext cx="3049524" cy="1863303"/>
            <a:chOff x="-318" y="4149"/>
            <a:chExt cx="26715" cy="16142"/>
          </a:xfrm>
        </p:grpSpPr>
        <p:pic>
          <p:nvPicPr>
            <p:cNvPr id="1029" name="图片 1029">
              <a:extLst>
                <a:ext uri="{FF2B5EF4-FFF2-40B4-BE49-F238E27FC236}">
                  <a16:creationId xmlns:a16="http://schemas.microsoft.com/office/drawing/2014/main" id="{385761B3-7AFF-4019-9977-6A1347FD510D}"/>
                </a:ext>
              </a:extLst>
            </p:cNvPr>
            <p:cNvPicPr>
              <a:picLocks noChangeAspect="1"/>
            </p:cNvPicPr>
            <p:nvPr/>
          </p:nvPicPr>
          <p:blipFill>
            <a:blip r:embed="rId4" cstate="print">
              <a:extLst>
                <a:ext uri="{28A0092B-C50C-407E-A947-70E740481C1C}">
                  <a14:useLocalDpi xmlns:a14="http://schemas.microsoft.com/office/drawing/2010/main" val="0"/>
                </a:ext>
              </a:extLst>
            </a:blip>
            <a:srcRect l="27412" t="6677" r="29015" b="2176"/>
            <a:stretch>
              <a:fillRect/>
            </a:stretch>
          </p:blipFill>
          <p:spPr bwMode="auto">
            <a:xfrm>
              <a:off x="16542" y="4149"/>
              <a:ext cx="9855" cy="161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图片 1028">
              <a:extLst>
                <a:ext uri="{FF2B5EF4-FFF2-40B4-BE49-F238E27FC236}">
                  <a16:creationId xmlns:a16="http://schemas.microsoft.com/office/drawing/2014/main" id="{D8038692-C0B6-444C-BA05-4B25586C0CA7}"/>
                </a:ext>
              </a:extLst>
            </p:cNvPr>
            <p:cNvPicPr>
              <a:picLocks noChangeAspect="1"/>
            </p:cNvPicPr>
            <p:nvPr/>
          </p:nvPicPr>
          <p:blipFill>
            <a:blip r:embed="rId5">
              <a:extLst>
                <a:ext uri="{28A0092B-C50C-407E-A947-70E740481C1C}">
                  <a14:useLocalDpi xmlns:a14="http://schemas.microsoft.com/office/drawing/2010/main" val="0"/>
                </a:ext>
              </a:extLst>
            </a:blip>
            <a:srcRect l="10703" t="20572" r="1465" b="13959"/>
            <a:stretch>
              <a:fillRect/>
            </a:stretch>
          </p:blipFill>
          <p:spPr bwMode="auto">
            <a:xfrm>
              <a:off x="-318" y="8007"/>
              <a:ext cx="15107" cy="8823"/>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21">
            <a:extLst>
              <a:ext uri="{FF2B5EF4-FFF2-40B4-BE49-F238E27FC236}">
                <a16:creationId xmlns:a16="http://schemas.microsoft.com/office/drawing/2014/main" id="{F53E6CE0-5550-407A-82E1-366ED89AB3E9}"/>
              </a:ext>
            </a:extLst>
          </p:cNvPr>
          <p:cNvSpPr>
            <a:spLocks noChangeArrowheads="1"/>
          </p:cNvSpPr>
          <p:nvPr/>
        </p:nvSpPr>
        <p:spPr bwMode="auto">
          <a:xfrm>
            <a:off x="5832000" y="174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3" name="组合 1046">
            <a:extLst>
              <a:ext uri="{FF2B5EF4-FFF2-40B4-BE49-F238E27FC236}">
                <a16:creationId xmlns:a16="http://schemas.microsoft.com/office/drawing/2014/main" id="{9ED892B2-35A1-42B3-8A43-AC1B06D2DA7E}"/>
              </a:ext>
            </a:extLst>
          </p:cNvPr>
          <p:cNvGrpSpPr>
            <a:grpSpLocks/>
          </p:cNvGrpSpPr>
          <p:nvPr/>
        </p:nvGrpSpPr>
        <p:grpSpPr bwMode="auto">
          <a:xfrm>
            <a:off x="3177000" y="1058012"/>
            <a:ext cx="3168560" cy="1571870"/>
            <a:chOff x="2863" y="-1155"/>
            <a:chExt cx="28464" cy="13831"/>
          </a:xfrm>
        </p:grpSpPr>
        <p:pic>
          <p:nvPicPr>
            <p:cNvPr id="28" name="图片 25">
              <a:extLst>
                <a:ext uri="{FF2B5EF4-FFF2-40B4-BE49-F238E27FC236}">
                  <a16:creationId xmlns:a16="http://schemas.microsoft.com/office/drawing/2014/main" id="{7F7C8F84-2C42-4FF8-97F0-DD98A07D2DE5}"/>
                </a:ext>
              </a:extLst>
            </p:cNvPr>
            <p:cNvPicPr>
              <a:picLocks noChangeAspect="1"/>
            </p:cNvPicPr>
            <p:nvPr/>
          </p:nvPicPr>
          <p:blipFill>
            <a:blip r:embed="rId6" cstate="print">
              <a:extLst>
                <a:ext uri="{28A0092B-C50C-407E-A947-70E740481C1C}">
                  <a14:useLocalDpi xmlns:a14="http://schemas.microsoft.com/office/drawing/2010/main" val="0"/>
                </a:ext>
              </a:extLst>
            </a:blip>
            <a:srcRect l="10294" t="17662" r="12737" b="10359"/>
            <a:stretch>
              <a:fillRect/>
            </a:stretch>
          </p:blipFill>
          <p:spPr bwMode="auto">
            <a:xfrm>
              <a:off x="2863" y="396"/>
              <a:ext cx="16333" cy="119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1026">
              <a:extLst>
                <a:ext uri="{FF2B5EF4-FFF2-40B4-BE49-F238E27FC236}">
                  <a16:creationId xmlns:a16="http://schemas.microsoft.com/office/drawing/2014/main" id="{3689696E-E3E0-424E-A076-A0602B6EB995}"/>
                </a:ext>
              </a:extLst>
            </p:cNvPr>
            <p:cNvPicPr>
              <a:picLocks noChangeAspect="1"/>
            </p:cNvPicPr>
            <p:nvPr/>
          </p:nvPicPr>
          <p:blipFill>
            <a:blip r:embed="rId7" cstate="print">
              <a:extLst>
                <a:ext uri="{28A0092B-C50C-407E-A947-70E740481C1C}">
                  <a14:useLocalDpi xmlns:a14="http://schemas.microsoft.com/office/drawing/2010/main" val="0"/>
                </a:ext>
              </a:extLst>
            </a:blip>
            <a:srcRect l="24829" t="10330" r="28854" b="8691"/>
            <a:stretch>
              <a:fillRect/>
            </a:stretch>
          </p:blipFill>
          <p:spPr bwMode="auto">
            <a:xfrm>
              <a:off x="21230" y="-1155"/>
              <a:ext cx="10097" cy="13831"/>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0" name="表格 29">
            <a:extLst>
              <a:ext uri="{FF2B5EF4-FFF2-40B4-BE49-F238E27FC236}">
                <a16:creationId xmlns:a16="http://schemas.microsoft.com/office/drawing/2014/main" id="{0CF59A8F-878B-422C-9D07-261C3848ACC9}"/>
              </a:ext>
            </a:extLst>
          </p:cNvPr>
          <p:cNvGraphicFramePr>
            <a:graphicFrameLocks noGrp="1"/>
          </p:cNvGraphicFramePr>
          <p:nvPr>
            <p:extLst>
              <p:ext uri="{D42A27DB-BD31-4B8C-83A1-F6EECF244321}">
                <p14:modId xmlns:p14="http://schemas.microsoft.com/office/powerpoint/2010/main" val="3691561979"/>
              </p:ext>
            </p:extLst>
          </p:nvPr>
        </p:nvGraphicFramePr>
        <p:xfrm>
          <a:off x="359120" y="5136343"/>
          <a:ext cx="5102092" cy="1356530"/>
        </p:xfrm>
        <a:graphic>
          <a:graphicData uri="http://schemas.openxmlformats.org/drawingml/2006/table">
            <a:tbl>
              <a:tblPr firstRow="1" firstCol="1" bandRow="1">
                <a:tableStyleId>{5C22544A-7EE6-4342-B048-85BDC9FD1C3A}</a:tableStyleId>
              </a:tblPr>
              <a:tblGrid>
                <a:gridCol w="719300">
                  <a:extLst>
                    <a:ext uri="{9D8B030D-6E8A-4147-A177-3AD203B41FA5}">
                      <a16:colId xmlns:a16="http://schemas.microsoft.com/office/drawing/2014/main" val="2036453552"/>
                    </a:ext>
                  </a:extLst>
                </a:gridCol>
                <a:gridCol w="452740">
                  <a:extLst>
                    <a:ext uri="{9D8B030D-6E8A-4147-A177-3AD203B41FA5}">
                      <a16:colId xmlns:a16="http://schemas.microsoft.com/office/drawing/2014/main" val="3281313387"/>
                    </a:ext>
                  </a:extLst>
                </a:gridCol>
                <a:gridCol w="675000">
                  <a:extLst>
                    <a:ext uri="{9D8B030D-6E8A-4147-A177-3AD203B41FA5}">
                      <a16:colId xmlns:a16="http://schemas.microsoft.com/office/drawing/2014/main" val="4259738674"/>
                    </a:ext>
                  </a:extLst>
                </a:gridCol>
                <a:gridCol w="540000">
                  <a:extLst>
                    <a:ext uri="{9D8B030D-6E8A-4147-A177-3AD203B41FA5}">
                      <a16:colId xmlns:a16="http://schemas.microsoft.com/office/drawing/2014/main" val="1546592086"/>
                    </a:ext>
                  </a:extLst>
                </a:gridCol>
                <a:gridCol w="675000">
                  <a:extLst>
                    <a:ext uri="{9D8B030D-6E8A-4147-A177-3AD203B41FA5}">
                      <a16:colId xmlns:a16="http://schemas.microsoft.com/office/drawing/2014/main" val="522748158"/>
                    </a:ext>
                  </a:extLst>
                </a:gridCol>
                <a:gridCol w="675000">
                  <a:extLst>
                    <a:ext uri="{9D8B030D-6E8A-4147-A177-3AD203B41FA5}">
                      <a16:colId xmlns:a16="http://schemas.microsoft.com/office/drawing/2014/main" val="3865763290"/>
                    </a:ext>
                  </a:extLst>
                </a:gridCol>
                <a:gridCol w="810000">
                  <a:extLst>
                    <a:ext uri="{9D8B030D-6E8A-4147-A177-3AD203B41FA5}">
                      <a16:colId xmlns:a16="http://schemas.microsoft.com/office/drawing/2014/main" val="3446346033"/>
                    </a:ext>
                  </a:extLst>
                </a:gridCol>
                <a:gridCol w="555052">
                  <a:extLst>
                    <a:ext uri="{9D8B030D-6E8A-4147-A177-3AD203B41FA5}">
                      <a16:colId xmlns:a16="http://schemas.microsoft.com/office/drawing/2014/main" val="1758452429"/>
                    </a:ext>
                  </a:extLst>
                </a:gridCol>
              </a:tblGrid>
              <a:tr h="376766">
                <a:tc>
                  <a:txBody>
                    <a:bodyPr/>
                    <a:lstStyle/>
                    <a:p>
                      <a:pPr indent="109855" algn="ctr">
                        <a:spcAft>
                          <a:spcPts val="0"/>
                        </a:spcAft>
                      </a:pPr>
                      <a:r>
                        <a:rPr lang="en-US" sz="1100" dirty="0">
                          <a:effectLst/>
                        </a:rPr>
                        <a:t>Bones</a:t>
                      </a:r>
                      <a:endParaRPr lang="zh-CN" sz="1200" dirty="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Nf</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Np</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Riss</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dirty="0">
                          <a:effectLst/>
                        </a:rPr>
                        <a:t>Rshot</a:t>
                      </a:r>
                      <a:endParaRPr lang="zh-CN" sz="1200" dirty="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dirty="0">
                          <a:effectLst/>
                        </a:rPr>
                        <a:t>Tiss</a:t>
                      </a:r>
                      <a:endParaRPr lang="zh-CN" sz="1200" dirty="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dirty="0">
                          <a:effectLst/>
                        </a:rPr>
                        <a:t>Tmatch</a:t>
                      </a:r>
                      <a:endParaRPr lang="zh-CN" sz="1200" dirty="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E</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extLst>
                  <a:ext uri="{0D108BD9-81ED-4DB2-BD59-A6C34878D82A}">
                    <a16:rowId xmlns:a16="http://schemas.microsoft.com/office/drawing/2014/main" val="1806431775"/>
                  </a:ext>
                </a:extLst>
              </a:tr>
              <a:tr h="326588">
                <a:tc>
                  <a:txBody>
                    <a:bodyPr/>
                    <a:lstStyle/>
                    <a:p>
                      <a:pPr indent="109855" algn="ctr">
                        <a:spcAft>
                          <a:spcPts val="0"/>
                        </a:spcAft>
                      </a:pPr>
                      <a:r>
                        <a:rPr lang="en-US" sz="1100">
                          <a:effectLst/>
                        </a:rPr>
                        <a:t>shin </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4</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18642</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1.5</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5</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12888</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dirty="0">
                          <a:effectLst/>
                        </a:rPr>
                        <a:t>145362</a:t>
                      </a:r>
                      <a:endParaRPr lang="zh-CN" sz="1200" dirty="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dirty="0">
                          <a:effectLst/>
                        </a:rPr>
                        <a:t>6.21</a:t>
                      </a:r>
                      <a:endParaRPr lang="zh-CN" sz="1200" dirty="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extLst>
                  <a:ext uri="{0D108BD9-81ED-4DB2-BD59-A6C34878D82A}">
                    <a16:rowId xmlns:a16="http://schemas.microsoft.com/office/drawing/2014/main" val="3917182160"/>
                  </a:ext>
                </a:extLst>
              </a:tr>
              <a:tr h="326588">
                <a:tc>
                  <a:txBody>
                    <a:bodyPr/>
                    <a:lstStyle/>
                    <a:p>
                      <a:pPr indent="109855" algn="ctr">
                        <a:spcAft>
                          <a:spcPts val="0"/>
                        </a:spcAft>
                      </a:pPr>
                      <a:r>
                        <a:rPr lang="en-US" sz="1100">
                          <a:effectLst/>
                        </a:rPr>
                        <a:t>thigh </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6</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24282</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1.5</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6</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11518</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376850</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6.89</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extLst>
                  <a:ext uri="{0D108BD9-81ED-4DB2-BD59-A6C34878D82A}">
                    <a16:rowId xmlns:a16="http://schemas.microsoft.com/office/drawing/2014/main" val="2626114734"/>
                  </a:ext>
                </a:extLst>
              </a:tr>
              <a:tr h="326588">
                <a:tc>
                  <a:txBody>
                    <a:bodyPr/>
                    <a:lstStyle/>
                    <a:p>
                      <a:pPr indent="109855" algn="ctr">
                        <a:spcAft>
                          <a:spcPts val="0"/>
                        </a:spcAft>
                      </a:pPr>
                      <a:r>
                        <a:rPr lang="en-US" sz="1100">
                          <a:effectLst/>
                        </a:rPr>
                        <a:t>cranial </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5</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18216</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1.8</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1328</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18208</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a:effectLst/>
                        </a:rPr>
                        <a:t>99931</a:t>
                      </a:r>
                      <a:endParaRPr lang="zh-CN" sz="120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tc>
                  <a:txBody>
                    <a:bodyPr/>
                    <a:lstStyle/>
                    <a:p>
                      <a:pPr indent="109855" algn="ctr">
                        <a:spcAft>
                          <a:spcPts val="0"/>
                        </a:spcAft>
                      </a:pPr>
                      <a:r>
                        <a:rPr lang="en-US" sz="1100" dirty="0">
                          <a:effectLst/>
                        </a:rPr>
                        <a:t>2.41</a:t>
                      </a:r>
                      <a:endParaRPr lang="zh-CN" sz="1200" dirty="0">
                        <a:effectLst/>
                        <a:latin typeface="Times" panose="02020603050405020304" pitchFamily="18" charset="0"/>
                        <a:ea typeface="宋体" panose="02010600030101010101" pitchFamily="2" charset="-122"/>
                        <a:cs typeface="Times New Roman" panose="02020603050405020304" pitchFamily="18" charset="0"/>
                      </a:endParaRPr>
                    </a:p>
                  </a:txBody>
                  <a:tcPr marL="91853" marR="91853" marT="0" marB="0" anchor="ctr"/>
                </a:tc>
                <a:extLst>
                  <a:ext uri="{0D108BD9-81ED-4DB2-BD59-A6C34878D82A}">
                    <a16:rowId xmlns:a16="http://schemas.microsoft.com/office/drawing/2014/main" val="3262002913"/>
                  </a:ext>
                </a:extLst>
              </a:tr>
            </a:tbl>
          </a:graphicData>
        </a:graphic>
      </p:graphicFrame>
      <p:sp>
        <p:nvSpPr>
          <p:cNvPr id="34" name="Text Box 3">
            <a:extLst>
              <a:ext uri="{FF2B5EF4-FFF2-40B4-BE49-F238E27FC236}">
                <a16:creationId xmlns:a16="http://schemas.microsoft.com/office/drawing/2014/main" id="{6A4C7487-9506-4827-A006-A4F5A1D5BB97}"/>
              </a:ext>
            </a:extLst>
          </p:cNvPr>
          <p:cNvSpPr txBox="1">
            <a:spLocks noChangeArrowheads="1"/>
          </p:cNvSpPr>
          <p:nvPr/>
        </p:nvSpPr>
        <p:spPr bwMode="auto">
          <a:xfrm>
            <a:off x="3590046" y="2831996"/>
            <a:ext cx="1823221" cy="312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1095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indent="342900"/>
            <a:r>
              <a:rPr lang="en-GB" altLang="zh-CN" sz="1600" dirty="0">
                <a:ea typeface="Times" panose="02020603050405020304" pitchFamily="18" charset="0"/>
                <a:cs typeface="Times New Roman" panose="02020603050405020304" pitchFamily="18" charset="0"/>
              </a:rPr>
              <a:t> </a:t>
            </a:r>
            <a:r>
              <a:rPr lang="en-US" altLang="zh-CN" sz="1600" dirty="0">
                <a:ea typeface="Times" panose="02020603050405020304" pitchFamily="18" charset="0"/>
                <a:cs typeface="Times New Roman" panose="02020603050405020304" pitchFamily="18" charset="0"/>
              </a:rPr>
              <a:t>C</a:t>
            </a:r>
            <a:r>
              <a:rPr lang="en-GB" altLang="zh-CN" sz="1600" dirty="0" err="1">
                <a:ea typeface="Times" panose="02020603050405020304" pitchFamily="18" charset="0"/>
                <a:cs typeface="Times New Roman" panose="02020603050405020304" pitchFamily="18" charset="0"/>
              </a:rPr>
              <a:t>ranial</a:t>
            </a:r>
            <a:r>
              <a:rPr lang="en-GB" altLang="zh-CN" sz="1600" dirty="0">
                <a:ea typeface="Times" panose="02020603050405020304" pitchFamily="18" charset="0"/>
                <a:cs typeface="Times New Roman" panose="02020603050405020304" pitchFamily="18" charset="0"/>
              </a:rPr>
              <a:t> </a:t>
            </a:r>
            <a:r>
              <a:rPr kumimoji="0" lang="en-GB" altLang="zh-CN" sz="16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bone</a:t>
            </a:r>
            <a:endParaRPr kumimoji="0" lang="en-GB" altLang="zh-CN" sz="1600" b="0" i="0" u="none" strike="noStrike" cap="none" normalizeH="0" baseline="0" dirty="0">
              <a:ln>
                <a:noFill/>
              </a:ln>
              <a:solidFill>
                <a:schemeClr val="tx1"/>
              </a:solidFill>
              <a:effectLst/>
              <a:latin typeface="Arial" panose="020B0604020202020204" pitchFamily="34" charset="0"/>
            </a:endParaRPr>
          </a:p>
        </p:txBody>
      </p:sp>
      <p:sp>
        <p:nvSpPr>
          <p:cNvPr id="35" name="Text Box 3">
            <a:extLst>
              <a:ext uri="{FF2B5EF4-FFF2-40B4-BE49-F238E27FC236}">
                <a16:creationId xmlns:a16="http://schemas.microsoft.com/office/drawing/2014/main" id="{4340B35D-BACA-4351-B583-FE5010C55FC0}"/>
              </a:ext>
            </a:extLst>
          </p:cNvPr>
          <p:cNvSpPr txBox="1">
            <a:spLocks noChangeArrowheads="1"/>
          </p:cNvSpPr>
          <p:nvPr/>
        </p:nvSpPr>
        <p:spPr bwMode="auto">
          <a:xfrm>
            <a:off x="6041150" y="4142284"/>
            <a:ext cx="1823221" cy="312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1095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en-GB" altLang="zh-CN" sz="16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Thigh bone</a:t>
            </a:r>
            <a:endParaRPr kumimoji="0" lang="en-GB" altLang="zh-CN" sz="1600" b="0" i="0" u="none" strike="noStrike" cap="none" normalizeH="0" baseline="0" dirty="0">
              <a:ln>
                <a:noFill/>
              </a:ln>
              <a:solidFill>
                <a:schemeClr val="tx1"/>
              </a:solidFill>
              <a:effectLst/>
              <a:latin typeface="Arial" panose="020B0604020202020204" pitchFamily="34" charset="0"/>
            </a:endParaRPr>
          </a:p>
        </p:txBody>
      </p:sp>
      <p:sp>
        <p:nvSpPr>
          <p:cNvPr id="31" name="矩形 30">
            <a:extLst>
              <a:ext uri="{FF2B5EF4-FFF2-40B4-BE49-F238E27FC236}">
                <a16:creationId xmlns:a16="http://schemas.microsoft.com/office/drawing/2014/main" id="{705FBA35-68BD-4075-BDF0-3488AB8110F6}"/>
              </a:ext>
            </a:extLst>
          </p:cNvPr>
          <p:cNvSpPr/>
          <p:nvPr/>
        </p:nvSpPr>
        <p:spPr>
          <a:xfrm>
            <a:off x="5481748" y="5144866"/>
            <a:ext cx="3591000" cy="1569660"/>
          </a:xfrm>
          <a:prstGeom prst="rect">
            <a:avLst/>
          </a:prstGeom>
        </p:spPr>
        <p:txBody>
          <a:bodyPr wrap="square">
            <a:spAutoFit/>
          </a:bodyPr>
          <a:lstStyle/>
          <a:p>
            <a:r>
              <a:rPr lang="en-US" altLang="zh-CN" sz="1200" dirty="0">
                <a:latin typeface="Arial" panose="020B0604020202020204" pitchFamily="34" charset="0"/>
                <a:cs typeface="Arial" panose="020B0604020202020204" pitchFamily="34" charset="0"/>
              </a:rPr>
              <a:t>Nf - number of fragments,</a:t>
            </a:r>
          </a:p>
          <a:p>
            <a:r>
              <a:rPr lang="en-US" altLang="zh-CN" sz="1200" dirty="0">
                <a:latin typeface="Arial" panose="020B0604020202020204" pitchFamily="34" charset="0"/>
                <a:cs typeface="Arial" panose="020B0604020202020204" pitchFamily="34" charset="0"/>
              </a:rPr>
              <a:t>Np - number of points</a:t>
            </a:r>
          </a:p>
          <a:p>
            <a:r>
              <a:rPr lang="en-US" altLang="zh-CN" sz="1200" dirty="0">
                <a:latin typeface="Arial" panose="020B0604020202020204" pitchFamily="34" charset="0"/>
                <a:cs typeface="Arial" panose="020B0604020202020204" pitchFamily="34" charset="0"/>
              </a:rPr>
              <a:t>Riss - radius of ISS (millimeter)</a:t>
            </a:r>
          </a:p>
          <a:p>
            <a:r>
              <a:rPr lang="en-US" altLang="zh-CN" sz="1200" dirty="0">
                <a:latin typeface="Arial" panose="020B0604020202020204" pitchFamily="34" charset="0"/>
                <a:cs typeface="Arial" panose="020B0604020202020204" pitchFamily="34" charset="0"/>
              </a:rPr>
              <a:t>Rshot - radius of SHOT (millimeter)</a:t>
            </a:r>
          </a:p>
          <a:p>
            <a:r>
              <a:rPr lang="en-US" altLang="zh-CN" sz="1200" dirty="0">
                <a:latin typeface="Arial" panose="020B0604020202020204" pitchFamily="34" charset="0"/>
                <a:cs typeface="Arial" panose="020B0604020202020204" pitchFamily="34" charset="0"/>
              </a:rPr>
              <a:t>Tiss - time of extracting keypoints (millisecond)</a:t>
            </a:r>
          </a:p>
          <a:p>
            <a:r>
              <a:rPr lang="en-US" altLang="zh-CN" sz="1200" dirty="0">
                <a:latin typeface="Arial" panose="020B0604020202020204" pitchFamily="34" charset="0"/>
                <a:cs typeface="Arial" panose="020B0604020202020204" pitchFamily="34" charset="0"/>
              </a:rPr>
              <a:t>Tmatch - time of matching pieces (millisecond) </a:t>
            </a:r>
          </a:p>
          <a:p>
            <a:r>
              <a:rPr lang="en-US" altLang="zh-CN" sz="1200" dirty="0">
                <a:latin typeface="Arial" panose="020B0604020202020204" pitchFamily="34" charset="0"/>
                <a:cs typeface="Arial" panose="020B0604020202020204" pitchFamily="34" charset="0"/>
              </a:rPr>
              <a:t>E - matching error (millimeter)</a:t>
            </a:r>
          </a:p>
          <a:p>
            <a:endParaRPr lang="zh-CN" altLang="en-US" sz="1200" dirty="0">
              <a:latin typeface="Arial" panose="020B0604020202020204" pitchFamily="34" charset="0"/>
              <a:cs typeface="Arial" panose="020B0604020202020204" pitchFamily="34" charset="0"/>
            </a:endParaRPr>
          </a:p>
        </p:txBody>
      </p:sp>
      <p:sp>
        <p:nvSpPr>
          <p:cNvPr id="17" name="箭头: 右 16">
            <a:extLst>
              <a:ext uri="{FF2B5EF4-FFF2-40B4-BE49-F238E27FC236}">
                <a16:creationId xmlns:a16="http://schemas.microsoft.com/office/drawing/2014/main" id="{10FB0088-4F43-4D34-8D91-E097E27815C9}"/>
              </a:ext>
            </a:extLst>
          </p:cNvPr>
          <p:cNvSpPr/>
          <p:nvPr/>
        </p:nvSpPr>
        <p:spPr>
          <a:xfrm>
            <a:off x="1983773" y="3134331"/>
            <a:ext cx="378241" cy="277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936A9BAE-974A-4EDE-B8F2-D9C5653732C2}"/>
              </a:ext>
            </a:extLst>
          </p:cNvPr>
          <p:cNvSpPr/>
          <p:nvPr/>
        </p:nvSpPr>
        <p:spPr>
          <a:xfrm>
            <a:off x="7398917" y="3243108"/>
            <a:ext cx="378241" cy="277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ED786F8A-E3AF-4C6B-A094-92C6B9236EB6}"/>
              </a:ext>
            </a:extLst>
          </p:cNvPr>
          <p:cNvSpPr/>
          <p:nvPr/>
        </p:nvSpPr>
        <p:spPr>
          <a:xfrm>
            <a:off x="4895827" y="1637578"/>
            <a:ext cx="378241" cy="277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E9CD43BF-B4C0-4436-8F21-4BC64760285E}"/>
                  </a:ext>
                </a:extLst>
              </p:cNvPr>
              <p:cNvSpPr/>
              <p:nvPr/>
            </p:nvSpPr>
            <p:spPr>
              <a:xfrm>
                <a:off x="3425674" y="4020061"/>
                <a:ext cx="2258118" cy="8487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ε</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undOvr"/>
                          <m:ctrlPr>
                            <a:rPr lang="zh-CN" altLang="en-US" i="1">
                              <a:latin typeface="Cambria Math" panose="02040503050406030204" pitchFamily="18" charset="0"/>
                            </a:rPr>
                          </m:ctrlPr>
                        </m:naryPr>
                        <m:sub>
                          <m:r>
                            <m:rPr>
                              <m:sty m:val="p"/>
                            </m:rPr>
                            <a:rPr lang="zh-CN" altLang="en-US" i="0">
                              <a:latin typeface="Cambria Math" panose="02040503050406030204" pitchFamily="18" charset="0"/>
                            </a:rPr>
                            <m:t>i</m:t>
                          </m:r>
                          <m:r>
                            <a:rPr lang="zh-CN" altLang="en-US" i="0">
                              <a:latin typeface="Cambria Math" panose="02040503050406030204" pitchFamily="18" charset="0"/>
                            </a:rPr>
                            <m:t>=0</m:t>
                          </m:r>
                        </m:sub>
                        <m:sup>
                          <m:r>
                            <m:rPr>
                              <m:sty m:val="p"/>
                            </m:rPr>
                            <a:rPr lang="zh-CN" altLang="en-US" i="0">
                              <a:latin typeface="Cambria Math" panose="02040503050406030204" pitchFamily="18" charset="0"/>
                            </a:rPr>
                            <m:t>n</m:t>
                          </m:r>
                        </m:sup>
                        <m:e>
                          <m:r>
                            <a:rPr lang="zh-CN" altLang="en-US" i="0">
                              <a:latin typeface="Cambria Math" panose="02040503050406030204" pitchFamily="18" charset="0"/>
                            </a:rPr>
                            <m:t>∥</m:t>
                          </m:r>
                          <m:r>
                            <m:rPr>
                              <m:sty m:val="p"/>
                            </m:rPr>
                            <a:rPr lang="zh-CN" altLang="en-US" i="0">
                              <a:latin typeface="Cambria Math" panose="02040503050406030204" pitchFamily="18" charset="0"/>
                            </a:rPr>
                            <m:t>T</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p</m:t>
                              </m:r>
                            </m:e>
                            <m:sub>
                              <m:r>
                                <m:rPr>
                                  <m:sty m:val="p"/>
                                </m:rPr>
                                <a:rPr lang="zh-CN" altLang="en-US" i="0">
                                  <a:latin typeface="Cambria Math" panose="02040503050406030204" pitchFamily="18" charset="0"/>
                                </a:rPr>
                                <m:t>i</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q</m:t>
                              </m:r>
                            </m:e>
                            <m:sub>
                              <m:r>
                                <m:rPr>
                                  <m:sty m:val="p"/>
                                </m:rPr>
                                <a:rPr lang="zh-CN" altLang="en-US" i="0">
                                  <a:latin typeface="Cambria Math" panose="02040503050406030204" pitchFamily="18" charset="0"/>
                                </a:rPr>
                                <m:t>i</m:t>
                              </m:r>
                            </m:sub>
                          </m:sSub>
                          <m:r>
                            <a:rPr lang="zh-CN" altLang="en-US" i="0">
                              <a:latin typeface="Cambria Math" panose="02040503050406030204" pitchFamily="18" charset="0"/>
                            </a:rPr>
                            <m:t>∥</m:t>
                          </m:r>
                        </m:e>
                      </m:nary>
                    </m:oMath>
                  </m:oMathPara>
                </a14:m>
                <a:endParaRPr lang="zh-CN" altLang="en-US" dirty="0"/>
              </a:p>
            </p:txBody>
          </p:sp>
        </mc:Choice>
        <mc:Fallback xmlns="">
          <p:sp>
            <p:nvSpPr>
              <p:cNvPr id="2" name="矩形 1">
                <a:extLst>
                  <a:ext uri="{FF2B5EF4-FFF2-40B4-BE49-F238E27FC236}">
                    <a16:creationId xmlns:a16="http://schemas.microsoft.com/office/drawing/2014/main" id="{E9CD43BF-B4C0-4436-8F21-4BC64760285E}"/>
                  </a:ext>
                </a:extLst>
              </p:cNvPr>
              <p:cNvSpPr>
                <a:spLocks noRot="1" noChangeAspect="1" noMove="1" noResize="1" noEditPoints="1" noAdjustHandles="1" noChangeArrowheads="1" noChangeShapeType="1" noTextEdit="1"/>
              </p:cNvSpPr>
              <p:nvPr/>
            </p:nvSpPr>
            <p:spPr>
              <a:xfrm>
                <a:off x="3425674" y="4020061"/>
                <a:ext cx="2258118" cy="848758"/>
              </a:xfrm>
              <a:prstGeom prst="rect">
                <a:avLst/>
              </a:prstGeom>
              <a:blipFill>
                <a:blip r:embed="rId8"/>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F1F69B8D-7D8F-4BD9-B2B2-CE45B57C5F99}"/>
              </a:ext>
            </a:extLst>
          </p:cNvPr>
          <p:cNvSpPr/>
          <p:nvPr/>
        </p:nvSpPr>
        <p:spPr>
          <a:xfrm>
            <a:off x="3357000" y="4020061"/>
            <a:ext cx="2326792" cy="848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809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B0630D8-318E-49ED-93EB-8FB28F4039DC}"/>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8240" b="17544"/>
          <a:stretch/>
        </p:blipFill>
        <p:spPr>
          <a:xfrm>
            <a:off x="1287000" y="4821268"/>
            <a:ext cx="1896367" cy="1837586"/>
          </a:xfrm>
        </p:spPr>
      </p:pic>
      <p:sp>
        <p:nvSpPr>
          <p:cNvPr id="2" name="标题 1"/>
          <p:cNvSpPr>
            <a:spLocks noGrp="1"/>
          </p:cNvSpPr>
          <p:nvPr>
            <p:ph type="title"/>
          </p:nvPr>
        </p:nvSpPr>
        <p:spPr/>
        <p:txBody>
          <a:bodyPr>
            <a:normAutofit/>
          </a:bodyPr>
          <a:lstStyle/>
          <a:p>
            <a:r>
              <a:rPr lang="en-US" altLang="zh-CN" dirty="0">
                <a:solidFill>
                  <a:srgbClr val="0070C0"/>
                </a:solidFill>
              </a:rPr>
              <a:t>Conclusion</a:t>
            </a:r>
            <a:endParaRPr lang="zh-CN" altLang="en-US" dirty="0">
              <a:solidFill>
                <a:srgbClr val="0070C0"/>
              </a:solidFill>
            </a:endParaRPr>
          </a:p>
        </p:txBody>
      </p:sp>
      <p:sp>
        <p:nvSpPr>
          <p:cNvPr id="6" name="矩形 5">
            <a:extLst>
              <a:ext uri="{FF2B5EF4-FFF2-40B4-BE49-F238E27FC236}">
                <a16:creationId xmlns:a16="http://schemas.microsoft.com/office/drawing/2014/main" id="{FAC3433F-1CD4-4864-9D9D-33B8E7AA2524}"/>
              </a:ext>
            </a:extLst>
          </p:cNvPr>
          <p:cNvSpPr/>
          <p:nvPr/>
        </p:nvSpPr>
        <p:spPr>
          <a:xfrm>
            <a:off x="503547" y="1253673"/>
            <a:ext cx="8259819" cy="3584379"/>
          </a:xfrm>
          <a:prstGeom prst="rect">
            <a:avLst/>
          </a:prstGeom>
        </p:spPr>
        <p:txBody>
          <a:bodyPr wrap="square">
            <a:spAutoFit/>
          </a:bodyPr>
          <a:lstStyle/>
          <a:p>
            <a:pPr>
              <a:lnSpc>
                <a:spcPct val="150000"/>
              </a:lnSpc>
            </a:pPr>
            <a:r>
              <a:rPr lang="en-US" altLang="zh-CN" sz="2200" dirty="0">
                <a:latin typeface="Arial" panose="020B0604020202020204" pitchFamily="34" charset="0"/>
                <a:ea typeface="新宋体" panose="02010609030101010101" pitchFamily="49" charset="-122"/>
                <a:cs typeface="Arial" panose="020B0604020202020204" pitchFamily="34" charset="0"/>
              </a:rPr>
              <a:t>We present a complete pipeline of automatically reassembling fractured bones, which can provide some references to surgeon in orthopedic surgery, then introduce the way to create 3D model from CT image, extract the prominent points, analyze the structure and find correspondence among them. </a:t>
            </a:r>
          </a:p>
          <a:p>
            <a:pPr>
              <a:lnSpc>
                <a:spcPct val="150000"/>
              </a:lnSpc>
            </a:pPr>
            <a:r>
              <a:rPr lang="en-US" altLang="zh-CN" sz="2200" b="1" dirty="0">
                <a:latin typeface="Arial" panose="020B0604020202020204" pitchFamily="34" charset="0"/>
                <a:ea typeface="新宋体" panose="02010609030101010101" pitchFamily="49" charset="-122"/>
                <a:cs typeface="Arial" panose="020B0604020202020204" pitchFamily="34" charset="0"/>
              </a:rPr>
              <a:t>Limitations. </a:t>
            </a:r>
            <a:r>
              <a:rPr lang="en-US" altLang="zh-CN" sz="2200" dirty="0">
                <a:latin typeface="Arial" panose="020B0604020202020204" pitchFamily="34" charset="0"/>
                <a:ea typeface="新宋体" panose="02010609030101010101" pitchFamily="49" charset="-122"/>
                <a:cs typeface="Arial" panose="020B0604020202020204" pitchFamily="34" charset="0"/>
              </a:rPr>
              <a:t>When the fragments become pretty small, the alignment results are not very satisfactory.</a:t>
            </a:r>
            <a:endParaRPr lang="zh-CN" altLang="en-US" sz="2200" dirty="0">
              <a:latin typeface="Arial" panose="020B0604020202020204" pitchFamily="34" charset="0"/>
              <a:ea typeface="新宋体" panose="02010609030101010101" pitchFamily="49" charset="-122"/>
              <a:cs typeface="Arial" panose="020B0604020202020204" pitchFamily="34" charset="0"/>
            </a:endParaRPr>
          </a:p>
        </p:txBody>
      </p:sp>
      <p:sp>
        <p:nvSpPr>
          <p:cNvPr id="7" name="矩形 6">
            <a:extLst>
              <a:ext uri="{FF2B5EF4-FFF2-40B4-BE49-F238E27FC236}">
                <a16:creationId xmlns:a16="http://schemas.microsoft.com/office/drawing/2014/main" id="{351E9A64-B456-4995-9437-05A6E0FEDD17}"/>
              </a:ext>
            </a:extLst>
          </p:cNvPr>
          <p:cNvSpPr/>
          <p:nvPr/>
        </p:nvSpPr>
        <p:spPr>
          <a:xfrm>
            <a:off x="3285000" y="5425287"/>
            <a:ext cx="4572000" cy="646331"/>
          </a:xfrm>
          <a:prstGeom prst="rect">
            <a:avLst/>
          </a:prstGeom>
        </p:spPr>
        <p:txBody>
          <a:bodyPr>
            <a:spAutoFit/>
          </a:bodyPr>
          <a:lstStyle/>
          <a:p>
            <a:r>
              <a:rPr lang="en-US" altLang="zh-CN" dirty="0">
                <a:latin typeface="Arial" panose="020B0604020202020204" pitchFamily="34" charset="0"/>
                <a:cs typeface="Arial" panose="020B0604020202020204" pitchFamily="34" charset="0"/>
              </a:rPr>
              <a:t>A small piece containing 193 vertexes, 483 edges, 308 faces</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45013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2349555"/>
            <a:ext cx="7344816" cy="2158890"/>
          </a:xfrm>
        </p:spPr>
        <p:txBody>
          <a:bodyPr>
            <a:normAutofit/>
          </a:bodyPr>
          <a:lstStyle/>
          <a:p>
            <a:pPr>
              <a:lnSpc>
                <a:spcPct val="150000"/>
              </a:lnSpc>
            </a:pPr>
            <a:r>
              <a:rPr lang="en-US" altLang="zh-CN" sz="4000" dirty="0"/>
              <a:t>Thank you !</a:t>
            </a:r>
            <a:endParaRPr lang="zh-CN" altLang="en-US" sz="4000" dirty="0"/>
          </a:p>
        </p:txBody>
      </p:sp>
      <p:pic>
        <p:nvPicPr>
          <p:cNvPr id="6" name="Picture 4" descr="http://vrlab.buaa.edu.cn/images/logo6.jpg">
            <a:extLst>
              <a:ext uri="{FF2B5EF4-FFF2-40B4-BE49-F238E27FC236}">
                <a16:creationId xmlns:a16="http://schemas.microsoft.com/office/drawing/2014/main" id="{92E57804-4A4D-4C40-A120-76F3FB6923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63"/>
          <a:stretch/>
        </p:blipFill>
        <p:spPr bwMode="auto">
          <a:xfrm>
            <a:off x="4122000" y="6040069"/>
            <a:ext cx="4195262" cy="6371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dministrator\Desktop\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900" y="6040069"/>
            <a:ext cx="29622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icvrv.org/img/logo_c_opt.jpg">
            <a:extLst>
              <a:ext uri="{FF2B5EF4-FFF2-40B4-BE49-F238E27FC236}">
                <a16:creationId xmlns:a16="http://schemas.microsoft.com/office/drawing/2014/main" id="{7DD336A6-D715-40CC-9662-4802F77B35AA}"/>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t="9656" b="10280"/>
          <a:stretch/>
        </p:blipFill>
        <p:spPr bwMode="auto">
          <a:xfrm>
            <a:off x="1575" y="0"/>
            <a:ext cx="9182784" cy="1013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4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83A5129-A3F3-4F02-BA02-D539EC397EAC}"/>
              </a:ext>
            </a:extLst>
          </p:cNvPr>
          <p:cNvSpPr>
            <a:spLocks noGrp="1"/>
          </p:cNvSpPr>
          <p:nvPr>
            <p:ph idx="1"/>
          </p:nvPr>
        </p:nvSpPr>
        <p:spPr/>
        <p:txBody>
          <a:bodyPr/>
          <a:lstStyle/>
          <a:p>
            <a:pPr marL="514350" indent="-514350">
              <a:buFont typeface="Wingdings" panose="05000000000000000000" pitchFamily="2" charset="2"/>
              <a:buChar char="l"/>
            </a:pPr>
            <a:r>
              <a:rPr lang="en-US" altLang="zh-CN" dirty="0"/>
              <a:t>Motivation and Problem</a:t>
            </a:r>
          </a:p>
          <a:p>
            <a:pPr marL="514350" indent="-514350">
              <a:buFont typeface="Wingdings" panose="05000000000000000000" pitchFamily="2" charset="2"/>
              <a:buChar char="l"/>
            </a:pPr>
            <a:r>
              <a:rPr lang="en-US" altLang="zh-CN" dirty="0"/>
              <a:t>Methods </a:t>
            </a:r>
          </a:p>
          <a:p>
            <a:pPr marL="857250" lvl="1" indent="-514350">
              <a:buFont typeface="+mj-lt"/>
              <a:buAutoNum type="romanUcPeriod"/>
            </a:pPr>
            <a:r>
              <a:rPr lang="en-US" altLang="zh-CN" dirty="0"/>
              <a:t>Reconstruction of Bone Model</a:t>
            </a:r>
          </a:p>
          <a:p>
            <a:pPr marL="857250" lvl="1" indent="-514350">
              <a:buFont typeface="+mj-lt"/>
              <a:buAutoNum type="romanUcPeriod"/>
            </a:pPr>
            <a:r>
              <a:rPr lang="en-US" altLang="zh-CN" dirty="0"/>
              <a:t>Calculating Keypoints and Descriptor</a:t>
            </a:r>
          </a:p>
          <a:p>
            <a:pPr marL="857250" lvl="1" indent="-514350">
              <a:buFont typeface="+mj-lt"/>
              <a:buAutoNum type="romanUcPeriod"/>
            </a:pPr>
            <a:r>
              <a:rPr lang="en-US" altLang="zh-CN" dirty="0"/>
              <a:t>Aligning Pieces with Template</a:t>
            </a:r>
          </a:p>
          <a:p>
            <a:pPr marL="514350" indent="-514350">
              <a:buFont typeface="Wingdings" panose="05000000000000000000" pitchFamily="2" charset="2"/>
              <a:buChar char="l"/>
            </a:pPr>
            <a:r>
              <a:rPr lang="en-US" altLang="zh-CN" dirty="0"/>
              <a:t>Experimental Results</a:t>
            </a:r>
          </a:p>
          <a:p>
            <a:pPr marL="514350" indent="-514350">
              <a:buFont typeface="Wingdings" panose="05000000000000000000" pitchFamily="2" charset="2"/>
              <a:buChar char="l"/>
            </a:pPr>
            <a:r>
              <a:rPr lang="en-US" altLang="zh-CN" dirty="0"/>
              <a:t>Conclusion</a:t>
            </a:r>
          </a:p>
          <a:p>
            <a:endParaRPr lang="zh-CN" altLang="en-US" dirty="0"/>
          </a:p>
        </p:txBody>
      </p:sp>
      <p:sp>
        <p:nvSpPr>
          <p:cNvPr id="3" name="标题 2">
            <a:extLst>
              <a:ext uri="{FF2B5EF4-FFF2-40B4-BE49-F238E27FC236}">
                <a16:creationId xmlns:a16="http://schemas.microsoft.com/office/drawing/2014/main" id="{BB46D1E2-6D11-4FFC-9EC1-937481A4E47B}"/>
              </a:ext>
            </a:extLst>
          </p:cNvPr>
          <p:cNvSpPr>
            <a:spLocks noGrp="1"/>
          </p:cNvSpPr>
          <p:nvPr>
            <p:ph type="title"/>
          </p:nvPr>
        </p:nvSpPr>
        <p:spPr/>
        <p:txBody>
          <a:bodyPr/>
          <a:lstStyle/>
          <a:p>
            <a:r>
              <a:rPr lang="en-US" altLang="zh-CN" dirty="0"/>
              <a:t>Content</a:t>
            </a:r>
            <a:endParaRPr lang="zh-CN" altLang="en-US" dirty="0"/>
          </a:p>
        </p:txBody>
      </p:sp>
    </p:spTree>
    <p:extLst>
      <p:ext uri="{BB962C8B-B14F-4D97-AF65-F5344CB8AC3E}">
        <p14:creationId xmlns:p14="http://schemas.microsoft.com/office/powerpoint/2010/main" val="69611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3980056" y="1177744"/>
            <a:ext cx="4743451" cy="2607454"/>
          </a:xfrm>
        </p:spPr>
        <p:txBody>
          <a:bodyPr>
            <a:normAutofit/>
          </a:bodyPr>
          <a:lstStyle/>
          <a:p>
            <a:r>
              <a:rPr lang="en-US" altLang="zh-CN" dirty="0"/>
              <a:t>Traditional repairing surgery:</a:t>
            </a:r>
          </a:p>
          <a:p>
            <a:pPr marL="342900" indent="-342900">
              <a:buFont typeface="Arial" panose="020B0604020202020204" pitchFamily="34" charset="0"/>
              <a:buChar char="•"/>
            </a:pPr>
            <a:r>
              <a:rPr lang="en-US" altLang="zh-CN" dirty="0"/>
              <a:t>More exposure to radiation</a:t>
            </a:r>
          </a:p>
          <a:p>
            <a:pPr marL="342900" indent="-342900">
              <a:buFont typeface="Arial" panose="020B0604020202020204" pitchFamily="34" charset="0"/>
              <a:buChar char="•"/>
            </a:pPr>
            <a:r>
              <a:rPr lang="en-US" altLang="zh-CN" dirty="0"/>
              <a:t>Longer recovery time</a:t>
            </a:r>
          </a:p>
          <a:p>
            <a:pPr marL="342900" indent="-342900">
              <a:buFont typeface="Arial" panose="020B0604020202020204" pitchFamily="34" charset="0"/>
              <a:buChar char="•"/>
            </a:pPr>
            <a:r>
              <a:rPr lang="en-US" altLang="zh-CN" dirty="0"/>
              <a:t>Joint dysfunction and infection</a:t>
            </a:r>
            <a:endParaRPr lang="zh-CN" altLang="en-US" dirty="0"/>
          </a:p>
        </p:txBody>
      </p:sp>
      <p:sp>
        <p:nvSpPr>
          <p:cNvPr id="4" name="标题 1"/>
          <p:cNvSpPr>
            <a:spLocks noGrp="1"/>
          </p:cNvSpPr>
          <p:nvPr>
            <p:ph type="title"/>
          </p:nvPr>
        </p:nvSpPr>
        <p:spPr>
          <a:xfrm>
            <a:off x="503548" y="365127"/>
            <a:ext cx="8136904" cy="687609"/>
          </a:xfrm>
        </p:spPr>
        <p:txBody>
          <a:bodyPr/>
          <a:lstStyle/>
          <a:p>
            <a:r>
              <a:rPr lang="en-US" altLang="zh-CN" dirty="0">
                <a:solidFill>
                  <a:srgbClr val="0070C0"/>
                </a:solidFill>
              </a:rPr>
              <a:t>Motivation and Problem</a:t>
            </a:r>
            <a:endParaRPr lang="zh-CN" altLang="en-US" dirty="0">
              <a:solidFill>
                <a:srgbClr val="0070C0"/>
              </a:solidFill>
            </a:endParaRPr>
          </a:p>
        </p:txBody>
      </p:sp>
      <p:sp>
        <p:nvSpPr>
          <p:cNvPr id="2" name="Rectangle 4">
            <a:extLst>
              <a:ext uri="{FF2B5EF4-FFF2-40B4-BE49-F238E27FC236}">
                <a16:creationId xmlns:a16="http://schemas.microsoft.com/office/drawing/2014/main" id="{34365732-5593-454A-B21A-E6BE84AD4C4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1" name="图片 31">
            <a:extLst>
              <a:ext uri="{FF2B5EF4-FFF2-40B4-BE49-F238E27FC236}">
                <a16:creationId xmlns:a16="http://schemas.microsoft.com/office/drawing/2014/main" id="{48BC7F90-DCB0-46E7-8117-0878AF0C5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691" y="1269000"/>
            <a:ext cx="3310406" cy="242494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885AEAB1-422D-4E4D-B3DB-6436694BFC0F}"/>
              </a:ext>
            </a:extLst>
          </p:cNvPr>
          <p:cNvSpPr/>
          <p:nvPr/>
        </p:nvSpPr>
        <p:spPr>
          <a:xfrm>
            <a:off x="503547" y="4001462"/>
            <a:ext cx="8343453" cy="2343655"/>
          </a:xfrm>
          <a:prstGeom prst="rect">
            <a:avLst/>
          </a:prstGeom>
        </p:spPr>
        <p:txBody>
          <a:bodyPr wrap="square">
            <a:spAutoFit/>
          </a:bodyPr>
          <a:lstStyle/>
          <a:p>
            <a:pPr>
              <a:lnSpc>
                <a:spcPct val="150000"/>
              </a:lnSpc>
            </a:pPr>
            <a:r>
              <a:rPr lang="en-US" altLang="zh-CN" sz="2000" dirty="0">
                <a:latin typeface="Arial" panose="020B0604020202020204" pitchFamily="34" charset="0"/>
                <a:cs typeface="Arial" panose="020B0604020202020204" pitchFamily="34" charset="0"/>
              </a:rPr>
              <a:t>Compared with some semi-automatic reassembly methods for </a:t>
            </a:r>
            <a:r>
              <a:rPr lang="en-US" altLang="zh-CN" sz="2000" dirty="0" err="1">
                <a:latin typeface="Arial" panose="020B0604020202020204" pitchFamily="34" charset="0"/>
                <a:cs typeface="Arial" panose="020B0604020202020204" pitchFamily="34" charset="0"/>
              </a:rPr>
              <a:t>archaeo</a:t>
            </a:r>
            <a:r>
              <a:rPr lang="en-US" altLang="zh-CN" sz="2000" dirty="0">
                <a:latin typeface="Arial" panose="020B0604020202020204" pitchFamily="34" charset="0"/>
                <a:cs typeface="Arial" panose="020B0604020202020204" pitchFamily="34" charset="0"/>
              </a:rPr>
              <a:t>-logical artifacts and forensic evidences, ours is fully automatic without human interactions and specialized to medical purposes. It can help orthopedic surgeons to make correct decisions in fractured bones rea-</a:t>
            </a:r>
            <a:r>
              <a:rPr lang="en-US" altLang="zh-CN" sz="2000" dirty="0" err="1">
                <a:latin typeface="Arial" panose="020B0604020202020204" pitchFamily="34" charset="0"/>
                <a:cs typeface="Arial" panose="020B0604020202020204" pitchFamily="34" charset="0"/>
              </a:rPr>
              <a:t>ssembly</a:t>
            </a:r>
            <a:r>
              <a:rPr lang="en-US" altLang="zh-CN" sz="2000" dirty="0">
                <a:latin typeface="Arial" panose="020B060402020202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191129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03548" y="365127"/>
            <a:ext cx="8136904" cy="687609"/>
          </a:xfrm>
        </p:spPr>
        <p:txBody>
          <a:bodyPr/>
          <a:lstStyle/>
          <a:p>
            <a:r>
              <a:rPr lang="en-US" altLang="zh-CN" dirty="0">
                <a:solidFill>
                  <a:srgbClr val="0070C0"/>
                </a:solidFill>
              </a:rPr>
              <a:t>Methods Overview</a:t>
            </a:r>
            <a:endParaRPr lang="zh-CN" altLang="en-US" dirty="0">
              <a:solidFill>
                <a:srgbClr val="0070C0"/>
              </a:solidFill>
            </a:endParaRPr>
          </a:p>
        </p:txBody>
      </p:sp>
      <p:sp>
        <p:nvSpPr>
          <p:cNvPr id="30" name="矩形: 圆角 29">
            <a:extLst>
              <a:ext uri="{FF2B5EF4-FFF2-40B4-BE49-F238E27FC236}">
                <a16:creationId xmlns:a16="http://schemas.microsoft.com/office/drawing/2014/main" id="{9752D900-8372-4DF1-94F2-4D666D4E01EF}"/>
              </a:ext>
            </a:extLst>
          </p:cNvPr>
          <p:cNvSpPr/>
          <p:nvPr/>
        </p:nvSpPr>
        <p:spPr>
          <a:xfrm>
            <a:off x="7133436" y="1150536"/>
            <a:ext cx="1860662" cy="38183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31" name="矩形: 圆角 30">
            <a:extLst>
              <a:ext uri="{FF2B5EF4-FFF2-40B4-BE49-F238E27FC236}">
                <a16:creationId xmlns:a16="http://schemas.microsoft.com/office/drawing/2014/main" id="{79D71044-28AC-496B-BD5E-CF5B08056E7D}"/>
              </a:ext>
            </a:extLst>
          </p:cNvPr>
          <p:cNvSpPr/>
          <p:nvPr/>
        </p:nvSpPr>
        <p:spPr>
          <a:xfrm>
            <a:off x="4809624" y="1165050"/>
            <a:ext cx="1860662" cy="38183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32" name="矩形: 圆角 31">
            <a:extLst>
              <a:ext uri="{FF2B5EF4-FFF2-40B4-BE49-F238E27FC236}">
                <a16:creationId xmlns:a16="http://schemas.microsoft.com/office/drawing/2014/main" id="{F043D0F7-A240-415C-ADA7-219C0B4F59C8}"/>
              </a:ext>
            </a:extLst>
          </p:cNvPr>
          <p:cNvSpPr/>
          <p:nvPr/>
        </p:nvSpPr>
        <p:spPr>
          <a:xfrm>
            <a:off x="2485812" y="1150536"/>
            <a:ext cx="1860662" cy="38183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33" name="矩形: 圆角 32">
            <a:extLst>
              <a:ext uri="{FF2B5EF4-FFF2-40B4-BE49-F238E27FC236}">
                <a16:creationId xmlns:a16="http://schemas.microsoft.com/office/drawing/2014/main" id="{42B9125A-311A-4DB9-94E2-4F638A4662C1}"/>
              </a:ext>
            </a:extLst>
          </p:cNvPr>
          <p:cNvSpPr/>
          <p:nvPr/>
        </p:nvSpPr>
        <p:spPr>
          <a:xfrm>
            <a:off x="162000" y="1188315"/>
            <a:ext cx="1860662" cy="38183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036990CC-42A7-4F78-AEE4-CAC7A1143786}"/>
              </a:ext>
            </a:extLst>
          </p:cNvPr>
          <p:cNvSpPr txBox="1"/>
          <p:nvPr/>
        </p:nvSpPr>
        <p:spPr>
          <a:xfrm>
            <a:off x="564258" y="4430793"/>
            <a:ext cx="1129538" cy="369332"/>
          </a:xfrm>
          <a:prstGeom prst="rect">
            <a:avLst/>
          </a:prstGeom>
          <a:noFill/>
        </p:spPr>
        <p:txBody>
          <a:bodyPr wrap="square" rtlCol="0">
            <a:spAutoFit/>
          </a:bodyPr>
          <a:lstStyle/>
          <a:p>
            <a:r>
              <a:rPr lang="en-US" altLang="zh-CN" b="1" dirty="0"/>
              <a:t>CT Data</a:t>
            </a:r>
            <a:endParaRPr lang="zh-CN" altLang="en-US" b="1" dirty="0"/>
          </a:p>
        </p:txBody>
      </p:sp>
      <p:pic>
        <p:nvPicPr>
          <p:cNvPr id="35" name="图片 34">
            <a:extLst>
              <a:ext uri="{FF2B5EF4-FFF2-40B4-BE49-F238E27FC236}">
                <a16:creationId xmlns:a16="http://schemas.microsoft.com/office/drawing/2014/main" id="{2E576EB8-E456-440C-B0EC-267024851F96}"/>
              </a:ext>
            </a:extLst>
          </p:cNvPr>
          <p:cNvPicPr>
            <a:picLocks noChangeAspect="1"/>
          </p:cNvPicPr>
          <p:nvPr/>
        </p:nvPicPr>
        <p:blipFill>
          <a:blip r:embed="rId4"/>
          <a:stretch>
            <a:fillRect/>
          </a:stretch>
        </p:blipFill>
        <p:spPr>
          <a:xfrm>
            <a:off x="354269" y="1394454"/>
            <a:ext cx="1502982" cy="2830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6" name="文本框 35">
            <a:extLst>
              <a:ext uri="{FF2B5EF4-FFF2-40B4-BE49-F238E27FC236}">
                <a16:creationId xmlns:a16="http://schemas.microsoft.com/office/drawing/2014/main" id="{FFA4578B-D77C-4946-AEA1-49B595E135F1}"/>
              </a:ext>
            </a:extLst>
          </p:cNvPr>
          <p:cNvSpPr txBox="1"/>
          <p:nvPr/>
        </p:nvSpPr>
        <p:spPr>
          <a:xfrm>
            <a:off x="679500" y="5118243"/>
            <a:ext cx="7785000" cy="1420325"/>
          </a:xfrm>
          <a:prstGeom prst="rect">
            <a:avLst/>
          </a:prstGeom>
          <a:noFill/>
        </p:spPr>
        <p:txBody>
          <a:bodyPr wrap="square" rtlCol="0">
            <a:spAutoFit/>
          </a:bodyPr>
          <a:lstStyle/>
          <a:p>
            <a:pPr marL="342900" indent="-342900">
              <a:lnSpc>
                <a:spcPct val="150000"/>
              </a:lnSpc>
              <a:buFont typeface="+mj-lt"/>
              <a:buAutoNum type="arabicPeriod"/>
            </a:pPr>
            <a:r>
              <a:rPr lang="en-US" altLang="zh-CN" sz="2000" dirty="0">
                <a:latin typeface="Arial" panose="020B0604020202020204" pitchFamily="34" charset="0"/>
                <a:cs typeface="Arial" panose="020B0604020202020204" pitchFamily="34" charset="0"/>
              </a:rPr>
              <a:t>Separating, Segmenting, Reconstructing the CT image</a:t>
            </a:r>
          </a:p>
          <a:p>
            <a:pPr marL="342900" indent="-342900">
              <a:lnSpc>
                <a:spcPct val="150000"/>
              </a:lnSpc>
              <a:buFont typeface="+mj-lt"/>
              <a:buAutoNum type="arabicPeriod"/>
            </a:pPr>
            <a:r>
              <a:rPr lang="en-US" altLang="zh-CN" sz="2000" dirty="0">
                <a:latin typeface="Arial" panose="020B0604020202020204" pitchFamily="34" charset="0"/>
                <a:cs typeface="Arial" panose="020B0604020202020204" pitchFamily="34" charset="0"/>
              </a:rPr>
              <a:t>Extracting Keypoints, Computing Descriptor </a:t>
            </a:r>
          </a:p>
          <a:p>
            <a:pPr marL="342900" indent="-342900">
              <a:lnSpc>
                <a:spcPct val="150000"/>
              </a:lnSpc>
              <a:buFont typeface="+mj-lt"/>
              <a:buAutoNum type="arabicPeriod"/>
            </a:pPr>
            <a:r>
              <a:rPr lang="en-US" altLang="zh-CN" sz="2000" dirty="0">
                <a:latin typeface="Arial" panose="020B0604020202020204" pitchFamily="34" charset="0"/>
                <a:cs typeface="Arial" panose="020B0604020202020204" pitchFamily="34" charset="0"/>
              </a:rPr>
              <a:t>Aligning Fragments to Template</a:t>
            </a:r>
          </a:p>
        </p:txBody>
      </p:sp>
      <p:sp>
        <p:nvSpPr>
          <p:cNvPr id="37" name="文本框 36">
            <a:extLst>
              <a:ext uri="{FF2B5EF4-FFF2-40B4-BE49-F238E27FC236}">
                <a16:creationId xmlns:a16="http://schemas.microsoft.com/office/drawing/2014/main" id="{80B9695C-AEA7-4524-9A07-82211F42ECE5}"/>
              </a:ext>
            </a:extLst>
          </p:cNvPr>
          <p:cNvSpPr txBox="1"/>
          <p:nvPr/>
        </p:nvSpPr>
        <p:spPr>
          <a:xfrm>
            <a:off x="2870161" y="4393015"/>
            <a:ext cx="1217000" cy="369332"/>
          </a:xfrm>
          <a:prstGeom prst="rect">
            <a:avLst/>
          </a:prstGeom>
          <a:noFill/>
        </p:spPr>
        <p:txBody>
          <a:bodyPr wrap="square" rtlCol="0">
            <a:spAutoFit/>
          </a:bodyPr>
          <a:lstStyle/>
          <a:p>
            <a:r>
              <a:rPr lang="en-US" altLang="zh-CN" b="1" dirty="0"/>
              <a:t>3D Model</a:t>
            </a:r>
            <a:endParaRPr lang="zh-CN" altLang="en-US" b="1" dirty="0"/>
          </a:p>
        </p:txBody>
      </p:sp>
      <p:pic>
        <p:nvPicPr>
          <p:cNvPr id="40" name="图片 39">
            <a:extLst>
              <a:ext uri="{FF2B5EF4-FFF2-40B4-BE49-F238E27FC236}">
                <a16:creationId xmlns:a16="http://schemas.microsoft.com/office/drawing/2014/main" id="{6BAB07EB-7EBB-4FE0-B870-72FBCBEF175E}"/>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992805" y="1371191"/>
            <a:ext cx="1494299" cy="27995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图片 42">
            <a:extLst>
              <a:ext uri="{FF2B5EF4-FFF2-40B4-BE49-F238E27FC236}">
                <a16:creationId xmlns:a16="http://schemas.microsoft.com/office/drawing/2014/main" id="{8B76D1A2-73F7-48FD-BFB2-40C163DCDBB6}"/>
              </a:ext>
            </a:extLst>
          </p:cNvPr>
          <p:cNvPicPr>
            <a:picLocks noChangeAspect="1"/>
          </p:cNvPicPr>
          <p:nvPr/>
        </p:nvPicPr>
        <p:blipFill>
          <a:blip r:embed="rId6"/>
          <a:stretch>
            <a:fillRect/>
          </a:stretch>
        </p:blipFill>
        <p:spPr>
          <a:xfrm>
            <a:off x="7321349" y="1356678"/>
            <a:ext cx="1484835" cy="27995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4" name="图片 43">
            <a:extLst>
              <a:ext uri="{FF2B5EF4-FFF2-40B4-BE49-F238E27FC236}">
                <a16:creationId xmlns:a16="http://schemas.microsoft.com/office/drawing/2014/main" id="{D634ADC9-F707-4D13-8D27-99357E8122C5}"/>
              </a:ext>
            </a:extLst>
          </p:cNvPr>
          <p:cNvPicPr>
            <a:picLocks noChangeAspect="1"/>
          </p:cNvPicPr>
          <p:nvPr/>
        </p:nvPicPr>
        <p:blipFill>
          <a:blip r:embed="rId7"/>
          <a:stretch>
            <a:fillRect/>
          </a:stretch>
        </p:blipFill>
        <p:spPr>
          <a:xfrm>
            <a:off x="2664716" y="1355266"/>
            <a:ext cx="1500198" cy="27995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5" name="文本框 44">
            <a:extLst>
              <a:ext uri="{FF2B5EF4-FFF2-40B4-BE49-F238E27FC236}">
                <a16:creationId xmlns:a16="http://schemas.microsoft.com/office/drawing/2014/main" id="{C9909717-5F53-4034-9EAF-FAFDFE76CE23}"/>
              </a:ext>
            </a:extLst>
          </p:cNvPr>
          <p:cNvSpPr txBox="1"/>
          <p:nvPr/>
        </p:nvSpPr>
        <p:spPr>
          <a:xfrm>
            <a:off x="5131455" y="4407530"/>
            <a:ext cx="1217000" cy="369332"/>
          </a:xfrm>
          <a:prstGeom prst="rect">
            <a:avLst/>
          </a:prstGeom>
          <a:noFill/>
        </p:spPr>
        <p:txBody>
          <a:bodyPr wrap="square" rtlCol="0">
            <a:spAutoFit/>
          </a:bodyPr>
          <a:lstStyle/>
          <a:p>
            <a:r>
              <a:rPr lang="en-US" altLang="zh-CN" b="1" dirty="0"/>
              <a:t>Keypoints</a:t>
            </a:r>
            <a:endParaRPr lang="zh-CN" altLang="en-US" b="1" dirty="0"/>
          </a:p>
        </p:txBody>
      </p:sp>
      <p:sp>
        <p:nvSpPr>
          <p:cNvPr id="46" name="文本框 45">
            <a:extLst>
              <a:ext uri="{FF2B5EF4-FFF2-40B4-BE49-F238E27FC236}">
                <a16:creationId xmlns:a16="http://schemas.microsoft.com/office/drawing/2014/main" id="{A65D9375-40F6-4770-9372-B095700AFBF3}"/>
              </a:ext>
            </a:extLst>
          </p:cNvPr>
          <p:cNvSpPr txBox="1"/>
          <p:nvPr/>
        </p:nvSpPr>
        <p:spPr>
          <a:xfrm>
            <a:off x="7455266" y="4355399"/>
            <a:ext cx="1217000" cy="369332"/>
          </a:xfrm>
          <a:prstGeom prst="rect">
            <a:avLst/>
          </a:prstGeom>
          <a:noFill/>
        </p:spPr>
        <p:txBody>
          <a:bodyPr wrap="square" rtlCol="0">
            <a:spAutoFit/>
          </a:bodyPr>
          <a:lstStyle/>
          <a:p>
            <a:r>
              <a:rPr lang="en-US" altLang="zh-CN" b="1" dirty="0"/>
              <a:t>Complete </a:t>
            </a:r>
            <a:endParaRPr lang="zh-CN" altLang="en-US" b="1" dirty="0"/>
          </a:p>
        </p:txBody>
      </p:sp>
      <p:sp>
        <p:nvSpPr>
          <p:cNvPr id="39" name="箭头: 右 38">
            <a:extLst>
              <a:ext uri="{FF2B5EF4-FFF2-40B4-BE49-F238E27FC236}">
                <a16:creationId xmlns:a16="http://schemas.microsoft.com/office/drawing/2014/main" id="{5B6BAA89-D222-4A48-BEB8-CCF6AF2CC58A}"/>
              </a:ext>
            </a:extLst>
          </p:cNvPr>
          <p:cNvSpPr/>
          <p:nvPr/>
        </p:nvSpPr>
        <p:spPr>
          <a:xfrm>
            <a:off x="1857251" y="2809554"/>
            <a:ext cx="807465" cy="5334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1</a:t>
            </a:r>
            <a:endParaRPr lang="zh-CN" altLang="en-US" dirty="0"/>
          </a:p>
        </p:txBody>
      </p:sp>
      <p:sp>
        <p:nvSpPr>
          <p:cNvPr id="48" name="箭头: 右 47">
            <a:extLst>
              <a:ext uri="{FF2B5EF4-FFF2-40B4-BE49-F238E27FC236}">
                <a16:creationId xmlns:a16="http://schemas.microsoft.com/office/drawing/2014/main" id="{3903807D-2B63-4282-A707-1FAB856C8827}"/>
              </a:ext>
            </a:extLst>
          </p:cNvPr>
          <p:cNvSpPr/>
          <p:nvPr/>
        </p:nvSpPr>
        <p:spPr>
          <a:xfrm>
            <a:off x="4174317" y="2830767"/>
            <a:ext cx="807465" cy="5334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2</a:t>
            </a:r>
            <a:endParaRPr lang="zh-CN" altLang="en-US" dirty="0"/>
          </a:p>
        </p:txBody>
      </p:sp>
      <p:sp>
        <p:nvSpPr>
          <p:cNvPr id="49" name="箭头: 右 48">
            <a:extLst>
              <a:ext uri="{FF2B5EF4-FFF2-40B4-BE49-F238E27FC236}">
                <a16:creationId xmlns:a16="http://schemas.microsoft.com/office/drawing/2014/main" id="{E16DE1E8-1E21-4B4A-B8DB-AF77CAF555A7}"/>
              </a:ext>
            </a:extLst>
          </p:cNvPr>
          <p:cNvSpPr/>
          <p:nvPr/>
        </p:nvSpPr>
        <p:spPr>
          <a:xfrm>
            <a:off x="6498127" y="2807502"/>
            <a:ext cx="807465" cy="5334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3</a:t>
            </a:r>
            <a:endParaRPr lang="zh-CN" altLang="en-US" dirty="0"/>
          </a:p>
        </p:txBody>
      </p:sp>
    </p:spTree>
    <p:extLst>
      <p:ext uri="{BB962C8B-B14F-4D97-AF65-F5344CB8AC3E}">
        <p14:creationId xmlns:p14="http://schemas.microsoft.com/office/powerpoint/2010/main" val="402937531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normAutofit/>
          </a:bodyPr>
          <a:lstStyle/>
          <a:p>
            <a:r>
              <a:rPr lang="en-US" altLang="zh-CN" dirty="0">
                <a:solidFill>
                  <a:srgbClr val="0070C0"/>
                </a:solidFill>
              </a:rPr>
              <a:t>I. Reconstruction of Bone Model</a:t>
            </a:r>
            <a:endParaRPr lang="zh-CN" altLang="en-US" dirty="0">
              <a:solidFill>
                <a:srgbClr val="0070C0"/>
              </a:solidFill>
            </a:endParaRPr>
          </a:p>
        </p:txBody>
      </p:sp>
      <p:sp>
        <p:nvSpPr>
          <p:cNvPr id="3" name="Rectangle 4">
            <a:extLst>
              <a:ext uri="{FF2B5EF4-FFF2-40B4-BE49-F238E27FC236}">
                <a16:creationId xmlns:a16="http://schemas.microsoft.com/office/drawing/2014/main" id="{2014C70D-1FC1-4C48-BED3-A3611AEAE06E}"/>
              </a:ext>
            </a:extLst>
          </p:cNvPr>
          <p:cNvSpPr>
            <a:spLocks noChangeArrowheads="1"/>
          </p:cNvSpPr>
          <p:nvPr/>
        </p:nvSpPr>
        <p:spPr bwMode="auto">
          <a:xfrm>
            <a:off x="500348" y="11803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5">
            <a:extLst>
              <a:ext uri="{FF2B5EF4-FFF2-40B4-BE49-F238E27FC236}">
                <a16:creationId xmlns:a16="http://schemas.microsoft.com/office/drawing/2014/main" id="{33ACCFAE-1656-44B9-AB3E-C13EF6B07CFE}"/>
              </a:ext>
            </a:extLst>
          </p:cNvPr>
          <p:cNvGrpSpPr>
            <a:grpSpLocks/>
          </p:cNvGrpSpPr>
          <p:nvPr/>
        </p:nvGrpSpPr>
        <p:grpSpPr bwMode="auto">
          <a:xfrm>
            <a:off x="533922" y="1196752"/>
            <a:ext cx="8119816" cy="5664450"/>
            <a:chOff x="-2831" y="59"/>
            <a:chExt cx="34212" cy="20738"/>
          </a:xfrm>
        </p:grpSpPr>
        <p:sp>
          <p:nvSpPr>
            <p:cNvPr id="5" name="Text Box 3">
              <a:extLst>
                <a:ext uri="{FF2B5EF4-FFF2-40B4-BE49-F238E27FC236}">
                  <a16:creationId xmlns:a16="http://schemas.microsoft.com/office/drawing/2014/main" id="{55348B7A-7D0D-43A2-8AE3-5C240B8444C4}"/>
                </a:ext>
              </a:extLst>
            </p:cNvPr>
            <p:cNvSpPr txBox="1">
              <a:spLocks noChangeArrowheads="1"/>
            </p:cNvSpPr>
            <p:nvPr/>
          </p:nvSpPr>
          <p:spPr bwMode="auto">
            <a:xfrm>
              <a:off x="8116" y="18657"/>
              <a:ext cx="19538" cy="2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109538"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Mimics Medical 20.0</a:t>
              </a:r>
              <a:endParaRPr kumimoji="0" lang="en-US" altLang="zh-CN" sz="4000" b="0" i="0" u="none" strike="noStrike" cap="none" normalizeH="0" baseline="0" dirty="0">
                <a:ln>
                  <a:noFill/>
                </a:ln>
                <a:solidFill>
                  <a:schemeClr val="tx1"/>
                </a:solidFill>
                <a:effectLst/>
                <a:latin typeface="Arial" panose="020B0604020202020204" pitchFamily="34" charset="0"/>
              </a:endParaRPr>
            </a:p>
          </p:txBody>
        </p:sp>
        <p:pic>
          <p:nvPicPr>
            <p:cNvPr id="6" name="图片 1">
              <a:extLst>
                <a:ext uri="{FF2B5EF4-FFF2-40B4-BE49-F238E27FC236}">
                  <a16:creationId xmlns:a16="http://schemas.microsoft.com/office/drawing/2014/main" id="{2DA108C7-F89C-4FBF-9F3D-65D11F450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56"/>
            <a:stretch>
              <a:fillRect/>
            </a:stretch>
          </p:blipFill>
          <p:spPr bwMode="auto">
            <a:xfrm>
              <a:off x="-2831" y="59"/>
              <a:ext cx="34212" cy="182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0139394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1CC8A05-816D-4EC1-B3C2-CD5C908B9019}"/>
              </a:ext>
            </a:extLst>
          </p:cNvPr>
          <p:cNvSpPr>
            <a:spLocks noGrp="1"/>
          </p:cNvSpPr>
          <p:nvPr>
            <p:ph type="title"/>
          </p:nvPr>
        </p:nvSpPr>
        <p:spPr/>
        <p:txBody>
          <a:bodyPr/>
          <a:lstStyle/>
          <a:p>
            <a:r>
              <a:rPr lang="en-US" altLang="zh-CN" dirty="0">
                <a:solidFill>
                  <a:srgbClr val="0070C0"/>
                </a:solidFill>
              </a:rPr>
              <a:t>I. Reconstruction of Bone Model</a:t>
            </a:r>
            <a:endParaRPr lang="zh-CN" altLang="en-US" dirty="0"/>
          </a:p>
        </p:txBody>
      </p:sp>
      <p:sp>
        <p:nvSpPr>
          <p:cNvPr id="10" name="Rectangle 4">
            <a:extLst>
              <a:ext uri="{FF2B5EF4-FFF2-40B4-BE49-F238E27FC236}">
                <a16:creationId xmlns:a16="http://schemas.microsoft.com/office/drawing/2014/main" id="{61619905-A7EF-469B-A661-0122779F3B7B}"/>
              </a:ext>
            </a:extLst>
          </p:cNvPr>
          <p:cNvSpPr>
            <a:spLocks noChangeArrowheads="1"/>
          </p:cNvSpPr>
          <p:nvPr/>
        </p:nvSpPr>
        <p:spPr bwMode="auto">
          <a:xfrm>
            <a:off x="484262" y="10571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 name="组合 12">
            <a:extLst>
              <a:ext uri="{FF2B5EF4-FFF2-40B4-BE49-F238E27FC236}">
                <a16:creationId xmlns:a16="http://schemas.microsoft.com/office/drawing/2014/main" id="{7D611186-3982-4FD5-9854-93847CD4A542}"/>
              </a:ext>
            </a:extLst>
          </p:cNvPr>
          <p:cNvGrpSpPr>
            <a:grpSpLocks/>
          </p:cNvGrpSpPr>
          <p:nvPr/>
        </p:nvGrpSpPr>
        <p:grpSpPr bwMode="auto">
          <a:xfrm>
            <a:off x="472393" y="1269000"/>
            <a:ext cx="3951157" cy="3554993"/>
            <a:chOff x="-636" y="0"/>
            <a:chExt cx="23374" cy="22548"/>
          </a:xfrm>
        </p:grpSpPr>
        <p:pic>
          <p:nvPicPr>
            <p:cNvPr id="12" name="图片 2">
              <a:extLst>
                <a:ext uri="{FF2B5EF4-FFF2-40B4-BE49-F238E27FC236}">
                  <a16:creationId xmlns:a16="http://schemas.microsoft.com/office/drawing/2014/main" id="{90DD30C4-7BF2-4F9A-9D96-A3B922B4CC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 y="0"/>
              <a:ext cx="23374" cy="18300"/>
            </a:xfrm>
            <a:prstGeom prst="rect">
              <a:avLst/>
            </a:prstGeom>
            <a:solidFill>
              <a:srgbClr val="FFFFFF"/>
            </a:solidFill>
          </p:spPr>
        </p:pic>
        <p:sp>
          <p:nvSpPr>
            <p:cNvPr id="13" name="Text Box 2">
              <a:extLst>
                <a:ext uri="{FF2B5EF4-FFF2-40B4-BE49-F238E27FC236}">
                  <a16:creationId xmlns:a16="http://schemas.microsoft.com/office/drawing/2014/main" id="{6E265733-B904-4A82-91D9-8CFDC176A021}"/>
                </a:ext>
              </a:extLst>
            </p:cNvPr>
            <p:cNvSpPr txBox="1">
              <a:spLocks noChangeArrowheads="1"/>
            </p:cNvSpPr>
            <p:nvPr/>
          </p:nvSpPr>
          <p:spPr bwMode="auto">
            <a:xfrm>
              <a:off x="1632" y="19173"/>
              <a:ext cx="19980" cy="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109538" algn="l" defTabSz="914400" rtl="0" eaLnBrk="0" fontAlgn="base" latinLnBrk="0" hangingPunct="0">
                <a:lnSpc>
                  <a:spcPct val="100000"/>
                </a:lnSpc>
                <a:spcBef>
                  <a:spcPct val="0"/>
                </a:spcBef>
                <a:spcAft>
                  <a:spcPct val="0"/>
                </a:spcAft>
                <a:buClrTx/>
                <a:buSzTx/>
                <a:buFontTx/>
                <a:buNone/>
                <a:tabLst/>
              </a:pPr>
              <a:r>
                <a:rPr kumimoji="0" lang="en-GB" altLang="zh-CN" sz="16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Mark the invalid connection </a:t>
              </a:r>
              <a:endParaRPr kumimoji="0" lang="en-GB" altLang="zh-CN" sz="1600" b="0" i="0" u="none" strike="noStrike" cap="none" normalizeH="0" baseline="0" dirty="0">
                <a:ln>
                  <a:noFill/>
                </a:ln>
                <a:solidFill>
                  <a:schemeClr val="tx1"/>
                </a:solidFill>
                <a:effectLst/>
                <a:latin typeface="Arial" panose="020B0604020202020204" pitchFamily="34" charset="0"/>
              </a:endParaRPr>
            </a:p>
          </p:txBody>
        </p:sp>
      </p:grpSp>
      <p:sp>
        <p:nvSpPr>
          <p:cNvPr id="14" name="Rectangle 9">
            <a:extLst>
              <a:ext uri="{FF2B5EF4-FFF2-40B4-BE49-F238E27FC236}">
                <a16:creationId xmlns:a16="http://schemas.microsoft.com/office/drawing/2014/main" id="{B8FBD94A-76DA-4412-8F0A-BF152E5D0EDA}"/>
              </a:ext>
            </a:extLst>
          </p:cNvPr>
          <p:cNvSpPr>
            <a:spLocks noChangeArrowheads="1"/>
          </p:cNvSpPr>
          <p:nvPr/>
        </p:nvSpPr>
        <p:spPr bwMode="auto">
          <a:xfrm>
            <a:off x="1080000" y="3277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5" name="组合 15">
            <a:extLst>
              <a:ext uri="{FF2B5EF4-FFF2-40B4-BE49-F238E27FC236}">
                <a16:creationId xmlns:a16="http://schemas.microsoft.com/office/drawing/2014/main" id="{D0623AA9-5B9A-4530-9EAF-5956A63FAC27}"/>
              </a:ext>
            </a:extLst>
          </p:cNvPr>
          <p:cNvGrpSpPr>
            <a:grpSpLocks/>
          </p:cNvGrpSpPr>
          <p:nvPr/>
        </p:nvGrpSpPr>
        <p:grpSpPr bwMode="auto">
          <a:xfrm>
            <a:off x="4591091" y="1269000"/>
            <a:ext cx="4101916" cy="3573705"/>
            <a:chOff x="0" y="5065"/>
            <a:chExt cx="25279" cy="22875"/>
          </a:xfrm>
        </p:grpSpPr>
        <p:sp>
          <p:nvSpPr>
            <p:cNvPr id="16" name="Text Box 8">
              <a:extLst>
                <a:ext uri="{FF2B5EF4-FFF2-40B4-BE49-F238E27FC236}">
                  <a16:creationId xmlns:a16="http://schemas.microsoft.com/office/drawing/2014/main" id="{C6795FCD-D354-4489-BEBA-63889C2E6E83}"/>
                </a:ext>
              </a:extLst>
            </p:cNvPr>
            <p:cNvSpPr txBox="1">
              <a:spLocks noChangeArrowheads="1"/>
            </p:cNvSpPr>
            <p:nvPr/>
          </p:nvSpPr>
          <p:spPr bwMode="auto">
            <a:xfrm>
              <a:off x="2695" y="24235"/>
              <a:ext cx="21491" cy="3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109538" algn="l" defTabSz="914400" rtl="0" eaLnBrk="0" fontAlgn="base" latinLnBrk="0" hangingPunct="0">
                <a:lnSpc>
                  <a:spcPct val="100000"/>
                </a:lnSpc>
                <a:spcBef>
                  <a:spcPct val="0"/>
                </a:spcBef>
                <a:spcAft>
                  <a:spcPct val="0"/>
                </a:spcAft>
                <a:buClrTx/>
                <a:buSzTx/>
                <a:buFontTx/>
                <a:buNone/>
                <a:tabLst/>
              </a:pPr>
              <a:r>
                <a:rPr kumimoji="0" lang="en-GB" altLang="zh-CN" sz="16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Arial" panose="020B0604020202020204" pitchFamily="34" charset="0"/>
                </a:rPr>
                <a:t>Extracted bone (red region) </a:t>
              </a:r>
              <a:endParaRPr kumimoji="0" lang="en-GB" altLang="zh-CN"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109538" algn="l" defTabSz="914400" rtl="0" eaLnBrk="0" fontAlgn="base" latinLnBrk="0" hangingPunct="0">
                <a:lnSpc>
                  <a:spcPct val="100000"/>
                </a:lnSpc>
                <a:spcBef>
                  <a:spcPct val="0"/>
                </a:spcBef>
                <a:spcAft>
                  <a:spcPct val="0"/>
                </a:spcAft>
                <a:buClrTx/>
                <a:buSzTx/>
                <a:buFontTx/>
                <a:buNone/>
                <a:tabLst/>
              </a:pPr>
              <a:endParaRPr kumimoji="0" lang="en-GB" altLang="zh-CN" sz="1800" b="0" i="0" u="none" strike="noStrike" cap="none" normalizeH="0" baseline="0" dirty="0">
                <a:ln>
                  <a:noFill/>
                </a:ln>
                <a:solidFill>
                  <a:schemeClr val="tx1"/>
                </a:solidFill>
                <a:effectLst/>
                <a:latin typeface="Arial" panose="020B0604020202020204" pitchFamily="34" charset="0"/>
              </a:endParaRPr>
            </a:p>
          </p:txBody>
        </p:sp>
        <p:pic>
          <p:nvPicPr>
            <p:cNvPr id="17" name="图片 13">
              <a:extLst>
                <a:ext uri="{FF2B5EF4-FFF2-40B4-BE49-F238E27FC236}">
                  <a16:creationId xmlns:a16="http://schemas.microsoft.com/office/drawing/2014/main" id="{D30AB576-A2DE-4DB8-BB72-308EB31307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857"/>
            <a:stretch/>
          </p:blipFill>
          <p:spPr bwMode="auto">
            <a:xfrm>
              <a:off x="0" y="5065"/>
              <a:ext cx="25279" cy="18468"/>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文本框 19">
            <a:extLst>
              <a:ext uri="{FF2B5EF4-FFF2-40B4-BE49-F238E27FC236}">
                <a16:creationId xmlns:a16="http://schemas.microsoft.com/office/drawing/2014/main" id="{9F703C08-CA4D-45F3-ABD0-7735FAACAA70}"/>
              </a:ext>
            </a:extLst>
          </p:cNvPr>
          <p:cNvSpPr txBox="1"/>
          <p:nvPr/>
        </p:nvSpPr>
        <p:spPr>
          <a:xfrm>
            <a:off x="417452" y="4823965"/>
            <a:ext cx="8309095" cy="1420325"/>
          </a:xfrm>
          <a:prstGeom prst="rect">
            <a:avLst/>
          </a:prstGeom>
          <a:noFill/>
        </p:spPr>
        <p:txBody>
          <a:bodyPr wrap="square" rtlCol="0">
            <a:spAutoFit/>
          </a:bodyPr>
          <a:lstStyle>
            <a:defPPr>
              <a:defRPr lang="zh-CN"/>
            </a:defPPr>
            <a:lvl1pPr marL="342900" indent="-342900">
              <a:lnSpc>
                <a:spcPct val="150000"/>
              </a:lnSpc>
              <a:buFont typeface="+mj-lt"/>
              <a:buAutoNum type="arabicPeriod"/>
              <a:defRPr sz="2000">
                <a:latin typeface="Arial" panose="020B0604020202020204" pitchFamily="34" charset="0"/>
                <a:cs typeface="Arial" panose="020B0604020202020204" pitchFamily="34" charset="0"/>
              </a:defRPr>
            </a:lvl1pPr>
          </a:lstStyle>
          <a:p>
            <a:r>
              <a:rPr lang="en-US" altLang="zh-CN" dirty="0"/>
              <a:t>Defining a density threshold to distinguish soft tissue and bones </a:t>
            </a:r>
          </a:p>
          <a:p>
            <a:r>
              <a:rPr lang="en-US" altLang="zh-CN" dirty="0"/>
              <a:t>Cutting off invalid connection and making the contour clear </a:t>
            </a:r>
          </a:p>
          <a:p>
            <a:r>
              <a:rPr lang="en-US" altLang="zh-CN" dirty="0"/>
              <a:t>Performing region growing algorithm to sperate the piece</a:t>
            </a:r>
          </a:p>
        </p:txBody>
      </p:sp>
    </p:spTree>
    <p:extLst>
      <p:ext uri="{BB962C8B-B14F-4D97-AF65-F5344CB8AC3E}">
        <p14:creationId xmlns:p14="http://schemas.microsoft.com/office/powerpoint/2010/main" val="382772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3548" y="1196752"/>
            <a:ext cx="6948452" cy="4997897"/>
          </a:xfrm>
        </p:spPr>
        <p:txBody>
          <a:bodyPr/>
          <a:lstStyle/>
          <a:p>
            <a:r>
              <a:rPr lang="en-US" altLang="zh-CN" dirty="0"/>
              <a:t>Requirements desirable feature needs to meet:</a:t>
            </a:r>
          </a:p>
          <a:p>
            <a:r>
              <a:rPr lang="en-US" altLang="zh-CN" dirty="0"/>
              <a:t>1)	Reflecting real distinctive point in the model</a:t>
            </a:r>
          </a:p>
          <a:p>
            <a:r>
              <a:rPr lang="en-US" altLang="zh-CN" dirty="0"/>
              <a:t>2)	Accurate positioning performance</a:t>
            </a:r>
          </a:p>
          <a:p>
            <a:r>
              <a:rPr lang="en-US" altLang="zh-CN" dirty="0"/>
              <a:t>3)	High repetition rate of detection</a:t>
            </a:r>
          </a:p>
          <a:p>
            <a:r>
              <a:rPr lang="en-US" altLang="zh-CN" dirty="0"/>
              <a:t>4)	Robustness of noise</a:t>
            </a:r>
          </a:p>
          <a:p>
            <a:r>
              <a:rPr lang="en-US" altLang="zh-CN" dirty="0"/>
              <a:t>5)	High computational efficiency</a:t>
            </a:r>
          </a:p>
          <a:p>
            <a:endParaRPr lang="zh-CN" altLang="en-US" dirty="0"/>
          </a:p>
        </p:txBody>
      </p:sp>
      <p:sp>
        <p:nvSpPr>
          <p:cNvPr id="2" name="标题 1"/>
          <p:cNvSpPr>
            <a:spLocks noGrp="1"/>
          </p:cNvSpPr>
          <p:nvPr>
            <p:ph type="title"/>
          </p:nvPr>
        </p:nvSpPr>
        <p:spPr/>
        <p:txBody>
          <a:bodyPr>
            <a:normAutofit/>
          </a:bodyPr>
          <a:lstStyle/>
          <a:p>
            <a:r>
              <a:rPr lang="en-US" altLang="zh-CN" dirty="0">
                <a:solidFill>
                  <a:srgbClr val="0070C0"/>
                </a:solidFill>
              </a:rPr>
              <a:t>II. Calculating Keypoints and Descriptor</a:t>
            </a:r>
            <a:endParaRPr lang="zh-CN" altLang="en-US" dirty="0">
              <a:solidFill>
                <a:srgbClr val="0070C0"/>
              </a:solidFill>
            </a:endParaRPr>
          </a:p>
        </p:txBody>
      </p:sp>
      <p:sp>
        <p:nvSpPr>
          <p:cNvPr id="3" name="Rectangle 4">
            <a:extLst>
              <a:ext uri="{FF2B5EF4-FFF2-40B4-BE49-F238E27FC236}">
                <a16:creationId xmlns:a16="http://schemas.microsoft.com/office/drawing/2014/main" id="{D9A2158B-0F6E-45B6-A328-8579A6F89D53}"/>
              </a:ext>
            </a:extLst>
          </p:cNvPr>
          <p:cNvSpPr>
            <a:spLocks noChangeArrowheads="1"/>
          </p:cNvSpPr>
          <p:nvPr/>
        </p:nvSpPr>
        <p:spPr bwMode="auto">
          <a:xfrm>
            <a:off x="1394951" y="1854000"/>
            <a:ext cx="1371604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8" name="组合 9">
            <a:extLst>
              <a:ext uri="{FF2B5EF4-FFF2-40B4-BE49-F238E27FC236}">
                <a16:creationId xmlns:a16="http://schemas.microsoft.com/office/drawing/2014/main" id="{EA658AE3-4FB4-417D-B5E6-5549285FFB6E}"/>
              </a:ext>
            </a:extLst>
          </p:cNvPr>
          <p:cNvGrpSpPr>
            <a:grpSpLocks/>
          </p:cNvGrpSpPr>
          <p:nvPr/>
        </p:nvGrpSpPr>
        <p:grpSpPr bwMode="auto">
          <a:xfrm>
            <a:off x="5342680" y="3045599"/>
            <a:ext cx="3753413" cy="3273290"/>
            <a:chOff x="5659" y="2450"/>
            <a:chExt cx="26905" cy="23196"/>
          </a:xfrm>
        </p:grpSpPr>
        <p:sp>
          <p:nvSpPr>
            <p:cNvPr id="9" name="Text Box 3">
              <a:extLst>
                <a:ext uri="{FF2B5EF4-FFF2-40B4-BE49-F238E27FC236}">
                  <a16:creationId xmlns:a16="http://schemas.microsoft.com/office/drawing/2014/main" id="{AE3EB4E2-790F-4584-9C43-8C5833741922}"/>
                </a:ext>
              </a:extLst>
            </p:cNvPr>
            <p:cNvSpPr txBox="1">
              <a:spLocks noChangeArrowheads="1"/>
            </p:cNvSpPr>
            <p:nvPr/>
          </p:nvSpPr>
          <p:spPr bwMode="auto">
            <a:xfrm>
              <a:off x="5659" y="22924"/>
              <a:ext cx="26905" cy="27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109538" algn="l" defTabSz="914400" rtl="0" eaLnBrk="0" fontAlgn="base" latinLnBrk="0" hangingPunct="0">
                <a:lnSpc>
                  <a:spcPct val="100000"/>
                </a:lnSpc>
                <a:spcBef>
                  <a:spcPct val="0"/>
                </a:spcBef>
                <a:spcAft>
                  <a:spcPct val="0"/>
                </a:spcAft>
                <a:buClrTx/>
                <a:buSzTx/>
                <a:buFontTx/>
                <a:buNone/>
                <a:tabLst/>
              </a:pPr>
              <a:r>
                <a:rPr kumimoji="0" lang="en-GB" altLang="zh-CN" sz="16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Keypoints of a fractured bone model</a:t>
              </a:r>
              <a:endParaRPr kumimoji="0" lang="en-GB" altLang="zh-CN" sz="1600" b="0" i="0" u="none" strike="noStrike" cap="none" normalizeH="0" baseline="0" dirty="0">
                <a:ln>
                  <a:noFill/>
                </a:ln>
                <a:solidFill>
                  <a:schemeClr val="tx1"/>
                </a:solidFill>
                <a:effectLst/>
                <a:latin typeface="Arial" panose="020B0604020202020204" pitchFamily="34" charset="0"/>
              </a:endParaRPr>
            </a:p>
          </p:txBody>
        </p:sp>
        <p:pic>
          <p:nvPicPr>
            <p:cNvPr id="10" name="图片 7">
              <a:extLst>
                <a:ext uri="{FF2B5EF4-FFF2-40B4-BE49-F238E27FC236}">
                  <a16:creationId xmlns:a16="http://schemas.microsoft.com/office/drawing/2014/main" id="{3F36FB75-D913-4588-A80B-0224CEE69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8" y="2450"/>
              <a:ext cx="16817" cy="199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9390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548" y="365127"/>
            <a:ext cx="8136904" cy="687609"/>
          </a:xfrm>
        </p:spPr>
        <p:txBody>
          <a:bodyPr>
            <a:normAutofit/>
          </a:bodyPr>
          <a:lstStyle/>
          <a:p>
            <a:r>
              <a:rPr lang="en-US" altLang="zh-CN" dirty="0">
                <a:solidFill>
                  <a:srgbClr val="0070C0"/>
                </a:solidFill>
              </a:rPr>
              <a:t>II. Calculating Keypoints and Descriptor</a:t>
            </a:r>
            <a:endParaRPr lang="zh-CN" altLang="en-US" dirty="0">
              <a:solidFill>
                <a:srgbClr val="0070C0"/>
              </a:solidFill>
            </a:endParaRPr>
          </a:p>
        </p:txBody>
      </p:sp>
      <p:sp>
        <p:nvSpPr>
          <p:cNvPr id="3" name="Rectangle 4">
            <a:extLst>
              <a:ext uri="{FF2B5EF4-FFF2-40B4-BE49-F238E27FC236}">
                <a16:creationId xmlns:a16="http://schemas.microsoft.com/office/drawing/2014/main" id="{4ED16759-2302-4450-BFD2-1F52B09610F4}"/>
              </a:ext>
            </a:extLst>
          </p:cNvPr>
          <p:cNvSpPr>
            <a:spLocks noChangeArrowheads="1"/>
          </p:cNvSpPr>
          <p:nvPr/>
        </p:nvSpPr>
        <p:spPr bwMode="auto">
          <a:xfrm>
            <a:off x="6597000"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10">
            <a:extLst>
              <a:ext uri="{FF2B5EF4-FFF2-40B4-BE49-F238E27FC236}">
                <a16:creationId xmlns:a16="http://schemas.microsoft.com/office/drawing/2014/main" id="{0F9D46D9-5C71-4ED2-A3C5-F30EC4D1088B}"/>
              </a:ext>
            </a:extLst>
          </p:cNvPr>
          <p:cNvGrpSpPr>
            <a:grpSpLocks/>
          </p:cNvGrpSpPr>
          <p:nvPr/>
        </p:nvGrpSpPr>
        <p:grpSpPr bwMode="auto">
          <a:xfrm>
            <a:off x="6179301" y="1350997"/>
            <a:ext cx="2845922" cy="2419664"/>
            <a:chOff x="3862" y="-5"/>
            <a:chExt cx="28552" cy="24263"/>
          </a:xfrm>
        </p:grpSpPr>
        <p:pic>
          <p:nvPicPr>
            <p:cNvPr id="19" name="图片 19">
              <a:extLst>
                <a:ext uri="{FF2B5EF4-FFF2-40B4-BE49-F238E27FC236}">
                  <a16:creationId xmlns:a16="http://schemas.microsoft.com/office/drawing/2014/main" id="{A290EA6E-6DAB-45D7-A785-6C080AE25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3" y="-5"/>
              <a:ext cx="23609" cy="21272"/>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2">
              <a:extLst>
                <a:ext uri="{FF2B5EF4-FFF2-40B4-BE49-F238E27FC236}">
                  <a16:creationId xmlns:a16="http://schemas.microsoft.com/office/drawing/2014/main" id="{8FD5ADC4-C2C4-4261-8B43-B0C38F42E713}"/>
                </a:ext>
              </a:extLst>
            </p:cNvPr>
            <p:cNvSpPr txBox="1">
              <a:spLocks noChangeArrowheads="1"/>
            </p:cNvSpPr>
            <p:nvPr/>
          </p:nvSpPr>
          <p:spPr bwMode="auto">
            <a:xfrm>
              <a:off x="3862" y="21553"/>
              <a:ext cx="28552" cy="2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109538" algn="l" defTabSz="914400" rtl="0" eaLnBrk="0" fontAlgn="base" latinLnBrk="0" hangingPunct="0">
                <a:lnSpc>
                  <a:spcPct val="100000"/>
                </a:lnSpc>
                <a:spcBef>
                  <a:spcPct val="0"/>
                </a:spcBef>
                <a:spcAft>
                  <a:spcPct val="0"/>
                </a:spcAft>
                <a:buClrTx/>
                <a:buSzTx/>
                <a:buFontTx/>
                <a:buNone/>
                <a:tabLst/>
              </a:pPr>
              <a:r>
                <a:rPr kumimoji="0" lang="en-GB" altLang="zh-CN" sz="1600" b="0" i="0" u="none" strike="noStrike" cap="none" normalizeH="0" baseline="0" dirty="0">
                  <a:ln>
                    <a:noFill/>
                  </a:ln>
                  <a:solidFill>
                    <a:schemeClr val="tx1"/>
                  </a:solidFill>
                  <a:effectLst/>
                  <a:latin typeface="Times" panose="02020603050405020304" pitchFamily="18" charset="0"/>
                  <a:ea typeface="Times" panose="02020603050405020304" pitchFamily="18" charset="0"/>
                  <a:cs typeface="Times New Roman" panose="02020603050405020304" pitchFamily="18" charset="0"/>
                </a:rPr>
                <a:t>LRF (local reference frame)</a:t>
              </a:r>
              <a:endParaRPr kumimoji="0" lang="en-GB" altLang="zh-CN" sz="1600" b="0" i="0" u="none" strike="noStrike" cap="none" normalizeH="0" baseline="0" dirty="0">
                <a:ln>
                  <a:noFill/>
                </a:ln>
                <a:solidFill>
                  <a:schemeClr val="tx1"/>
                </a:solidFill>
                <a:effectLst/>
                <a:latin typeface="Arial" panose="020B0604020202020204" pitchFamily="34" charset="0"/>
              </a:endParaRPr>
            </a:p>
          </p:txBody>
        </p:sp>
      </p:grpSp>
      <p:pic>
        <p:nvPicPr>
          <p:cNvPr id="18" name="内容占位符 17">
            <a:extLst>
              <a:ext uri="{FF2B5EF4-FFF2-40B4-BE49-F238E27FC236}">
                <a16:creationId xmlns:a16="http://schemas.microsoft.com/office/drawing/2014/main" id="{72CB50CD-1EEB-4FF6-B9CB-9264E997EED0}"/>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1" b="16796"/>
          <a:stretch/>
        </p:blipFill>
        <p:spPr>
          <a:xfrm>
            <a:off x="6085404" y="4146361"/>
            <a:ext cx="2838697" cy="1952382"/>
          </a:xfrm>
          <a:prstGeom prst="rect">
            <a:avLst/>
          </a:prstGeom>
          <a:noFill/>
        </p:spPr>
      </p:pic>
      <p:sp>
        <p:nvSpPr>
          <p:cNvPr id="21" name="Text Box 2">
            <a:extLst>
              <a:ext uri="{FF2B5EF4-FFF2-40B4-BE49-F238E27FC236}">
                <a16:creationId xmlns:a16="http://schemas.microsoft.com/office/drawing/2014/main" id="{137CBA28-E361-452E-911A-FF64E00424F6}"/>
              </a:ext>
            </a:extLst>
          </p:cNvPr>
          <p:cNvSpPr txBox="1">
            <a:spLocks noChangeArrowheads="1"/>
          </p:cNvSpPr>
          <p:nvPr/>
        </p:nvSpPr>
        <p:spPr bwMode="auto">
          <a:xfrm>
            <a:off x="6228274" y="6116240"/>
            <a:ext cx="2845922" cy="2697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R="0" lvl="0" indent="109538" eaLnBrk="0" fontAlgn="base" hangingPunct="0">
              <a:lnSpc>
                <a:spcPct val="100000"/>
              </a:lnSpc>
              <a:spcBef>
                <a:spcPct val="0"/>
              </a:spcBef>
              <a:spcAft>
                <a:spcPct val="0"/>
              </a:spcAft>
              <a:buClrTx/>
              <a:buSzTx/>
              <a:buFontTx/>
              <a:buNone/>
              <a:tabLst/>
              <a:defRPr kumimoji="0" sz="1600" b="0" i="0" u="none" strike="noStrike" cap="none" normalizeH="0" baseline="0">
                <a:ln>
                  <a:noFill/>
                </a:ln>
                <a:effectLst/>
                <a:latin typeface="Times" panose="02020603050405020304" pitchFamily="18" charset="0"/>
                <a:ea typeface="Times" panose="02020603050405020304" pitchFamily="18" charset="0"/>
                <a:cs typeface="Times New Roman" panose="02020603050405020304" pitchFamily="18" charset="0"/>
              </a:defRPr>
            </a:lvl1pPr>
          </a:lstStyle>
          <a:p>
            <a:r>
              <a:rPr lang="en-GB" altLang="zh-CN" dirty="0"/>
              <a:t>Distribution histogram </a:t>
            </a:r>
          </a:p>
        </p:txBody>
      </p:sp>
      <p:sp>
        <p:nvSpPr>
          <p:cNvPr id="6" name="矩形 5">
            <a:extLst>
              <a:ext uri="{FF2B5EF4-FFF2-40B4-BE49-F238E27FC236}">
                <a16:creationId xmlns:a16="http://schemas.microsoft.com/office/drawing/2014/main" id="{437FE561-4026-41B1-9994-71AEF2CA95EB}"/>
              </a:ext>
            </a:extLst>
          </p:cNvPr>
          <p:cNvSpPr/>
          <p:nvPr/>
        </p:nvSpPr>
        <p:spPr>
          <a:xfrm>
            <a:off x="520426" y="1356716"/>
            <a:ext cx="5760000" cy="4128759"/>
          </a:xfrm>
          <a:prstGeom prst="rect">
            <a:avLst/>
          </a:prstGeom>
        </p:spPr>
        <p:txBody>
          <a:bodyPr wrap="square">
            <a:spAutoFit/>
          </a:bodyPr>
          <a:lstStyle/>
          <a:p>
            <a:pPr defTabSz="685800">
              <a:lnSpc>
                <a:spcPct val="150000"/>
              </a:lnSpc>
              <a:spcBef>
                <a:spcPts val="750"/>
              </a:spcBef>
            </a:pPr>
            <a:r>
              <a:rPr lang="en-US" altLang="zh-CN" sz="2200" dirty="0">
                <a:latin typeface="Arial" panose="020B0604020202020204" pitchFamily="34" charset="0"/>
                <a:ea typeface="新宋体" panose="02010609030101010101" pitchFamily="49" charset="-122"/>
                <a:cs typeface="Arial" panose="020B0604020202020204" pitchFamily="34" charset="0"/>
              </a:rPr>
              <a:t>SHOT (the Signature of Histograms of OrienTations) .</a:t>
            </a:r>
          </a:p>
          <a:p>
            <a:pPr defTabSz="685800">
              <a:lnSpc>
                <a:spcPct val="150000"/>
              </a:lnSpc>
              <a:spcBef>
                <a:spcPts val="750"/>
              </a:spcBef>
            </a:pPr>
            <a:r>
              <a:rPr lang="en-US" altLang="zh-CN" sz="2000" dirty="0">
                <a:latin typeface="Arial" panose="020B0604020202020204" pitchFamily="34" charset="0"/>
                <a:ea typeface="新宋体" panose="02010609030101010101" pitchFamily="49" charset="-122"/>
                <a:cs typeface="Arial" panose="020B0604020202020204" pitchFamily="34" charset="0"/>
              </a:rPr>
              <a:t>Divide the sphere into 32 small areas.</a:t>
            </a:r>
          </a:p>
          <a:p>
            <a:pPr defTabSz="685800">
              <a:lnSpc>
                <a:spcPct val="150000"/>
              </a:lnSpc>
              <a:spcBef>
                <a:spcPts val="750"/>
              </a:spcBef>
            </a:pPr>
            <a:r>
              <a:rPr lang="en-US" altLang="zh-CN" sz="2000" dirty="0">
                <a:latin typeface="Arial" panose="020B0604020202020204" pitchFamily="34" charset="0"/>
                <a:ea typeface="新宋体" panose="02010609030101010101" pitchFamily="49" charset="-122"/>
                <a:cs typeface="Arial" panose="020B0604020202020204" pitchFamily="34" charset="0"/>
              </a:rPr>
              <a:t>Calculate distribution of the cosine of the angle between the normal vector of</a:t>
            </a:r>
            <a:r>
              <a:rPr lang="zh-CN" altLang="en-US" sz="2000" dirty="0">
                <a:latin typeface="Arial" panose="020B0604020202020204" pitchFamily="34" charset="0"/>
                <a:ea typeface="新宋体" panose="02010609030101010101" pitchFamily="49" charset="-122"/>
                <a:cs typeface="Arial" panose="020B0604020202020204" pitchFamily="34" charset="0"/>
              </a:rPr>
              <a:t> </a:t>
            </a:r>
            <a:r>
              <a:rPr lang="en-US" altLang="zh-CN" sz="2000" dirty="0">
                <a:latin typeface="Arial" panose="020B0604020202020204" pitchFamily="34" charset="0"/>
                <a:ea typeface="新宋体" panose="02010609030101010101" pitchFamily="49" charset="-122"/>
                <a:cs typeface="Arial" panose="020B0604020202020204" pitchFamily="34" charset="0"/>
              </a:rPr>
              <a:t>keypoints and points in each small area. </a:t>
            </a:r>
          </a:p>
          <a:p>
            <a:pPr defTabSz="685800">
              <a:lnSpc>
                <a:spcPct val="150000"/>
              </a:lnSpc>
              <a:spcBef>
                <a:spcPts val="750"/>
              </a:spcBef>
            </a:pPr>
            <a:r>
              <a:rPr lang="en-US" altLang="zh-CN" sz="2000" dirty="0">
                <a:latin typeface="Arial" panose="020B0604020202020204" pitchFamily="34" charset="0"/>
                <a:ea typeface="新宋体" panose="02010609030101010101" pitchFamily="49" charset="-122"/>
                <a:cs typeface="Arial" panose="020B0604020202020204" pitchFamily="34" charset="0"/>
              </a:rPr>
              <a:t>The cosine value is divided into 11 bins, so the length of SHOT descriptor is 32*11=352.</a:t>
            </a:r>
          </a:p>
        </p:txBody>
      </p:sp>
    </p:spTree>
    <p:extLst>
      <p:ext uri="{BB962C8B-B14F-4D97-AF65-F5344CB8AC3E}">
        <p14:creationId xmlns:p14="http://schemas.microsoft.com/office/powerpoint/2010/main" val="112409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内容占位符 6"/>
              <p:cNvSpPr>
                <a:spLocks noGrp="1"/>
              </p:cNvSpPr>
              <p:nvPr>
                <p:ph idx="1"/>
              </p:nvPr>
            </p:nvSpPr>
            <p:spPr>
              <a:xfrm>
                <a:off x="515447" y="999037"/>
                <a:ext cx="8136904" cy="4997897"/>
              </a:xfrm>
            </p:spPr>
            <p:txBody>
              <a:bodyPr>
                <a:normAutofit/>
              </a:bodyPr>
              <a:lstStyle/>
              <a:p>
                <a:r>
                  <a:rPr lang="en-US" altLang="zh-CN" sz="2200" dirty="0"/>
                  <a:t>We need to find the correspondence between each fragments and template. Specifically, for </a:t>
                </a:r>
                <a14:m>
                  <m:oMath xmlns:m="http://schemas.openxmlformats.org/officeDocument/2006/math">
                    <m:r>
                      <m:rPr>
                        <m:sty m:val="p"/>
                      </m:rPr>
                      <a:rPr lang="en-US" altLang="zh-CN" sz="2200">
                        <a:latin typeface="Cambria Math" panose="02040503050406030204" pitchFamily="18" charset="0"/>
                      </a:rPr>
                      <m:t>p</m:t>
                    </m:r>
                    <m:r>
                      <a:rPr lang="zh-CN"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𝐹</m:t>
                        </m:r>
                      </m:e>
                      <m:sub>
                        <m:r>
                          <a:rPr lang="en-US" altLang="zh-CN" sz="2200" i="1">
                            <a:latin typeface="Cambria Math" panose="02040503050406030204" pitchFamily="18" charset="0"/>
                          </a:rPr>
                          <m:t>𝑖</m:t>
                        </m:r>
                      </m:sub>
                    </m:sSub>
                    <m:r>
                      <a:rPr lang="en-US" altLang="zh-CN" sz="2200" i="1">
                        <a:latin typeface="Cambria Math" panose="02040503050406030204" pitchFamily="18" charset="0"/>
                      </a:rPr>
                      <m:t>,</m:t>
                    </m:r>
                    <m:r>
                      <a:rPr lang="en-US" altLang="zh-CN" sz="2200" i="1">
                        <a:latin typeface="Cambria Math" panose="02040503050406030204" pitchFamily="18" charset="0"/>
                      </a:rPr>
                      <m:t>𝑞</m:t>
                    </m:r>
                    <m:r>
                      <a:rPr lang="en-US" altLang="zh-CN" sz="2200" i="1">
                        <a:latin typeface="Cambria Math" panose="02040503050406030204" pitchFamily="18" charset="0"/>
                      </a:rPr>
                      <m:t>∈</m:t>
                    </m:r>
                    <m:r>
                      <a:rPr lang="en-US" altLang="zh-CN" sz="2200" i="1">
                        <a:latin typeface="Cambria Math" panose="02040503050406030204" pitchFamily="18" charset="0"/>
                      </a:rPr>
                      <m:t>𝑇</m:t>
                    </m:r>
                  </m:oMath>
                </a14:m>
                <a:r>
                  <a:rPr lang="en-US" altLang="zh-CN" sz="2200" dirty="0"/>
                  <a:t>, if </a:t>
                </a:r>
                <a:endParaRPr lang="zh-CN" altLang="zh-CN" sz="2200" dirty="0"/>
              </a:p>
              <a:p>
                <a:pPr marL="800100" lvl="1" indent="-457200">
                  <a:buFont typeface="+mj-lt"/>
                  <a:buAutoNum type="alphaLcParenR"/>
                </a:pPr>
                <a14:m>
                  <m:oMath xmlns:m="http://schemas.openxmlformats.org/officeDocument/2006/math">
                    <m:r>
                      <m:rPr>
                        <m:sty m:val="p"/>
                      </m:rPr>
                      <a:rPr lang="en-US" altLang="zh-CN" sz="1800">
                        <a:latin typeface="Cambria Math" panose="02040503050406030204" pitchFamily="18" charset="0"/>
                      </a:rPr>
                      <m:t>Dis</m:t>
                    </m:r>
                    <m:d>
                      <m:dPr>
                        <m:ctrlPr>
                          <a:rPr lang="zh-CN" altLang="zh-CN" sz="1800" i="1">
                            <a:latin typeface="Cambria Math" panose="02040503050406030204" pitchFamily="18" charset="0"/>
                          </a:rPr>
                        </m:ctrlPr>
                      </m:dPr>
                      <m:e>
                        <m:r>
                          <m:rPr>
                            <m:sty m:val="p"/>
                          </m:rPr>
                          <a:rPr lang="en-US" altLang="zh-CN" sz="1800">
                            <a:latin typeface="Cambria Math" panose="02040503050406030204" pitchFamily="18" charset="0"/>
                          </a:rPr>
                          <m:t>p</m:t>
                        </m:r>
                        <m:r>
                          <a:rPr lang="en-US" altLang="zh-CN" sz="1800">
                            <a:latin typeface="Cambria Math" panose="02040503050406030204" pitchFamily="18" charset="0"/>
                          </a:rPr>
                          <m:t>,</m:t>
                        </m:r>
                        <m:r>
                          <m:rPr>
                            <m:sty m:val="p"/>
                          </m:rPr>
                          <a:rPr lang="en-US" altLang="zh-CN" sz="1800">
                            <a:latin typeface="Cambria Math" panose="02040503050406030204" pitchFamily="18" charset="0"/>
                          </a:rPr>
                          <m:t>q</m:t>
                        </m:r>
                      </m:e>
                    </m:d>
                    <m:r>
                      <a:rPr lang="en-US" altLang="zh-CN" sz="1800">
                        <a:latin typeface="Cambria Math" panose="02040503050406030204" pitchFamily="18" charset="0"/>
                      </a:rPr>
                      <m:t>=</m:t>
                    </m:r>
                    <m:d>
                      <m:dPr>
                        <m:begChr m:val="|"/>
                        <m:endChr m:val="|"/>
                        <m:ctrlPr>
                          <a:rPr lang="zh-CN" altLang="zh-CN" sz="1800" i="1">
                            <a:latin typeface="Cambria Math" panose="02040503050406030204" pitchFamily="18" charset="0"/>
                          </a:rPr>
                        </m:ctrlPr>
                      </m:dPr>
                      <m:e>
                        <m:r>
                          <m:rPr>
                            <m:sty m:val="p"/>
                          </m:rPr>
                          <a:rPr lang="en-US" altLang="zh-CN" sz="1800">
                            <a:latin typeface="Cambria Math" panose="02040503050406030204" pitchFamily="18" charset="0"/>
                          </a:rPr>
                          <m:t>D</m:t>
                        </m:r>
                        <m:r>
                          <a:rPr lang="en-US" altLang="zh-CN" sz="1800">
                            <a:latin typeface="Cambria Math" panose="02040503050406030204" pitchFamily="18" charset="0"/>
                          </a:rPr>
                          <m:t>(</m:t>
                        </m:r>
                        <m:r>
                          <m:rPr>
                            <m:sty m:val="p"/>
                          </m:rPr>
                          <a:rPr lang="en-US" altLang="zh-CN" sz="1800">
                            <a:latin typeface="Cambria Math" panose="02040503050406030204" pitchFamily="18" charset="0"/>
                          </a:rPr>
                          <m:t>p</m:t>
                        </m:r>
                        <m:r>
                          <a:rPr lang="en-US" altLang="zh-CN" sz="1800">
                            <a:latin typeface="Cambria Math" panose="02040503050406030204" pitchFamily="18" charset="0"/>
                          </a:rPr>
                          <m:t>)</m:t>
                        </m:r>
                        <m:r>
                          <a:rPr lang="en-US" altLang="zh-CN" sz="1800" i="1">
                            <a:latin typeface="Cambria Math" panose="02040503050406030204" pitchFamily="18" charset="0"/>
                          </a:rPr>
                          <m:t>−</m:t>
                        </m:r>
                        <m:r>
                          <m:rPr>
                            <m:sty m:val="p"/>
                          </m:rPr>
                          <a:rPr lang="en-US" altLang="zh-CN" sz="1800">
                            <a:latin typeface="Cambria Math" panose="02040503050406030204" pitchFamily="18" charset="0"/>
                          </a:rPr>
                          <m:t>D</m:t>
                        </m:r>
                        <m:r>
                          <a:rPr lang="en-US" altLang="zh-CN" sz="1800">
                            <a:latin typeface="Cambria Math" panose="02040503050406030204" pitchFamily="18" charset="0"/>
                          </a:rPr>
                          <m:t>(</m:t>
                        </m:r>
                        <m:r>
                          <m:rPr>
                            <m:sty m:val="p"/>
                          </m:rPr>
                          <a:rPr lang="en-US" altLang="zh-CN" sz="1800">
                            <a:latin typeface="Cambria Math" panose="02040503050406030204" pitchFamily="18" charset="0"/>
                          </a:rPr>
                          <m:t>q</m:t>
                        </m:r>
                        <m:r>
                          <a:rPr lang="en-US" altLang="zh-CN" sz="1800">
                            <a:latin typeface="Cambria Math" panose="02040503050406030204" pitchFamily="18" charset="0"/>
                          </a:rPr>
                          <m:t>)</m:t>
                        </m:r>
                      </m:e>
                    </m:d>
                    <m:r>
                      <a:rPr lang="en-US" altLang="zh-CN" sz="1800">
                        <a:latin typeface="Cambria Math" panose="02040503050406030204" pitchFamily="18" charset="0"/>
                      </a:rPr>
                      <m:t>&lt;</m:t>
                    </m:r>
                    <m:sSub>
                      <m:sSubPr>
                        <m:ctrlPr>
                          <a:rPr lang="zh-CN" altLang="zh-CN" sz="1800" i="1">
                            <a:latin typeface="Cambria Math" panose="02040503050406030204" pitchFamily="18" charset="0"/>
                          </a:rPr>
                        </m:ctrlPr>
                      </m:sSubPr>
                      <m:e>
                        <m:r>
                          <m:rPr>
                            <m:sty m:val="p"/>
                          </m:rPr>
                          <a:rPr lang="en-US" altLang="zh-CN" sz="1800">
                            <a:latin typeface="Cambria Math" panose="02040503050406030204" pitchFamily="18" charset="0"/>
                          </a:rPr>
                          <m:t>δ</m:t>
                        </m:r>
                      </m:e>
                      <m:sub>
                        <m:r>
                          <a:rPr lang="en-US" altLang="zh-CN" sz="1800" i="1">
                            <a:latin typeface="Cambria Math" panose="02040503050406030204" pitchFamily="18" charset="0"/>
                          </a:rPr>
                          <m:t>𝐷</m:t>
                        </m:r>
                      </m:sub>
                    </m:sSub>
                  </m:oMath>
                </a14:m>
                <a:r>
                  <a:rPr lang="en-US" altLang="zh-CN" sz="1800" dirty="0"/>
                  <a:t>. </a:t>
                </a:r>
                <a:endParaRPr lang="zh-CN" altLang="zh-CN" sz="1800" dirty="0"/>
              </a:p>
              <a:p>
                <a:pPr marL="800100" lvl="1" indent="-457200">
                  <a:buFont typeface="+mj-lt"/>
                  <a:buAutoNum type="alphaLcParenR"/>
                </a:pPr>
                <a:r>
                  <a:rPr lang="en-US" altLang="zh-CN" sz="1800" dirty="0"/>
                  <a:t>For a fixed p, </a:t>
                </a:r>
                <a14:m>
                  <m:oMath xmlns:m="http://schemas.openxmlformats.org/officeDocument/2006/math">
                    <m:r>
                      <m:rPr>
                        <m:sty m:val="p"/>
                      </m:rPr>
                      <a:rPr lang="en-US" altLang="zh-CN" sz="1800">
                        <a:latin typeface="Cambria Math" panose="02040503050406030204" pitchFamily="18" charset="0"/>
                      </a:rPr>
                      <m:t>q</m:t>
                    </m:r>
                    <m:r>
                      <a:rPr lang="zh-CN" altLang="zh-CN" sz="1800">
                        <a:latin typeface="Cambria Math" panose="02040503050406030204" pitchFamily="18" charset="0"/>
                      </a:rPr>
                      <m:t>∈</m:t>
                    </m:r>
                    <m:r>
                      <m:rPr>
                        <m:sty m:val="p"/>
                      </m:rPr>
                      <a:rPr lang="en-US" altLang="zh-CN" sz="1800">
                        <a:latin typeface="Cambria Math" panose="02040503050406030204" pitchFamily="18" charset="0"/>
                      </a:rPr>
                      <m:t>T</m:t>
                    </m:r>
                    <m:r>
                      <a:rPr lang="en-US" altLang="zh-CN" sz="1800">
                        <a:latin typeface="Cambria Math" panose="02040503050406030204" pitchFamily="18" charset="0"/>
                      </a:rPr>
                      <m:t> </m:t>
                    </m:r>
                  </m:oMath>
                </a14:m>
                <a:r>
                  <a:rPr lang="en-US" altLang="zh-CN" sz="1800" dirty="0"/>
                  <a:t>makes </a:t>
                </a:r>
                <a14:m>
                  <m:oMath xmlns:m="http://schemas.openxmlformats.org/officeDocument/2006/math">
                    <m:r>
                      <m:rPr>
                        <m:sty m:val="p"/>
                      </m:rPr>
                      <a:rPr lang="en-US" altLang="zh-CN" sz="1800">
                        <a:latin typeface="Cambria Math" panose="02040503050406030204" pitchFamily="18" charset="0"/>
                      </a:rPr>
                      <m:t>Dis</m:t>
                    </m:r>
                    <m:d>
                      <m:dPr>
                        <m:ctrlPr>
                          <a:rPr lang="zh-CN" altLang="zh-CN" sz="1800" i="1">
                            <a:latin typeface="Cambria Math" panose="02040503050406030204" pitchFamily="18" charset="0"/>
                          </a:rPr>
                        </m:ctrlPr>
                      </m:dPr>
                      <m:e>
                        <m:r>
                          <m:rPr>
                            <m:sty m:val="p"/>
                          </m:rPr>
                          <a:rPr lang="en-US" altLang="zh-CN" sz="1800">
                            <a:latin typeface="Cambria Math" panose="02040503050406030204" pitchFamily="18" charset="0"/>
                          </a:rPr>
                          <m:t>p</m:t>
                        </m:r>
                        <m:r>
                          <a:rPr lang="en-US" altLang="zh-CN" sz="1800">
                            <a:latin typeface="Cambria Math" panose="02040503050406030204" pitchFamily="18" charset="0"/>
                          </a:rPr>
                          <m:t>,</m:t>
                        </m:r>
                        <m:r>
                          <m:rPr>
                            <m:sty m:val="p"/>
                          </m:rPr>
                          <a:rPr lang="en-US" altLang="zh-CN" sz="1800">
                            <a:latin typeface="Cambria Math" panose="02040503050406030204" pitchFamily="18" charset="0"/>
                          </a:rPr>
                          <m:t>q</m:t>
                        </m:r>
                      </m:e>
                    </m:d>
                  </m:oMath>
                </a14:m>
                <a:r>
                  <a:rPr lang="en-US" altLang="zh-CN" sz="1800" dirty="0"/>
                  <a:t> smallest</a:t>
                </a:r>
                <a:endParaRPr lang="zh-CN" altLang="zh-CN" sz="1800" dirty="0"/>
              </a:p>
              <a:p>
                <a:r>
                  <a:rPr lang="en-US" altLang="zh-CN" sz="2200" dirty="0"/>
                  <a:t>then this pair </a:t>
                </a:r>
                <a14:m>
                  <m:oMath xmlns:m="http://schemas.openxmlformats.org/officeDocument/2006/math">
                    <m:d>
                      <m:dPr>
                        <m:ctrlPr>
                          <a:rPr lang="zh-CN" altLang="zh-CN" sz="2200" i="1">
                            <a:latin typeface="Cambria Math" panose="02040503050406030204" pitchFamily="18" charset="0"/>
                          </a:rPr>
                        </m:ctrlPr>
                      </m:dPr>
                      <m:e>
                        <m:r>
                          <m:rPr>
                            <m:sty m:val="p"/>
                          </m:rPr>
                          <a:rPr lang="en-US" altLang="zh-CN" sz="2200">
                            <a:latin typeface="Cambria Math" panose="02040503050406030204" pitchFamily="18" charset="0"/>
                          </a:rPr>
                          <m:t>p</m:t>
                        </m:r>
                        <m:r>
                          <a:rPr lang="en-US" altLang="zh-CN" sz="2200">
                            <a:latin typeface="Cambria Math" panose="02040503050406030204" pitchFamily="18" charset="0"/>
                          </a:rPr>
                          <m:t>,</m:t>
                        </m:r>
                        <m:r>
                          <m:rPr>
                            <m:sty m:val="p"/>
                          </m:rPr>
                          <a:rPr lang="en-US" altLang="zh-CN" sz="2200">
                            <a:latin typeface="Cambria Math" panose="02040503050406030204" pitchFamily="18" charset="0"/>
                          </a:rPr>
                          <m:t>q</m:t>
                        </m:r>
                      </m:e>
                    </m:d>
                  </m:oMath>
                </a14:m>
                <a:r>
                  <a:rPr lang="en-US" altLang="zh-CN" sz="2200" dirty="0"/>
                  <a:t> is seemed to be correspondent</a:t>
                </a:r>
              </a:p>
              <a:p>
                <a:r>
                  <a:rPr lang="en-US" altLang="zh-CN" sz="2200" dirty="0"/>
                  <a:t> (</a:t>
                </a:r>
                <a14:m>
                  <m:oMath xmlns:m="http://schemas.openxmlformats.org/officeDocument/2006/math">
                    <m:sSub>
                      <m:sSubPr>
                        <m:ctrlPr>
                          <a:rPr lang="zh-CN" altLang="zh-CN" sz="2200" i="1">
                            <a:latin typeface="Cambria Math" panose="02040503050406030204" pitchFamily="18" charset="0"/>
                          </a:rPr>
                        </m:ctrlPr>
                      </m:sSubPr>
                      <m:e>
                        <m:r>
                          <m:rPr>
                            <m:sty m:val="p"/>
                          </m:rPr>
                          <a:rPr lang="en-US" altLang="zh-CN" sz="2200">
                            <a:latin typeface="Cambria Math" panose="02040503050406030204" pitchFamily="18" charset="0"/>
                          </a:rPr>
                          <m:t>δ</m:t>
                        </m:r>
                      </m:e>
                      <m:sub>
                        <m:r>
                          <a:rPr lang="en-US" altLang="zh-CN" sz="2200" i="1">
                            <a:latin typeface="Cambria Math" panose="02040503050406030204" pitchFamily="18" charset="0"/>
                          </a:rPr>
                          <m:t>𝐷</m:t>
                        </m:r>
                      </m:sub>
                    </m:sSub>
                    <m:r>
                      <a:rPr lang="en-US" altLang="zh-CN" sz="2200" i="1">
                        <a:latin typeface="Cambria Math" panose="02040503050406030204" pitchFamily="18" charset="0"/>
                      </a:rPr>
                      <m:t>= </m:t>
                    </m:r>
                  </m:oMath>
                </a14:m>
                <a:r>
                  <a:rPr lang="en-US" altLang="zh-CN" sz="2200" dirty="0"/>
                  <a:t>0.05 in our experiments), we add them into </a:t>
                </a:r>
              </a:p>
              <a:p>
                <a:r>
                  <a:rPr lang="en-US" altLang="zh-CN" sz="2200" dirty="0"/>
                  <a:t>the match list M. </a:t>
                </a:r>
              </a:p>
            </p:txBody>
          </p:sp>
        </mc:Choice>
        <mc:Fallback>
          <p:sp>
            <p:nvSpPr>
              <p:cNvPr id="7" name="内容占位符 6"/>
              <p:cNvSpPr>
                <a:spLocks noGrp="1" noRot="1" noChangeAspect="1" noMove="1" noResize="1" noEditPoints="1" noAdjustHandles="1" noChangeArrowheads="1" noChangeShapeType="1" noTextEdit="1"/>
              </p:cNvSpPr>
              <p:nvPr>
                <p:ph idx="1"/>
              </p:nvPr>
            </p:nvSpPr>
            <p:spPr>
              <a:xfrm>
                <a:off x="515447" y="999037"/>
                <a:ext cx="8136904" cy="4997897"/>
              </a:xfrm>
              <a:blipFill>
                <a:blip r:embed="rId3"/>
                <a:stretch>
                  <a:fillRect l="-975"/>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dirty="0">
                <a:solidFill>
                  <a:srgbClr val="0070C0"/>
                </a:solidFill>
              </a:rPr>
              <a:t>III. Aligning Pieces with Template</a:t>
            </a:r>
            <a:endParaRPr lang="zh-CN" altLang="en-US" dirty="0">
              <a:solidFill>
                <a:srgbClr val="0070C0"/>
              </a:solidFill>
            </a:endParaRPr>
          </a:p>
        </p:txBody>
      </p:sp>
      <p:sp>
        <p:nvSpPr>
          <p:cNvPr id="3" name="Rectangle 4">
            <a:extLst>
              <a:ext uri="{FF2B5EF4-FFF2-40B4-BE49-F238E27FC236}">
                <a16:creationId xmlns:a16="http://schemas.microsoft.com/office/drawing/2014/main" id="{3F6750D2-020F-452F-B42A-8ED9C50149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1027">
            <a:extLst>
              <a:ext uri="{FF2B5EF4-FFF2-40B4-BE49-F238E27FC236}">
                <a16:creationId xmlns:a16="http://schemas.microsoft.com/office/drawing/2014/main" id="{BF0D7EF2-0F51-4187-A571-A4C7B1B5B95E}"/>
              </a:ext>
            </a:extLst>
          </p:cNvPr>
          <p:cNvGrpSpPr>
            <a:grpSpLocks/>
          </p:cNvGrpSpPr>
          <p:nvPr/>
        </p:nvGrpSpPr>
        <p:grpSpPr bwMode="auto">
          <a:xfrm>
            <a:off x="5787000" y="3737228"/>
            <a:ext cx="3162351" cy="2745149"/>
            <a:chOff x="-7221" y="-584"/>
            <a:chExt cx="30925" cy="25014"/>
          </a:xfrm>
        </p:grpSpPr>
        <p:sp>
          <p:nvSpPr>
            <p:cNvPr id="5" name="Text Box 3">
              <a:extLst>
                <a:ext uri="{FF2B5EF4-FFF2-40B4-BE49-F238E27FC236}">
                  <a16:creationId xmlns:a16="http://schemas.microsoft.com/office/drawing/2014/main" id="{83A6F7EB-6FB5-464B-B49E-A0E99054897A}"/>
                </a:ext>
              </a:extLst>
            </p:cNvPr>
            <p:cNvSpPr txBox="1">
              <a:spLocks noChangeArrowheads="1"/>
            </p:cNvSpPr>
            <p:nvPr/>
          </p:nvSpPr>
          <p:spPr bwMode="auto">
            <a:xfrm>
              <a:off x="-7221" y="20941"/>
              <a:ext cx="30925" cy="34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1095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en-GB" altLang="zh-CN" sz="16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Mismatch of the keypoints</a:t>
              </a:r>
              <a:endParaRPr kumimoji="0" lang="en-GB" altLang="zh-CN" sz="1600" b="0" i="0" u="none" strike="noStrike" cap="none" normalizeH="0" baseline="0" dirty="0">
                <a:ln>
                  <a:noFill/>
                </a:ln>
                <a:solidFill>
                  <a:schemeClr val="tx1"/>
                </a:solidFill>
                <a:effectLst/>
                <a:latin typeface="Arial" panose="020B0604020202020204" pitchFamily="34" charset="0"/>
              </a:endParaRPr>
            </a:p>
          </p:txBody>
        </p:sp>
        <p:pic>
          <p:nvPicPr>
            <p:cNvPr id="27" name="图片 27">
              <a:extLst>
                <a:ext uri="{FF2B5EF4-FFF2-40B4-BE49-F238E27FC236}">
                  <a16:creationId xmlns:a16="http://schemas.microsoft.com/office/drawing/2014/main" id="{AD2E8BA4-DEDD-4806-8B9B-95CABD1C921F}"/>
                </a:ext>
              </a:extLst>
            </p:cNvPr>
            <p:cNvPicPr>
              <a:picLocks noChangeAspect="1"/>
            </p:cNvPicPr>
            <p:nvPr/>
          </p:nvPicPr>
          <p:blipFill rotWithShape="1">
            <a:blip r:embed="rId4">
              <a:extLst>
                <a:ext uri="{28A0092B-C50C-407E-A947-70E740481C1C}">
                  <a14:useLocalDpi xmlns:a14="http://schemas.microsoft.com/office/drawing/2010/main" val="0"/>
                </a:ext>
              </a:extLst>
            </a:blip>
            <a:srcRect l="15021" r="19172"/>
            <a:stretch/>
          </p:blipFill>
          <p:spPr bwMode="auto">
            <a:xfrm>
              <a:off x="1989" y="-584"/>
              <a:ext cx="16903" cy="215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607236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717</Words>
  <Application>Microsoft Office PowerPoint</Application>
  <PresentationFormat>全屏显示(4:3)</PresentationFormat>
  <Paragraphs>135</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等线</vt:lpstr>
      <vt:lpstr>等线 Light</vt:lpstr>
      <vt:lpstr>宋体</vt:lpstr>
      <vt:lpstr>新宋体</vt:lpstr>
      <vt:lpstr>Arial</vt:lpstr>
      <vt:lpstr>Cambria Math</vt:lpstr>
      <vt:lpstr>Times</vt:lpstr>
      <vt:lpstr>Times New Roman</vt:lpstr>
      <vt:lpstr>Wingdings</vt:lpstr>
      <vt:lpstr>Office 主题​​</vt:lpstr>
      <vt:lpstr>Virtual Reassembly of Fractured Bones for Orthopedic Surgery</vt:lpstr>
      <vt:lpstr>Content</vt:lpstr>
      <vt:lpstr>Motivation and Problem</vt:lpstr>
      <vt:lpstr>Methods Overview</vt:lpstr>
      <vt:lpstr>I. Reconstruction of Bone Model</vt:lpstr>
      <vt:lpstr>I. Reconstruction of Bone Model</vt:lpstr>
      <vt:lpstr>II. Calculating Keypoints and Descriptor</vt:lpstr>
      <vt:lpstr>II. Calculating Keypoints and Descriptor</vt:lpstr>
      <vt:lpstr>III. Aligning Pieces with Template</vt:lpstr>
      <vt:lpstr>III. Aligning Pieces with Template</vt:lpstr>
      <vt:lpstr>Experimental Results</vt:lpstr>
      <vt:lpstr>Conclusion</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微软中国</dc:creator>
  <cp:lastModifiedBy>王 磊</cp:lastModifiedBy>
  <cp:revision>86</cp:revision>
  <dcterms:created xsi:type="dcterms:W3CDTF">2013-04-10T08:11:33Z</dcterms:created>
  <dcterms:modified xsi:type="dcterms:W3CDTF">2018-10-24T03:15:27Z</dcterms:modified>
</cp:coreProperties>
</file>