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268" r:id="rId7"/>
    <p:sldId id="269" r:id="rId8"/>
    <p:sldId id="270" r:id="rId9"/>
    <p:sldId id="273" r:id="rId10"/>
    <p:sldId id="274" r:id="rId11"/>
    <p:sldId id="275" r:id="rId12"/>
    <p:sldId id="271" r:id="rId13"/>
    <p:sldId id="276" r:id="rId14"/>
    <p:sldId id="277" r:id="rId15"/>
    <p:sldId id="272" r:id="rId16"/>
    <p:sldId id="278" r:id="rId17"/>
    <p:sldId id="279" r:id="rId18"/>
    <p:sldId id="260" r:id="rId19"/>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20010" autoAdjust="0"/>
    <p:restoredTop sz="94660"/>
  </p:normalViewPr>
  <p:slideViewPr>
    <p:cSldViewPr snapToGrid="0">
      <p:cViewPr varScale="1">
        <p:scale>
          <a:sx n="111" d="100"/>
          <a:sy n="111" d="100"/>
        </p:scale>
        <p:origin x="30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gs" Target="tags/tag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experts, the paper title of this report is xxx;</a:t>
            </a:r>
            <a:endParaRPr lang="zh-CN" altLang="en-US"/>
          </a:p>
          <a:p>
            <a:r>
              <a:rPr lang="zh-CN" altLang="en-US"/>
              <a:t>The author is:</a:t>
            </a:r>
            <a:endParaRPr lang="zh-CN" altLang="en-US"/>
          </a:p>
          <a:p>
            <a:r>
              <a:rPr lang="zh-CN" altLang="en-US"/>
              <a:t>Respectively from</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Since we represent the</a:t>
            </a:r>
            <a:r>
              <a:rPr lang="en-US" altLang="zh-CN"/>
              <a:t> </a:t>
            </a:r>
            <a:r>
              <a:rPr lang="zh-CN" altLang="en-US"/>
              <a:t>textured feature of 3D caricature faces in texture latent</a:t>
            </a:r>
            <a:r>
              <a:rPr lang="en-US" altLang="zh-CN"/>
              <a:t> </a:t>
            </a:r>
            <a:r>
              <a:rPr lang="zh-CN" altLang="en-US"/>
              <a:t>spaces, we can easily transfer the textures of reference 2D</a:t>
            </a:r>
            <a:r>
              <a:rPr lang="en-US" altLang="zh-CN"/>
              <a:t> </a:t>
            </a:r>
            <a:r>
              <a:rPr lang="zh-CN" altLang="en-US"/>
              <a:t>images to target 3D ECF by editing the texture latent space.</a:t>
            </a:r>
            <a:r>
              <a:rPr lang="en-US" altLang="zh-CN"/>
              <a:t> </a:t>
            </a:r>
            <a:r>
              <a:rPr lang="zh-CN" altLang="en-US"/>
              <a:t>We summarize the generation effects of texture style editing</a:t>
            </a:r>
            <a:r>
              <a:rPr lang="en-US" altLang="zh-CN"/>
              <a:t> </a:t>
            </a:r>
            <a:r>
              <a:rPr lang="zh-CN" altLang="en-US"/>
              <a:t>in Fig. 9 and compare our method with 3D-CariNet [34]. 3D_x0002_CariNet requires preparing the data of four style textures in</a:t>
            </a:r>
            <a:r>
              <a:rPr lang="en-US" altLang="zh-CN"/>
              <a:t> </a:t>
            </a:r>
            <a:r>
              <a:rPr lang="zh-CN" altLang="en-US"/>
              <a:t>advance and training the texture encoder offline when per_x0002_forming style transformation. 3D-CariNet can only generate</a:t>
            </a:r>
            <a:r>
              <a:rPr lang="en-US" altLang="zh-CN"/>
              <a:t> </a:t>
            </a:r>
            <a:r>
              <a:rPr lang="zh-CN" altLang="en-US"/>
              <a:t>textured 3D caricatures within four predefined texture styles.While our work can perform texture editing across character</a:t>
            </a:r>
            <a:r>
              <a:rPr lang="en-US" altLang="zh-CN"/>
              <a:t> </a:t>
            </a:r>
            <a:r>
              <a:rPr lang="zh-CN" altLang="en-US"/>
              <a:t>styles online. Most importantly, our work can generate a wide</a:t>
            </a:r>
            <a:r>
              <a:rPr lang="en-US" altLang="zh-CN"/>
              <a:t> </a:t>
            </a:r>
            <a:r>
              <a:rPr lang="zh-CN" altLang="en-US"/>
              <a:t>variety of texture styles based on diversified input images,</a:t>
            </a:r>
            <a:r>
              <a:rPr lang="en-US" altLang="zh-CN"/>
              <a:t> </a:t>
            </a:r>
            <a:r>
              <a:rPr lang="zh-CN" altLang="en-US"/>
              <a:t>not limited to four styles. From Fig. 9, we can observe that</a:t>
            </a:r>
            <a:r>
              <a:rPr lang="en-US" altLang="zh-CN"/>
              <a:t> </a:t>
            </a:r>
            <a:r>
              <a:rPr lang="zh-CN" altLang="en-US"/>
              <a:t>our work can handle texture editing for different characters,</a:t>
            </a:r>
            <a:r>
              <a:rPr lang="en-US" altLang="zh-CN"/>
              <a:t> </a:t>
            </a:r>
            <a:r>
              <a:rPr lang="zh-CN" altLang="en-US"/>
              <a:t>flexibly generating a variety of texture styles and preserving</a:t>
            </a:r>
            <a:r>
              <a:rPr lang="en-US" altLang="zh-CN"/>
              <a:t> shape details under different 3D caricature faces with high quality and naturalness.</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For semantic editing, our</a:t>
            </a:r>
            <a:r>
              <a:rPr lang="en-US" altLang="zh-CN"/>
              <a:t> </a:t>
            </a:r>
            <a:r>
              <a:rPr lang="zh-CN" altLang="en-US"/>
              <a:t>method can realize editing of 3D ECF with varying degrees</a:t>
            </a:r>
            <a:r>
              <a:rPr lang="en-US" altLang="zh-CN"/>
              <a:t> </a:t>
            </a:r>
            <a:r>
              <a:rPr lang="zh-CN" altLang="en-US"/>
              <a:t>through a data-driven editing space for 3D ECF shapes. Our</a:t>
            </a:r>
            <a:endParaRPr lang="zh-CN" altLang="en-US"/>
          </a:p>
          <a:p>
            <a:r>
              <a:rPr lang="zh-CN" altLang="en-US"/>
              <a:t>model can make the input images more smiling or more sad.</a:t>
            </a:r>
            <a:r>
              <a:rPr lang="en-US" altLang="zh-CN"/>
              <a:t> </a:t>
            </a:r>
            <a:r>
              <a:rPr lang="zh-CN" altLang="en-US"/>
              <a:t>We can also edit 3D ECF using the learned latent space for</a:t>
            </a:r>
            <a:r>
              <a:rPr lang="en-US" altLang="zh-CN"/>
              <a:t> </a:t>
            </a:r>
            <a:r>
              <a:rPr lang="zh-CN" altLang="en-US"/>
              <a:t>point-handle-based editing. For the cheek, stretch the two</a:t>
            </a:r>
            <a:r>
              <a:rPr lang="en-US" altLang="zh-CN"/>
              <a:t> </a:t>
            </a:r>
            <a:r>
              <a:rPr lang="zh-CN" altLang="en-US"/>
              <a:t>points sideways after picking a point at each side of the cheek.</a:t>
            </a:r>
            <a:r>
              <a:rPr lang="en-US" altLang="zh-CN"/>
              <a:t> </a:t>
            </a:r>
            <a:r>
              <a:rPr lang="zh-CN" altLang="en-US"/>
              <a:t>For the nose, move the point to the front after selecting a point</a:t>
            </a:r>
            <a:endParaRPr lang="zh-CN" altLang="en-US"/>
          </a:p>
          <a:p>
            <a:r>
              <a:rPr lang="zh-CN" altLang="en-US"/>
              <a:t>on the nose tip. For ears, stretch the two points after picking</a:t>
            </a:r>
            <a:r>
              <a:rPr lang="en-US" altLang="zh-CN"/>
              <a:t> </a:t>
            </a:r>
            <a:r>
              <a:rPr lang="zh-CN" altLang="en-US"/>
              <a:t>a point at each side of the ears.</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We engage 20 professionals in animation to score the gen_x0002_eration of quality in Fig. 7, and ask them to choose the best</a:t>
            </a:r>
            <a:endParaRPr lang="zh-CN" altLang="en-US"/>
          </a:p>
          <a:p>
            <a:r>
              <a:rPr lang="zh-CN" altLang="en-US"/>
              <a:t>method regarding texture modeling and caricature exagger_x0002_ation. The highest and lowest scores are set to 10 and 0,respectively. The statistical results are reported in Table 1. It</a:t>
            </a:r>
            <a:endParaRPr lang="zh-CN" altLang="en-US"/>
          </a:p>
          <a:p>
            <a:r>
              <a:rPr lang="zh-CN" altLang="en-US"/>
              <a:t>can be observed that our method has been widely recognized</a:t>
            </a:r>
            <a:endParaRPr lang="zh-CN" altLang="en-US"/>
          </a:p>
          <a:p>
            <a:r>
              <a:rPr lang="zh-CN" altLang="en-US"/>
              <a:t>by experts regarding the three evaluation terms.Statistical comparison regarding texture modeling. PTM</a:t>
            </a:r>
            <a:r>
              <a:rPr lang="en-US" altLang="zh-CN"/>
              <a:t> </a:t>
            </a:r>
            <a:r>
              <a:rPr lang="zh-CN" altLang="en-US"/>
              <a:t>denotes percentage about texture modeling and PCE means percent_x0002_age about caricature exaggeration. The best results are denoted in bold</a:t>
            </a:r>
            <a:r>
              <a:rPr lang="en-US" altLang="zh-CN"/>
              <a:t> </a:t>
            </a:r>
            <a:r>
              <a:rPr lang="zh-CN" altLang="en-US"/>
              <a:t>font</a:t>
            </a:r>
            <a:r>
              <a:rPr lang="en-US" altLang="zh-CN"/>
              <a:t>.</a:t>
            </a:r>
            <a:endParaRPr lang="en-US" altLang="zh-CN"/>
          </a:p>
          <a:p>
            <a:endParaRPr lang="en-US" altLang="zh-CN"/>
          </a:p>
          <a:p>
            <a:r>
              <a:rPr lang="en-US" altLang="zh-CN"/>
              <a:t>we implement quan_x0002_titative evaluation and compare with the deep deformable.</a:t>
            </a:r>
            <a:endParaRPr lang="en-US" altLang="zh-CN"/>
          </a:p>
          <a:p>
            <a:r>
              <a:rPr lang="en-US" altLang="zh-CN"/>
              <a:t>Experimental results of the mean position loss for the 3D</a:t>
            </a:r>
            <a:endParaRPr lang="en-US" altLang="zh-CN"/>
          </a:p>
          <a:p>
            <a:r>
              <a:rPr lang="en-US" altLang="zh-CN"/>
              <a:t>ECF testing set are reported in Table 2. It can be seen that</a:t>
            </a:r>
            <a:endParaRPr lang="en-US" altLang="zh-CN"/>
          </a:p>
          <a:p>
            <a:r>
              <a:rPr lang="en-US" altLang="zh-CN"/>
              <a:t>our method has the smallest reconstruction error. Comparisons with deep deformable [19]. The best results are denoted in bold font.</a:t>
            </a:r>
            <a:endParaRPr lang="en-US" altLang="zh-CN"/>
          </a:p>
          <a:p>
            <a:endParaRPr lang="en-US" altLang="zh-CN"/>
          </a:p>
          <a:p>
            <a:r>
              <a:rPr lang="en-US" altLang="zh-CN"/>
              <a:t>Similar to the texture modeling, the 20 professionals also</a:t>
            </a:r>
            <a:endParaRPr lang="en-US" altLang="zh-CN"/>
          </a:p>
          <a:p>
            <a:r>
              <a:rPr lang="en-US" altLang="zh-CN"/>
              <a:t>are requested to evaluate deep deformable [19], DIF-NET</a:t>
            </a:r>
            <a:endParaRPr lang="en-US" altLang="zh-CN"/>
          </a:p>
          <a:p>
            <a:r>
              <a:rPr lang="en-US" altLang="zh-CN"/>
              <a:t>[7], and our method in Fig. 8 in view of shape modeling. The</a:t>
            </a:r>
            <a:endParaRPr lang="en-US" altLang="zh-CN"/>
          </a:p>
          <a:p>
            <a:r>
              <a:rPr lang="en-US" altLang="zh-CN"/>
              <a:t>best shape modeling is asked to be selected. We record the results in Table 3. From Table 3, we can see that our method</a:t>
            </a:r>
            <a:endParaRPr lang="en-US" altLang="zh-CN"/>
          </a:p>
          <a:p>
            <a:r>
              <a:rPr lang="en-US" altLang="zh-CN"/>
              <a:t>is considered to be the best method for shape modeling.Statistical comparison regarding shape modeling. The results are denoted in bold font.</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To verify the</a:t>
            </a:r>
            <a:r>
              <a:rPr lang="en-US" altLang="zh-CN"/>
              <a:t> </a:t>
            </a:r>
            <a:r>
              <a:rPr lang="zh-CN" altLang="en-US"/>
              <a:t>superiority of separate latent codes, we conduct experiments</a:t>
            </a:r>
            <a:r>
              <a:rPr lang="en-US" altLang="zh-CN"/>
              <a:t> </a:t>
            </a:r>
            <a:r>
              <a:rPr lang="zh-CN" altLang="en-US"/>
              <a:t>using merged latent codes to represent caricature texture and</a:t>
            </a:r>
            <a:endParaRPr lang="zh-CN" altLang="en-US"/>
          </a:p>
          <a:p>
            <a:r>
              <a:rPr lang="zh-CN" altLang="en-US"/>
              <a:t>shape. The contrast results of utilizing separated and merged</a:t>
            </a:r>
            <a:r>
              <a:rPr lang="en-US" altLang="zh-CN"/>
              <a:t> </a:t>
            </a:r>
            <a:r>
              <a:rPr lang="zh-CN" altLang="en-US"/>
              <a:t>shape and texture latent codes are exhibited in Fig. 11. We</a:t>
            </a:r>
            <a:r>
              <a:rPr lang="en-US" altLang="zh-CN"/>
              <a:t>  </a:t>
            </a:r>
            <a:r>
              <a:rPr lang="zh-CN" altLang="en-US"/>
              <a:t>can observe that merged latent codes result in a lot of texture errors, such as red and black spots. In contrast, separating</a:t>
            </a:r>
            <a:r>
              <a:rPr lang="en-US" altLang="zh-CN"/>
              <a:t> </a:t>
            </a:r>
            <a:r>
              <a:rPr lang="zh-CN" altLang="en-US"/>
              <a:t>latent codes achieves high-quality modeling performance for</a:t>
            </a:r>
            <a:r>
              <a:rPr lang="en-US" altLang="zh-CN"/>
              <a:t> </a:t>
            </a:r>
            <a:r>
              <a:rPr lang="zh-CN" altLang="en-US"/>
              <a:t>both shape and texture. The possible reason may be that due</a:t>
            </a:r>
            <a:r>
              <a:rPr lang="en-US" altLang="zh-CN"/>
              <a:t> </a:t>
            </a:r>
            <a:r>
              <a:rPr lang="zh-CN" altLang="en-US"/>
              <a:t>to the inconsistency between the spatial distribution of shape</a:t>
            </a:r>
            <a:r>
              <a:rPr lang="en-US" altLang="zh-CN"/>
              <a:t> </a:t>
            </a:r>
            <a:r>
              <a:rPr lang="zh-CN" altLang="en-US"/>
              <a:t>features and texture features, combining the latent codes will</a:t>
            </a:r>
            <a:r>
              <a:rPr lang="en-US" altLang="zh-CN"/>
              <a:t> </a:t>
            </a:r>
            <a:r>
              <a:rPr lang="zh-CN" altLang="en-US"/>
              <a:t>lead to adverse mutual influences for feature learning, result_x0002_ing in the deviation of both shape and texture from the original</a:t>
            </a:r>
            <a:r>
              <a:rPr lang="en-US" altLang="zh-CN"/>
              <a:t> </a:t>
            </a:r>
            <a:r>
              <a:rPr lang="zh-CN" altLang="en-US"/>
              <a:t>feature distributions.</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We</a:t>
            </a:r>
            <a:r>
              <a:rPr lang="en-US" altLang="zh-CN"/>
              <a:t> </a:t>
            </a:r>
            <a:r>
              <a:rPr lang="zh-CN" altLang="en-US"/>
              <a:t>implement comparison experiments of merging or separating</a:t>
            </a:r>
            <a:r>
              <a:rPr lang="en-US" altLang="zh-CN"/>
              <a:t> </a:t>
            </a:r>
            <a:r>
              <a:rPr lang="zh-CN" altLang="en-US"/>
              <a:t>shape and texture siren networks to verify the importance of</a:t>
            </a:r>
            <a:r>
              <a:rPr lang="en-US" altLang="zh-CN"/>
              <a:t> </a:t>
            </a:r>
            <a:r>
              <a:rPr lang="zh-CN" altLang="en-US"/>
              <a:t>decoupling deformation spaces. The generated 3D caricature</a:t>
            </a:r>
            <a:r>
              <a:rPr lang="en-US" altLang="zh-CN"/>
              <a:t> </a:t>
            </a:r>
            <a:r>
              <a:rPr lang="zh-CN" altLang="en-US"/>
              <a:t>faces are illustrated in Fig. 12. It can be summarized from</a:t>
            </a:r>
            <a:r>
              <a:rPr lang="en-US" altLang="zh-CN"/>
              <a:t> </a:t>
            </a:r>
            <a:r>
              <a:rPr lang="zh-CN" altLang="en-US"/>
              <a:t>Fig. 12 that merging texture and shape deformation space</a:t>
            </a:r>
            <a:r>
              <a:rPr lang="en-US" altLang="zh-CN"/>
              <a:t> </a:t>
            </a:r>
            <a:r>
              <a:rPr lang="zh-CN" altLang="en-US"/>
              <a:t>yields</a:t>
            </a:r>
            <a:r>
              <a:rPr lang="en-US" altLang="zh-CN"/>
              <a:t> </a:t>
            </a:r>
            <a:r>
              <a:rPr lang="zh-CN" altLang="en-US"/>
              <a:t>considerable texture errors, such as the blue, green,</a:t>
            </a:r>
            <a:r>
              <a:rPr lang="en-US" altLang="zh-CN"/>
              <a:t> </a:t>
            </a:r>
            <a:r>
              <a:rPr lang="zh-CN" altLang="en-US"/>
              <a:t>and black patches. We justify that when integrating the shape</a:t>
            </a:r>
            <a:r>
              <a:rPr lang="en-US" altLang="zh-CN"/>
              <a:t> and texture of the Siren network, the 3D caricature shape and texture are entangled, leading to the learning of a flawed, not good enough deformation space. On the contrary, decoupling</a:t>
            </a:r>
            <a:endParaRPr lang="en-US" altLang="zh-CN"/>
          </a:p>
          <a:p>
            <a:r>
              <a:rPr lang="en-US" altLang="zh-CN"/>
              <a:t>shape and texture can effectively perform feature extraction and editing of shape and texture. In the meantime, we can also keep the consistency of shape and texture through the structural topology of 3D caricature faces.</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2D caricature editing has shown superior performance. However, 3D exaggerated caricature face (ECF) modeling with flexible</a:t>
            </a:r>
            <a:endParaRPr lang="zh-CN" altLang="en-US"/>
          </a:p>
          <a:p>
            <a:r>
              <a:rPr lang="zh-CN" altLang="en-US"/>
              <a:t>shape and texture editing capabilities is far from achieving satisfactory high-quality results. This paper aims to model shape</a:t>
            </a:r>
            <a:endParaRPr lang="zh-CN" altLang="en-US"/>
          </a:p>
          <a:p>
            <a:r>
              <a:rPr lang="zh-CN" altLang="en-US"/>
              <a:t>and texture variations of 3D caricatures in a learnable parameter space. To achieve this goal, we propose a novel framework</a:t>
            </a:r>
            <a:endParaRPr lang="zh-CN" altLang="en-US"/>
          </a:p>
          <a:p>
            <a:r>
              <a:rPr lang="zh-CN" altLang="en-US"/>
              <a:t>for highly controllable editing of 3D caricatures.</a:t>
            </a:r>
            <a:r>
              <a:rPr lang="en-US" altLang="zh-CN"/>
              <a:t>1.</a:t>
            </a:r>
            <a:r>
              <a:rPr lang="zh-CN" altLang="en-US"/>
              <a:t>，</a:t>
            </a:r>
            <a:r>
              <a:rPr lang="en-US" altLang="zh-CN"/>
              <a:t>2.</a:t>
            </a:r>
            <a:r>
              <a:rPr lang="zh-CN" altLang="en-US"/>
              <a:t>，</a:t>
            </a:r>
            <a:r>
              <a:rPr lang="en-US" altLang="zh-CN"/>
              <a:t>3.</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Thanks to the advancement of the generative adversarial</a:t>
            </a:r>
            <a:r>
              <a:rPr lang="en-US" altLang="zh-CN"/>
              <a:t> </a:t>
            </a:r>
            <a:r>
              <a:rPr lang="zh-CN" altLang="en-US"/>
              <a:t>network (GAN), conspicuous works</a:t>
            </a:r>
            <a:r>
              <a:rPr lang="en-US" altLang="zh-CN"/>
              <a:t> </a:t>
            </a:r>
            <a:r>
              <a:rPr lang="zh-CN" altLang="en-US"/>
              <a:t>of 2D</a:t>
            </a:r>
            <a:r>
              <a:rPr lang="en-US" altLang="zh-CN"/>
              <a:t> </a:t>
            </a:r>
            <a:r>
              <a:rPr lang="zh-CN" altLang="en-US"/>
              <a:t>ECF modeling have been achieved, which can execute exaggerated shape and textural styles reconstruction.</a:t>
            </a:r>
            <a:r>
              <a:rPr lang="en-US" altLang="zh-CN"/>
              <a:t> such as MW-GAN\StyleCariGAN\CariGANs,</a:t>
            </a:r>
            <a:r>
              <a:rPr lang="zh-CN" altLang="en-US"/>
              <a:t>_x0002_</a:t>
            </a:r>
            <a:r>
              <a:rPr lang="en-US" altLang="zh-CN" b="1">
                <a:sym typeface="+mn-ea"/>
              </a:rPr>
              <a:t> </a:t>
            </a:r>
            <a:r>
              <a:rPr lang="en-US" altLang="zh-CN">
                <a:sym typeface="+mn-ea"/>
              </a:rPr>
              <a:t> Nevertheless, those methods focus on 2D ECF generation from standard face images and cannot perform its 3D counterpart generation. Our work aims to produce 3D caricature faces with geometric shapes and texture styles that can be flexibly edited.</a:t>
            </a:r>
            <a:endParaRPr lang="en-US" altLang="zh-CN"/>
          </a:p>
          <a:p>
            <a:endParaRPr lang="zh-CN" altLang="en-US" b="1"/>
          </a:p>
          <a:p>
            <a:r>
              <a:rPr lang="en-US" altLang="zh-CN" b="1"/>
              <a:t>3D face deformable model is divided into 3D standard face deformable model and 3D exaggerated face deformable model. about 3D standard face deformable model ,due to the mesh’s severe stretching,the effectiveness of an expression is inadequate. about 3D exaggerated face deformable model, those methods can not simultaneously perform texture rendering and character style editing for 3D ECF generation.</a:t>
            </a:r>
            <a:endParaRPr lang="en-US" altLang="zh-CN" b="1"/>
          </a:p>
          <a:p>
            <a:endParaRPr lang="en-US" altLang="zh-CN" b="1"/>
          </a:p>
          <a:p>
            <a:r>
              <a:rPr lang="en-US" altLang="zh-CN" b="1"/>
              <a:t> 3D_x0002_CariGAN, 3DCarishop, 3D-CariNet, 3DMagicMirror . </a:t>
            </a:r>
            <a:r>
              <a:rPr lang="en-US" altLang="zh-CN">
                <a:sym typeface="+mn-ea"/>
              </a:rPr>
              <a:t>All of these efforts require the preparation of datasets of different caricature styles before realizing the caricature face style transformation. </a:t>
            </a:r>
            <a:endParaRPr lang="en-US" altLang="zh-CN"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We fully utilize 3DCaricShop dataset’s characteristics and select 531</a:t>
            </a:r>
            <a:r>
              <a:rPr lang="en-US" altLang="zh-CN"/>
              <a:t> </a:t>
            </a:r>
            <a:r>
              <a:rPr lang="zh-CN" altLang="en-US"/>
              <a:t>caricature face meshes that are frontal rather than side. Mean_x0002_while, the original meshes of eyes and mouth are deleted and</a:t>
            </a:r>
            <a:r>
              <a:rPr lang="en-US" altLang="zh-CN"/>
              <a:t> </a:t>
            </a:r>
            <a:r>
              <a:rPr lang="zh-CN" altLang="en-US"/>
              <a:t>re-divided. Then, the center of gravity of the full-face mesh is</a:t>
            </a:r>
            <a:r>
              <a:rPr lang="en-US" altLang="zh-CN"/>
              <a:t> </a:t>
            </a:r>
            <a:r>
              <a:rPr lang="zh-CN" altLang="en-US"/>
              <a:t>obtained, the center of gravity encrypts the mesh, and finally,</a:t>
            </a:r>
            <a:endParaRPr lang="zh-CN" altLang="en-US"/>
          </a:p>
          <a:p>
            <a:r>
              <a:rPr lang="zh-CN" altLang="en-US"/>
              <a:t>the face images are inverted and mapped to the 3D model by</a:t>
            </a:r>
            <a:r>
              <a:rPr lang="en-US" altLang="zh-CN"/>
              <a:t> </a:t>
            </a:r>
            <a:r>
              <a:rPr lang="zh-CN" altLang="en-US"/>
              <a:t>the camera parameters, and the points on the 2D images are</a:t>
            </a:r>
            <a:r>
              <a:rPr lang="en-US" altLang="zh-CN"/>
              <a:t> </a:t>
            </a:r>
            <a:r>
              <a:rPr lang="zh-CN" altLang="en-US"/>
              <a:t>obtained to be the texture of the nearest points on the corresponding 3D model pixel values. In this way, a textured 3D</a:t>
            </a:r>
            <a:r>
              <a:rPr lang="en-US" altLang="zh-CN"/>
              <a:t> </a:t>
            </a:r>
            <a:r>
              <a:rPr lang="zh-CN" altLang="en-US"/>
              <a:t>exaggerated caricature face model is constructed</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Our work aims to generate 3D exaggerated caricatures automatically with high-fidelity performance and online editing</a:t>
            </a:r>
            <a:r>
              <a:rPr lang="en-US" altLang="zh-CN"/>
              <a:t> </a:t>
            </a:r>
            <a:r>
              <a:rPr lang="zh-CN" altLang="en-US"/>
              <a:t>capabilities. To achieve this goal, we propose a novel net_x0002_work that combines the advantages of 3D caricature mesh</a:t>
            </a:r>
            <a:r>
              <a:rPr lang="en-US" altLang="zh-CN"/>
              <a:t> </a:t>
            </a:r>
            <a:r>
              <a:rPr lang="zh-CN" altLang="en-US"/>
              <a:t>representation power (flexibility and the ability to edit easily) with the high-fidelity texture of 2D images. An overview</a:t>
            </a:r>
            <a:r>
              <a:rPr lang="en-US" altLang="zh-CN"/>
              <a:t> </a:t>
            </a:r>
            <a:r>
              <a:rPr lang="zh-CN" altLang="en-US"/>
              <a:t>of the proposed framework is illustrated in Fig. 2. Our model</a:t>
            </a:r>
            <a:r>
              <a:rPr lang="en-US" altLang="zh-CN"/>
              <a:t> </a:t>
            </a:r>
            <a:r>
              <a:rPr lang="zh-CN" altLang="en-US"/>
              <a:t>mainly consists of five components: texture hyper-network,</a:t>
            </a:r>
            <a:r>
              <a:rPr lang="en-US" altLang="zh-CN"/>
              <a:t> </a:t>
            </a:r>
            <a:r>
              <a:rPr lang="zh-CN" altLang="en-US"/>
              <a:t>shape hyper-network, texture Siren, shape Siren, and projection block. The two hyper-networks receive the latent codes</a:t>
            </a:r>
            <a:r>
              <a:rPr lang="en-US" altLang="zh-CN"/>
              <a:t> </a:t>
            </a:r>
            <a:r>
              <a:rPr lang="zh-CN" altLang="en-US"/>
              <a:t>of texture and shape as inputs and produce intermediate latent</a:t>
            </a:r>
            <a:r>
              <a:rPr lang="en-US" altLang="zh-CN"/>
              <a:t> </a:t>
            </a:r>
            <a:r>
              <a:rPr lang="zh-CN" altLang="en-US"/>
              <a:t>representations, which will be transformed into the parame_x0002_ters for texture Siren and shape Siren. The two Siren modules</a:t>
            </a:r>
            <a:endParaRPr lang="zh-CN" altLang="en-US"/>
          </a:p>
          <a:p>
            <a:r>
              <a:rPr lang="zh-CN" altLang="en-US"/>
              <a:t>concentrate on modeling each shape and texture as a defor_x0002_mation of a fixed template surface. The projection block</a:t>
            </a:r>
            <a:r>
              <a:rPr lang="en-US" altLang="zh-CN"/>
              <a:t> </a:t>
            </a:r>
            <a:r>
              <a:rPr lang="zh-CN" altLang="en-US"/>
              <a:t>projects the generated 3D caricature faces into corresponding</a:t>
            </a:r>
            <a:r>
              <a:rPr lang="en-US" altLang="zh-CN"/>
              <a:t> </a:t>
            </a:r>
            <a:r>
              <a:rPr lang="zh-CN" altLang="en-US"/>
              <a:t>2D counterparts to leverage the 2D ground truth caricature</a:t>
            </a:r>
            <a:r>
              <a:rPr lang="en-US" altLang="zh-CN"/>
              <a:t> </a:t>
            </a:r>
            <a:r>
              <a:rPr lang="zh-CN" altLang="en-US"/>
              <a:t>faces to supervise the network training and enhance the 3D</a:t>
            </a:r>
            <a:r>
              <a:rPr lang="en-US" altLang="zh-CN"/>
              <a:t> </a:t>
            </a:r>
            <a:r>
              <a:rPr lang="zh-CN" altLang="en-US"/>
              <a:t>caricature face generation quality</a:t>
            </a:r>
            <a:r>
              <a:rPr lang="en-US" altLang="zh-CN"/>
              <a:t>.</a:t>
            </a:r>
            <a:endParaRPr lang="en-US" altLang="zh-CN"/>
          </a:p>
          <a:p>
            <a:r>
              <a:rPr lang="en-US" altLang="zh-CN"/>
              <a:t>Our texture hyper-network is made up of four hyper_x0002_network blocks, and we illustrate one hyper-network block in Fig. 3, which consists of a fully connected (FC) layer and a LeakyReLu activation layer. Precisely, the texture hyper-network receives the texture latent code zt as input to learning the intermediate representation wt , which will be transformed into frequency γt and phase shift βt through texture transformation layer [21]. γt and βt are leveraged to condition each layer of the subsequent texture Siren.</a:t>
            </a:r>
            <a:endParaRPr lang="en-US" altLang="zh-CN"/>
          </a:p>
          <a:p>
            <a:r>
              <a:rPr lang="en-US" altLang="zh-CN"/>
              <a:t>Our texture Siren is inspired by the FiLM layer [43], which enables conditional adjustment of texture features. The FiLM layer works by first giving a texture input feature and then scaling and offsetting the input texture feature through the sinusoidal function. As shown in Fig. 4, Texture Siren con_x0002_tains a linear FC layer and an affine transformation layer with its frequency γt and phase shift βt coming from the texture hyper-network. The FC layer applies a linear transform defined by a weight matrix Wα and the biases bα to the texture input α. The Texture Siren constructs a learnable Sine function, making the texture of the generated 3D ECF more explicit and enables modeling continuous exaggerated texture variations _x0007_α ∈ R3.</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Our model aims to generate 3D caricature faces with exag_x0002_gerated geometry shapes and diversified texture styles given</a:t>
            </a:r>
            <a:r>
              <a:rPr lang="en-US" altLang="zh-CN"/>
              <a:t> </a:t>
            </a:r>
            <a:r>
              <a:rPr lang="zh-CN" altLang="en-US"/>
              <a:t>the editable latent codes of shape and texture. To achieve</a:t>
            </a:r>
            <a:r>
              <a:rPr lang="en-US" altLang="zh-CN"/>
              <a:t> </a:t>
            </a:r>
            <a:r>
              <a:rPr lang="zh-CN" altLang="en-US"/>
              <a:t>the goal, we leverage the 3D modeling loss Lmod of the cor_x0002_responding 3D caricatures and 2D projection loss Lpro to</a:t>
            </a:r>
            <a:r>
              <a:rPr lang="en-US" altLang="zh-CN"/>
              <a:t> </a:t>
            </a:r>
            <a:r>
              <a:rPr lang="zh-CN" altLang="en-US"/>
              <a:t>optimize the whole network:</a:t>
            </a:r>
            <a:endParaRPr lang="zh-CN" altLang="en-US"/>
          </a:p>
          <a:p>
            <a:r>
              <a:rPr lang="zh-CN" altLang="en-US"/>
              <a:t>3D modeling loss. 3D ECF modeling of our work involves</a:t>
            </a:r>
            <a:r>
              <a:rPr lang="en-US" altLang="zh-CN"/>
              <a:t> </a:t>
            </a:r>
            <a:r>
              <a:rPr lang="zh-CN" altLang="en-US"/>
              <a:t>shape and texture learning. Regarding shape modeling, we</a:t>
            </a:r>
            <a:r>
              <a:rPr lang="en-US" altLang="zh-CN"/>
              <a:t> </a:t>
            </a:r>
            <a:r>
              <a:rPr lang="zh-CN" altLang="en-US"/>
              <a:t>compute the vertex coordinate distances between the ground</a:t>
            </a:r>
            <a:r>
              <a:rPr lang="en-US" altLang="zh-CN"/>
              <a:t> </a:t>
            </a:r>
            <a:r>
              <a:rPr lang="zh-CN" altLang="en-US"/>
              <a:t>truth ˆpθ and the generated result pθ . The same computation</a:t>
            </a:r>
            <a:r>
              <a:rPr lang="en-US" altLang="zh-CN"/>
              <a:t> </a:t>
            </a:r>
            <a:r>
              <a:rPr lang="zh-CN" altLang="en-US"/>
              <a:t>process is adopted for texture modeling. We calculate the tex_x0002_ture distance between the ground truth ˆpα and the deformed</a:t>
            </a:r>
            <a:r>
              <a:rPr lang="en-US" altLang="zh-CN"/>
              <a:t> </a:t>
            </a:r>
            <a:r>
              <a:rPr lang="zh-CN" altLang="en-US"/>
              <a:t>value pα. Thus, the 3D modeling loss consists of the texture</a:t>
            </a:r>
            <a:r>
              <a:rPr lang="en-US" altLang="zh-CN"/>
              <a:t> </a:t>
            </a:r>
            <a:r>
              <a:rPr lang="zh-CN" altLang="en-US"/>
              <a:t>term Lt and shape term Ls,</a:t>
            </a:r>
            <a:endParaRPr lang="zh-CN" altLang="en-US"/>
          </a:p>
          <a:p>
            <a:endParaRPr lang="zh-CN" altLang="en-US"/>
          </a:p>
          <a:p>
            <a:r>
              <a:rPr lang="zh-CN" altLang="en-US"/>
              <a:t>Generating high-quality textured 3D</a:t>
            </a:r>
            <a:r>
              <a:rPr lang="en-US" altLang="zh-CN"/>
              <a:t> </a:t>
            </a:r>
            <a:r>
              <a:rPr lang="zh-CN" altLang="en-US"/>
              <a:t>caricatures requires 2D images with caricature styles. Thus,</a:t>
            </a:r>
            <a:r>
              <a:rPr lang="en-US" altLang="zh-CN"/>
              <a:t> </a:t>
            </a:r>
            <a:r>
              <a:rPr lang="zh-CN" altLang="en-US"/>
              <a:t>we can project the 3D caricatures into their 2D counterparts.</a:t>
            </a:r>
            <a:endParaRPr lang="zh-CN" altLang="en-US"/>
          </a:p>
          <a:p>
            <a:r>
              <a:rPr lang="zh-CN" altLang="en-US"/>
              <a:t>We obtain corresponding coordinate points of 3D ECF mesh</a:t>
            </a:r>
            <a:r>
              <a:rPr lang="en-US" altLang="zh-CN"/>
              <a:t> </a:t>
            </a:r>
            <a:r>
              <a:rPr lang="zh-CN" altLang="en-US"/>
              <a:t>on a 2D image by the projection module. We supervise the</a:t>
            </a:r>
            <a:r>
              <a:rPr lang="en-US" altLang="zh-CN"/>
              <a:t> </a:t>
            </a:r>
            <a:r>
              <a:rPr lang="zh-CN" altLang="en-US"/>
              <a:t>learning process by calculating the distance between mesh</a:t>
            </a:r>
            <a:r>
              <a:rPr lang="en-US" altLang="zh-CN"/>
              <a:t> </a:t>
            </a:r>
            <a:r>
              <a:rPr lang="zh-CN" altLang="en-US"/>
              <a:t>point texture values and the corresponding projected results</a:t>
            </a:r>
            <a:r>
              <a:rPr lang="en-US" altLang="zh-CN"/>
              <a:t> texture values.</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Since the learned shape and texture fea_x0002_ture spaces are separate, we can update the texture features</a:t>
            </a:r>
            <a:r>
              <a:rPr lang="en-US" altLang="zh-CN"/>
              <a:t> </a:t>
            </a:r>
            <a:r>
              <a:rPr lang="zh-CN" altLang="en-US"/>
              <a:t>while keeping the shaped features unchanged. After finish_x0002_ing optimizing the proposed network, each sampled texture</a:t>
            </a:r>
            <a:r>
              <a:rPr lang="en-US" altLang="zh-CN"/>
              <a:t> </a:t>
            </a:r>
            <a:r>
              <a:rPr lang="zh-CN" altLang="en-US"/>
              <a:t>latent code in the texture latent space represents a 3D ECF</a:t>
            </a:r>
            <a:r>
              <a:rPr lang="en-US" altLang="zh-CN"/>
              <a:t> </a:t>
            </a:r>
            <a:r>
              <a:rPr lang="zh-CN" altLang="en-US"/>
              <a:t>texture feature. Thus, we can transfer texture features from</a:t>
            </a:r>
            <a:r>
              <a:rPr lang="en-US" altLang="zh-CN"/>
              <a:t> </a:t>
            </a:r>
            <a:r>
              <a:rPr lang="zh-CN" altLang="en-US"/>
              <a:t>one caricature to another with the learned texture latent space.We transfer the reference 2D image texture to a 3D ECF by</a:t>
            </a:r>
            <a:endParaRPr lang="zh-CN" altLang="en-US"/>
          </a:p>
          <a:p>
            <a:r>
              <a:rPr lang="zh-CN" altLang="en-US"/>
              <a:t>optimizing the new texture latent space zt,new.</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Our network enables high-quality texture</a:t>
            </a:r>
            <a:r>
              <a:rPr lang="en-US" altLang="zh-CN"/>
              <a:t> </a:t>
            </a:r>
            <a:r>
              <a:rPr lang="zh-CN" altLang="en-US"/>
              <a:t>reconstruction in generating 3D caricatures. To demonstrate</a:t>
            </a:r>
            <a:r>
              <a:rPr lang="en-US" altLang="zh-CN"/>
              <a:t> </a:t>
            </a:r>
            <a:r>
              <a:rPr lang="zh-CN" altLang="en-US"/>
              <a:t>its superiority, we compare it with 3D-CariNet [34] and</a:t>
            </a:r>
            <a:endParaRPr lang="zh-CN" altLang="en-US"/>
          </a:p>
          <a:p>
            <a:r>
              <a:rPr lang="zh-CN" altLang="en-US"/>
              <a:t>illustrate the results in Fig. 7. 3D-CariNet [34] is a cutting_x0002_edge work for generating 3D caricature faces with textures,</a:t>
            </a:r>
            <a:r>
              <a:rPr lang="en-US" altLang="zh-CN"/>
              <a:t> </a:t>
            </a:r>
            <a:r>
              <a:rPr lang="zh-CN" altLang="en-US"/>
              <a:t>and its training data is also 3D caricature mesh data. From</a:t>
            </a:r>
            <a:r>
              <a:rPr lang="en-US" altLang="zh-CN"/>
              <a:t> </a:t>
            </a:r>
            <a:r>
              <a:rPr lang="zh-CN" altLang="en-US"/>
              <a:t>Fig. 7, it can be observed that the face images generated</a:t>
            </a:r>
            <a:r>
              <a:rPr lang="en-US" altLang="zh-CN"/>
              <a:t> </a:t>
            </a:r>
            <a:r>
              <a:rPr lang="zh-CN" altLang="en-US"/>
              <a:t>by 3D-CariNet present artifacts, blurring, and lack of eyes</a:t>
            </a:r>
            <a:r>
              <a:rPr lang="en-US" altLang="zh-CN"/>
              <a:t> </a:t>
            </a:r>
            <a:r>
              <a:rPr lang="zh-CN" altLang="en-US"/>
              <a:t>and mouthparts. In contrast, our method can reconstruct the</a:t>
            </a:r>
            <a:r>
              <a:rPr lang="en-US" altLang="zh-CN"/>
              <a:t> </a:t>
            </a:r>
            <a:r>
              <a:rPr lang="zh-CN" altLang="en-US"/>
              <a:t>whole 3D face with high-quality texture details. We attribute</a:t>
            </a:r>
            <a:r>
              <a:rPr lang="en-US" altLang="zh-CN"/>
              <a:t> </a:t>
            </a:r>
            <a:r>
              <a:rPr lang="zh-CN" altLang="en-US"/>
              <a:t>the promising results of our method to the fact that our texture</a:t>
            </a:r>
            <a:endParaRPr lang="zh-CN" altLang="en-US"/>
          </a:p>
          <a:p>
            <a:r>
              <a:rPr lang="zh-CN" altLang="en-US"/>
              <a:t>modeling can learn better texture representation and improve</a:t>
            </a:r>
            <a:r>
              <a:rPr lang="en-US" altLang="zh-CN"/>
              <a:t> </a:t>
            </a:r>
            <a:r>
              <a:rPr lang="zh-CN" altLang="en-US"/>
              <a:t>the matching correspondence between the 3D caricature and</a:t>
            </a:r>
            <a:r>
              <a:rPr lang="en-US" altLang="zh-CN"/>
              <a:t> </a:t>
            </a:r>
            <a:r>
              <a:rPr lang="zh-CN" altLang="en-US"/>
              <a:t>2D face image through back projection.</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3D caricature faces are characterized</a:t>
            </a:r>
            <a:r>
              <a:rPr lang="en-US" altLang="zh-CN"/>
              <a:t> </a:t>
            </a:r>
            <a:r>
              <a:rPr lang="zh-CN" altLang="en-US"/>
              <a:t>by exaggerated facial shapes. To identify the geometric shape</a:t>
            </a:r>
            <a:r>
              <a:rPr lang="en-US" altLang="zh-CN"/>
              <a:t> </a:t>
            </a:r>
            <a:r>
              <a:rPr lang="zh-CN" altLang="en-US"/>
              <a:t>modeling abilities, we visualize the comparisons with deep</a:t>
            </a:r>
            <a:endParaRPr lang="zh-CN" altLang="en-US"/>
          </a:p>
          <a:p>
            <a:r>
              <a:rPr lang="zh-CN" altLang="en-US"/>
              <a:t>deformable [19], DIF-NET [7] in Fig. 8. Compared with deep</a:t>
            </a:r>
            <a:r>
              <a:rPr lang="en-US" altLang="zh-CN"/>
              <a:t> </a:t>
            </a:r>
            <a:r>
              <a:rPr lang="zh-CN" altLang="en-US"/>
              <a:t>deformable [19], our method can express more high-fidelity</a:t>
            </a:r>
            <a:r>
              <a:rPr lang="en-US" altLang="zh-CN"/>
              <a:t> </a:t>
            </a:r>
            <a:r>
              <a:rPr lang="zh-CN" altLang="en-US"/>
              <a:t>and natural 3D ECF shapes. In addition, we implement quan_x0002_titative evaluation and compare with the deep deformable.</a:t>
            </a:r>
            <a:r>
              <a:rPr lang="en-US" altLang="zh-CN"/>
              <a:t> </a:t>
            </a:r>
            <a:r>
              <a:rPr lang="zh-CN" altLang="en-US"/>
              <a:t>Experimental results of the mean position loss for the 3D</a:t>
            </a:r>
            <a:r>
              <a:rPr lang="en-US" altLang="zh-CN"/>
              <a:t> </a:t>
            </a:r>
            <a:r>
              <a:rPr lang="zh-CN" altLang="en-US"/>
              <a:t>ECF testing set are reported in Table 2. It can be seen that</a:t>
            </a:r>
            <a:r>
              <a:rPr lang="en-US" altLang="zh-CN"/>
              <a:t> </a:t>
            </a:r>
            <a:r>
              <a:rPr lang="zh-CN" altLang="en-US"/>
              <a:t>our method has the smallest reconstruction error. Compared</a:t>
            </a:r>
            <a:r>
              <a:rPr lang="en-US" altLang="zh-CN"/>
              <a:t> </a:t>
            </a:r>
            <a:r>
              <a:rPr lang="zh-CN" altLang="en-US"/>
              <a:t>to DIF-NET, although DIF-NET could reconstruct the overall shape, it ignores important facial details. For example, the</a:t>
            </a:r>
            <a:r>
              <a:rPr lang="en-US" altLang="zh-CN"/>
              <a:t> </a:t>
            </a:r>
            <a:r>
              <a:rPr lang="zh-CN" altLang="en-US"/>
              <a:t>part of the eye, we can not even see the shape of the eye. Since</a:t>
            </a:r>
            <a:r>
              <a:rPr lang="en-US" altLang="zh-CN"/>
              <a:t> </a:t>
            </a:r>
            <a:r>
              <a:rPr lang="zh-CN" altLang="en-US"/>
              <a:t>the DIF-NET is used to express the face shape in the form of</a:t>
            </a:r>
            <a:r>
              <a:rPr lang="en-US" altLang="zh-CN"/>
              <a:t> </a:t>
            </a:r>
            <a:r>
              <a:rPr lang="zh-CN" altLang="en-US"/>
              <a:t>the point cloud, the specific coordinate points corresponding</a:t>
            </a:r>
            <a:r>
              <a:rPr lang="en-US" altLang="zh-CN"/>
              <a:t> </a:t>
            </a:r>
            <a:r>
              <a:rPr lang="zh-CN" altLang="en-US"/>
              <a:t>to the coordinate points of the ground truth cannot be found.</a:t>
            </a:r>
            <a:endParaRPr lang="zh-CN" altLang="en-US"/>
          </a:p>
          <a:p>
            <a:r>
              <a:rPr lang="zh-CN" altLang="en-US"/>
              <a:t>So, we do not make quantitative comparisons.</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A7EA626-AC7E-46B4-98DB-4D7B0E3093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F4A6A-F5B5-4656-8761-FEA38695FD5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A7EA626-AC7E-46B4-98DB-4D7B0E3093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F4A6A-F5B5-4656-8761-FEA38695FD5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A7EA626-AC7E-46B4-98DB-4D7B0E3093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F4A6A-F5B5-4656-8761-FEA38695FD5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A7EA626-AC7E-46B4-98DB-4D7B0E3093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F4A6A-F5B5-4656-8761-FEA38695FD59}"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A7EA626-AC7E-46B4-98DB-4D7B0E3093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F4A6A-F5B5-4656-8761-FEA38695FD59}"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A7EA626-AC7E-46B4-98DB-4D7B0E3093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F4A6A-F5B5-4656-8761-FEA38695FD59}"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A7EA626-AC7E-46B4-98DB-4D7B0E3093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F4A6A-F5B5-4656-8761-FEA38695FD59}"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A7EA626-AC7E-46B4-98DB-4D7B0E3093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F4A6A-F5B5-4656-8761-FEA38695FD59}"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A7EA626-AC7E-46B4-98DB-4D7B0E3093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0F4A6A-F5B5-4656-8761-FEA38695FD59}"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EA626-AC7E-46B4-98DB-4D7B0E3093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0F4A6A-F5B5-4656-8761-FEA38695FD59}"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A7EA626-AC7E-46B4-98DB-4D7B0E3093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F4A6A-F5B5-4656-8761-FEA38695FD5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A7EA626-AC7E-46B4-98DB-4D7B0E3093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F4A6A-F5B5-4656-8761-FEA38695FD59}"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A7EA626-AC7E-46B4-98DB-4D7B0E3093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F4A6A-F5B5-4656-8761-FEA38695FD59}"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A7EA626-AC7E-46B4-98DB-4D7B0E3093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F4A6A-F5B5-4656-8761-FEA38695FD59}"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A7EA626-AC7E-46B4-98DB-4D7B0E3093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F4A6A-F5B5-4656-8761-FEA38695FD5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A7EA626-AC7E-46B4-98DB-4D7B0E3093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F4A6A-F5B5-4656-8761-FEA38695FD5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A7EA626-AC7E-46B4-98DB-4D7B0E3093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F4A6A-F5B5-4656-8761-FEA38695FD5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A7EA626-AC7E-46B4-98DB-4D7B0E3093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F4A6A-F5B5-4656-8761-FEA38695FD5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A7EA626-AC7E-46B4-98DB-4D7B0E3093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0F4A6A-F5B5-4656-8761-FEA38695FD5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EA626-AC7E-46B4-98DB-4D7B0E3093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0F4A6A-F5B5-4656-8761-FEA38695FD5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A7EA626-AC7E-46B4-98DB-4D7B0E3093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F4A6A-F5B5-4656-8761-FEA38695FD5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A7EA626-AC7E-46B4-98DB-4D7B0E3093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F4A6A-F5B5-4656-8761-FEA38695FD5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EA626-AC7E-46B4-98DB-4D7B0E3093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0F4A6A-F5B5-4656-8761-FEA38695FD59}" type="slidenum">
              <a:rPr lang="en-US" smtClean="0"/>
            </a:fld>
            <a:endParaRPr lang="en-US"/>
          </a:p>
        </p:txBody>
      </p:sp>
      <p:pic>
        <p:nvPicPr>
          <p:cNvPr id="11" name="Picture 10" descr="Blue letters on a black background&#10;&#10;Description automatically generated"/>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771753" y="301924"/>
            <a:ext cx="2163696" cy="48730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EA626-AC7E-46B4-98DB-4D7B0E3093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0F4A6A-F5B5-4656-8761-FEA38695FD59}" type="slidenum">
              <a:rPr lang="en-US" smtClean="0"/>
            </a:fld>
            <a:endParaRPr lang="en-US"/>
          </a:p>
        </p:txBody>
      </p:sp>
      <p:pic>
        <p:nvPicPr>
          <p:cNvPr id="11" name="Picture 10" descr="Blue letters on a black background&#10;&#10;Description automatically generated"/>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771753" y="301924"/>
            <a:ext cx="2163696" cy="487302"/>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3.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3.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0" Type="http://schemas.openxmlformats.org/officeDocument/2006/relationships/notesSlide" Target="../notesSlides/notesSlide6.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995" y="829945"/>
            <a:ext cx="11695430" cy="5200650"/>
          </a:xfrm>
          <a:prstGeom prst="rect">
            <a:avLst/>
          </a:prstGeom>
          <a:noFill/>
        </p:spPr>
        <p:txBody>
          <a:bodyPr wrap="square" rtlCol="0">
            <a:spAutoFit/>
          </a:bodyPr>
          <a:lstStyle/>
          <a:p>
            <a:pPr algn="ctr"/>
            <a:r>
              <a:rPr lang="en-US" sz="4000" dirty="0"/>
              <a:t>Free editing of Shape and Texture with Deformable Net for 3D Caricature Generation</a:t>
            </a:r>
            <a:endParaRPr lang="en-US" sz="4000" dirty="0"/>
          </a:p>
          <a:p>
            <a:pPr algn="ctr"/>
            <a:endParaRPr lang="en-US" sz="4000" dirty="0"/>
          </a:p>
          <a:p>
            <a:pPr algn="ctr"/>
            <a:r>
              <a:rPr lang="en-US" sz="2800" dirty="0"/>
              <a:t>Yuanyuan lin1 · Ju Dai2 · Junjun Pan1 · Feng Zhou3 · Junxuan Bai4,5</a:t>
            </a:r>
            <a:endParaRPr lang="en-US" sz="2800" dirty="0"/>
          </a:p>
          <a:p>
            <a:pPr algn="ctr"/>
            <a:r>
              <a:rPr lang="en-US" dirty="0"/>
              <a:t>1 Beihang University, Beijing, China</a:t>
            </a:r>
            <a:endParaRPr lang="en-US" dirty="0"/>
          </a:p>
          <a:p>
            <a:pPr algn="ctr"/>
            <a:r>
              <a:rPr lang="en-US" dirty="0"/>
              <a:t>2 Peng Cheng Laboratory, Shenzhen, China</a:t>
            </a:r>
            <a:endParaRPr lang="en-US" dirty="0"/>
          </a:p>
          <a:p>
            <a:pPr algn="ctr"/>
            <a:r>
              <a:rPr lang="en-US" dirty="0"/>
              <a:t>3 North China University of Technology, Beijing, China</a:t>
            </a:r>
            <a:endParaRPr lang="en-US" dirty="0"/>
          </a:p>
          <a:p>
            <a:pPr algn="ctr"/>
            <a:r>
              <a:rPr lang="en-US" dirty="0"/>
              <a:t>4 Institute of Artificial Intelligence in Sports, Capital University</a:t>
            </a:r>
            <a:endParaRPr lang="en-US" dirty="0"/>
          </a:p>
          <a:p>
            <a:pPr algn="ctr"/>
            <a:r>
              <a:rPr lang="en-US" dirty="0"/>
              <a:t>of Physical Education and Sports, Beijing, China</a:t>
            </a:r>
            <a:endParaRPr lang="en-US" dirty="0"/>
          </a:p>
          <a:p>
            <a:pPr algn="ctr"/>
            <a:r>
              <a:rPr lang="en-US" dirty="0"/>
              <a:t>5 Emerging Interdisciplinary Platform for Medicine and</a:t>
            </a:r>
            <a:endParaRPr lang="en-US" dirty="0"/>
          </a:p>
          <a:p>
            <a:pPr algn="ctr"/>
            <a:r>
              <a:rPr lang="en-US" dirty="0"/>
              <a:t>Engineering in Sports (EIPMES), Beijing, China</a:t>
            </a:r>
            <a:endParaRPr lang="en-US" dirty="0"/>
          </a:p>
          <a:p>
            <a:pPr algn="ctr"/>
            <a:endParaRPr lang="en-US" dirty="0"/>
          </a:p>
          <a:p>
            <a:pPr algn="ctr"/>
            <a:r>
              <a:rPr lang="en-US" sz="4000" dirty="0"/>
              <a:t>Yuanyuan lin</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42925" y="752475"/>
            <a:ext cx="11106150" cy="5353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715895" y="346075"/>
            <a:ext cx="6515735" cy="61658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138680" y="581025"/>
            <a:ext cx="6870065" cy="1486535"/>
          </a:xfrm>
          <a:prstGeom prst="rect">
            <a:avLst/>
          </a:prstGeom>
        </p:spPr>
      </p:pic>
      <p:pic>
        <p:nvPicPr>
          <p:cNvPr id="3" name="图片 2"/>
          <p:cNvPicPr>
            <a:picLocks noChangeAspect="1"/>
          </p:cNvPicPr>
          <p:nvPr/>
        </p:nvPicPr>
        <p:blipFill>
          <a:blip r:embed="rId2"/>
          <a:stretch>
            <a:fillRect/>
          </a:stretch>
        </p:blipFill>
        <p:spPr>
          <a:xfrm>
            <a:off x="2115820" y="2266950"/>
            <a:ext cx="6776085" cy="1521460"/>
          </a:xfrm>
          <a:prstGeom prst="rect">
            <a:avLst/>
          </a:prstGeom>
        </p:spPr>
      </p:pic>
      <p:pic>
        <p:nvPicPr>
          <p:cNvPr id="4" name="图片 3"/>
          <p:cNvPicPr>
            <a:picLocks noChangeAspect="1"/>
          </p:cNvPicPr>
          <p:nvPr/>
        </p:nvPicPr>
        <p:blipFill>
          <a:blip r:embed="rId3"/>
          <a:stretch>
            <a:fillRect/>
          </a:stretch>
        </p:blipFill>
        <p:spPr>
          <a:xfrm>
            <a:off x="2115820" y="4065270"/>
            <a:ext cx="6729730" cy="18611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42595" y="1699895"/>
            <a:ext cx="11306175" cy="34575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37845" y="1676400"/>
            <a:ext cx="11115675" cy="3505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631" y="1474834"/>
            <a:ext cx="10515600" cy="3407884"/>
          </a:xfrm>
        </p:spPr>
        <p:txBody>
          <a:bodyPr>
            <a:normAutofit/>
          </a:bodyPr>
          <a:lstStyle/>
          <a:p>
            <a:pPr algn="ctr"/>
            <a:r>
              <a:rPr lang="en-US" dirty="0"/>
              <a:t>Thank you for </a:t>
            </a:r>
            <a:r>
              <a:rPr lang="en-US"/>
              <a:t>your attention</a:t>
            </a:r>
            <a:br>
              <a:rPr lang="en-US" dirty="0"/>
            </a:br>
            <a:br>
              <a:rPr lang="en-US"/>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590550" y="641985"/>
            <a:ext cx="10838180" cy="3680460"/>
          </a:xfrm>
          <a:prstGeom prst="rect">
            <a:avLst/>
          </a:prstGeom>
        </p:spPr>
      </p:pic>
      <p:sp>
        <p:nvSpPr>
          <p:cNvPr id="5" name="文本框 4"/>
          <p:cNvSpPr txBox="1"/>
          <p:nvPr/>
        </p:nvSpPr>
        <p:spPr>
          <a:xfrm>
            <a:off x="381635" y="4551045"/>
            <a:ext cx="11663045" cy="1753235"/>
          </a:xfrm>
          <a:prstGeom prst="rect">
            <a:avLst/>
          </a:prstGeom>
          <a:noFill/>
        </p:spPr>
        <p:txBody>
          <a:bodyPr wrap="square" rtlCol="0" anchor="t">
            <a:spAutoFit/>
          </a:bodyPr>
          <a:p>
            <a:r>
              <a:rPr lang="en-US" altLang="zh-CN"/>
              <a:t>1. </a:t>
            </a:r>
            <a:r>
              <a:rPr lang="zh-CN" altLang="en-US"/>
              <a:t>We propose a novel end-to-end network to generate high</a:t>
            </a:r>
            <a:r>
              <a:rPr lang="en-US" altLang="zh-CN"/>
              <a:t> </a:t>
            </a:r>
            <a:r>
              <a:rPr lang="zh-CN" altLang="en-US"/>
              <a:t>quality 3D caricatures from 2D images with flexible,</a:t>
            </a:r>
            <a:r>
              <a:rPr lang="en-US" altLang="zh-CN"/>
              <a:t> </a:t>
            </a:r>
            <a:r>
              <a:rPr lang="zh-CN" altLang="en-US"/>
              <a:t>editable, and controllable capacities.</a:t>
            </a:r>
            <a:endParaRPr lang="zh-CN" altLang="en-US"/>
          </a:p>
          <a:p>
            <a:r>
              <a:rPr lang="en-US" altLang="zh-CN"/>
              <a:t>2.</a:t>
            </a:r>
            <a:r>
              <a:rPr lang="zh-CN" altLang="en-US"/>
              <a:t> Our method allows for diversified editing, consisting of</a:t>
            </a:r>
            <a:r>
              <a:rPr lang="en-US" altLang="zh-CN"/>
              <a:t> </a:t>
            </a:r>
            <a:r>
              <a:rPr lang="zh-CN" altLang="en-US"/>
              <a:t>semantic editing, point-handle-based editing, and textural style editing across different characters.</a:t>
            </a:r>
            <a:endParaRPr lang="zh-CN" altLang="en-US"/>
          </a:p>
          <a:p>
            <a:r>
              <a:rPr lang="en-US" altLang="zh-CN"/>
              <a:t>3. </a:t>
            </a:r>
            <a:r>
              <a:rPr lang="zh-CN" altLang="en-US"/>
              <a:t>We contribute a new high-quality dataset of 3D caricature</a:t>
            </a:r>
            <a:r>
              <a:rPr lang="en-US" altLang="zh-CN"/>
              <a:t> </a:t>
            </a:r>
            <a:r>
              <a:rPr lang="zh-CN" altLang="en-US"/>
              <a:t>faces with corresponding camera parameters to validate</a:t>
            </a:r>
            <a:endParaRPr lang="zh-CN" altLang="en-US"/>
          </a:p>
          <a:p>
            <a:r>
              <a:rPr lang="zh-CN" altLang="en-US"/>
              <a:t>the superiority of the proposed method against cutting</a:t>
            </a:r>
            <a:r>
              <a:rPr lang="en-US" altLang="zh-CN"/>
              <a:t> </a:t>
            </a:r>
            <a:r>
              <a:rPr lang="zh-CN" altLang="en-US"/>
              <a:t>edge methods.</a:t>
            </a:r>
            <a:endParaRPr lang="zh-CN" altLang="en-US"/>
          </a:p>
        </p:txBody>
      </p:sp>
      <p:sp>
        <p:nvSpPr>
          <p:cNvPr id="6" name="文本框 5"/>
          <p:cNvSpPr txBox="1"/>
          <p:nvPr/>
        </p:nvSpPr>
        <p:spPr>
          <a:xfrm>
            <a:off x="635" y="95885"/>
            <a:ext cx="6891020" cy="645160"/>
          </a:xfrm>
          <a:prstGeom prst="rect">
            <a:avLst/>
          </a:prstGeom>
          <a:noFill/>
        </p:spPr>
        <p:txBody>
          <a:bodyPr wrap="square" rtlCol="0" anchor="t">
            <a:spAutoFit/>
          </a:bodyPr>
          <a:p>
            <a:pPr algn="ctr"/>
            <a:r>
              <a:rPr lang="en-US" sz="3600" dirty="0">
                <a:sym typeface="+mn-ea"/>
              </a:rPr>
              <a:t>the contributions of our method</a:t>
            </a:r>
            <a:endParaRPr lang="en-US" sz="3600"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35" y="95885"/>
            <a:ext cx="2982595" cy="645160"/>
          </a:xfrm>
          <a:prstGeom prst="rect">
            <a:avLst/>
          </a:prstGeom>
          <a:noFill/>
        </p:spPr>
        <p:txBody>
          <a:bodyPr wrap="square" rtlCol="0" anchor="t">
            <a:spAutoFit/>
          </a:bodyPr>
          <a:p>
            <a:pPr algn="ctr"/>
            <a:r>
              <a:rPr lang="en-US" sz="3600" dirty="0">
                <a:sym typeface="+mn-ea"/>
              </a:rPr>
              <a:t>Related Work</a:t>
            </a:r>
            <a:endParaRPr lang="en-US" sz="3600" dirty="0">
              <a:sym typeface="+mn-ea"/>
            </a:endParaRPr>
          </a:p>
        </p:txBody>
      </p:sp>
      <p:sp>
        <p:nvSpPr>
          <p:cNvPr id="2" name="文本框 1"/>
          <p:cNvSpPr txBox="1"/>
          <p:nvPr/>
        </p:nvSpPr>
        <p:spPr>
          <a:xfrm>
            <a:off x="189230" y="1232535"/>
            <a:ext cx="11389360" cy="1198880"/>
          </a:xfrm>
          <a:prstGeom prst="rect">
            <a:avLst/>
          </a:prstGeom>
          <a:noFill/>
        </p:spPr>
        <p:txBody>
          <a:bodyPr wrap="square" rtlCol="0" anchor="t">
            <a:spAutoFit/>
          </a:bodyPr>
          <a:p>
            <a:r>
              <a:rPr lang="zh-CN" altLang="en-US" b="1"/>
              <a:t>2D Caricature Editing</a:t>
            </a:r>
            <a:endParaRPr lang="zh-CN" altLang="en-US" b="1"/>
          </a:p>
          <a:p>
            <a:r>
              <a:rPr lang="en-US" altLang="zh-CN" b="1"/>
              <a:t>      </a:t>
            </a:r>
            <a:r>
              <a:rPr lang="en-US" altLang="zh-CN"/>
              <a:t> Nevertheless, those methods focus on 2D ECF generation from standard face images and cannot perform its 3D counterpart generation. Our work aims to produce 3D caricature faces with geometric shapes and texture styles that can be flexibly edited.</a:t>
            </a:r>
            <a:endParaRPr lang="en-US" altLang="zh-CN"/>
          </a:p>
        </p:txBody>
      </p:sp>
      <p:sp>
        <p:nvSpPr>
          <p:cNvPr id="3" name="文本框 2"/>
          <p:cNvSpPr txBox="1"/>
          <p:nvPr/>
        </p:nvSpPr>
        <p:spPr>
          <a:xfrm>
            <a:off x="189230" y="2927350"/>
            <a:ext cx="11741785" cy="922020"/>
          </a:xfrm>
          <a:prstGeom prst="rect">
            <a:avLst/>
          </a:prstGeom>
          <a:noFill/>
        </p:spPr>
        <p:txBody>
          <a:bodyPr wrap="square" rtlCol="0" anchor="t">
            <a:spAutoFit/>
          </a:bodyPr>
          <a:p>
            <a:r>
              <a:rPr lang="zh-CN" altLang="en-US" b="1"/>
              <a:t>2D Caricature Editing</a:t>
            </a:r>
            <a:endParaRPr lang="zh-CN" altLang="en-US" b="1"/>
          </a:p>
          <a:p>
            <a:r>
              <a:rPr lang="en-US" altLang="zh-CN"/>
              <a:t>       </a:t>
            </a:r>
            <a:r>
              <a:rPr lang="zh-CN" altLang="en-US"/>
              <a:t>However, those</a:t>
            </a:r>
            <a:r>
              <a:rPr lang="en-US" altLang="zh-CN"/>
              <a:t> </a:t>
            </a:r>
            <a:r>
              <a:rPr lang="zh-CN" altLang="en-US"/>
              <a:t>methods can not simultaneously perform texture rendering</a:t>
            </a:r>
            <a:r>
              <a:rPr lang="en-US" altLang="zh-CN"/>
              <a:t> </a:t>
            </a:r>
            <a:r>
              <a:rPr lang="zh-CN" altLang="en-US"/>
              <a:t>and character style editing for 3D ECF generation. In contrast, our work can generate more natural and exaggerated</a:t>
            </a:r>
            <a:r>
              <a:rPr lang="en-US" altLang="zh-CN"/>
              <a:t> </a:t>
            </a:r>
            <a:r>
              <a:rPr lang="zh-CN" altLang="en-US"/>
              <a:t>3D face shapes with diversified texture styles.</a:t>
            </a:r>
            <a:endParaRPr lang="zh-CN" altLang="en-US"/>
          </a:p>
        </p:txBody>
      </p:sp>
      <p:sp>
        <p:nvSpPr>
          <p:cNvPr id="4" name="文本框 3"/>
          <p:cNvSpPr txBox="1"/>
          <p:nvPr/>
        </p:nvSpPr>
        <p:spPr>
          <a:xfrm>
            <a:off x="189230" y="4782820"/>
            <a:ext cx="11741785" cy="1198880"/>
          </a:xfrm>
          <a:prstGeom prst="rect">
            <a:avLst/>
          </a:prstGeom>
          <a:noFill/>
        </p:spPr>
        <p:txBody>
          <a:bodyPr wrap="square" rtlCol="0" anchor="t">
            <a:spAutoFit/>
          </a:bodyPr>
          <a:p>
            <a:r>
              <a:rPr lang="zh-CN" altLang="en-US" b="1"/>
              <a:t>2D Caricature Editing</a:t>
            </a:r>
            <a:endParaRPr lang="zh-CN" altLang="en-US" b="1"/>
          </a:p>
          <a:p>
            <a:r>
              <a:rPr lang="en-US" altLang="zh-CN" b="1"/>
              <a:t>      </a:t>
            </a:r>
            <a:r>
              <a:rPr lang="en-US" altLang="zh-CN"/>
              <a:t> All of these efforts require the preparation of datasets of different caricature styles before realizing the caricature face style transformation. In contrast, our method can achieve shape and cross-character style editing with high quality flexibility by disentangling the shape and texture.</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pic_dataset"/>
          <p:cNvPicPr>
            <a:picLocks noChangeAspect="1"/>
          </p:cNvPicPr>
          <p:nvPr/>
        </p:nvPicPr>
        <p:blipFill>
          <a:blip r:embed="rId1"/>
          <a:stretch>
            <a:fillRect/>
          </a:stretch>
        </p:blipFill>
        <p:spPr>
          <a:xfrm>
            <a:off x="351155" y="553720"/>
            <a:ext cx="7178675" cy="5750560"/>
          </a:xfrm>
          <a:prstGeom prst="rect">
            <a:avLst/>
          </a:prstGeom>
        </p:spPr>
      </p:pic>
      <p:sp>
        <p:nvSpPr>
          <p:cNvPr id="2" name="文本框 1"/>
          <p:cNvSpPr txBox="1"/>
          <p:nvPr/>
        </p:nvSpPr>
        <p:spPr>
          <a:xfrm>
            <a:off x="7654290" y="2597150"/>
            <a:ext cx="4309110" cy="1476375"/>
          </a:xfrm>
          <a:prstGeom prst="rect">
            <a:avLst/>
          </a:prstGeom>
          <a:noFill/>
        </p:spPr>
        <p:txBody>
          <a:bodyPr wrap="square" rtlCol="0" anchor="t">
            <a:spAutoFit/>
          </a:bodyPr>
          <a:p>
            <a:r>
              <a:rPr lang="zh-CN" altLang="en-US"/>
              <a:t>Some samples of 3DCaricshop dataset and its variants.</a:t>
            </a:r>
            <a:endParaRPr lang="zh-CN" altLang="en-US"/>
          </a:p>
          <a:p>
            <a:r>
              <a:rPr lang="zh-CN" altLang="en-US"/>
              <a:t> (a)is the 2D images corresponding to the 3DCaricshop dataset, (b) is the</a:t>
            </a:r>
            <a:r>
              <a:rPr lang="en-US" altLang="zh-CN"/>
              <a:t> </a:t>
            </a:r>
            <a:r>
              <a:rPr lang="zh-CN" altLang="en-US"/>
              <a:t>3DCaricshop dataset, and (c) is our dataset</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yper-network"/>
          <p:cNvPicPr>
            <a:picLocks noChangeAspect="1"/>
          </p:cNvPicPr>
          <p:nvPr/>
        </p:nvPicPr>
        <p:blipFill>
          <a:blip r:embed="rId1"/>
          <a:stretch>
            <a:fillRect/>
          </a:stretch>
        </p:blipFill>
        <p:spPr>
          <a:xfrm>
            <a:off x="1828800" y="4812665"/>
            <a:ext cx="2054225" cy="1865630"/>
          </a:xfrm>
          <a:prstGeom prst="rect">
            <a:avLst/>
          </a:prstGeom>
        </p:spPr>
      </p:pic>
      <p:pic>
        <p:nvPicPr>
          <p:cNvPr id="7" name="图片 6" descr="siren"/>
          <p:cNvPicPr>
            <a:picLocks noChangeAspect="1"/>
          </p:cNvPicPr>
          <p:nvPr/>
        </p:nvPicPr>
        <p:blipFill>
          <a:blip r:embed="rId2"/>
          <a:stretch>
            <a:fillRect/>
          </a:stretch>
        </p:blipFill>
        <p:spPr>
          <a:xfrm>
            <a:off x="6769735" y="4721225"/>
            <a:ext cx="3498850" cy="1957070"/>
          </a:xfrm>
          <a:prstGeom prst="rect">
            <a:avLst/>
          </a:prstGeom>
        </p:spPr>
      </p:pic>
      <p:pic>
        <p:nvPicPr>
          <p:cNvPr id="2" name="图片 1"/>
          <p:cNvPicPr>
            <a:picLocks noChangeAspect="1"/>
          </p:cNvPicPr>
          <p:nvPr/>
        </p:nvPicPr>
        <p:blipFill>
          <a:blip r:embed="rId3"/>
          <a:stretch>
            <a:fillRect/>
          </a:stretch>
        </p:blipFill>
        <p:spPr>
          <a:xfrm>
            <a:off x="471170" y="535940"/>
            <a:ext cx="11249025" cy="4210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479925" y="1461135"/>
            <a:ext cx="770890" cy="514350"/>
          </a:xfrm>
          <a:prstGeom prst="rect">
            <a:avLst/>
          </a:prstGeom>
        </p:spPr>
      </p:pic>
      <p:pic>
        <p:nvPicPr>
          <p:cNvPr id="8" name="图片 7"/>
          <p:cNvPicPr>
            <a:picLocks noChangeAspect="1"/>
          </p:cNvPicPr>
          <p:nvPr/>
        </p:nvPicPr>
        <p:blipFill>
          <a:blip r:embed="rId2"/>
          <a:stretch>
            <a:fillRect/>
          </a:stretch>
        </p:blipFill>
        <p:spPr>
          <a:xfrm>
            <a:off x="5991860" y="1491615"/>
            <a:ext cx="2433955" cy="483870"/>
          </a:xfrm>
          <a:prstGeom prst="rect">
            <a:avLst/>
          </a:prstGeom>
        </p:spPr>
      </p:pic>
      <p:pic>
        <p:nvPicPr>
          <p:cNvPr id="9" name="图片 8"/>
          <p:cNvPicPr>
            <a:picLocks noChangeAspect="1"/>
          </p:cNvPicPr>
          <p:nvPr/>
        </p:nvPicPr>
        <p:blipFill>
          <a:blip r:embed="rId3"/>
          <a:stretch>
            <a:fillRect/>
          </a:stretch>
        </p:blipFill>
        <p:spPr>
          <a:xfrm>
            <a:off x="4479925" y="2505075"/>
            <a:ext cx="468630" cy="605155"/>
          </a:xfrm>
          <a:prstGeom prst="rect">
            <a:avLst/>
          </a:prstGeom>
        </p:spPr>
      </p:pic>
      <p:pic>
        <p:nvPicPr>
          <p:cNvPr id="12" name="图片 11"/>
          <p:cNvPicPr>
            <a:picLocks noChangeAspect="1"/>
          </p:cNvPicPr>
          <p:nvPr/>
        </p:nvPicPr>
        <p:blipFill>
          <a:blip r:embed="rId4"/>
          <a:stretch>
            <a:fillRect/>
          </a:stretch>
        </p:blipFill>
        <p:spPr>
          <a:xfrm>
            <a:off x="5873750" y="2414270"/>
            <a:ext cx="5144770" cy="711200"/>
          </a:xfrm>
          <a:prstGeom prst="rect">
            <a:avLst/>
          </a:prstGeom>
        </p:spPr>
      </p:pic>
      <p:pic>
        <p:nvPicPr>
          <p:cNvPr id="16" name="图片 15"/>
          <p:cNvPicPr>
            <a:picLocks noChangeAspect="1"/>
          </p:cNvPicPr>
          <p:nvPr/>
        </p:nvPicPr>
        <p:blipFill>
          <a:blip r:embed="rId5"/>
          <a:stretch>
            <a:fillRect/>
          </a:stretch>
        </p:blipFill>
        <p:spPr>
          <a:xfrm>
            <a:off x="4479925" y="3350260"/>
            <a:ext cx="514350" cy="711200"/>
          </a:xfrm>
          <a:prstGeom prst="rect">
            <a:avLst/>
          </a:prstGeom>
        </p:spPr>
      </p:pic>
      <p:pic>
        <p:nvPicPr>
          <p:cNvPr id="21" name="图片 20"/>
          <p:cNvPicPr>
            <a:picLocks noChangeAspect="1"/>
          </p:cNvPicPr>
          <p:nvPr/>
        </p:nvPicPr>
        <p:blipFill>
          <a:blip r:embed="rId6"/>
          <a:stretch>
            <a:fillRect/>
          </a:stretch>
        </p:blipFill>
        <p:spPr>
          <a:xfrm>
            <a:off x="5920740" y="3361690"/>
            <a:ext cx="5097780" cy="771525"/>
          </a:xfrm>
          <a:prstGeom prst="rect">
            <a:avLst/>
          </a:prstGeom>
        </p:spPr>
      </p:pic>
      <p:pic>
        <p:nvPicPr>
          <p:cNvPr id="22" name="图片 21"/>
          <p:cNvPicPr>
            <a:picLocks noChangeAspect="1"/>
          </p:cNvPicPr>
          <p:nvPr/>
        </p:nvPicPr>
        <p:blipFill>
          <a:blip r:embed="rId7"/>
          <a:stretch>
            <a:fillRect/>
          </a:stretch>
        </p:blipFill>
        <p:spPr>
          <a:xfrm>
            <a:off x="4479925" y="4464050"/>
            <a:ext cx="589280" cy="650240"/>
          </a:xfrm>
          <a:prstGeom prst="rect">
            <a:avLst/>
          </a:prstGeom>
        </p:spPr>
      </p:pic>
      <p:pic>
        <p:nvPicPr>
          <p:cNvPr id="23" name="图片 22"/>
          <p:cNvPicPr>
            <a:picLocks noChangeAspect="1"/>
          </p:cNvPicPr>
          <p:nvPr/>
        </p:nvPicPr>
        <p:blipFill>
          <a:blip r:embed="rId8"/>
          <a:stretch>
            <a:fillRect/>
          </a:stretch>
        </p:blipFill>
        <p:spPr>
          <a:xfrm>
            <a:off x="5920740" y="4376420"/>
            <a:ext cx="3901440" cy="741045"/>
          </a:xfrm>
          <a:prstGeom prst="rect">
            <a:avLst/>
          </a:prstGeom>
        </p:spPr>
      </p:pic>
      <p:sp>
        <p:nvSpPr>
          <p:cNvPr id="2" name="文本框 1"/>
          <p:cNvSpPr txBox="1"/>
          <p:nvPr/>
        </p:nvSpPr>
        <p:spPr>
          <a:xfrm>
            <a:off x="582930" y="2623820"/>
            <a:ext cx="4034790" cy="460375"/>
          </a:xfrm>
          <a:prstGeom prst="rect">
            <a:avLst/>
          </a:prstGeom>
          <a:noFill/>
        </p:spPr>
        <p:txBody>
          <a:bodyPr wrap="square" rtlCol="0" anchor="t">
            <a:spAutoFit/>
          </a:bodyPr>
          <a:p>
            <a:r>
              <a:rPr lang="zh-CN" altLang="en-US" sz="2400" b="1"/>
              <a:t>the texture</a:t>
            </a:r>
            <a:r>
              <a:rPr lang="en-US" altLang="zh-CN" sz="2400" b="1"/>
              <a:t> </a:t>
            </a:r>
            <a:r>
              <a:rPr lang="zh-CN" altLang="en-US" sz="2400" b="1">
                <a:sym typeface="+mn-ea"/>
              </a:rPr>
              <a:t>modeling loss</a:t>
            </a:r>
            <a:endParaRPr lang="zh-CN" altLang="en-US" sz="2400" b="1">
              <a:sym typeface="+mn-ea"/>
            </a:endParaRPr>
          </a:p>
        </p:txBody>
      </p:sp>
      <p:sp>
        <p:nvSpPr>
          <p:cNvPr id="3" name="文本框 2"/>
          <p:cNvSpPr txBox="1"/>
          <p:nvPr/>
        </p:nvSpPr>
        <p:spPr>
          <a:xfrm>
            <a:off x="582930" y="1607185"/>
            <a:ext cx="6096000" cy="460375"/>
          </a:xfrm>
          <a:prstGeom prst="rect">
            <a:avLst/>
          </a:prstGeom>
          <a:noFill/>
        </p:spPr>
        <p:txBody>
          <a:bodyPr wrap="square" rtlCol="0" anchor="t">
            <a:spAutoFit/>
          </a:bodyPr>
          <a:p>
            <a:r>
              <a:rPr lang="en-US" altLang="zh-CN" sz="2400" b="1"/>
              <a:t>the </a:t>
            </a:r>
            <a:r>
              <a:rPr lang="zh-CN" altLang="en-US" sz="2400" b="1"/>
              <a:t>3D modeling loss</a:t>
            </a:r>
            <a:endParaRPr lang="zh-CN" altLang="en-US" sz="2400" b="1"/>
          </a:p>
        </p:txBody>
      </p:sp>
      <p:sp>
        <p:nvSpPr>
          <p:cNvPr id="5" name="文本框 4"/>
          <p:cNvSpPr txBox="1"/>
          <p:nvPr/>
        </p:nvSpPr>
        <p:spPr>
          <a:xfrm>
            <a:off x="595630" y="3579495"/>
            <a:ext cx="4034790" cy="460375"/>
          </a:xfrm>
          <a:prstGeom prst="rect">
            <a:avLst/>
          </a:prstGeom>
          <a:noFill/>
        </p:spPr>
        <p:txBody>
          <a:bodyPr wrap="square" rtlCol="0" anchor="t">
            <a:spAutoFit/>
          </a:bodyPr>
          <a:p>
            <a:r>
              <a:rPr lang="zh-CN" altLang="en-US" sz="2400" b="1"/>
              <a:t>the shape </a:t>
            </a:r>
            <a:r>
              <a:rPr lang="zh-CN" altLang="en-US" sz="2400" b="1">
                <a:sym typeface="+mn-ea"/>
              </a:rPr>
              <a:t>modeling loss</a:t>
            </a:r>
            <a:endParaRPr lang="zh-CN" altLang="en-US" sz="2400" b="1">
              <a:sym typeface="+mn-ea"/>
            </a:endParaRPr>
          </a:p>
        </p:txBody>
      </p:sp>
      <p:sp>
        <p:nvSpPr>
          <p:cNvPr id="6" name="文本框 5"/>
          <p:cNvSpPr txBox="1"/>
          <p:nvPr/>
        </p:nvSpPr>
        <p:spPr>
          <a:xfrm>
            <a:off x="582930" y="4605020"/>
            <a:ext cx="6096000" cy="460375"/>
          </a:xfrm>
          <a:prstGeom prst="rect">
            <a:avLst/>
          </a:prstGeom>
          <a:noFill/>
        </p:spPr>
        <p:txBody>
          <a:bodyPr wrap="square" rtlCol="0" anchor="t">
            <a:spAutoFit/>
          </a:bodyPr>
          <a:p>
            <a:r>
              <a:rPr lang="en-US" altLang="zh-CN" sz="2400" b="1"/>
              <a:t>the </a:t>
            </a:r>
            <a:r>
              <a:rPr lang="zh-CN" altLang="en-US" sz="2400" b="1"/>
              <a:t>2D projection loss</a:t>
            </a:r>
            <a:endParaRPr lang="zh-CN" alt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rcRect t="1138"/>
          <a:stretch>
            <a:fillRect/>
          </a:stretch>
        </p:blipFill>
        <p:spPr>
          <a:xfrm>
            <a:off x="2249170" y="403225"/>
            <a:ext cx="7187565" cy="61220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pic_texture modeling"/>
          <p:cNvPicPr>
            <a:picLocks noChangeAspect="1"/>
          </p:cNvPicPr>
          <p:nvPr/>
        </p:nvPicPr>
        <p:blipFill>
          <a:blip r:embed="rId1"/>
          <a:stretch>
            <a:fillRect/>
          </a:stretch>
        </p:blipFill>
        <p:spPr>
          <a:xfrm>
            <a:off x="1685290" y="299085"/>
            <a:ext cx="7698105" cy="61042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pic_shape modeling"/>
          <p:cNvPicPr>
            <a:picLocks noChangeAspect="1"/>
          </p:cNvPicPr>
          <p:nvPr/>
        </p:nvPicPr>
        <p:blipFill>
          <a:blip r:embed="rId1"/>
          <a:stretch>
            <a:fillRect/>
          </a:stretch>
        </p:blipFill>
        <p:spPr>
          <a:xfrm>
            <a:off x="1465580" y="905510"/>
            <a:ext cx="7920355" cy="5176520"/>
          </a:xfrm>
          <a:prstGeom prst="rect">
            <a:avLst/>
          </a:prstGeom>
        </p:spPr>
      </p:pic>
    </p:spTree>
  </p:cSld>
  <p:clrMapOvr>
    <a:masterClrMapping/>
  </p:clrMapOvr>
</p:sld>
</file>

<file path=ppt/tags/tag1.xml><?xml version="1.0" encoding="utf-8"?>
<p:tagLst xmlns:p="http://schemas.openxmlformats.org/presentationml/2006/main">
  <p:tag name="commondata" val="eyJoZGlkIjoiMjIwYmQ1OTBjZDhmYWNiOTVmNmM1NjE3YWY4ZmMwZDk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2188</Words>
  <Application>WPS 演示</Application>
  <PresentationFormat>Widescreen</PresentationFormat>
  <Paragraphs>44</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15</vt:i4>
      </vt:variant>
    </vt:vector>
  </HeadingPairs>
  <TitlesOfParts>
    <vt:vector size="25" baseType="lpstr">
      <vt:lpstr>Arial</vt:lpstr>
      <vt:lpstr>宋体</vt:lpstr>
      <vt:lpstr>Wingdings</vt:lpstr>
      <vt:lpstr>Calibri</vt:lpstr>
      <vt:lpstr>微软雅黑</vt:lpstr>
      <vt:lpstr>Arial Unicode MS</vt:lpstr>
      <vt:lpstr>Calibri Light</vt:lpstr>
      <vt:lpstr>等线</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for your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dc:creator>
  <cp:lastModifiedBy>林媛媛</cp:lastModifiedBy>
  <cp:revision>10</cp:revision>
  <dcterms:created xsi:type="dcterms:W3CDTF">2020-08-25T09:21:00Z</dcterms:created>
  <dcterms:modified xsi:type="dcterms:W3CDTF">2024-07-03T00:35:41Z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6E1DE00FA81B49E2855407CD878B53BE_13</vt:lpwstr>
  </property>
  <property fmtid="{D5CDD505-2E9C-101B-9397-08002B2CF9AE}" pid="3" name="KSOProductBuildVer">
    <vt:lpwstr>2052-12.1.0.16929</vt:lpwstr>
  </property>
</Properties>
</file>