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2" r:id="rId10"/>
    <p:sldId id="266" r:id="rId11"/>
    <p:sldId id="267" r:id="rId12"/>
    <p:sldId id="270" r:id="rId13"/>
    <p:sldId id="273" r:id="rId14"/>
    <p:sldId id="274" r:id="rId15"/>
    <p:sldId id="275" r:id="rId16"/>
    <p:sldId id="276" r:id="rId17"/>
    <p:sldId id="277" r:id="rId18"/>
    <p:sldId id="289" r:id="rId19"/>
    <p:sldId id="287" r:id="rId20"/>
    <p:sldId id="278" r:id="rId21"/>
    <p:sldId id="279" r:id="rId22"/>
    <p:sldId id="280" r:id="rId23"/>
    <p:sldId id="286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7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6BFD3-851A-47B2-BC5C-E0389D20233D}" v="48" dt="2023-08-13T16:04:04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E9381-CE2E-444D-81A3-B6E858C185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A9937-A38E-4B4E-968B-35E09C039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8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621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502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568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9766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025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9855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22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7427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2877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2907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441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9715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2225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1236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568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4559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79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263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211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968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9896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6E01-D4B7-4E32-8306-BC1A8F6EFF5B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62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61F-DC2F-3014-2CAF-F47B26C45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79354-8254-0745-916A-8BAFB4E7B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C8C4D-1E0E-B9C8-BB6C-136954B8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FD28-6077-4CD0-9D35-52155C5C74B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9AAE2-FBEA-AB60-919D-B47E13B9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69EDD-60E7-EFB6-19D3-76639D1E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B787-AE41-40D8-A7BA-E99EA161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0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BABC3-099C-63FD-4382-BD1E284E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E4530-DB07-0BE6-286B-C4DE300D5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1A25C-D9FE-9FC7-37BD-EFA80FAE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FD28-6077-4CD0-9D35-52155C5C74B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FB930-9178-0E00-7BB4-13BE02DF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8A753-A2F0-ABC9-13F5-F627599E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B787-AE41-40D8-A7BA-E99EA161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2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AACBDB-AA8A-EC32-4D5D-089D1F83C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8B17A3-DCAE-3CF3-6BA3-C60B43D92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B2604-0018-AC25-F064-15DB9C9D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FD28-6077-4CD0-9D35-52155C5C74B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6E2A-DBED-D2B7-4563-573C221E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D9BD7-FBA9-3B05-D333-BFBDB54B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B787-AE41-40D8-A7BA-E99EA161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9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29CA3-F76F-8FF5-8D69-FF0F74C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FCB5C-A7A0-C61D-24FB-67CE9F7C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9D420-0A4A-917B-D4EF-811A9D13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FD28-6077-4CD0-9D35-52155C5C74B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7D7C4-6292-359F-8F88-67DBBCA3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C101A-7EC8-1883-2546-6E2CF7F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B787-AE41-40D8-A7BA-E99EA161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6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D25F6-D634-10C9-5EC7-8991E486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E7E48-BCDF-1CF4-2A70-FAD141D5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D15EC-7E14-D7C4-D950-146470B5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FD28-6077-4CD0-9D35-52155C5C74B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A3428-2945-764D-0F04-0C8601F4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7FCC3-FF0A-DEED-0CC0-3BE3AB9A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B787-AE41-40D8-A7BA-E99EA161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6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B2626-B531-2DA9-8073-0AB876BF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E2668-A858-1A57-C869-2C7FDF01F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B2284-BAF4-BF57-5B50-AAE450DDB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77ECF-C386-2134-D46E-4AD5C12C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FD28-6077-4CD0-9D35-52155C5C74B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13B17D-27FF-3E1B-0C78-7B420965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72EB8F-6262-0B89-9A38-A8ABC6F7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B787-AE41-40D8-A7BA-E99EA161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9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36EBA-87B3-F41E-86FD-19D0B913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DF580-7DC2-F798-F1D1-9A2A8440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D9818-5789-8290-7972-8AC6FCB1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165DF0-EAF8-FBC9-BD84-A9359CB42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1E0FB8-38C1-B4F0-5BE3-D901486AE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2C9C4D-BE5C-2607-B80A-8522BA76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FD28-6077-4CD0-9D35-52155C5C74B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707C14-72BF-5FD3-6A3B-DD03AFB2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590F8C-9912-BA20-30DB-BB142EFC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B787-AE41-40D8-A7BA-E99EA161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2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EFC44-0143-60FD-C82B-1EE7CEA6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5527B9-4F17-B34C-DDD2-427B9735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FD28-6077-4CD0-9D35-52155C5C74B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62F515-5A28-9AB0-8984-6692DDDE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C11F9F-C269-67D6-E928-DF2E203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B787-AE41-40D8-A7BA-E99EA161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8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0B85CB-CE6D-8708-6F95-5A9AD571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FD28-6077-4CD0-9D35-52155C5C74B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11EF4E-7B35-CD91-0E75-1AC87872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C17F5-2AC6-91DE-0E84-EABFA739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B787-AE41-40D8-A7BA-E99EA161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D63BB-F6C4-7230-C2AB-4756EDA5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E4E28-C8E3-8D84-E308-A6F4D5AB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1FDAC-B428-AC9A-7B84-7B8FBED39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7DCC8-E21C-2FFA-90E7-0A40E1C7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FD28-6077-4CD0-9D35-52155C5C74B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2280C-29D0-CBC4-B038-BA50E5ED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F6B42-B35E-E600-2533-06CD6B40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B787-AE41-40D8-A7BA-E99EA161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9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BA1F5-D852-8BB5-BEA4-5FCA11F8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6A3CE-9EAF-5888-F4A8-50AAB2AF0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E675B-7BB3-BB37-5BD5-4C4E29FA1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36699F-7B50-A0FC-B590-C1E9C298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FD28-6077-4CD0-9D35-52155C5C74B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436681-FC9E-DEF4-BD06-65A8531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DC40F-A35F-B54D-C70F-1874D458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B787-AE41-40D8-A7BA-E99EA161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6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673E9A-93B9-4ACA-4A6E-50A5B746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E3B12-7DAA-3508-0370-4C62B95F4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49C3E-EF2A-40DC-C5DD-2983C401C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FD28-6077-4CD0-9D35-52155C5C74B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696AC-8E03-7105-4158-53653B069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060B6-5687-76D8-0209-3D87AF093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B787-AE41-40D8-A7BA-E99EA161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5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GI’23 Shanghai">
            <a:extLst>
              <a:ext uri="{FF2B5EF4-FFF2-40B4-BE49-F238E27FC236}">
                <a16:creationId xmlns:a16="http://schemas.microsoft.com/office/drawing/2014/main" id="{01C09932-411C-6B8B-B98B-FFFACADBF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37837" y="0"/>
            <a:ext cx="2861241" cy="55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38C8F8-1743-0512-0F59-3DC46AF6C874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CGI’23 Shanghai">
            <a:extLst>
              <a:ext uri="{FF2B5EF4-FFF2-40B4-BE49-F238E27FC236}">
                <a16:creationId xmlns:a16="http://schemas.microsoft.com/office/drawing/2014/main" id="{A8AEDAD7-16D5-2D28-5601-CADBFDE4E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C1F300-7A27-2E5B-4AC2-CCE9E21CC2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8" t="41278" r="4447" b="34004"/>
          <a:stretch>
            <a:fillRect/>
          </a:stretch>
        </p:blipFill>
        <p:spPr>
          <a:xfrm>
            <a:off x="0" y="5777455"/>
            <a:ext cx="3683027" cy="7000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8F0F88-62B0-B3FB-AFF5-5AA5E273E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959" y="5901464"/>
            <a:ext cx="5644801" cy="576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C0BCBE-51F6-D963-8A6E-0F3A0497B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00" y="5107420"/>
            <a:ext cx="1340069" cy="134006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1724254-366E-E1DB-6E4D-C91D2BF28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298" y="1172211"/>
            <a:ext cx="9902077" cy="23876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8A73780-B2FE-7816-C3D3-8BB7E99580F6}"/>
              </a:ext>
            </a:extLst>
          </p:cNvPr>
          <p:cNvSpPr txBox="1">
            <a:spLocks/>
          </p:cNvSpPr>
          <p:nvPr/>
        </p:nvSpPr>
        <p:spPr>
          <a:xfrm>
            <a:off x="1852961" y="3765856"/>
            <a:ext cx="8486078" cy="809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Shuo Li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 Dai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Zhangmeng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Junjun Pan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ACDBDE-E225-1841-70A6-5CE4E13839F7}"/>
              </a:ext>
            </a:extLst>
          </p:cNvPr>
          <p:cNvSpPr txBox="1"/>
          <p:nvPr/>
        </p:nvSpPr>
        <p:spPr>
          <a:xfrm>
            <a:off x="3482433" y="4597433"/>
            <a:ext cx="5227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Beihang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University    2 Peng Cheng Laboratory</a:t>
            </a:r>
            <a:endParaRPr lang="zh-CN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8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E455C1-DD26-46F1-BA49-AD375D1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MRB Details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BC7D18-B838-4773-AD3E-3D03D6ED583B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07680B-B7D2-7D39-4503-236BAF9C07BF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2409091D-C279-A0A5-280E-015B23C5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2FB88-CE65-FC1A-B844-410B4D7D9DA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E9EBE10-73B6-B98E-FA29-3730EB11C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96" y="1789693"/>
            <a:ext cx="11551920" cy="3393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688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9"/>
    </mc:Choice>
    <mc:Fallback xmlns="">
      <p:transition spd="slow" advTm="616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E455C1-DD26-46F1-BA49-AD375D1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LRB Details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BC7D18-B838-4773-AD3E-3D03D6ED583B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07680B-B7D2-7D39-4503-236BAF9C07BF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2409091D-C279-A0A5-280E-015B23C5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2FB88-CE65-FC1A-B844-410B4D7D9DA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E39D4E-D622-0BD7-56B6-C0B2AB03F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162" y="1826910"/>
            <a:ext cx="4630853" cy="37728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09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9"/>
    </mc:Choice>
    <mc:Fallback xmlns="">
      <p:transition spd="slow" advTm="616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FE4CFF9-ECC8-4269-9191-A39F820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3600" b="1" dirty="0">
              <a:solidFill>
                <a:srgbClr val="629F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67509C9-36E0-4A73-AF82-C2D7D0A12B07}"/>
              </a:ext>
            </a:extLst>
          </p:cNvPr>
          <p:cNvSpPr txBox="1">
            <a:spLocks/>
          </p:cNvSpPr>
          <p:nvPr/>
        </p:nvSpPr>
        <p:spPr>
          <a:xfrm>
            <a:off x="866501" y="1489351"/>
            <a:ext cx="6822440" cy="509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details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C08677B-E1B9-4B8B-BC5C-F4C093082502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6FA6796-405A-71F6-1E54-F5887BB5AFC9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5C2905D2-7EA2-7766-8EB7-7C764591B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412516-0935-2C1B-EC3C-BFEBF59AC4CA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381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"/>
    </mc:Choice>
    <mc:Fallback xmlns="">
      <p:transition spd="slow" advTm="34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E455C1-DD26-46F1-BA49-AD375D1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 val2017-Single person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BC7D18-B838-4773-AD3E-3D03D6ED583B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07680B-B7D2-7D39-4503-236BAF9C07BF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2409091D-C279-A0A5-280E-015B23C5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2FB88-CE65-FC1A-B844-410B4D7D9DA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60DFC6-1030-5B72-0CFC-17976D4C3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530" y="1414436"/>
            <a:ext cx="5991428" cy="4809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6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9"/>
    </mc:Choice>
    <mc:Fallback xmlns="">
      <p:transition spd="slow" advTm="616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E455C1-DD26-46F1-BA49-AD375D1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 test2017-Single person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BC7D18-B838-4773-AD3E-3D03D6ED583B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07680B-B7D2-7D39-4503-236BAF9C07BF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2409091D-C279-A0A5-280E-015B23C5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2FB88-CE65-FC1A-B844-410B4D7D9DA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B02EE6-31A0-D944-650D-8B6DD94C7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836" y="1392733"/>
            <a:ext cx="6011644" cy="4852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4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9"/>
    </mc:Choice>
    <mc:Fallback xmlns="">
      <p:transition spd="slow" advTm="616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E455C1-DD26-46F1-BA49-AD375D1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MPII </a:t>
            </a:r>
            <a:r>
              <a:rPr lang="en-US" altLang="zh-CN" sz="3600" b="1" dirty="0" err="1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3600" b="1" dirty="0">
              <a:solidFill>
                <a:srgbClr val="629F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BC7D18-B838-4773-AD3E-3D03D6ED583B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07680B-B7D2-7D39-4503-236BAF9C07BF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2409091D-C279-A0A5-280E-015B23C5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2FB88-CE65-FC1A-B844-410B4D7D9DA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EB0B6C-2C00-4772-CD6A-FD889DDA1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208" y="1949677"/>
            <a:ext cx="4683835" cy="3527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872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9"/>
    </mc:Choice>
    <mc:Fallback xmlns="">
      <p:transition spd="slow" advTm="616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E455C1-DD26-46F1-BA49-AD375D1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 val2017-Multi-person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BC7D18-B838-4773-AD3E-3D03D6ED583B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07680B-B7D2-7D39-4503-236BAF9C07BF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2409091D-C279-A0A5-280E-015B23C5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2FB88-CE65-FC1A-B844-410B4D7D9DA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5B64C9-ED73-176C-C6E1-714EC527F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837" y="2289760"/>
            <a:ext cx="7642325" cy="28119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647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9"/>
    </mc:Choice>
    <mc:Fallback xmlns="">
      <p:transition spd="slow" advTm="61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E455C1-DD26-46F1-BA49-AD375D1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CrowdPose test-Multi-person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BC7D18-B838-4773-AD3E-3D03D6ED583B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07680B-B7D2-7D39-4503-236BAF9C07BF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2409091D-C279-A0A5-280E-015B23C5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2FB88-CE65-FC1A-B844-410B4D7D9DA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2BAE42-3787-CCB8-8695-5A59F0183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816" y="1931300"/>
            <a:ext cx="7171375" cy="35640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13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9"/>
    </mc:Choice>
    <mc:Fallback xmlns="">
      <p:transition spd="slow" advTm="616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E455C1-DD26-46F1-BA49-AD375D1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studies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BC7D18-B838-4773-AD3E-3D03D6ED583B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07680B-B7D2-7D39-4503-236BAF9C07BF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2409091D-C279-A0A5-280E-015B23C5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2FB88-CE65-FC1A-B844-410B4D7D9DA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A27786-2DBF-D3CE-7BD7-D9BB9E6F7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451" y="2198016"/>
            <a:ext cx="9295847" cy="30762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892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9"/>
    </mc:Choice>
    <mc:Fallback xmlns="">
      <p:transition spd="slow" advTm="616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E455C1-DD26-46F1-BA49-AD375D1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BC7D18-B838-4773-AD3E-3D03D6ED583B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07680B-B7D2-7D39-4503-236BAF9C07BF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2409091D-C279-A0A5-280E-015B23C5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2FB88-CE65-FC1A-B844-410B4D7D9DA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3D01E6-6929-03F5-6219-329BEB71E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689" y="2869325"/>
            <a:ext cx="8701903" cy="14266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67010C-1E94-49FD-1AE1-C2A1BE7D21E4}"/>
              </a:ext>
            </a:extLst>
          </p:cNvPr>
          <p:cNvSpPr txBox="1"/>
          <p:nvPr/>
        </p:nvSpPr>
        <p:spPr>
          <a:xfrm>
            <a:off x="2125192" y="4325958"/>
            <a:ext cx="885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131413"/>
                </a:solidFill>
                <a:effectLst/>
                <a:latin typeface="Times-Roman"/>
              </a:rPr>
              <a:t>Visualization of pose estimation results on COCO val2017 using MFx3-HRNet-18 model.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8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9"/>
    </mc:Choice>
    <mc:Fallback xmlns="">
      <p:transition spd="slow" advTm="61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4B3AE7-5F06-5589-54AF-3152CE8BA59D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 descr="CGI’23 Shanghai">
            <a:extLst>
              <a:ext uri="{FF2B5EF4-FFF2-40B4-BE49-F238E27FC236}">
                <a16:creationId xmlns:a16="http://schemas.microsoft.com/office/drawing/2014/main" id="{A6AD5079-880A-4098-AB3F-C1F4210E2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3E158EE-9F8D-75E6-E766-DDF77238CA92}"/>
              </a:ext>
            </a:extLst>
          </p:cNvPr>
          <p:cNvSpPr txBox="1">
            <a:spLocks/>
          </p:cNvSpPr>
          <p:nvPr/>
        </p:nvSpPr>
        <p:spPr>
          <a:xfrm>
            <a:off x="514595" y="131107"/>
            <a:ext cx="6822440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3600" b="1" dirty="0">
              <a:solidFill>
                <a:srgbClr val="629F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0167F58-CED8-2872-B93B-D2DFF328BD08}"/>
              </a:ext>
            </a:extLst>
          </p:cNvPr>
          <p:cNvSpPr txBox="1">
            <a:spLocks/>
          </p:cNvSpPr>
          <p:nvPr/>
        </p:nvSpPr>
        <p:spPr>
          <a:xfrm>
            <a:off x="866501" y="1489351"/>
            <a:ext cx="6822440" cy="509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details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D23EBFD-77D6-4062-7B9E-8A863E9E0FF5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B548CE-39E2-F698-FF29-5AC349F2A31E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54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34AAB49-998F-42EF-B554-5B404849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3600" b="1" dirty="0">
              <a:solidFill>
                <a:srgbClr val="629F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514FDF8-D299-4899-A681-835589ADE744}"/>
              </a:ext>
            </a:extLst>
          </p:cNvPr>
          <p:cNvSpPr txBox="1">
            <a:spLocks/>
          </p:cNvSpPr>
          <p:nvPr/>
        </p:nvSpPr>
        <p:spPr>
          <a:xfrm>
            <a:off x="866501" y="1489351"/>
            <a:ext cx="6822440" cy="509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details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conclusion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638A555-17CE-4B1A-A0D6-0AFB962B8BDE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D5CF812-42D5-05B3-8FAE-CB7AA4891C42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C939C8C2-26AC-C260-2D67-036D5F4CC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CF5A81-5D11-9C15-BE1F-C113D73D93BE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74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3"/>
    </mc:Choice>
    <mc:Fallback xmlns="">
      <p:transition spd="slow" advTm="266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0B8D3D-15DA-418A-937B-EF70BCF2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64542A9B-D799-40FE-8420-71FD25B2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122"/>
            <a:ext cx="10744200" cy="455287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dilation rate requires manual intervention.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computational volume of the model is still large.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Receptive Field Block may work better using dynamic null factor grouping.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9472211-E085-4034-AF4F-8FAC1E52F209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4878536-EFC3-F6FC-6FD9-4AF67415D592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87ABF980-CE44-0402-67A5-B86C14A65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C3D3AF-684C-D878-F00B-39FE9D0C18C5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7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81"/>
    </mc:Choice>
    <mc:Fallback xmlns="">
      <p:transition spd="slow" advTm="4498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DAC83DA-5EDE-4BD1-9CDF-9EC6F0E6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4B4CB246-2E53-4E3A-BD1F-60E714A29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122"/>
            <a:ext cx="10515600" cy="479130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the novel lightweight MFite-HRNet for human pose estimation tasks.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two new lightweight blocks: LRB for large-range spatial info at low-level maps and MRB for multi-scale context at different maps.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LRB and MRB blocks, our model outperforms lightweight pose models on COCO, MPII,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CrowdPose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datasets.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A23853-8C0C-49E9-87DC-1FB08079B959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A9634B1-BAB1-CA3A-D928-CC8CC2A63256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6C5244E0-0EFB-FBB7-1681-E93D307A6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63EE4-4F9E-C28B-829E-7002B268ACED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97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DAC83DA-5EDE-4BD1-9CDF-9EC6F0E6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4B4CB246-2E53-4E3A-BD1F-60E714A29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122"/>
            <a:ext cx="10515600" cy="479130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https://github.com/lskdje/MFite-HRNet.git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A23853-8C0C-49E9-87DC-1FB08079B959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86C5C2A-D4D5-4FBA-D881-B2F6B2B6B22B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CCF25EF8-21AD-6CC5-9D63-D4D98DB5BC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FA846C-D64E-5C2A-00EE-6A7BC27AB8B0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37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3"/>
    </mc:Choice>
    <mc:Fallback xmlns="">
      <p:transition spd="slow" advTm="530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7D84E20-2C33-429C-975C-3690613ACBA1}"/>
              </a:ext>
            </a:extLst>
          </p:cNvPr>
          <p:cNvSpPr txBox="1">
            <a:spLocks/>
          </p:cNvSpPr>
          <p:nvPr/>
        </p:nvSpPr>
        <p:spPr>
          <a:xfrm>
            <a:off x="838200" y="3655110"/>
            <a:ext cx="10515600" cy="2593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question can be sent to the authors!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 Dai : daij@pcl.ac.cn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Junjun Pan : pan_junjun@buaa.edu.cn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E641DDA-E047-453C-B61B-A24708E0776A}"/>
              </a:ext>
            </a:extLst>
          </p:cNvPr>
          <p:cNvSpPr txBox="1">
            <a:spLocks/>
          </p:cNvSpPr>
          <p:nvPr/>
        </p:nvSpPr>
        <p:spPr>
          <a:xfrm>
            <a:off x="1524000" y="487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38AB99-974C-416B-756A-39F33A336F77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866E0FE8-86AC-EBF8-5520-506A910EE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36FE-80B5-180F-8B0D-B0012BF5041F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21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3"/>
    </mc:Choice>
    <mc:Fallback xmlns="">
      <p:transition spd="slow" advTm="528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354B1D1-091D-4DC8-A8F5-71EFE8CF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3FFDF5E-22F7-4EFD-95E6-5F5ED1CD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372750"/>
            <a:ext cx="6833445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model complexity makes human pose estimation computationally prohibitive.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large kernels or attention for long-range receptive field learning.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and customizing receptive fields balances model capabilities and complexity.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A07C8A1-0B5F-414D-B3A6-647C129F3C39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5C1DB387-5421-4C61-9C60-F9EA35453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4A6DDC-DDEA-35EC-690D-9B1FDDBFDFDD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CGI’23 Shanghai">
            <a:extLst>
              <a:ext uri="{FF2B5EF4-FFF2-40B4-BE49-F238E27FC236}">
                <a16:creationId xmlns:a16="http://schemas.microsoft.com/office/drawing/2014/main" id="{39082508-B36E-3EE4-545D-E129BB670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1120393-4EFE-13DA-A781-E09960714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006" y="1845124"/>
            <a:ext cx="4713394" cy="3618185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A6AD256-02C0-C9AD-FDFC-480B89CA200D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4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25"/>
    </mc:Choice>
    <mc:Fallback xmlns="">
      <p:transition spd="slow" advTm="501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C52C386-01D2-400F-963F-865C38A0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9" name="内容占位符 6">
            <a:extLst>
              <a:ext uri="{FF2B5EF4-FFF2-40B4-BE49-F238E27FC236}">
                <a16:creationId xmlns:a16="http://schemas.microsoft.com/office/drawing/2014/main" id="{C3EE4541-69C6-40AE-8F8F-2B9F6FD89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47" y="1541602"/>
            <a:ext cx="7037393" cy="490126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pose estimation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hourglass network [ECCV16]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network [CVPR19]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single-person pose estimation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[CVPR21]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Dite-HRNet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IJCAI22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multi-person pose estimation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HigherHRNet-W24 [CVPR20]</a:t>
            </a:r>
          </a:p>
          <a:p>
            <a:pPr lvl="1"/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 pose [CVPR22]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FCDEED-64F7-4DC3-9B20-EBF39DFD5EE2}"/>
              </a:ext>
            </a:extLst>
          </p:cNvPr>
          <p:cNvSpPr txBox="1"/>
          <p:nvPr/>
        </p:nvSpPr>
        <p:spPr>
          <a:xfrm>
            <a:off x="9538272" y="4549375"/>
            <a:ext cx="112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BCD959-617E-4578-914B-BD61CFBD137C}"/>
              </a:ext>
            </a:extLst>
          </p:cNvPr>
          <p:cNvSpPr txBox="1"/>
          <p:nvPr/>
        </p:nvSpPr>
        <p:spPr>
          <a:xfrm>
            <a:off x="9592701" y="2748599"/>
            <a:ext cx="1220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[ECCV16]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8CFBB9-BB1C-4F72-ABC8-A679BAE1B678}"/>
              </a:ext>
            </a:extLst>
          </p:cNvPr>
          <p:cNvSpPr txBox="1"/>
          <p:nvPr/>
        </p:nvSpPr>
        <p:spPr>
          <a:xfrm>
            <a:off x="9538273" y="6042756"/>
            <a:ext cx="1220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[CVPR22]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4099C67-4330-4F92-9613-17A2F3BA5704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8EB2357-EA3F-2FBE-E74A-A44F18FA8E72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969DD40C-1E2E-8A34-F436-E4E98A39A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2A6BCB-5875-D524-1328-0DC26356E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474" y="3357150"/>
            <a:ext cx="3603926" cy="110006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5170512-717D-837D-2359-CA2FDC6F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534" y="5073141"/>
            <a:ext cx="3555454" cy="100940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2D94C91-331D-F28E-12D4-DF15E2A52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2877" y="1306362"/>
            <a:ext cx="3200767" cy="155215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876C33-5539-3A6D-50CF-E2E4A444E7E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02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93"/>
    </mc:Choice>
    <mc:Fallback xmlns="">
      <p:transition spd="slow" advTm="515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5689646-3B52-45D4-A620-F7050698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D5812337-A1BB-43D1-8AA1-26DDCBBE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969"/>
            <a:ext cx="109982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between number of model parameters and performance.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number of parameters small and improving the model's multiscale representation and receptive fields.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novel Multi-scale Field Lightweight High-resolution Network (MFite-HRNet) for human pose estimation. The model maintains a small number of parameters and higher performance.</a:t>
            </a:r>
            <a:endParaRPr lang="zh-CN" altLang="en-US" dirty="0">
              <a:solidFill>
                <a:srgbClr val="629F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08F29F-C438-4687-9D38-4AF172FE2760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83F20E6-7C6B-9353-7A32-AB9B23FA01BC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045B7ED0-EC49-97FE-FDB3-01A9EC3C5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4A64E4-A624-6FD1-3733-473DDC8337A8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0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83"/>
    </mc:Choice>
    <mc:Fallback xmlns="">
      <p:transition spd="slow" advTm="517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1E1A71E-4D39-4D0E-84F5-9160C998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F91B3B41-7608-424D-B736-76C29E06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95"/>
            <a:ext cx="11115962" cy="455287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MFite-HRNet, a lightweight human pose model based 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MRB and LRB blocks for expanded fields and fewer parameters.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MRB learns multi-scale context features with different dilation rates. LRB captures long-range spatial features.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COCO, MPII,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CrowdPose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MFite-HRNet outperforms lightweight pose models.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6CA5C06-C573-4835-9DE6-98C2A01E327A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C45330F-7139-D0E7-C1CB-946534974F32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28BAE73A-F65A-1B64-2E4B-6E101EE30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0E6F966-23C1-7B40-D550-868BF078623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9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47"/>
    </mc:Choice>
    <mc:Fallback xmlns="">
      <p:transition spd="slow" advTm="482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D3BBC74-CD0F-456D-8F44-42924C77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3600" b="1" dirty="0">
              <a:solidFill>
                <a:srgbClr val="629F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9965A11-2378-42CF-A61C-71C319BFBF80}"/>
              </a:ext>
            </a:extLst>
          </p:cNvPr>
          <p:cNvSpPr txBox="1">
            <a:spLocks/>
          </p:cNvSpPr>
          <p:nvPr/>
        </p:nvSpPr>
        <p:spPr>
          <a:xfrm>
            <a:off x="866501" y="1489351"/>
            <a:ext cx="6822440" cy="509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details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conclusion</a:t>
            </a:r>
          </a:p>
          <a:p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6ECE89C-1FEA-4531-A32A-F0C6EDAF6B5D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A6C46AE-4521-C769-50E3-D5FC9372ADFA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6CC96CAC-4A46-BF8B-6A67-AFEFBE521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4BA3219-9423-C007-A4AD-98A7646D512A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1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5"/>
    </mc:Choice>
    <mc:Fallback xmlns="">
      <p:transition spd="slow" advTm="352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E455C1-DD26-46F1-BA49-AD375D1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BC7D18-B838-4773-AD3E-3D03D6ED583B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07680B-B7D2-7D39-4503-236BAF9C07BF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2409091D-C279-A0A5-280E-015B23C5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2FB88-CE65-FC1A-B844-410B4D7D9DA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6E4116-4517-2E3C-09A7-BAACF74F1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87446"/>
            <a:ext cx="12192000" cy="4178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561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9"/>
    </mc:Choice>
    <mc:Fallback xmlns="">
      <p:transition spd="slow" advTm="616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0DD-70EC-4926-A085-ED8202E4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0981" y="6484794"/>
            <a:ext cx="1443181" cy="256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0192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610FB-C9AF-094D-8D1A-79CDC10893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E455C1-DD26-46F1-BA49-AD375D1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95" y="131107"/>
            <a:ext cx="6822440" cy="9048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629F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BC7D18-B838-4773-AD3E-3D03D6ED583B}"/>
              </a:ext>
            </a:extLst>
          </p:cNvPr>
          <p:cNvCxnSpPr/>
          <p:nvPr/>
        </p:nvCxnSpPr>
        <p:spPr>
          <a:xfrm>
            <a:off x="284480" y="1130069"/>
            <a:ext cx="11551920" cy="0"/>
          </a:xfrm>
          <a:prstGeom prst="line">
            <a:avLst/>
          </a:prstGeom>
          <a:ln w="25400">
            <a:solidFill>
              <a:srgbClr val="629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07680B-B7D2-7D39-4503-236BAF9C07BF}"/>
              </a:ext>
            </a:extLst>
          </p:cNvPr>
          <p:cNvSpPr/>
          <p:nvPr/>
        </p:nvSpPr>
        <p:spPr>
          <a:xfrm>
            <a:off x="0" y="6508006"/>
            <a:ext cx="12192000" cy="349994"/>
          </a:xfrm>
          <a:prstGeom prst="rect">
            <a:avLst/>
          </a:prstGeom>
          <a:solidFill>
            <a:srgbClr val="EBB7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GI’23 Shanghai">
            <a:extLst>
              <a:ext uri="{FF2B5EF4-FFF2-40B4-BE49-F238E27FC236}">
                <a16:creationId xmlns:a16="http://schemas.microsoft.com/office/drawing/2014/main" id="{2409091D-C279-A0A5-280E-015B23C5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-12612" y="6508006"/>
            <a:ext cx="1804532" cy="3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2FB88-CE65-FC1A-B844-410B4D7D9DA2}"/>
              </a:ext>
            </a:extLst>
          </p:cNvPr>
          <p:cNvSpPr txBox="1">
            <a:spLocks/>
          </p:cNvSpPr>
          <p:nvPr/>
        </p:nvSpPr>
        <p:spPr>
          <a:xfrm>
            <a:off x="2125192" y="6510018"/>
            <a:ext cx="8534400" cy="2568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Pose Estimation Network with Multi-Scale Receptive Field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 Li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EE4D78-709A-9E93-C733-CFE623102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96" y="2031710"/>
            <a:ext cx="9994807" cy="31483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2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9"/>
    </mc:Choice>
    <mc:Fallback xmlns="">
      <p:transition spd="slow" advTm="616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753</Words>
  <Application>Microsoft Office PowerPoint</Application>
  <PresentationFormat>宽屏</PresentationFormat>
  <Paragraphs>166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NimbusRomNo9L-Regu</vt:lpstr>
      <vt:lpstr>Times-Roman</vt:lpstr>
      <vt:lpstr>等线</vt:lpstr>
      <vt:lpstr>等线 Light</vt:lpstr>
      <vt:lpstr>Arial</vt:lpstr>
      <vt:lpstr>Times New Roman</vt:lpstr>
      <vt:lpstr>Office 主题​​</vt:lpstr>
      <vt:lpstr>A Lightweight Pose Estimation Network with Multi-Scale Receptive Field</vt:lpstr>
      <vt:lpstr>PowerPoint 演示文稿</vt:lpstr>
      <vt:lpstr>Motivation</vt:lpstr>
      <vt:lpstr>Related work</vt:lpstr>
      <vt:lpstr>Challenges</vt:lpstr>
      <vt:lpstr>Contributions</vt:lpstr>
      <vt:lpstr>Contents</vt:lpstr>
      <vt:lpstr>Framework</vt:lpstr>
      <vt:lpstr>Framework</vt:lpstr>
      <vt:lpstr>MRB Details</vt:lpstr>
      <vt:lpstr>LRB Details</vt:lpstr>
      <vt:lpstr>Contents</vt:lpstr>
      <vt:lpstr>COCO val2017-Single person</vt:lpstr>
      <vt:lpstr>COCO test2017-Single person</vt:lpstr>
      <vt:lpstr>MPII val</vt:lpstr>
      <vt:lpstr>COCO val2017-Multi-person</vt:lpstr>
      <vt:lpstr>CrowdPose test-Multi-person</vt:lpstr>
      <vt:lpstr>Ablation studies</vt:lpstr>
      <vt:lpstr>Visualization</vt:lpstr>
      <vt:lpstr>Contents</vt:lpstr>
      <vt:lpstr>Limitations</vt:lpstr>
      <vt:lpstr>Conclusion</vt:lpstr>
      <vt:lpstr>Source Code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Lightweight Pose Estimation Network with Multi-Scale Receptive Field</dc:title>
  <dc:creator>s l</dc:creator>
  <cp:lastModifiedBy>s l</cp:lastModifiedBy>
  <cp:revision>34</cp:revision>
  <dcterms:created xsi:type="dcterms:W3CDTF">2023-08-13T14:52:11Z</dcterms:created>
  <dcterms:modified xsi:type="dcterms:W3CDTF">2023-08-20T15:46:06Z</dcterms:modified>
</cp:coreProperties>
</file>