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36"/>
  </p:notesMasterIdLst>
  <p:handoutMasterIdLst>
    <p:handoutMasterId r:id="rId37"/>
  </p:handoutMasterIdLst>
  <p:sldIdLst>
    <p:sldId id="256" r:id="rId4"/>
    <p:sldId id="261" r:id="rId5"/>
    <p:sldId id="262" r:id="rId6"/>
    <p:sldId id="263" r:id="rId7"/>
    <p:sldId id="269" r:id="rId8"/>
    <p:sldId id="271" r:id="rId9"/>
    <p:sldId id="259" r:id="rId10"/>
    <p:sldId id="273" r:id="rId11"/>
    <p:sldId id="277" r:id="rId12"/>
    <p:sldId id="274" r:id="rId13"/>
    <p:sldId id="268" r:id="rId14"/>
    <p:sldId id="278" r:id="rId15"/>
    <p:sldId id="279" r:id="rId16"/>
    <p:sldId id="283" r:id="rId17"/>
    <p:sldId id="281" r:id="rId18"/>
    <p:sldId id="290" r:id="rId19"/>
    <p:sldId id="280" r:id="rId20"/>
    <p:sldId id="284" r:id="rId21"/>
    <p:sldId id="285" r:id="rId22"/>
    <p:sldId id="286" r:id="rId23"/>
    <p:sldId id="293" r:id="rId24"/>
    <p:sldId id="294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25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067"/>
    <a:srgbClr val="2A455B"/>
    <a:srgbClr val="63B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166" y="27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360000" cy="360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slide" Target="slides/slide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93873-EF4F-41F3-A219-27592FF4869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644B3-7F6B-4A06-AF10-2552C78742A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ubbi" panose="00000400000000000000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ubbi" panose="00000400000000000000" charset="0"/>
              </a:defRPr>
            </a:lvl1pPr>
          </a:lstStyle>
          <a:p>
            <a:fld id="{2C6CBA3F-1B21-4D1F-903D-2A9712A1D1A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ubbi" panose="00000400000000000000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ubbi" panose="00000400000000000000" charset="0"/>
              </a:defRPr>
            </a:lvl1pPr>
          </a:lstStyle>
          <a:p>
            <a:fld id="{582CC0BF-3558-4CD2-A8D8-C4F03F9CB05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ubbi" panose="0000040000000000000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Gubbi" panose="0000040000000000000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Gubbi" panose="0000040000000000000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Gubbi" panose="0000040000000000000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Gubbi" panose="0000040000000000000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jpeg"/><Relationship Id="rId7" Type="http://schemas.openxmlformats.org/officeDocument/2006/relationships/image" Target="../media/image6.png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jpeg"/><Relationship Id="rId7" Type="http://schemas.openxmlformats.org/officeDocument/2006/relationships/image" Target="../media/image6.png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jpeg"/><Relationship Id="rId7" Type="http://schemas.openxmlformats.org/officeDocument/2006/relationships/image" Target="../media/image6.png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jpeg"/><Relationship Id="rId7" Type="http://schemas.openxmlformats.org/officeDocument/2006/relationships/image" Target="../media/image6.png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687680"/>
          </a:xfrm>
        </p:spPr>
        <p:txBody>
          <a:bodyPr anchor="ctr">
            <a:normAutofit/>
          </a:bodyPr>
          <a:lstStyle>
            <a:lvl1pPr algn="ctr">
              <a:defRPr sz="4400" b="1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I</a:t>
            </a:r>
            <a:r>
              <a:rPr lang="en-US" dirty="0" err="1"/>
              <a:t>ntroduction</a:t>
            </a:r>
            <a:r>
              <a:rPr lang="en-US" dirty="0"/>
              <a:t> to Python for Ocean Sciences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000347"/>
            <a:ext cx="9144000" cy="800084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0">
                <a:solidFill>
                  <a:srgbClr val="2A45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Dr. </a:t>
            </a:r>
            <a:r>
              <a:rPr lang="en-US" dirty="0" err="1"/>
              <a:t>Oluyaoo</a:t>
            </a:r>
            <a:r>
              <a:rPr lang="en-US" dirty="0"/>
              <a:t> Martin</a:t>
            </a:r>
            <a:endParaRPr lang="en-US" dirty="0"/>
          </a:p>
          <a:p>
            <a:r>
              <a:rPr lang="en-US" dirty="0" err="1"/>
              <a:t>Enseignant</a:t>
            </a:r>
            <a:r>
              <a:rPr lang="en-US" dirty="0"/>
              <a:t> </a:t>
            </a:r>
            <a:r>
              <a:rPr lang="en-US" dirty="0" err="1"/>
              <a:t>Chercheur</a:t>
            </a:r>
            <a:r>
              <a:rPr lang="en-US" dirty="0"/>
              <a:t>, Université </a:t>
            </a:r>
            <a:r>
              <a:rPr lang="en-US" dirty="0" err="1"/>
              <a:t>Dschang</a:t>
            </a:r>
            <a:endParaRPr lang="en-US" dirty="0"/>
          </a:p>
        </p:txBody>
      </p:sp>
      <p:pic>
        <p:nvPicPr>
          <p:cNvPr id="25" name="Picture 24" descr="A close-up of a logo&#10;&#10;AI-generated content may be incorrect.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8" y="0"/>
            <a:ext cx="3144797" cy="1228436"/>
          </a:xfrm>
          <a:prstGeom prst="rect">
            <a:avLst/>
          </a:prstGeom>
        </p:spPr>
      </p:pic>
      <p:pic>
        <p:nvPicPr>
          <p:cNvPr id="27" name="Picture 26" descr="A blue and black logo&#10;&#10;AI-generated content may be incorrect.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277" y="225114"/>
            <a:ext cx="2212940" cy="800346"/>
          </a:xfrm>
          <a:prstGeom prst="rect">
            <a:avLst/>
          </a:prstGeom>
        </p:spPr>
      </p:pic>
      <p:grpSp>
        <p:nvGrpSpPr>
          <p:cNvPr id="47" name="Group 46"/>
          <p:cNvGrpSpPr/>
          <p:nvPr userDrawn="1"/>
        </p:nvGrpSpPr>
        <p:grpSpPr>
          <a:xfrm>
            <a:off x="1601492" y="5153892"/>
            <a:ext cx="8964908" cy="1047812"/>
            <a:chOff x="862576" y="4945071"/>
            <a:chExt cx="11178171" cy="1210448"/>
          </a:xfrm>
        </p:grpSpPr>
        <p:pic>
          <p:nvPicPr>
            <p:cNvPr id="32" name="Picture 31" descr="A logo of a company&#10;&#10;AI-generated content may be incorrect.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576" y="5004997"/>
              <a:ext cx="1739832" cy="1030791"/>
            </a:xfrm>
            <a:prstGeom prst="rect">
              <a:avLst/>
            </a:prstGeom>
          </p:spPr>
        </p:pic>
        <p:pic>
          <p:nvPicPr>
            <p:cNvPr id="34" name="Picture 33" descr="A logo of a university&#10;&#10;AI-generated content may be incorrect.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1682" y="4945071"/>
              <a:ext cx="1570181" cy="1208303"/>
            </a:xfrm>
            <a:prstGeom prst="rect">
              <a:avLst/>
            </a:prstGeom>
          </p:spPr>
        </p:pic>
        <p:pic>
          <p:nvPicPr>
            <p:cNvPr id="36" name="Picture 35" descr="A logo for a company&#10;&#10;AI-generated content may be incorrect.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5258" y="4981838"/>
              <a:ext cx="2128405" cy="1116296"/>
            </a:xfrm>
            <a:prstGeom prst="rect">
              <a:avLst/>
            </a:prstGeom>
          </p:spPr>
        </p:pic>
        <p:pic>
          <p:nvPicPr>
            <p:cNvPr id="38" name="Picture 37" descr="A green and blue square with a blue circle&#10;&#10;AI-generated content may be incorrect.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8987" y="4945071"/>
              <a:ext cx="1107828" cy="1210448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 userDrawn="1"/>
          </p:nvGrpSpPr>
          <p:grpSpPr>
            <a:xfrm>
              <a:off x="8278613" y="5136775"/>
              <a:ext cx="1703587" cy="977551"/>
              <a:chOff x="8278613" y="5136775"/>
              <a:chExt cx="1703587" cy="977551"/>
            </a:xfrm>
          </p:grpSpPr>
          <p:pic>
            <p:nvPicPr>
              <p:cNvPr id="40" name="Picture 39" descr="A blue and green world map&#10;&#10;AI-generated content may be incorrect."/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78613" y="5136775"/>
                <a:ext cx="1703587" cy="804762"/>
              </a:xfrm>
              <a:prstGeom prst="rect">
                <a:avLst/>
              </a:prstGeom>
            </p:spPr>
          </p:pic>
          <p:sp>
            <p:nvSpPr>
              <p:cNvPr id="41" name="TextBox 40"/>
              <p:cNvSpPr txBox="1"/>
              <p:nvPr userDrawn="1"/>
            </p:nvSpPr>
            <p:spPr>
              <a:xfrm>
                <a:off x="8278613" y="5902037"/>
                <a:ext cx="1703587" cy="212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CIPMA - CHAIRE UNESCO</a:t>
                </a:r>
                <a:endParaRPr lang="en-US" sz="800" dirty="0"/>
              </a:p>
            </p:txBody>
          </p:sp>
        </p:grpSp>
        <p:pic>
          <p:nvPicPr>
            <p:cNvPr id="46" name="Picture 45" descr="A blue wave with white text&#10;&#10;AI-generated content may be incorrect.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2908" y="5136775"/>
              <a:ext cx="1757839" cy="825652"/>
            </a:xfrm>
            <a:prstGeom prst="rect">
              <a:avLst/>
            </a:prstGeom>
          </p:spPr>
        </p:pic>
      </p:grpSp>
      <p:sp>
        <p:nvSpPr>
          <p:cNvPr id="51" name="Subtitle 2"/>
          <p:cNvSpPr txBox="1"/>
          <p:nvPr userDrawn="1"/>
        </p:nvSpPr>
        <p:spPr>
          <a:xfrm>
            <a:off x="1524000" y="4320381"/>
            <a:ext cx="9144000" cy="800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52" name="Freeform: Shape 13"/>
          <p:cNvSpPr/>
          <p:nvPr userDrawn="1"/>
        </p:nvSpPr>
        <p:spPr>
          <a:xfrm>
            <a:off x="5366238" y="1"/>
            <a:ext cx="1810416" cy="872122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rgbClr val="63B9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: Shape 19"/>
          <p:cNvSpPr/>
          <p:nvPr userDrawn="1"/>
        </p:nvSpPr>
        <p:spPr>
          <a:xfrm flipH="1">
            <a:off x="-18476" y="3158835"/>
            <a:ext cx="979057" cy="1562553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rgbClr val="63B9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ooter Placeholder 48"/>
          <p:cNvSpPr txBox="1"/>
          <p:nvPr userDrawn="1"/>
        </p:nvSpPr>
        <p:spPr>
          <a:xfrm>
            <a:off x="0" y="6508748"/>
            <a:ext cx="12192000" cy="365125"/>
          </a:xfrm>
          <a:prstGeom prst="rect">
            <a:avLst/>
          </a:prstGeom>
          <a:solidFill>
            <a:srgbClr val="15506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GGOSSS 2025	|	25 – 29 </a:t>
            </a:r>
            <a:r>
              <a:rPr lang="en-US" dirty="0" err="1">
                <a:solidFill>
                  <a:schemeClr val="bg1"/>
                </a:solidFill>
              </a:rPr>
              <a:t>Août</a:t>
            </a:r>
            <a:r>
              <a:rPr lang="en-US" dirty="0">
                <a:solidFill>
                  <a:schemeClr val="bg1"/>
                </a:solidFill>
              </a:rPr>
              <a:t> 2025 	|	</a:t>
            </a:r>
            <a:r>
              <a:rPr lang="fr-FR" dirty="0">
                <a:solidFill>
                  <a:schemeClr val="bg1"/>
                </a:solidFill>
              </a:rPr>
              <a:t>Faculté des Sciences, Université de Dschang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4672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47695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4692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pic>
        <p:nvPicPr>
          <p:cNvPr id="8" name="Picture 7" descr="A close-up of a logo&#10;&#10;AI-generated content may be incorrect.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129"/>
            <a:ext cx="2115128" cy="826222"/>
          </a:xfrm>
          <a:prstGeom prst="rect">
            <a:avLst/>
          </a:prstGeom>
        </p:spPr>
      </p:pic>
      <p:pic>
        <p:nvPicPr>
          <p:cNvPr id="9" name="Picture 8" descr="A blue and black logo&#10;&#10;AI-generated content may be incorrect.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587" y="97821"/>
            <a:ext cx="1419848" cy="513511"/>
          </a:xfrm>
          <a:prstGeom prst="rect">
            <a:avLst/>
          </a:prstGeom>
        </p:spPr>
      </p:pic>
      <p:sp>
        <p:nvSpPr>
          <p:cNvPr id="10" name="Footer Placeholder 48"/>
          <p:cNvSpPr txBox="1"/>
          <p:nvPr userDrawn="1"/>
        </p:nvSpPr>
        <p:spPr>
          <a:xfrm>
            <a:off x="0" y="6508748"/>
            <a:ext cx="12192000" cy="365125"/>
          </a:xfrm>
          <a:prstGeom prst="rect">
            <a:avLst/>
          </a:prstGeom>
          <a:solidFill>
            <a:srgbClr val="15506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GGOSSS 2025	|	25 – 29 </a:t>
            </a:r>
            <a:r>
              <a:rPr lang="en-US" dirty="0" err="1">
                <a:solidFill>
                  <a:schemeClr val="bg1"/>
                </a:solidFill>
              </a:rPr>
              <a:t>Août</a:t>
            </a:r>
            <a:r>
              <a:rPr lang="en-US" dirty="0">
                <a:solidFill>
                  <a:schemeClr val="bg1"/>
                </a:solidFill>
              </a:rPr>
              <a:t> 2025 	|	</a:t>
            </a:r>
            <a:r>
              <a:rPr lang="fr-FR" dirty="0">
                <a:solidFill>
                  <a:schemeClr val="bg1"/>
                </a:solidFill>
              </a:rPr>
              <a:t>Faculté des Sciences, Université de Dschang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610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176602"/>
            <a:ext cx="10515600" cy="42370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pic>
        <p:nvPicPr>
          <p:cNvPr id="7" name="Picture 6" descr="A close-up of a logo&#10;&#10;AI-generated content may be incorrect.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129"/>
            <a:ext cx="2115128" cy="826222"/>
          </a:xfrm>
          <a:prstGeom prst="rect">
            <a:avLst/>
          </a:prstGeom>
        </p:spPr>
      </p:pic>
      <p:pic>
        <p:nvPicPr>
          <p:cNvPr id="8" name="Picture 7" descr="A blue and black logo&#10;&#10;AI-generated content may be incorrect.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587" y="97821"/>
            <a:ext cx="1419848" cy="513511"/>
          </a:xfrm>
          <a:prstGeom prst="rect">
            <a:avLst/>
          </a:prstGeom>
        </p:spPr>
      </p:pic>
      <p:sp>
        <p:nvSpPr>
          <p:cNvPr id="9" name="Footer Placeholder 48"/>
          <p:cNvSpPr txBox="1"/>
          <p:nvPr userDrawn="1"/>
        </p:nvSpPr>
        <p:spPr>
          <a:xfrm>
            <a:off x="0" y="6508748"/>
            <a:ext cx="12192000" cy="365125"/>
          </a:xfrm>
          <a:prstGeom prst="rect">
            <a:avLst/>
          </a:prstGeom>
          <a:solidFill>
            <a:srgbClr val="15506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GGOSSS 2025	|	25 – 29 </a:t>
            </a:r>
            <a:r>
              <a:rPr lang="en-US" dirty="0" err="1">
                <a:solidFill>
                  <a:schemeClr val="bg1"/>
                </a:solidFill>
              </a:rPr>
              <a:t>Août</a:t>
            </a:r>
            <a:r>
              <a:rPr lang="en-US" dirty="0">
                <a:solidFill>
                  <a:schemeClr val="bg1"/>
                </a:solidFill>
              </a:rPr>
              <a:t> 2025 	|	</a:t>
            </a:r>
            <a:r>
              <a:rPr lang="fr-FR" dirty="0">
                <a:solidFill>
                  <a:schemeClr val="bg1"/>
                </a:solidFill>
              </a:rPr>
              <a:t>Faculté des Sciences, Université de Dschang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51901"/>
            <a:ext cx="2628900" cy="5665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51901"/>
            <a:ext cx="7734300" cy="56652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pic>
        <p:nvPicPr>
          <p:cNvPr id="7" name="Picture 6" descr="A close-up of a logo&#10;&#10;AI-generated content may be incorrect.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129"/>
            <a:ext cx="2115128" cy="826222"/>
          </a:xfrm>
          <a:prstGeom prst="rect">
            <a:avLst/>
          </a:prstGeom>
        </p:spPr>
      </p:pic>
      <p:pic>
        <p:nvPicPr>
          <p:cNvPr id="8" name="Picture 7" descr="A blue and black logo&#10;&#10;AI-generated content may be incorrect.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587" y="97821"/>
            <a:ext cx="1419848" cy="513511"/>
          </a:xfrm>
          <a:prstGeom prst="rect">
            <a:avLst/>
          </a:prstGeom>
        </p:spPr>
      </p:pic>
      <p:sp>
        <p:nvSpPr>
          <p:cNvPr id="9" name="Footer Placeholder 48"/>
          <p:cNvSpPr txBox="1"/>
          <p:nvPr userDrawn="1"/>
        </p:nvSpPr>
        <p:spPr>
          <a:xfrm>
            <a:off x="0" y="6508748"/>
            <a:ext cx="12192000" cy="365125"/>
          </a:xfrm>
          <a:prstGeom prst="rect">
            <a:avLst/>
          </a:prstGeom>
          <a:solidFill>
            <a:srgbClr val="15506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GGOSSS 2025	|	25 – 29 </a:t>
            </a:r>
            <a:r>
              <a:rPr lang="en-US" dirty="0" err="1">
                <a:solidFill>
                  <a:schemeClr val="bg1"/>
                </a:solidFill>
              </a:rPr>
              <a:t>Août</a:t>
            </a:r>
            <a:r>
              <a:rPr lang="en-US" dirty="0">
                <a:solidFill>
                  <a:schemeClr val="bg1"/>
                </a:solidFill>
              </a:rPr>
              <a:t> 2025 	|	</a:t>
            </a:r>
            <a:r>
              <a:rPr lang="fr-FR" dirty="0">
                <a:solidFill>
                  <a:schemeClr val="bg1"/>
                </a:solidFill>
              </a:rPr>
              <a:t>Faculté des Sciences, Université de Dschang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687680"/>
          </a:xfrm>
        </p:spPr>
        <p:txBody>
          <a:bodyPr anchor="ctr">
            <a:normAutofit/>
          </a:bodyPr>
          <a:lstStyle>
            <a:lvl1pPr algn="ctr">
              <a:defRPr sz="4400" b="1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I</a:t>
            </a:r>
            <a:r>
              <a:rPr lang="en-US" dirty="0" err="1"/>
              <a:t>ntroduction</a:t>
            </a:r>
            <a:r>
              <a:rPr lang="en-US" dirty="0"/>
              <a:t> to Python for Ocean Sciences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000347"/>
            <a:ext cx="9144000" cy="800084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0">
                <a:solidFill>
                  <a:srgbClr val="2A45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Dr. </a:t>
            </a:r>
            <a:r>
              <a:rPr lang="en-US" dirty="0" err="1"/>
              <a:t>Oluyaoo</a:t>
            </a:r>
            <a:r>
              <a:rPr lang="en-US" dirty="0"/>
              <a:t> Martin</a:t>
            </a:r>
            <a:endParaRPr lang="en-US" dirty="0"/>
          </a:p>
          <a:p>
            <a:r>
              <a:rPr lang="en-US" dirty="0" err="1"/>
              <a:t>Enseignant</a:t>
            </a:r>
            <a:r>
              <a:rPr lang="en-US" dirty="0"/>
              <a:t> </a:t>
            </a:r>
            <a:r>
              <a:rPr lang="en-US" dirty="0" err="1"/>
              <a:t>Chercheur</a:t>
            </a:r>
            <a:r>
              <a:rPr lang="en-US" dirty="0"/>
              <a:t>, Université </a:t>
            </a:r>
            <a:r>
              <a:rPr lang="en-US" dirty="0" err="1"/>
              <a:t>Dschang</a:t>
            </a:r>
            <a:endParaRPr lang="en-US" dirty="0"/>
          </a:p>
        </p:txBody>
      </p:sp>
      <p:pic>
        <p:nvPicPr>
          <p:cNvPr id="25" name="Picture 24" descr="A close-up of a logo&#10;&#10;AI-generated content may be incorrect.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8" y="0"/>
            <a:ext cx="3144797" cy="1228436"/>
          </a:xfrm>
          <a:prstGeom prst="rect">
            <a:avLst/>
          </a:prstGeom>
        </p:spPr>
      </p:pic>
      <p:pic>
        <p:nvPicPr>
          <p:cNvPr id="27" name="Picture 26" descr="A blue and black logo&#10;&#10;AI-generated content may be incorrect.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277" y="225114"/>
            <a:ext cx="2212940" cy="800346"/>
          </a:xfrm>
          <a:prstGeom prst="rect">
            <a:avLst/>
          </a:prstGeom>
        </p:spPr>
      </p:pic>
      <p:grpSp>
        <p:nvGrpSpPr>
          <p:cNvPr id="47" name="Group 46"/>
          <p:cNvGrpSpPr/>
          <p:nvPr userDrawn="1"/>
        </p:nvGrpSpPr>
        <p:grpSpPr>
          <a:xfrm>
            <a:off x="1601492" y="5153892"/>
            <a:ext cx="8964908" cy="1047812"/>
            <a:chOff x="862576" y="4945071"/>
            <a:chExt cx="11178171" cy="1210448"/>
          </a:xfrm>
        </p:grpSpPr>
        <p:pic>
          <p:nvPicPr>
            <p:cNvPr id="32" name="Picture 31" descr="A logo of a company&#10;&#10;AI-generated content may be incorrect.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576" y="5004997"/>
              <a:ext cx="1739832" cy="1030791"/>
            </a:xfrm>
            <a:prstGeom prst="rect">
              <a:avLst/>
            </a:prstGeom>
          </p:spPr>
        </p:pic>
        <p:pic>
          <p:nvPicPr>
            <p:cNvPr id="34" name="Picture 33" descr="A logo of a university&#10;&#10;AI-generated content may be incorrect.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1682" y="4945071"/>
              <a:ext cx="1570181" cy="1208303"/>
            </a:xfrm>
            <a:prstGeom prst="rect">
              <a:avLst/>
            </a:prstGeom>
          </p:spPr>
        </p:pic>
        <p:pic>
          <p:nvPicPr>
            <p:cNvPr id="36" name="Picture 35" descr="A logo for a company&#10;&#10;AI-generated content may be incorrect.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5258" y="4981838"/>
              <a:ext cx="2128405" cy="1116296"/>
            </a:xfrm>
            <a:prstGeom prst="rect">
              <a:avLst/>
            </a:prstGeom>
          </p:spPr>
        </p:pic>
        <p:pic>
          <p:nvPicPr>
            <p:cNvPr id="38" name="Picture 37" descr="A green and blue square with a blue circle&#10;&#10;AI-generated content may be incorrect.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8987" y="4945071"/>
              <a:ext cx="1107828" cy="1210448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 userDrawn="1"/>
          </p:nvGrpSpPr>
          <p:grpSpPr>
            <a:xfrm>
              <a:off x="8278613" y="5136775"/>
              <a:ext cx="1703587" cy="977551"/>
              <a:chOff x="8278613" y="5136775"/>
              <a:chExt cx="1703587" cy="977551"/>
            </a:xfrm>
          </p:grpSpPr>
          <p:pic>
            <p:nvPicPr>
              <p:cNvPr id="40" name="Picture 39" descr="A blue and green world map&#10;&#10;AI-generated content may be incorrect."/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78613" y="5136775"/>
                <a:ext cx="1703587" cy="804762"/>
              </a:xfrm>
              <a:prstGeom prst="rect">
                <a:avLst/>
              </a:prstGeom>
            </p:spPr>
          </p:pic>
          <p:sp>
            <p:nvSpPr>
              <p:cNvPr id="41" name="TextBox 40"/>
              <p:cNvSpPr txBox="1"/>
              <p:nvPr userDrawn="1"/>
            </p:nvSpPr>
            <p:spPr>
              <a:xfrm>
                <a:off x="8278613" y="5902037"/>
                <a:ext cx="1703587" cy="212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CIPMA - CHAIRE UNESCO</a:t>
                </a:r>
                <a:endParaRPr lang="en-US" sz="800" dirty="0"/>
              </a:p>
            </p:txBody>
          </p:sp>
        </p:grpSp>
        <p:pic>
          <p:nvPicPr>
            <p:cNvPr id="46" name="Picture 45" descr="A blue wave with white text&#10;&#10;AI-generated content may be incorrect.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2908" y="5136775"/>
              <a:ext cx="1757839" cy="825652"/>
            </a:xfrm>
            <a:prstGeom prst="rect">
              <a:avLst/>
            </a:prstGeom>
          </p:spPr>
        </p:pic>
      </p:grpSp>
      <p:sp>
        <p:nvSpPr>
          <p:cNvPr id="51" name="Subtitle 2"/>
          <p:cNvSpPr txBox="1"/>
          <p:nvPr userDrawn="1"/>
        </p:nvSpPr>
        <p:spPr>
          <a:xfrm>
            <a:off x="1524000" y="4320381"/>
            <a:ext cx="9144000" cy="800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52" name="Freeform: Shape 13"/>
          <p:cNvSpPr/>
          <p:nvPr userDrawn="1"/>
        </p:nvSpPr>
        <p:spPr>
          <a:xfrm>
            <a:off x="5366238" y="1"/>
            <a:ext cx="1810416" cy="872122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rgbClr val="63B9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: Shape 19"/>
          <p:cNvSpPr/>
          <p:nvPr userDrawn="1"/>
        </p:nvSpPr>
        <p:spPr>
          <a:xfrm flipH="1">
            <a:off x="-18476" y="3158835"/>
            <a:ext cx="979057" cy="1562553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rgbClr val="63B9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ooter Placeholder 48"/>
          <p:cNvSpPr txBox="1"/>
          <p:nvPr userDrawn="1"/>
        </p:nvSpPr>
        <p:spPr>
          <a:xfrm>
            <a:off x="0" y="6508748"/>
            <a:ext cx="12192000" cy="365125"/>
          </a:xfrm>
          <a:prstGeom prst="rect">
            <a:avLst/>
          </a:prstGeom>
          <a:solidFill>
            <a:srgbClr val="15506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GGOSSS 2025	|	25 – 29 </a:t>
            </a:r>
            <a:r>
              <a:rPr lang="en-US" dirty="0" err="1">
                <a:solidFill>
                  <a:schemeClr val="bg1"/>
                </a:solidFill>
              </a:rPr>
              <a:t>Août</a:t>
            </a:r>
            <a:r>
              <a:rPr lang="en-US" dirty="0">
                <a:solidFill>
                  <a:schemeClr val="bg1"/>
                </a:solidFill>
              </a:rPr>
              <a:t> 2025 	|	</a:t>
            </a:r>
            <a:r>
              <a:rPr lang="fr-FR" dirty="0">
                <a:solidFill>
                  <a:schemeClr val="bg1"/>
                </a:solidFill>
              </a:rPr>
              <a:t>Faculté des Sciences, Université de Dschang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79273" y="1122363"/>
            <a:ext cx="7675417" cy="3026620"/>
          </a:xfrm>
        </p:spPr>
        <p:txBody>
          <a:bodyPr anchor="ctr">
            <a:normAutofit/>
          </a:bodyPr>
          <a:lstStyle>
            <a:lvl1pPr algn="ctr">
              <a:defRPr sz="4400" b="1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I</a:t>
            </a:r>
            <a:r>
              <a:rPr lang="en-US" dirty="0" err="1"/>
              <a:t>ntroduction</a:t>
            </a:r>
            <a:r>
              <a:rPr lang="en-US" dirty="0"/>
              <a:t> to Python for Ocean Sciences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79272" y="4434452"/>
            <a:ext cx="7675417" cy="800084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0">
                <a:solidFill>
                  <a:srgbClr val="2A45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Dr. </a:t>
            </a:r>
            <a:r>
              <a:rPr lang="en-US" dirty="0" err="1"/>
              <a:t>Oluyaoo</a:t>
            </a:r>
            <a:r>
              <a:rPr lang="en-US" dirty="0"/>
              <a:t> Martin</a:t>
            </a:r>
            <a:endParaRPr lang="en-US" dirty="0"/>
          </a:p>
          <a:p>
            <a:r>
              <a:rPr lang="en-US" dirty="0" err="1"/>
              <a:t>Enseignant</a:t>
            </a:r>
            <a:r>
              <a:rPr lang="en-US" dirty="0"/>
              <a:t> </a:t>
            </a:r>
            <a:r>
              <a:rPr lang="en-US" dirty="0" err="1"/>
              <a:t>Chercheur</a:t>
            </a:r>
            <a:r>
              <a:rPr lang="en-US" dirty="0"/>
              <a:t>, Université </a:t>
            </a:r>
            <a:r>
              <a:rPr lang="en-US" dirty="0" err="1"/>
              <a:t>Dschang</a:t>
            </a:r>
            <a:endParaRPr lang="en-US" dirty="0"/>
          </a:p>
        </p:txBody>
      </p:sp>
      <p:pic>
        <p:nvPicPr>
          <p:cNvPr id="25" name="Picture 24" descr="A close-up of a logo&#10;&#10;AI-generated content may be incorrect.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8" y="0"/>
            <a:ext cx="3144797" cy="1228436"/>
          </a:xfrm>
          <a:prstGeom prst="rect">
            <a:avLst/>
          </a:prstGeom>
        </p:spPr>
      </p:pic>
      <p:pic>
        <p:nvPicPr>
          <p:cNvPr id="27" name="Picture 26" descr="A blue and black logo&#10;&#10;AI-generated content may be incorrect.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277" y="225114"/>
            <a:ext cx="2212940" cy="800346"/>
          </a:xfrm>
          <a:prstGeom prst="rect">
            <a:avLst/>
          </a:prstGeom>
        </p:spPr>
      </p:pic>
      <p:grpSp>
        <p:nvGrpSpPr>
          <p:cNvPr id="47" name="Group 46"/>
          <p:cNvGrpSpPr/>
          <p:nvPr userDrawn="1"/>
        </p:nvGrpSpPr>
        <p:grpSpPr>
          <a:xfrm>
            <a:off x="4181253" y="5458547"/>
            <a:ext cx="7071453" cy="800085"/>
            <a:chOff x="862576" y="4945071"/>
            <a:chExt cx="11178171" cy="1210448"/>
          </a:xfrm>
        </p:grpSpPr>
        <p:pic>
          <p:nvPicPr>
            <p:cNvPr id="32" name="Picture 31" descr="A logo of a company&#10;&#10;AI-generated content may be incorrect.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576" y="5004997"/>
              <a:ext cx="1739832" cy="1030791"/>
            </a:xfrm>
            <a:prstGeom prst="rect">
              <a:avLst/>
            </a:prstGeom>
          </p:spPr>
        </p:pic>
        <p:pic>
          <p:nvPicPr>
            <p:cNvPr id="34" name="Picture 33" descr="A logo of a university&#10;&#10;AI-generated content may be incorrect.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1682" y="4945071"/>
              <a:ext cx="1570181" cy="1208303"/>
            </a:xfrm>
            <a:prstGeom prst="rect">
              <a:avLst/>
            </a:prstGeom>
          </p:spPr>
        </p:pic>
        <p:pic>
          <p:nvPicPr>
            <p:cNvPr id="36" name="Picture 35" descr="A logo for a company&#10;&#10;AI-generated content may be incorrect.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5258" y="4981838"/>
              <a:ext cx="2128405" cy="1116296"/>
            </a:xfrm>
            <a:prstGeom prst="rect">
              <a:avLst/>
            </a:prstGeom>
          </p:spPr>
        </p:pic>
        <p:pic>
          <p:nvPicPr>
            <p:cNvPr id="38" name="Picture 37" descr="A green and blue square with a blue circle&#10;&#10;AI-generated content may be incorrect.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8987" y="4945071"/>
              <a:ext cx="1107828" cy="1210448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 userDrawn="1"/>
          </p:nvGrpSpPr>
          <p:grpSpPr>
            <a:xfrm>
              <a:off x="8278613" y="5136775"/>
              <a:ext cx="1703587" cy="978592"/>
              <a:chOff x="8278613" y="5136775"/>
              <a:chExt cx="1703587" cy="978592"/>
            </a:xfrm>
          </p:grpSpPr>
          <p:pic>
            <p:nvPicPr>
              <p:cNvPr id="40" name="Picture 39" descr="A blue and green world map&#10;&#10;AI-generated content may be incorrect."/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78613" y="5136775"/>
                <a:ext cx="1703587" cy="804762"/>
              </a:xfrm>
              <a:prstGeom prst="rect">
                <a:avLst/>
              </a:prstGeom>
            </p:spPr>
          </p:pic>
          <p:sp>
            <p:nvSpPr>
              <p:cNvPr id="41" name="TextBox 40"/>
              <p:cNvSpPr txBox="1"/>
              <p:nvPr userDrawn="1"/>
            </p:nvSpPr>
            <p:spPr>
              <a:xfrm>
                <a:off x="8278613" y="5902038"/>
                <a:ext cx="1703587" cy="213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CIPMA - CHAIRE UNESCO</a:t>
                </a:r>
                <a:endParaRPr lang="en-US" sz="600" dirty="0"/>
              </a:p>
            </p:txBody>
          </p:sp>
        </p:grpSp>
        <p:pic>
          <p:nvPicPr>
            <p:cNvPr id="46" name="Picture 45" descr="A blue wave with white text&#10;&#10;AI-generated content may be incorrect.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2908" y="5136775"/>
              <a:ext cx="1757839" cy="825652"/>
            </a:xfrm>
            <a:prstGeom prst="rect">
              <a:avLst/>
            </a:prstGeom>
          </p:spPr>
        </p:pic>
      </p:grpSp>
      <p:sp>
        <p:nvSpPr>
          <p:cNvPr id="51" name="Subtitle 2"/>
          <p:cNvSpPr txBox="1"/>
          <p:nvPr userDrawn="1"/>
        </p:nvSpPr>
        <p:spPr>
          <a:xfrm>
            <a:off x="1524000" y="4320381"/>
            <a:ext cx="9144000" cy="800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800" dirty="0"/>
          </a:p>
        </p:txBody>
      </p:sp>
      <p:grpSp>
        <p:nvGrpSpPr>
          <p:cNvPr id="6" name="Group 5"/>
          <p:cNvGrpSpPr/>
          <p:nvPr userDrawn="1"/>
        </p:nvGrpSpPr>
        <p:grpSpPr bwMode="auto">
          <a:xfrm>
            <a:off x="1" y="2857653"/>
            <a:ext cx="3879272" cy="4000346"/>
            <a:chOff x="0" y="12289"/>
            <a:chExt cx="3550" cy="3551"/>
          </a:xfrm>
        </p:grpSpPr>
        <p:sp>
          <p:nvSpPr>
            <p:cNvPr id="7" name="Freeform 9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11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0" name="Footer Placeholder 48"/>
          <p:cNvSpPr txBox="1"/>
          <p:nvPr userDrawn="1"/>
        </p:nvSpPr>
        <p:spPr>
          <a:xfrm>
            <a:off x="5002859" y="6390288"/>
            <a:ext cx="60092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GGOSSS 2025  |  25 – 29 Août 2025  |  </a:t>
            </a:r>
            <a:r>
              <a:rPr lang="fr-FR"/>
              <a:t>Faculté des Sciences, Université de Dschang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6104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8132"/>
            <a:ext cx="10515600" cy="4260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pic>
        <p:nvPicPr>
          <p:cNvPr id="7" name="Picture 6" descr="A close-up of a logo&#10;&#10;AI-generated content may be incorrect.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129"/>
            <a:ext cx="2115128" cy="826222"/>
          </a:xfrm>
          <a:prstGeom prst="rect">
            <a:avLst/>
          </a:prstGeom>
        </p:spPr>
      </p:pic>
      <p:pic>
        <p:nvPicPr>
          <p:cNvPr id="8" name="Picture 7" descr="A blue and black logo&#10;&#10;AI-generated content may be incorrect.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854" y="97821"/>
            <a:ext cx="1612581" cy="583216"/>
          </a:xfrm>
          <a:prstGeom prst="rect">
            <a:avLst/>
          </a:prstGeom>
        </p:spPr>
      </p:pic>
      <p:sp>
        <p:nvSpPr>
          <p:cNvPr id="9" name="Footer Placeholder 48"/>
          <p:cNvSpPr txBox="1"/>
          <p:nvPr userDrawn="1"/>
        </p:nvSpPr>
        <p:spPr>
          <a:xfrm>
            <a:off x="0" y="6508748"/>
            <a:ext cx="12192000" cy="365125"/>
          </a:xfrm>
          <a:prstGeom prst="rect">
            <a:avLst/>
          </a:prstGeom>
          <a:solidFill>
            <a:srgbClr val="15506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GGOSSS 2025	|	25 – 29 </a:t>
            </a:r>
            <a:r>
              <a:rPr lang="en-US" dirty="0" err="1">
                <a:solidFill>
                  <a:schemeClr val="bg1"/>
                </a:solidFill>
              </a:rPr>
              <a:t>Août</a:t>
            </a:r>
            <a:r>
              <a:rPr lang="en-US" dirty="0">
                <a:solidFill>
                  <a:schemeClr val="bg1"/>
                </a:solidFill>
              </a:rPr>
              <a:t> 2025 	|	</a:t>
            </a:r>
            <a:r>
              <a:rPr lang="fr-FR" dirty="0">
                <a:solidFill>
                  <a:schemeClr val="bg1"/>
                </a:solidFill>
              </a:rPr>
              <a:t>Faculté des Sciences, Université de Dschang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pic>
        <p:nvPicPr>
          <p:cNvPr id="7" name="Picture 6" descr="A close-up of a logo&#10;&#10;AI-generated content may be incorrect.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129"/>
            <a:ext cx="2115128" cy="826222"/>
          </a:xfrm>
          <a:prstGeom prst="rect">
            <a:avLst/>
          </a:prstGeom>
        </p:spPr>
      </p:pic>
      <p:pic>
        <p:nvPicPr>
          <p:cNvPr id="8" name="Picture 7" descr="A blue and black logo&#10;&#10;AI-generated content may be incorrect.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854" y="97821"/>
            <a:ext cx="1612581" cy="583216"/>
          </a:xfrm>
          <a:prstGeom prst="rect">
            <a:avLst/>
          </a:prstGeom>
        </p:spPr>
      </p:pic>
      <p:sp>
        <p:nvSpPr>
          <p:cNvPr id="9" name="Footer Placeholder 48"/>
          <p:cNvSpPr txBox="1"/>
          <p:nvPr userDrawn="1"/>
        </p:nvSpPr>
        <p:spPr>
          <a:xfrm>
            <a:off x="0" y="6508748"/>
            <a:ext cx="12192000" cy="365125"/>
          </a:xfrm>
          <a:prstGeom prst="rect">
            <a:avLst/>
          </a:prstGeom>
          <a:solidFill>
            <a:srgbClr val="15506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GGOSSS 2025	|	25 – 29 </a:t>
            </a:r>
            <a:r>
              <a:rPr lang="en-US" dirty="0" err="1">
                <a:solidFill>
                  <a:schemeClr val="bg1"/>
                </a:solidFill>
              </a:rPr>
              <a:t>Août</a:t>
            </a:r>
            <a:r>
              <a:rPr lang="en-US" dirty="0">
                <a:solidFill>
                  <a:schemeClr val="bg1"/>
                </a:solidFill>
              </a:rPr>
              <a:t> 2025 	|	</a:t>
            </a:r>
            <a:r>
              <a:rPr lang="fr-FR" dirty="0">
                <a:solidFill>
                  <a:schemeClr val="bg1"/>
                </a:solidFill>
              </a:rPr>
              <a:t>Faculté des Sciences, Université de Dschang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068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56532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38059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pic>
        <p:nvPicPr>
          <p:cNvPr id="8" name="Picture 7" descr="A close-up of a logo&#10;&#10;AI-generated content may be incorrect.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129"/>
            <a:ext cx="2115128" cy="826222"/>
          </a:xfrm>
          <a:prstGeom prst="rect">
            <a:avLst/>
          </a:prstGeom>
        </p:spPr>
      </p:pic>
      <p:pic>
        <p:nvPicPr>
          <p:cNvPr id="9" name="Picture 8" descr="A blue and black logo&#10;&#10;AI-generated content may be incorrect.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854" y="33169"/>
            <a:ext cx="1612581" cy="583216"/>
          </a:xfrm>
          <a:prstGeom prst="rect">
            <a:avLst/>
          </a:prstGeom>
        </p:spPr>
      </p:pic>
      <p:sp>
        <p:nvSpPr>
          <p:cNvPr id="10" name="Footer Placeholder 48"/>
          <p:cNvSpPr txBox="1"/>
          <p:nvPr userDrawn="1"/>
        </p:nvSpPr>
        <p:spPr>
          <a:xfrm>
            <a:off x="0" y="6508748"/>
            <a:ext cx="12192000" cy="365125"/>
          </a:xfrm>
          <a:prstGeom prst="rect">
            <a:avLst/>
          </a:prstGeom>
          <a:solidFill>
            <a:srgbClr val="15506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GGOSSS 2025	|	25 – 29 </a:t>
            </a:r>
            <a:r>
              <a:rPr lang="en-US" dirty="0" err="1">
                <a:solidFill>
                  <a:schemeClr val="bg1"/>
                </a:solidFill>
              </a:rPr>
              <a:t>Août</a:t>
            </a:r>
            <a:r>
              <a:rPr lang="en-US" dirty="0">
                <a:solidFill>
                  <a:schemeClr val="bg1"/>
                </a:solidFill>
              </a:rPr>
              <a:t> 2025 	|	</a:t>
            </a:r>
            <a:r>
              <a:rPr lang="fr-FR" dirty="0">
                <a:solidFill>
                  <a:schemeClr val="bg1"/>
                </a:solidFill>
              </a:rPr>
              <a:t>Faculté des Sciences, Université de Dschang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1037"/>
            <a:ext cx="10515600" cy="11204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4741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75445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6588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5445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pic>
        <p:nvPicPr>
          <p:cNvPr id="13" name="Picture 12" descr="A close-up of a logo&#10;&#10;AI-generated content may be incorrect.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129"/>
            <a:ext cx="2115128" cy="826222"/>
          </a:xfrm>
          <a:prstGeom prst="rect">
            <a:avLst/>
          </a:prstGeom>
        </p:spPr>
      </p:pic>
      <p:pic>
        <p:nvPicPr>
          <p:cNvPr id="14" name="Picture 13" descr="A blue and black logo&#10;&#10;AI-generated content may be incorrect.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587" y="97821"/>
            <a:ext cx="1419848" cy="513511"/>
          </a:xfrm>
          <a:prstGeom prst="rect">
            <a:avLst/>
          </a:prstGeom>
        </p:spPr>
      </p:pic>
      <p:sp>
        <p:nvSpPr>
          <p:cNvPr id="15" name="Footer Placeholder 48"/>
          <p:cNvSpPr txBox="1"/>
          <p:nvPr userDrawn="1"/>
        </p:nvSpPr>
        <p:spPr>
          <a:xfrm>
            <a:off x="0" y="6508748"/>
            <a:ext cx="12192000" cy="365125"/>
          </a:xfrm>
          <a:prstGeom prst="rect">
            <a:avLst/>
          </a:prstGeom>
          <a:solidFill>
            <a:srgbClr val="15506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GGOSSS 2025	|	25 – 29 </a:t>
            </a:r>
            <a:r>
              <a:rPr lang="en-US" dirty="0" err="1">
                <a:solidFill>
                  <a:schemeClr val="bg1"/>
                </a:solidFill>
              </a:rPr>
              <a:t>Août</a:t>
            </a:r>
            <a:r>
              <a:rPr lang="en-US" dirty="0">
                <a:solidFill>
                  <a:schemeClr val="bg1"/>
                </a:solidFill>
              </a:rPr>
              <a:t> 2025 	|	</a:t>
            </a:r>
            <a:r>
              <a:rPr lang="fr-FR" dirty="0">
                <a:solidFill>
                  <a:schemeClr val="bg1"/>
                </a:solidFill>
              </a:rPr>
              <a:t>Faculté des Sciences, Université de Dschang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999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pic>
        <p:nvPicPr>
          <p:cNvPr id="6" name="Picture 5" descr="A close-up of a logo&#10;&#10;AI-generated content may be incorrect.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129"/>
            <a:ext cx="2115128" cy="826222"/>
          </a:xfrm>
          <a:prstGeom prst="rect">
            <a:avLst/>
          </a:prstGeom>
        </p:spPr>
      </p:pic>
      <p:pic>
        <p:nvPicPr>
          <p:cNvPr id="7" name="Picture 6" descr="A blue and black logo&#10;&#10;AI-generated content may be incorrect.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587" y="97821"/>
            <a:ext cx="1419848" cy="513511"/>
          </a:xfrm>
          <a:prstGeom prst="rect">
            <a:avLst/>
          </a:prstGeom>
        </p:spPr>
      </p:pic>
      <p:sp>
        <p:nvSpPr>
          <p:cNvPr id="8" name="Footer Placeholder 48"/>
          <p:cNvSpPr txBox="1"/>
          <p:nvPr userDrawn="1"/>
        </p:nvSpPr>
        <p:spPr>
          <a:xfrm>
            <a:off x="0" y="6508748"/>
            <a:ext cx="12192000" cy="365125"/>
          </a:xfrm>
          <a:prstGeom prst="rect">
            <a:avLst/>
          </a:prstGeom>
          <a:solidFill>
            <a:srgbClr val="15506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GGOSSS 2025	|	25 – 29 </a:t>
            </a:r>
            <a:r>
              <a:rPr lang="en-US" dirty="0" err="1">
                <a:solidFill>
                  <a:schemeClr val="bg1"/>
                </a:solidFill>
              </a:rPr>
              <a:t>Août</a:t>
            </a:r>
            <a:r>
              <a:rPr lang="en-US" dirty="0">
                <a:solidFill>
                  <a:schemeClr val="bg1"/>
                </a:solidFill>
              </a:rPr>
              <a:t> 2025 	|	</a:t>
            </a:r>
            <a:r>
              <a:rPr lang="fr-FR" dirty="0">
                <a:solidFill>
                  <a:schemeClr val="bg1"/>
                </a:solidFill>
              </a:rPr>
              <a:t>Faculté des Sciences, Université de Dschang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79273" y="1122363"/>
            <a:ext cx="7675417" cy="3026620"/>
          </a:xfrm>
        </p:spPr>
        <p:txBody>
          <a:bodyPr anchor="ctr">
            <a:normAutofit/>
          </a:bodyPr>
          <a:lstStyle>
            <a:lvl1pPr algn="ctr">
              <a:defRPr sz="4400" b="1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I</a:t>
            </a:r>
            <a:r>
              <a:rPr lang="en-US" dirty="0" err="1"/>
              <a:t>ntroduction</a:t>
            </a:r>
            <a:r>
              <a:rPr lang="en-US" dirty="0"/>
              <a:t> to Python for Ocean Sciences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79272" y="4434452"/>
            <a:ext cx="7675417" cy="800084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0">
                <a:solidFill>
                  <a:srgbClr val="2A45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Dr. </a:t>
            </a:r>
            <a:r>
              <a:rPr lang="en-US" dirty="0" err="1"/>
              <a:t>Oluyaoo</a:t>
            </a:r>
            <a:r>
              <a:rPr lang="en-US" dirty="0"/>
              <a:t> Martin</a:t>
            </a:r>
            <a:endParaRPr lang="en-US" dirty="0"/>
          </a:p>
          <a:p>
            <a:r>
              <a:rPr lang="en-US" dirty="0" err="1"/>
              <a:t>Enseignant</a:t>
            </a:r>
            <a:r>
              <a:rPr lang="en-US" dirty="0"/>
              <a:t> </a:t>
            </a:r>
            <a:r>
              <a:rPr lang="en-US" dirty="0" err="1"/>
              <a:t>Chercheur</a:t>
            </a:r>
            <a:r>
              <a:rPr lang="en-US" dirty="0"/>
              <a:t>, Université </a:t>
            </a:r>
            <a:r>
              <a:rPr lang="en-US" dirty="0" err="1"/>
              <a:t>Dschang</a:t>
            </a:r>
            <a:endParaRPr lang="en-US" dirty="0"/>
          </a:p>
        </p:txBody>
      </p:sp>
      <p:pic>
        <p:nvPicPr>
          <p:cNvPr id="25" name="Picture 24" descr="A close-up of a logo&#10;&#10;AI-generated content may be incorrect.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8" y="0"/>
            <a:ext cx="3144797" cy="1228436"/>
          </a:xfrm>
          <a:prstGeom prst="rect">
            <a:avLst/>
          </a:prstGeom>
        </p:spPr>
      </p:pic>
      <p:pic>
        <p:nvPicPr>
          <p:cNvPr id="27" name="Picture 26" descr="A blue and black logo&#10;&#10;AI-generated content may be incorrect.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277" y="225114"/>
            <a:ext cx="2212940" cy="800346"/>
          </a:xfrm>
          <a:prstGeom prst="rect">
            <a:avLst/>
          </a:prstGeom>
        </p:spPr>
      </p:pic>
      <p:grpSp>
        <p:nvGrpSpPr>
          <p:cNvPr id="47" name="Group 46"/>
          <p:cNvGrpSpPr/>
          <p:nvPr userDrawn="1"/>
        </p:nvGrpSpPr>
        <p:grpSpPr>
          <a:xfrm>
            <a:off x="4181253" y="5458547"/>
            <a:ext cx="7071453" cy="800085"/>
            <a:chOff x="862576" y="4945071"/>
            <a:chExt cx="11178171" cy="1210448"/>
          </a:xfrm>
        </p:grpSpPr>
        <p:pic>
          <p:nvPicPr>
            <p:cNvPr id="32" name="Picture 31" descr="A logo of a company&#10;&#10;AI-generated content may be incorrect.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576" y="5004997"/>
              <a:ext cx="1739832" cy="1030791"/>
            </a:xfrm>
            <a:prstGeom prst="rect">
              <a:avLst/>
            </a:prstGeom>
          </p:spPr>
        </p:pic>
        <p:pic>
          <p:nvPicPr>
            <p:cNvPr id="34" name="Picture 33" descr="A logo of a university&#10;&#10;AI-generated content may be incorrect.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1682" y="4945071"/>
              <a:ext cx="1570181" cy="1208303"/>
            </a:xfrm>
            <a:prstGeom prst="rect">
              <a:avLst/>
            </a:prstGeom>
          </p:spPr>
        </p:pic>
        <p:pic>
          <p:nvPicPr>
            <p:cNvPr id="36" name="Picture 35" descr="A logo for a company&#10;&#10;AI-generated content may be incorrect.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5258" y="4981838"/>
              <a:ext cx="2128405" cy="1116296"/>
            </a:xfrm>
            <a:prstGeom prst="rect">
              <a:avLst/>
            </a:prstGeom>
          </p:spPr>
        </p:pic>
        <p:pic>
          <p:nvPicPr>
            <p:cNvPr id="38" name="Picture 37" descr="A green and blue square with a blue circle&#10;&#10;AI-generated content may be incorrect.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8987" y="4945071"/>
              <a:ext cx="1107828" cy="1210448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 userDrawn="1"/>
          </p:nvGrpSpPr>
          <p:grpSpPr>
            <a:xfrm>
              <a:off x="8278613" y="5136775"/>
              <a:ext cx="1703587" cy="978592"/>
              <a:chOff x="8278613" y="5136775"/>
              <a:chExt cx="1703587" cy="978592"/>
            </a:xfrm>
          </p:grpSpPr>
          <p:pic>
            <p:nvPicPr>
              <p:cNvPr id="40" name="Picture 39" descr="A blue and green world map&#10;&#10;AI-generated content may be incorrect."/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78613" y="5136775"/>
                <a:ext cx="1703587" cy="804762"/>
              </a:xfrm>
              <a:prstGeom prst="rect">
                <a:avLst/>
              </a:prstGeom>
            </p:spPr>
          </p:pic>
          <p:sp>
            <p:nvSpPr>
              <p:cNvPr id="41" name="TextBox 40"/>
              <p:cNvSpPr txBox="1"/>
              <p:nvPr userDrawn="1"/>
            </p:nvSpPr>
            <p:spPr>
              <a:xfrm>
                <a:off x="8278613" y="5902038"/>
                <a:ext cx="1703587" cy="213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CIPMA - CHAIRE UNESCO</a:t>
                </a:r>
                <a:endParaRPr lang="en-US" sz="600" dirty="0"/>
              </a:p>
            </p:txBody>
          </p:sp>
        </p:grpSp>
        <p:pic>
          <p:nvPicPr>
            <p:cNvPr id="46" name="Picture 45" descr="A blue wave with white text&#10;&#10;AI-generated content may be incorrect.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2908" y="5136775"/>
              <a:ext cx="1757839" cy="825652"/>
            </a:xfrm>
            <a:prstGeom prst="rect">
              <a:avLst/>
            </a:prstGeom>
          </p:spPr>
        </p:pic>
      </p:grpSp>
      <p:sp>
        <p:nvSpPr>
          <p:cNvPr id="51" name="Subtitle 2"/>
          <p:cNvSpPr txBox="1"/>
          <p:nvPr userDrawn="1"/>
        </p:nvSpPr>
        <p:spPr>
          <a:xfrm>
            <a:off x="1524000" y="4320381"/>
            <a:ext cx="9144000" cy="800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800" dirty="0"/>
          </a:p>
        </p:txBody>
      </p:sp>
      <p:grpSp>
        <p:nvGrpSpPr>
          <p:cNvPr id="6" name="Group 5"/>
          <p:cNvGrpSpPr/>
          <p:nvPr userDrawn="1"/>
        </p:nvGrpSpPr>
        <p:grpSpPr bwMode="auto">
          <a:xfrm>
            <a:off x="1" y="2857653"/>
            <a:ext cx="3879272" cy="4000346"/>
            <a:chOff x="0" y="12289"/>
            <a:chExt cx="3550" cy="3551"/>
          </a:xfrm>
        </p:grpSpPr>
        <p:sp>
          <p:nvSpPr>
            <p:cNvPr id="7" name="Freeform 9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11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0" name="Footer Placeholder 48"/>
          <p:cNvSpPr txBox="1"/>
          <p:nvPr userDrawn="1"/>
        </p:nvSpPr>
        <p:spPr>
          <a:xfrm>
            <a:off x="5002859" y="6390288"/>
            <a:ext cx="60092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GGOSSS 2025  |  25 – 29 Août 2025  |  </a:t>
            </a:r>
            <a:r>
              <a:rPr lang="fr-FR"/>
              <a:t>Faculté des Sciences, Université de Dschang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logo&#10;&#10;AI-generated content may be incorrect.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129"/>
            <a:ext cx="2115128" cy="826222"/>
          </a:xfrm>
          <a:prstGeom prst="rect">
            <a:avLst/>
          </a:prstGeom>
        </p:spPr>
      </p:pic>
      <p:pic>
        <p:nvPicPr>
          <p:cNvPr id="6" name="Picture 5" descr="A blue and black logo&#10;&#10;AI-generated content may be incorrect.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587" y="97821"/>
            <a:ext cx="1419848" cy="513511"/>
          </a:xfrm>
          <a:prstGeom prst="rect">
            <a:avLst/>
          </a:prstGeom>
        </p:spPr>
      </p:pic>
      <p:sp>
        <p:nvSpPr>
          <p:cNvPr id="7" name="Footer Placeholder 48"/>
          <p:cNvSpPr txBox="1"/>
          <p:nvPr userDrawn="1"/>
        </p:nvSpPr>
        <p:spPr>
          <a:xfrm>
            <a:off x="0" y="6508748"/>
            <a:ext cx="12192000" cy="365125"/>
          </a:xfrm>
          <a:prstGeom prst="rect">
            <a:avLst/>
          </a:prstGeom>
          <a:solidFill>
            <a:srgbClr val="15506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GGOSSS 2025	|	25 – 29 </a:t>
            </a:r>
            <a:r>
              <a:rPr lang="en-US" dirty="0" err="1">
                <a:solidFill>
                  <a:schemeClr val="bg1"/>
                </a:solidFill>
              </a:rPr>
              <a:t>Août</a:t>
            </a:r>
            <a:r>
              <a:rPr lang="en-US" dirty="0">
                <a:solidFill>
                  <a:schemeClr val="bg1"/>
                </a:solidFill>
              </a:rPr>
              <a:t> 2025 	|	</a:t>
            </a:r>
            <a:r>
              <a:rPr lang="fr-FR" dirty="0">
                <a:solidFill>
                  <a:schemeClr val="bg1"/>
                </a:solidFill>
              </a:rPr>
              <a:t>Faculté des Sciences, Université de Dschang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9130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215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9150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pic>
        <p:nvPicPr>
          <p:cNvPr id="8" name="Picture 7" descr="A close-up of a logo&#10;&#10;AI-generated content may be incorrect.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129"/>
            <a:ext cx="2115128" cy="826222"/>
          </a:xfrm>
          <a:prstGeom prst="rect">
            <a:avLst/>
          </a:prstGeom>
        </p:spPr>
      </p:pic>
      <p:pic>
        <p:nvPicPr>
          <p:cNvPr id="9" name="Picture 8" descr="A blue and black logo&#10;&#10;AI-generated content may be incorrect.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587" y="97821"/>
            <a:ext cx="1419848" cy="513511"/>
          </a:xfrm>
          <a:prstGeom prst="rect">
            <a:avLst/>
          </a:prstGeom>
        </p:spPr>
      </p:pic>
      <p:sp>
        <p:nvSpPr>
          <p:cNvPr id="10" name="Footer Placeholder 48"/>
          <p:cNvSpPr txBox="1"/>
          <p:nvPr userDrawn="1"/>
        </p:nvSpPr>
        <p:spPr>
          <a:xfrm>
            <a:off x="0" y="6508748"/>
            <a:ext cx="12192000" cy="365125"/>
          </a:xfrm>
          <a:prstGeom prst="rect">
            <a:avLst/>
          </a:prstGeom>
          <a:solidFill>
            <a:srgbClr val="15506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GGOSSS 2025	|	25 – 29 </a:t>
            </a:r>
            <a:r>
              <a:rPr lang="en-US" dirty="0" err="1">
                <a:solidFill>
                  <a:schemeClr val="bg1"/>
                </a:solidFill>
              </a:rPr>
              <a:t>Août</a:t>
            </a:r>
            <a:r>
              <a:rPr lang="en-US" dirty="0">
                <a:solidFill>
                  <a:schemeClr val="bg1"/>
                </a:solidFill>
              </a:rPr>
              <a:t> 2025 	|	</a:t>
            </a:r>
            <a:r>
              <a:rPr lang="fr-FR" dirty="0">
                <a:solidFill>
                  <a:schemeClr val="bg1"/>
                </a:solidFill>
              </a:rPr>
              <a:t>Faculté des Sciences, Université de Dschang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4672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47695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4692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pic>
        <p:nvPicPr>
          <p:cNvPr id="8" name="Picture 7" descr="A close-up of a logo&#10;&#10;AI-generated content may be incorrect.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129"/>
            <a:ext cx="2115128" cy="826222"/>
          </a:xfrm>
          <a:prstGeom prst="rect">
            <a:avLst/>
          </a:prstGeom>
        </p:spPr>
      </p:pic>
      <p:pic>
        <p:nvPicPr>
          <p:cNvPr id="9" name="Picture 8" descr="A blue and black logo&#10;&#10;AI-generated content may be incorrect.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587" y="97821"/>
            <a:ext cx="1419848" cy="513511"/>
          </a:xfrm>
          <a:prstGeom prst="rect">
            <a:avLst/>
          </a:prstGeom>
        </p:spPr>
      </p:pic>
      <p:sp>
        <p:nvSpPr>
          <p:cNvPr id="10" name="Footer Placeholder 48"/>
          <p:cNvSpPr txBox="1"/>
          <p:nvPr userDrawn="1"/>
        </p:nvSpPr>
        <p:spPr>
          <a:xfrm>
            <a:off x="0" y="6508748"/>
            <a:ext cx="12192000" cy="365125"/>
          </a:xfrm>
          <a:prstGeom prst="rect">
            <a:avLst/>
          </a:prstGeom>
          <a:solidFill>
            <a:srgbClr val="15506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GGOSSS 2025	|	25 – 29 </a:t>
            </a:r>
            <a:r>
              <a:rPr lang="en-US" dirty="0" err="1">
                <a:solidFill>
                  <a:schemeClr val="bg1"/>
                </a:solidFill>
              </a:rPr>
              <a:t>Août</a:t>
            </a:r>
            <a:r>
              <a:rPr lang="en-US" dirty="0">
                <a:solidFill>
                  <a:schemeClr val="bg1"/>
                </a:solidFill>
              </a:rPr>
              <a:t> 2025 	|	</a:t>
            </a:r>
            <a:r>
              <a:rPr lang="fr-FR" dirty="0">
                <a:solidFill>
                  <a:schemeClr val="bg1"/>
                </a:solidFill>
              </a:rPr>
              <a:t>Faculté des Sciences, Université de Dschang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610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176602"/>
            <a:ext cx="10515600" cy="42370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pic>
        <p:nvPicPr>
          <p:cNvPr id="7" name="Picture 6" descr="A close-up of a logo&#10;&#10;AI-generated content may be incorrect.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129"/>
            <a:ext cx="2115128" cy="826222"/>
          </a:xfrm>
          <a:prstGeom prst="rect">
            <a:avLst/>
          </a:prstGeom>
        </p:spPr>
      </p:pic>
      <p:pic>
        <p:nvPicPr>
          <p:cNvPr id="8" name="Picture 7" descr="A blue and black logo&#10;&#10;AI-generated content may be incorrect.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587" y="97821"/>
            <a:ext cx="1419848" cy="513511"/>
          </a:xfrm>
          <a:prstGeom prst="rect">
            <a:avLst/>
          </a:prstGeom>
        </p:spPr>
      </p:pic>
      <p:sp>
        <p:nvSpPr>
          <p:cNvPr id="9" name="Footer Placeholder 48"/>
          <p:cNvSpPr txBox="1"/>
          <p:nvPr userDrawn="1"/>
        </p:nvSpPr>
        <p:spPr>
          <a:xfrm>
            <a:off x="0" y="6508748"/>
            <a:ext cx="12192000" cy="365125"/>
          </a:xfrm>
          <a:prstGeom prst="rect">
            <a:avLst/>
          </a:prstGeom>
          <a:solidFill>
            <a:srgbClr val="15506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GGOSSS 2025	|	25 – 29 </a:t>
            </a:r>
            <a:r>
              <a:rPr lang="en-US" dirty="0" err="1">
                <a:solidFill>
                  <a:schemeClr val="bg1"/>
                </a:solidFill>
              </a:rPr>
              <a:t>Août</a:t>
            </a:r>
            <a:r>
              <a:rPr lang="en-US" dirty="0">
                <a:solidFill>
                  <a:schemeClr val="bg1"/>
                </a:solidFill>
              </a:rPr>
              <a:t> 2025 	|	</a:t>
            </a:r>
            <a:r>
              <a:rPr lang="fr-FR" dirty="0">
                <a:solidFill>
                  <a:schemeClr val="bg1"/>
                </a:solidFill>
              </a:rPr>
              <a:t>Faculté des Sciences, Université de Dschang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51901"/>
            <a:ext cx="2628900" cy="5665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51901"/>
            <a:ext cx="7734300" cy="56652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pic>
        <p:nvPicPr>
          <p:cNvPr id="7" name="Picture 6" descr="A close-up of a logo&#10;&#10;AI-generated content may be incorrect.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129"/>
            <a:ext cx="2115128" cy="826222"/>
          </a:xfrm>
          <a:prstGeom prst="rect">
            <a:avLst/>
          </a:prstGeom>
        </p:spPr>
      </p:pic>
      <p:pic>
        <p:nvPicPr>
          <p:cNvPr id="8" name="Picture 7" descr="A blue and black logo&#10;&#10;AI-generated content may be incorrect.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587" y="97821"/>
            <a:ext cx="1419848" cy="513511"/>
          </a:xfrm>
          <a:prstGeom prst="rect">
            <a:avLst/>
          </a:prstGeom>
        </p:spPr>
      </p:pic>
      <p:sp>
        <p:nvSpPr>
          <p:cNvPr id="9" name="Footer Placeholder 48"/>
          <p:cNvSpPr txBox="1"/>
          <p:nvPr userDrawn="1"/>
        </p:nvSpPr>
        <p:spPr>
          <a:xfrm>
            <a:off x="0" y="6508748"/>
            <a:ext cx="12192000" cy="365125"/>
          </a:xfrm>
          <a:prstGeom prst="rect">
            <a:avLst/>
          </a:prstGeom>
          <a:solidFill>
            <a:srgbClr val="15506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GGOSSS 2025	|	25 – 29 </a:t>
            </a:r>
            <a:r>
              <a:rPr lang="en-US" dirty="0" err="1">
                <a:solidFill>
                  <a:schemeClr val="bg1"/>
                </a:solidFill>
              </a:rPr>
              <a:t>Août</a:t>
            </a:r>
            <a:r>
              <a:rPr lang="en-US" dirty="0">
                <a:solidFill>
                  <a:schemeClr val="bg1"/>
                </a:solidFill>
              </a:rPr>
              <a:t> 2025 	|	</a:t>
            </a:r>
            <a:r>
              <a:rPr lang="fr-FR" dirty="0">
                <a:solidFill>
                  <a:schemeClr val="bg1"/>
                </a:solidFill>
              </a:rPr>
              <a:t>Faculté des Sciences, Université de Dschang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6104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8132"/>
            <a:ext cx="10515600" cy="4260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pic>
        <p:nvPicPr>
          <p:cNvPr id="7" name="Picture 6" descr="A close-up of a logo&#10;&#10;AI-generated content may be incorrect.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129"/>
            <a:ext cx="2115128" cy="826222"/>
          </a:xfrm>
          <a:prstGeom prst="rect">
            <a:avLst/>
          </a:prstGeom>
        </p:spPr>
      </p:pic>
      <p:pic>
        <p:nvPicPr>
          <p:cNvPr id="8" name="Picture 7" descr="A blue and black logo&#10;&#10;AI-generated content may be incorrect.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854" y="97821"/>
            <a:ext cx="1612581" cy="583216"/>
          </a:xfrm>
          <a:prstGeom prst="rect">
            <a:avLst/>
          </a:prstGeom>
        </p:spPr>
      </p:pic>
      <p:sp>
        <p:nvSpPr>
          <p:cNvPr id="9" name="Footer Placeholder 48"/>
          <p:cNvSpPr txBox="1"/>
          <p:nvPr userDrawn="1"/>
        </p:nvSpPr>
        <p:spPr>
          <a:xfrm>
            <a:off x="0" y="6508748"/>
            <a:ext cx="12192000" cy="365125"/>
          </a:xfrm>
          <a:prstGeom prst="rect">
            <a:avLst/>
          </a:prstGeom>
          <a:solidFill>
            <a:srgbClr val="15506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GGOSSS 2025	|	25 – 29 </a:t>
            </a:r>
            <a:r>
              <a:rPr lang="en-US" dirty="0" err="1">
                <a:solidFill>
                  <a:schemeClr val="bg1"/>
                </a:solidFill>
              </a:rPr>
              <a:t>Août</a:t>
            </a:r>
            <a:r>
              <a:rPr lang="en-US" dirty="0">
                <a:solidFill>
                  <a:schemeClr val="bg1"/>
                </a:solidFill>
              </a:rPr>
              <a:t> 2025 	|	</a:t>
            </a:r>
            <a:r>
              <a:rPr lang="fr-FR" dirty="0">
                <a:solidFill>
                  <a:schemeClr val="bg1"/>
                </a:solidFill>
              </a:rPr>
              <a:t>Faculté des Sciences, Université de Dschang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pic>
        <p:nvPicPr>
          <p:cNvPr id="7" name="Picture 6" descr="A close-up of a logo&#10;&#10;AI-generated content may be incorrect.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129"/>
            <a:ext cx="2115128" cy="826222"/>
          </a:xfrm>
          <a:prstGeom prst="rect">
            <a:avLst/>
          </a:prstGeom>
        </p:spPr>
      </p:pic>
      <p:pic>
        <p:nvPicPr>
          <p:cNvPr id="8" name="Picture 7" descr="A blue and black logo&#10;&#10;AI-generated content may be incorrect.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854" y="97821"/>
            <a:ext cx="1612581" cy="583216"/>
          </a:xfrm>
          <a:prstGeom prst="rect">
            <a:avLst/>
          </a:prstGeom>
        </p:spPr>
      </p:pic>
      <p:sp>
        <p:nvSpPr>
          <p:cNvPr id="9" name="Footer Placeholder 48"/>
          <p:cNvSpPr txBox="1"/>
          <p:nvPr userDrawn="1"/>
        </p:nvSpPr>
        <p:spPr>
          <a:xfrm>
            <a:off x="0" y="6508748"/>
            <a:ext cx="12192000" cy="365125"/>
          </a:xfrm>
          <a:prstGeom prst="rect">
            <a:avLst/>
          </a:prstGeom>
          <a:solidFill>
            <a:srgbClr val="15506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GGOSSS 2025	|	25 – 29 </a:t>
            </a:r>
            <a:r>
              <a:rPr lang="en-US" dirty="0" err="1">
                <a:solidFill>
                  <a:schemeClr val="bg1"/>
                </a:solidFill>
              </a:rPr>
              <a:t>Août</a:t>
            </a:r>
            <a:r>
              <a:rPr lang="en-US" dirty="0">
                <a:solidFill>
                  <a:schemeClr val="bg1"/>
                </a:solidFill>
              </a:rPr>
              <a:t> 2025 	|	</a:t>
            </a:r>
            <a:r>
              <a:rPr lang="fr-FR" dirty="0">
                <a:solidFill>
                  <a:schemeClr val="bg1"/>
                </a:solidFill>
              </a:rPr>
              <a:t>Faculté des Sciences, Université de Dschang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068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56532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38059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pic>
        <p:nvPicPr>
          <p:cNvPr id="8" name="Picture 7" descr="A close-up of a logo&#10;&#10;AI-generated content may be incorrect.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129"/>
            <a:ext cx="2115128" cy="826222"/>
          </a:xfrm>
          <a:prstGeom prst="rect">
            <a:avLst/>
          </a:prstGeom>
        </p:spPr>
      </p:pic>
      <p:pic>
        <p:nvPicPr>
          <p:cNvPr id="9" name="Picture 8" descr="A blue and black logo&#10;&#10;AI-generated content may be incorrect.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854" y="33169"/>
            <a:ext cx="1612581" cy="583216"/>
          </a:xfrm>
          <a:prstGeom prst="rect">
            <a:avLst/>
          </a:prstGeom>
        </p:spPr>
      </p:pic>
      <p:sp>
        <p:nvSpPr>
          <p:cNvPr id="10" name="Footer Placeholder 48"/>
          <p:cNvSpPr txBox="1"/>
          <p:nvPr userDrawn="1"/>
        </p:nvSpPr>
        <p:spPr>
          <a:xfrm>
            <a:off x="0" y="6508748"/>
            <a:ext cx="12192000" cy="365125"/>
          </a:xfrm>
          <a:prstGeom prst="rect">
            <a:avLst/>
          </a:prstGeom>
          <a:solidFill>
            <a:srgbClr val="15506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GGOSSS 2025	|	25 – 29 </a:t>
            </a:r>
            <a:r>
              <a:rPr lang="en-US" dirty="0" err="1">
                <a:solidFill>
                  <a:schemeClr val="bg1"/>
                </a:solidFill>
              </a:rPr>
              <a:t>Août</a:t>
            </a:r>
            <a:r>
              <a:rPr lang="en-US" dirty="0">
                <a:solidFill>
                  <a:schemeClr val="bg1"/>
                </a:solidFill>
              </a:rPr>
              <a:t> 2025 	|	</a:t>
            </a:r>
            <a:r>
              <a:rPr lang="fr-FR" dirty="0">
                <a:solidFill>
                  <a:schemeClr val="bg1"/>
                </a:solidFill>
              </a:rPr>
              <a:t>Faculté des Sciences, Université de Dschang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1037"/>
            <a:ext cx="10515600" cy="11204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4741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75445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6588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5445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pic>
        <p:nvPicPr>
          <p:cNvPr id="13" name="Picture 12" descr="A close-up of a logo&#10;&#10;AI-generated content may be incorrect.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129"/>
            <a:ext cx="2115128" cy="826222"/>
          </a:xfrm>
          <a:prstGeom prst="rect">
            <a:avLst/>
          </a:prstGeom>
        </p:spPr>
      </p:pic>
      <p:pic>
        <p:nvPicPr>
          <p:cNvPr id="14" name="Picture 13" descr="A blue and black logo&#10;&#10;AI-generated content may be incorrect.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587" y="97821"/>
            <a:ext cx="1419848" cy="513511"/>
          </a:xfrm>
          <a:prstGeom prst="rect">
            <a:avLst/>
          </a:prstGeom>
        </p:spPr>
      </p:pic>
      <p:sp>
        <p:nvSpPr>
          <p:cNvPr id="15" name="Footer Placeholder 48"/>
          <p:cNvSpPr txBox="1"/>
          <p:nvPr userDrawn="1"/>
        </p:nvSpPr>
        <p:spPr>
          <a:xfrm>
            <a:off x="0" y="6508748"/>
            <a:ext cx="12192000" cy="365125"/>
          </a:xfrm>
          <a:prstGeom prst="rect">
            <a:avLst/>
          </a:prstGeom>
          <a:solidFill>
            <a:srgbClr val="15506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GGOSSS 2025	|	25 – 29 </a:t>
            </a:r>
            <a:r>
              <a:rPr lang="en-US" dirty="0" err="1">
                <a:solidFill>
                  <a:schemeClr val="bg1"/>
                </a:solidFill>
              </a:rPr>
              <a:t>Août</a:t>
            </a:r>
            <a:r>
              <a:rPr lang="en-US" dirty="0">
                <a:solidFill>
                  <a:schemeClr val="bg1"/>
                </a:solidFill>
              </a:rPr>
              <a:t> 2025 	|	</a:t>
            </a:r>
            <a:r>
              <a:rPr lang="fr-FR" dirty="0">
                <a:solidFill>
                  <a:schemeClr val="bg1"/>
                </a:solidFill>
              </a:rPr>
              <a:t>Faculté des Sciences, Université de Dschang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999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pic>
        <p:nvPicPr>
          <p:cNvPr id="6" name="Picture 5" descr="A close-up of a logo&#10;&#10;AI-generated content may be incorrect.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129"/>
            <a:ext cx="2115128" cy="826222"/>
          </a:xfrm>
          <a:prstGeom prst="rect">
            <a:avLst/>
          </a:prstGeom>
        </p:spPr>
      </p:pic>
      <p:pic>
        <p:nvPicPr>
          <p:cNvPr id="7" name="Picture 6" descr="A blue and black logo&#10;&#10;AI-generated content may be incorrect.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587" y="97821"/>
            <a:ext cx="1419848" cy="513511"/>
          </a:xfrm>
          <a:prstGeom prst="rect">
            <a:avLst/>
          </a:prstGeom>
        </p:spPr>
      </p:pic>
      <p:sp>
        <p:nvSpPr>
          <p:cNvPr id="8" name="Footer Placeholder 48"/>
          <p:cNvSpPr txBox="1"/>
          <p:nvPr userDrawn="1"/>
        </p:nvSpPr>
        <p:spPr>
          <a:xfrm>
            <a:off x="0" y="6508748"/>
            <a:ext cx="12192000" cy="365125"/>
          </a:xfrm>
          <a:prstGeom prst="rect">
            <a:avLst/>
          </a:prstGeom>
          <a:solidFill>
            <a:srgbClr val="15506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GGOSSS 2025	|	25 – 29 </a:t>
            </a:r>
            <a:r>
              <a:rPr lang="en-US" dirty="0" err="1">
                <a:solidFill>
                  <a:schemeClr val="bg1"/>
                </a:solidFill>
              </a:rPr>
              <a:t>Août</a:t>
            </a:r>
            <a:r>
              <a:rPr lang="en-US" dirty="0">
                <a:solidFill>
                  <a:schemeClr val="bg1"/>
                </a:solidFill>
              </a:rPr>
              <a:t> 2025 	|	</a:t>
            </a:r>
            <a:r>
              <a:rPr lang="fr-FR" dirty="0">
                <a:solidFill>
                  <a:schemeClr val="bg1"/>
                </a:solidFill>
              </a:rPr>
              <a:t>Faculté des Sciences, Université de Dschang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logo&#10;&#10;AI-generated content may be incorrect.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129"/>
            <a:ext cx="2115128" cy="826222"/>
          </a:xfrm>
          <a:prstGeom prst="rect">
            <a:avLst/>
          </a:prstGeom>
        </p:spPr>
      </p:pic>
      <p:pic>
        <p:nvPicPr>
          <p:cNvPr id="6" name="Picture 5" descr="A blue and black logo&#10;&#10;AI-generated content may be incorrect.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587" y="97821"/>
            <a:ext cx="1419848" cy="513511"/>
          </a:xfrm>
          <a:prstGeom prst="rect">
            <a:avLst/>
          </a:prstGeom>
        </p:spPr>
      </p:pic>
      <p:sp>
        <p:nvSpPr>
          <p:cNvPr id="7" name="Footer Placeholder 48"/>
          <p:cNvSpPr txBox="1"/>
          <p:nvPr userDrawn="1"/>
        </p:nvSpPr>
        <p:spPr>
          <a:xfrm>
            <a:off x="0" y="6508748"/>
            <a:ext cx="12192000" cy="365125"/>
          </a:xfrm>
          <a:prstGeom prst="rect">
            <a:avLst/>
          </a:prstGeom>
          <a:solidFill>
            <a:srgbClr val="15506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GGOSSS 2025	|	25 – 29 </a:t>
            </a:r>
            <a:r>
              <a:rPr lang="en-US" dirty="0" err="1">
                <a:solidFill>
                  <a:schemeClr val="bg1"/>
                </a:solidFill>
              </a:rPr>
              <a:t>Août</a:t>
            </a:r>
            <a:r>
              <a:rPr lang="en-US" dirty="0">
                <a:solidFill>
                  <a:schemeClr val="bg1"/>
                </a:solidFill>
              </a:rPr>
              <a:t> 2025 	|	</a:t>
            </a:r>
            <a:r>
              <a:rPr lang="fr-FR" dirty="0">
                <a:solidFill>
                  <a:schemeClr val="bg1"/>
                </a:solidFill>
              </a:rPr>
              <a:t>Faculté des Sciences, Université de Dschang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9130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215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9150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pic>
        <p:nvPicPr>
          <p:cNvPr id="8" name="Picture 7" descr="A close-up of a logo&#10;&#10;AI-generated content may be incorrect.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129"/>
            <a:ext cx="2115128" cy="826222"/>
          </a:xfrm>
          <a:prstGeom prst="rect">
            <a:avLst/>
          </a:prstGeom>
        </p:spPr>
      </p:pic>
      <p:pic>
        <p:nvPicPr>
          <p:cNvPr id="9" name="Picture 8" descr="A blue and black logo&#10;&#10;AI-generated content may be incorrect.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587" y="97821"/>
            <a:ext cx="1419848" cy="513511"/>
          </a:xfrm>
          <a:prstGeom prst="rect">
            <a:avLst/>
          </a:prstGeom>
        </p:spPr>
      </p:pic>
      <p:sp>
        <p:nvSpPr>
          <p:cNvPr id="10" name="Footer Placeholder 48"/>
          <p:cNvSpPr txBox="1"/>
          <p:nvPr userDrawn="1"/>
        </p:nvSpPr>
        <p:spPr>
          <a:xfrm>
            <a:off x="0" y="6508748"/>
            <a:ext cx="12192000" cy="365125"/>
          </a:xfrm>
          <a:prstGeom prst="rect">
            <a:avLst/>
          </a:prstGeom>
          <a:solidFill>
            <a:srgbClr val="15506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GGOSSS 2025	|	25 – 29 </a:t>
            </a:r>
            <a:r>
              <a:rPr lang="en-US" dirty="0" err="1">
                <a:solidFill>
                  <a:schemeClr val="bg1"/>
                </a:solidFill>
              </a:rPr>
              <a:t>Août</a:t>
            </a:r>
            <a:r>
              <a:rPr lang="en-US" dirty="0">
                <a:solidFill>
                  <a:schemeClr val="bg1"/>
                </a:solidFill>
              </a:rPr>
              <a:t> 2025 	|	</a:t>
            </a:r>
            <a:r>
              <a:rPr lang="fr-FR" dirty="0">
                <a:solidFill>
                  <a:schemeClr val="bg1"/>
                </a:solidFill>
              </a:rPr>
              <a:t>Faculté des Sciences, Université de Dschang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Gubbi" panose="00000400000000000000" charset="0"/>
              </a:defRPr>
            </a:lvl1pPr>
          </a:lstStyle>
          <a:p>
            <a:fld id="{B7AFA2B0-7504-44A7-9FDA-AFF4321A69C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Gubbi" panose="00000400000000000000" charset="0"/>
              </a:defRPr>
            </a:lvl1pPr>
          </a:lstStyle>
          <a:p>
            <a:r>
              <a:rPr lang="en-US"/>
              <a:t>/20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Gubbi" panose="00000400000000000000" charset="0"/>
              </a:defRPr>
            </a:lvl1pPr>
          </a:lstStyle>
          <a:p>
            <a:fld id="{E03951EB-7C35-4FA0-B0F2-BB0CB4E7124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ubbi" panose="0000040000000000000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ubbi" panose="0000040000000000000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ubbi" panose="0000040000000000000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ubbi" panose="0000040000000000000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ubbi" panose="0000040000000000000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ubbi" panose="0000040000000000000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Gubbi" panose="00000400000000000000" charset="0"/>
              </a:defRPr>
            </a:lvl1pPr>
          </a:lstStyle>
          <a:p>
            <a:fld id="{B7AFA2B0-7504-44A7-9FDA-AFF4321A69C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Gubbi" panose="00000400000000000000" charset="0"/>
              </a:defRPr>
            </a:lvl1pPr>
          </a:lstStyle>
          <a:p>
            <a:r>
              <a:rPr lang="en-US"/>
              <a:t>/20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Gubbi" panose="00000400000000000000" charset="0"/>
              </a:defRPr>
            </a:lvl1pPr>
          </a:lstStyle>
          <a:p>
            <a:fld id="{E03951EB-7C35-4FA0-B0F2-BB0CB4E7124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ubbi" panose="0000040000000000000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ubbi" panose="0000040000000000000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ubbi" panose="0000040000000000000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ubbi" panose="0000040000000000000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ubbi" panose="0000040000000000000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ubbi" panose="0000040000000000000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2.png"/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5.png"/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1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1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1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3.jpeg"/><Relationship Id="rId2" Type="http://schemas.openxmlformats.org/officeDocument/2006/relationships/image" Target="../media/image10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0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altLang="en-US"/>
              <a:t>Introduction au langage Python</a:t>
            </a:r>
            <a:br>
              <a:rPr lang="fr-FR" altLang="en-US"/>
            </a:br>
            <a:br>
              <a:rPr lang="fr-FR" altLang="en-US"/>
            </a:br>
            <a:r>
              <a:rPr lang="fr-FR" altLang="en-US" sz="2400">
                <a:sym typeface="+mn-ea"/>
              </a:rPr>
              <a:t>Session Pratique 1 : </a:t>
            </a:r>
            <a:r>
              <a:rPr lang="fr-FR" altLang="en-US" sz="2400" b="0"/>
              <a:t>Généralités, guide d’installation, configuration et gestion des environnements Python</a:t>
            </a:r>
            <a:r>
              <a:rPr lang="fr-FR" altLang="en-US"/>
              <a:t> </a:t>
            </a:r>
            <a:endParaRPr lang="fr-F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1605" y="3769360"/>
            <a:ext cx="5173345" cy="1160780"/>
          </a:xfrm>
        </p:spPr>
        <p:txBody>
          <a:bodyPr>
            <a:normAutofit fontScale="90000"/>
          </a:bodyPr>
          <a:lstStyle/>
          <a:p>
            <a:pPr marL="8890">
              <a:lnSpc>
                <a:spcPct val="100000"/>
              </a:lnSpc>
              <a:spcBef>
                <a:spcPts val="0"/>
              </a:spcBef>
            </a:pPr>
            <a:endParaRPr lang="fr-FR" altLang="en-US"/>
          </a:p>
          <a:p>
            <a:pPr marL="8890">
              <a:lnSpc>
                <a:spcPct val="100000"/>
              </a:lnSpc>
              <a:spcBef>
                <a:spcPts val="0"/>
              </a:spcBef>
            </a:pPr>
            <a:r>
              <a:rPr lang="fr-FR" altLang="en-US" b="1"/>
              <a:t>Fernand Assene</a:t>
            </a:r>
            <a:r>
              <a:rPr lang="fr-FR" altLang="en-US" sz="1600" i="1"/>
              <a:t>, PhD Physical Oceanography</a:t>
            </a:r>
            <a:endParaRPr lang="fr-FR" altLang="en-US" sz="1600" i="1"/>
          </a:p>
          <a:p>
            <a:pPr marL="8890">
              <a:lnSpc>
                <a:spcPct val="100000"/>
              </a:lnSpc>
              <a:spcBef>
                <a:spcPts val="0"/>
              </a:spcBef>
            </a:pPr>
            <a:r>
              <a:rPr lang="fr-FR" altLang="en-US" sz="1800"/>
              <a:t>Enseignant-Chercheur à ENSTMO-UEb</a:t>
            </a:r>
            <a:endParaRPr lang="fr-FR" altLang="en-US" sz="1800"/>
          </a:p>
          <a:p>
            <a:pPr marL="889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fr-FR" altLang="en-US" sz="1400" i="1">
                <a:solidFill>
                  <a:schemeClr val="tx1"/>
                </a:solidFill>
              </a:rPr>
              <a:t>BP: 292 Kribi, Cameroun -- https://enstmo-ueb.cm </a:t>
            </a:r>
            <a:endParaRPr lang="fr-FR" altLang="en-US" sz="1400" i="1">
              <a:solidFill>
                <a:schemeClr val="tx1"/>
              </a:solidFill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9603105" y="4140835"/>
            <a:ext cx="162433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sz="1600">
                <a:sym typeface="+mn-ea"/>
              </a:rPr>
              <a:t>En ligne</a:t>
            </a:r>
            <a:endParaRPr lang="fr-FR" altLang="en-US" sz="1600">
              <a:sym typeface="+mn-ea"/>
            </a:endParaRPr>
          </a:p>
          <a:p>
            <a:endParaRPr lang="fr-FR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Ju</a:t>
            </a:r>
            <a:r>
              <a:rPr lang="fr-FR" altLang="en-US" sz="1600">
                <a:sym typeface="+mn-ea"/>
              </a:rPr>
              <a:t>illet</a:t>
            </a:r>
            <a:r>
              <a:rPr lang="en-US" altLang="en-US" sz="1600">
                <a:sym typeface="+mn-ea"/>
              </a:rPr>
              <a:t> </a:t>
            </a:r>
            <a:r>
              <a:rPr lang="fr-FR" altLang="en-US" sz="1600">
                <a:sym typeface="+mn-ea"/>
              </a:rPr>
              <a:t>30</a:t>
            </a:r>
            <a:r>
              <a:rPr lang="en-US" altLang="en-US" sz="1600">
                <a:sym typeface="+mn-ea"/>
              </a:rPr>
              <a:t>, 2025</a:t>
            </a:r>
            <a:endParaRPr lang="en-US" altLang="en-US" sz="1600">
              <a:sym typeface="+mn-ea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9298940" y="460248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fr-FR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Wingdings 2" panose="05020102010507070707" charset="0"/>
                <a:cs typeface="Wingdings 2" panose="05020102010507070707" charset="0"/>
              </a:rPr>
              <a:t>R</a:t>
            </a:r>
            <a:endParaRPr lang="fr-FR" alt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Wingdings 2" panose="05020102010507070707" charset="0"/>
              <a:cs typeface="Wingdings 2" panose="05020102010507070707" charset="0"/>
            </a:endParaRPr>
          </a:p>
        </p:txBody>
      </p:sp>
      <p:sp>
        <p:nvSpPr>
          <p:cNvPr id="6" name="Zone de texte 5"/>
          <p:cNvSpPr txBox="1"/>
          <p:nvPr/>
        </p:nvSpPr>
        <p:spPr>
          <a:xfrm>
            <a:off x="9274175" y="408686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fr-FR" altLang="en-US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◎</a:t>
            </a:r>
            <a:endParaRPr lang="fr-FR" altLang="en-US">
              <a:solidFill>
                <a:schemeClr val="accent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image18.png"/>
          <p:cNvPicPr preferRelativeResize="0"/>
          <p:nvPr/>
        </p:nvPicPr>
        <p:blipFill>
          <a:blip r:embed="rId1"/>
          <a:srcRect/>
          <a:stretch>
            <a:fillRect/>
          </a:stretch>
        </p:blipFill>
        <p:spPr>
          <a:xfrm>
            <a:off x="3049905" y="4352925"/>
            <a:ext cx="313690" cy="371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693160" y="1800225"/>
            <a:ext cx="8271510" cy="3637915"/>
          </a:xfrm>
        </p:spPr>
        <p:txBody>
          <a:bodyPr>
            <a:normAutofit lnSpcReduction="20000"/>
          </a:bodyPr>
          <a:p>
            <a:pPr algn="l"/>
            <a:r>
              <a:rPr lang="fr-FR" altLang="en-US" sz="2400"/>
              <a:t>Une fois le téléchargement terminé:</a:t>
            </a:r>
            <a:endParaRPr lang="fr-FR" altLang="en-US" sz="2400"/>
          </a:p>
          <a:p>
            <a:pPr algn="l"/>
            <a:endParaRPr lang="fr-FR" altLang="en-US" sz="2400"/>
          </a:p>
          <a:p>
            <a:pPr algn="l"/>
            <a:r>
              <a:rPr lang="fr-FR" altLang="en-US" sz="2400"/>
              <a:t>- procédez à l’installation du fichier “</a:t>
            </a:r>
            <a:r>
              <a:rPr lang="fr-FR" altLang="en-US" sz="2400">
                <a:solidFill>
                  <a:srgbClr val="FF0000"/>
                </a:solidFill>
              </a:rPr>
              <a:t>python-3.xx.x.exe</a:t>
            </a:r>
            <a:r>
              <a:rPr lang="fr-FR" altLang="en-US" sz="2400"/>
              <a:t>” en exécutant en tant qu’administrateur</a:t>
            </a:r>
            <a:endParaRPr lang="fr-FR" altLang="en-US" sz="2400"/>
          </a:p>
          <a:p>
            <a:pPr algn="l"/>
            <a:endParaRPr lang="fr-FR" altLang="en-US" sz="2400"/>
          </a:p>
          <a:p>
            <a:pPr algn="l"/>
            <a:r>
              <a:rPr lang="fr-FR" altLang="en-US" sz="2400"/>
              <a:t>- À la fin de l’installation, autorisez le </a:t>
            </a:r>
            <a:r>
              <a:rPr lang="fr-FR" altLang="en-US" sz="2400">
                <a:solidFill>
                  <a:srgbClr val="FF0000"/>
                </a:solidFill>
              </a:rPr>
              <a:t>dépassement de la limite de 256 caractères</a:t>
            </a:r>
            <a:r>
              <a:rPr lang="fr-FR" altLang="en-US" sz="2400"/>
              <a:t> pour les librairies</a:t>
            </a:r>
            <a:r>
              <a:rPr lang="fr-FR" altLang="en-US" sz="2800"/>
              <a:t> Python</a:t>
            </a:r>
            <a:endParaRPr lang="fr-FR" altLang="en-US" sz="2800"/>
          </a:p>
        </p:txBody>
      </p:sp>
      <p:grpSp>
        <p:nvGrpSpPr>
          <p:cNvPr id="12" name="Grouper 11"/>
          <p:cNvGrpSpPr/>
          <p:nvPr/>
        </p:nvGrpSpPr>
        <p:grpSpPr>
          <a:xfrm>
            <a:off x="1033780" y="5030470"/>
            <a:ext cx="9940290" cy="1468755"/>
            <a:chOff x="1628" y="7922"/>
            <a:chExt cx="15654" cy="2313"/>
          </a:xfrm>
        </p:grpSpPr>
        <p:sp>
          <p:nvSpPr>
            <p:cNvPr id="10" name="Rectangle 9"/>
            <p:cNvSpPr/>
            <p:nvPr/>
          </p:nvSpPr>
          <p:spPr>
            <a:xfrm>
              <a:off x="1628" y="7922"/>
              <a:ext cx="15655" cy="2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816" y="9129"/>
              <a:ext cx="7568" cy="1106"/>
            </a:xfrm>
            <a:prstGeom prst="rect">
              <a:avLst/>
            </a:prstGeom>
          </p:spPr>
        </p:pic>
      </p:grpSp>
      <p:sp>
        <p:nvSpPr>
          <p:cNvPr id="5" name="Zone de texte 4"/>
          <p:cNvSpPr txBox="1"/>
          <p:nvPr/>
        </p:nvSpPr>
        <p:spPr>
          <a:xfrm>
            <a:off x="1188085" y="1724025"/>
            <a:ext cx="19037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b="1">
                <a:sym typeface="+mn-ea"/>
              </a:rPr>
              <a:t>2.1- Installation</a:t>
            </a:r>
            <a:endParaRPr lang="fr-FR" altLang="en-US" b="1">
              <a:sym typeface="+mn-ea"/>
            </a:endParaRPr>
          </a:p>
        </p:txBody>
      </p:sp>
      <p:pic>
        <p:nvPicPr>
          <p:cNvPr id="7" name="Image 6" descr="pyth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5" y="2235200"/>
            <a:ext cx="2052955" cy="11550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9075" y="5600700"/>
            <a:ext cx="5637530" cy="800100"/>
          </a:xfrm>
        </p:spPr>
        <p:txBody>
          <a:bodyPr/>
          <a:p>
            <a:endParaRPr lang="fr-FR" altLang="en-US"/>
          </a:p>
        </p:txBody>
      </p:sp>
      <p:grpSp>
        <p:nvGrpSpPr>
          <p:cNvPr id="12" name="Grouper 11"/>
          <p:cNvGrpSpPr/>
          <p:nvPr/>
        </p:nvGrpSpPr>
        <p:grpSpPr>
          <a:xfrm>
            <a:off x="1033780" y="5030470"/>
            <a:ext cx="9940290" cy="1468755"/>
            <a:chOff x="1628" y="7922"/>
            <a:chExt cx="15654" cy="2313"/>
          </a:xfrm>
        </p:grpSpPr>
        <p:sp>
          <p:nvSpPr>
            <p:cNvPr id="10" name="Rectangle 9"/>
            <p:cNvSpPr/>
            <p:nvPr/>
          </p:nvSpPr>
          <p:spPr>
            <a:xfrm>
              <a:off x="1628" y="7922"/>
              <a:ext cx="15655" cy="2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816" y="9129"/>
              <a:ext cx="7568" cy="1106"/>
            </a:xfrm>
            <a:prstGeom prst="rect">
              <a:avLst/>
            </a:prstGeom>
          </p:spPr>
        </p:pic>
      </p:grpSp>
      <p:sp>
        <p:nvSpPr>
          <p:cNvPr id="4" name="Zone de texte 3"/>
          <p:cNvSpPr txBox="1"/>
          <p:nvPr/>
        </p:nvSpPr>
        <p:spPr>
          <a:xfrm>
            <a:off x="1188085" y="1724025"/>
            <a:ext cx="29292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b="1">
                <a:sym typeface="+mn-ea"/>
              </a:rPr>
              <a:t>2.2- Anaconda Navigator</a:t>
            </a:r>
            <a:endParaRPr lang="fr-FR" altLang="en-US" b="1">
              <a:sym typeface="+mn-ea"/>
            </a:endParaRPr>
          </a:p>
        </p:txBody>
      </p:sp>
      <p:pic>
        <p:nvPicPr>
          <p:cNvPr id="7" name="Image 6" descr="anaconda_logo-1024x5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40" y="2192655"/>
            <a:ext cx="1867535" cy="93408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635" y="1217930"/>
            <a:ext cx="7685405" cy="3664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itre 1"/>
          <p:cNvSpPr>
            <a:spLocks noGrp="1"/>
          </p:cNvSpPr>
          <p:nvPr/>
        </p:nvSpPr>
        <p:spPr>
          <a:xfrm>
            <a:off x="4777740" y="4763770"/>
            <a:ext cx="7015480" cy="836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altLang="en-US" sz="3200">
                <a:solidFill>
                  <a:srgbClr val="0070C0"/>
                </a:solidFill>
              </a:rPr>
              <a:t>https://www.anaconda.com/download</a:t>
            </a:r>
            <a:endParaRPr lang="fr-FR" altLang="en-US" sz="3200">
              <a:solidFill>
                <a:srgbClr val="0070C0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9839960" y="4167505"/>
            <a:ext cx="742950" cy="36639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Grouper 11"/>
          <p:cNvGrpSpPr/>
          <p:nvPr/>
        </p:nvGrpSpPr>
        <p:grpSpPr>
          <a:xfrm>
            <a:off x="1033780" y="5030470"/>
            <a:ext cx="9940290" cy="1468755"/>
            <a:chOff x="1628" y="7922"/>
            <a:chExt cx="15654" cy="2313"/>
          </a:xfrm>
        </p:grpSpPr>
        <p:sp>
          <p:nvSpPr>
            <p:cNvPr id="10" name="Rectangle 9"/>
            <p:cNvSpPr/>
            <p:nvPr/>
          </p:nvSpPr>
          <p:spPr>
            <a:xfrm>
              <a:off x="1628" y="7922"/>
              <a:ext cx="15655" cy="2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816" y="9129"/>
              <a:ext cx="7568" cy="1106"/>
            </a:xfrm>
            <a:prstGeom prst="rect">
              <a:avLst/>
            </a:prstGeom>
          </p:spPr>
        </p:pic>
      </p:grp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685" y="1293495"/>
            <a:ext cx="6726555" cy="42710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Zone de texte 4"/>
          <p:cNvSpPr txBox="1"/>
          <p:nvPr/>
        </p:nvSpPr>
        <p:spPr>
          <a:xfrm>
            <a:off x="1188085" y="1724025"/>
            <a:ext cx="29292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b="1">
                <a:sym typeface="+mn-ea"/>
              </a:rPr>
              <a:t>2.2- Anaconda Navigator</a:t>
            </a:r>
            <a:endParaRPr lang="fr-FR" altLang="en-US" b="1">
              <a:sym typeface="+mn-ea"/>
            </a:endParaRPr>
          </a:p>
        </p:txBody>
      </p:sp>
      <p:pic>
        <p:nvPicPr>
          <p:cNvPr id="7" name="Image 6" descr="anaconda_logo-1024x5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440" y="2192655"/>
            <a:ext cx="1867535" cy="934085"/>
          </a:xfrm>
          <a:prstGeom prst="rect">
            <a:avLst/>
          </a:prstGeom>
        </p:spPr>
      </p:pic>
      <p:sp>
        <p:nvSpPr>
          <p:cNvPr id="13" name="Ellipse 12"/>
          <p:cNvSpPr/>
          <p:nvPr/>
        </p:nvSpPr>
        <p:spPr>
          <a:xfrm>
            <a:off x="4858385" y="4359275"/>
            <a:ext cx="1102360" cy="129984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Grouper 11"/>
          <p:cNvGrpSpPr/>
          <p:nvPr/>
        </p:nvGrpSpPr>
        <p:grpSpPr>
          <a:xfrm>
            <a:off x="1033780" y="5030470"/>
            <a:ext cx="9940290" cy="1468755"/>
            <a:chOff x="1628" y="7922"/>
            <a:chExt cx="15654" cy="2313"/>
          </a:xfrm>
        </p:grpSpPr>
        <p:sp>
          <p:nvSpPr>
            <p:cNvPr id="10" name="Rectangle 9"/>
            <p:cNvSpPr/>
            <p:nvPr/>
          </p:nvSpPr>
          <p:spPr>
            <a:xfrm>
              <a:off x="1628" y="7922"/>
              <a:ext cx="15655" cy="2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816" y="9129"/>
              <a:ext cx="7568" cy="1106"/>
            </a:xfrm>
            <a:prstGeom prst="rect">
              <a:avLst/>
            </a:prstGeom>
          </p:spPr>
        </p:pic>
      </p:grpSp>
      <p:sp>
        <p:nvSpPr>
          <p:cNvPr id="5" name="Zone de texte 4"/>
          <p:cNvSpPr txBox="1"/>
          <p:nvPr/>
        </p:nvSpPr>
        <p:spPr>
          <a:xfrm>
            <a:off x="1188085" y="1724025"/>
            <a:ext cx="15195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b="1">
                <a:sym typeface="+mn-ea"/>
              </a:rPr>
              <a:t>2.3- spyder </a:t>
            </a:r>
            <a:endParaRPr lang="fr-FR" altLang="en-US" b="1">
              <a:sym typeface="+mn-ea"/>
            </a:endParaRPr>
          </a:p>
        </p:txBody>
      </p:sp>
      <p:pic>
        <p:nvPicPr>
          <p:cNvPr id="6" name="Image 5" descr="Spyder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85" y="2217420"/>
            <a:ext cx="2720340" cy="829945"/>
          </a:xfrm>
          <a:prstGeom prst="rect">
            <a:avLst/>
          </a:prstGeom>
        </p:spPr>
      </p:pic>
      <p:pic>
        <p:nvPicPr>
          <p:cNvPr id="8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165" y="1459230"/>
            <a:ext cx="3753485" cy="234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280" y="3119120"/>
            <a:ext cx="4773295" cy="24364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Connecteur droit avec flèche 14"/>
          <p:cNvCxnSpPr/>
          <p:nvPr/>
        </p:nvCxnSpPr>
        <p:spPr>
          <a:xfrm>
            <a:off x="5954395" y="3533775"/>
            <a:ext cx="1268730" cy="64643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Grouper 11"/>
          <p:cNvGrpSpPr/>
          <p:nvPr/>
        </p:nvGrpSpPr>
        <p:grpSpPr>
          <a:xfrm>
            <a:off x="1033780" y="5030470"/>
            <a:ext cx="9940290" cy="1468755"/>
            <a:chOff x="1628" y="7922"/>
            <a:chExt cx="15654" cy="2313"/>
          </a:xfrm>
        </p:grpSpPr>
        <p:sp>
          <p:nvSpPr>
            <p:cNvPr id="10" name="Rectangle 9"/>
            <p:cNvSpPr/>
            <p:nvPr/>
          </p:nvSpPr>
          <p:spPr>
            <a:xfrm>
              <a:off x="1628" y="7922"/>
              <a:ext cx="15655" cy="2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816" y="9129"/>
              <a:ext cx="7568" cy="1106"/>
            </a:xfrm>
            <a:prstGeom prst="rect">
              <a:avLst/>
            </a:prstGeom>
          </p:spPr>
        </p:pic>
      </p:grpSp>
      <p:sp>
        <p:nvSpPr>
          <p:cNvPr id="5" name="Zone de texte 4"/>
          <p:cNvSpPr txBox="1"/>
          <p:nvPr/>
        </p:nvSpPr>
        <p:spPr>
          <a:xfrm>
            <a:off x="1188085" y="1724025"/>
            <a:ext cx="15195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b="1">
                <a:sym typeface="+mn-ea"/>
              </a:rPr>
              <a:t>2.3- spyder </a:t>
            </a:r>
            <a:endParaRPr lang="fr-FR" altLang="en-US" b="1">
              <a:sym typeface="+mn-ea"/>
            </a:endParaRPr>
          </a:p>
        </p:txBody>
      </p:sp>
      <p:pic>
        <p:nvPicPr>
          <p:cNvPr id="6" name="Image 5" descr="Spyder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85" y="2217420"/>
            <a:ext cx="2720340" cy="829945"/>
          </a:xfrm>
          <a:prstGeom prst="rect">
            <a:avLst/>
          </a:prstGeom>
        </p:spPr>
      </p:pic>
      <p:pic>
        <p:nvPicPr>
          <p:cNvPr id="8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165" y="1459230"/>
            <a:ext cx="3753485" cy="234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280" y="3119120"/>
            <a:ext cx="4773295" cy="24364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Connecteur droit avec flèche 14"/>
          <p:cNvCxnSpPr/>
          <p:nvPr/>
        </p:nvCxnSpPr>
        <p:spPr>
          <a:xfrm flipH="1">
            <a:off x="5177155" y="4431665"/>
            <a:ext cx="1902460" cy="59880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88085" y="4122420"/>
            <a:ext cx="3989070" cy="1249680"/>
          </a:xfrm>
        </p:spPr>
        <p:txBody>
          <a:bodyPr>
            <a:noAutofit/>
          </a:bodyPr>
          <a:p>
            <a:pPr algn="l"/>
            <a:r>
              <a:rPr lang="fr-FR" altLang="en-US" sz="2400">
                <a:solidFill>
                  <a:srgbClr val="0070C0"/>
                </a:solidFill>
              </a:rPr>
              <a:t>conda update conda</a:t>
            </a:r>
            <a:br>
              <a:rPr lang="fr-FR" altLang="en-US" sz="2400">
                <a:solidFill>
                  <a:srgbClr val="0070C0"/>
                </a:solidFill>
              </a:rPr>
            </a:br>
            <a:br>
              <a:rPr lang="fr-FR" altLang="en-US" sz="2400">
                <a:solidFill>
                  <a:srgbClr val="0070C0"/>
                </a:solidFill>
              </a:rPr>
            </a:br>
            <a:r>
              <a:rPr lang="fr-FR" altLang="en-US" sz="2400">
                <a:solidFill>
                  <a:srgbClr val="0070C0"/>
                </a:solidFill>
              </a:rPr>
              <a:t>conda install spyder==6.0.7</a:t>
            </a:r>
            <a:endParaRPr lang="fr-FR" altLang="en-US" sz="24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Grouper 11"/>
          <p:cNvGrpSpPr/>
          <p:nvPr/>
        </p:nvGrpSpPr>
        <p:grpSpPr>
          <a:xfrm>
            <a:off x="1033780" y="5030470"/>
            <a:ext cx="9940290" cy="1468755"/>
            <a:chOff x="1628" y="7922"/>
            <a:chExt cx="15654" cy="2313"/>
          </a:xfrm>
        </p:grpSpPr>
        <p:sp>
          <p:nvSpPr>
            <p:cNvPr id="10" name="Rectangle 9"/>
            <p:cNvSpPr/>
            <p:nvPr/>
          </p:nvSpPr>
          <p:spPr>
            <a:xfrm>
              <a:off x="1628" y="7922"/>
              <a:ext cx="15655" cy="2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816" y="9129"/>
              <a:ext cx="7568" cy="1106"/>
            </a:xfrm>
            <a:prstGeom prst="rect">
              <a:avLst/>
            </a:prstGeom>
          </p:spPr>
        </p:pic>
      </p:grpSp>
      <p:sp>
        <p:nvSpPr>
          <p:cNvPr id="5" name="Zone de texte 4"/>
          <p:cNvSpPr txBox="1"/>
          <p:nvPr/>
        </p:nvSpPr>
        <p:spPr>
          <a:xfrm>
            <a:off x="1188085" y="1724025"/>
            <a:ext cx="15195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b="1">
                <a:sym typeface="+mn-ea"/>
              </a:rPr>
              <a:t>2.3- spyder </a:t>
            </a:r>
            <a:endParaRPr lang="fr-FR" altLang="en-US" b="1">
              <a:sym typeface="+mn-ea"/>
            </a:endParaRPr>
          </a:p>
        </p:txBody>
      </p:sp>
      <p:pic>
        <p:nvPicPr>
          <p:cNvPr id="6" name="Image 5" descr="Spyder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85" y="2217420"/>
            <a:ext cx="2720340" cy="82994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755" y="1607185"/>
            <a:ext cx="4723130" cy="3879215"/>
          </a:xfrm>
          <a:prstGeom prst="rect">
            <a:avLst/>
          </a:prstGeom>
        </p:spPr>
      </p:pic>
      <p:pic>
        <p:nvPicPr>
          <p:cNvPr id="9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155" y="3353435"/>
            <a:ext cx="3816350" cy="19481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 de texte 6"/>
          <p:cNvSpPr txBox="1"/>
          <p:nvPr/>
        </p:nvSpPr>
        <p:spPr>
          <a:xfrm>
            <a:off x="3560445" y="3748405"/>
            <a:ext cx="95377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altLang="en-US" sz="1200">
                <a:solidFill>
                  <a:schemeClr val="bg1"/>
                </a:solidFill>
                <a:sym typeface="+mn-ea"/>
              </a:rPr>
              <a:t>spyder</a:t>
            </a:r>
            <a:endParaRPr lang="fr-FR" altLang="en-US" sz="12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Grouper 11"/>
          <p:cNvGrpSpPr/>
          <p:nvPr/>
        </p:nvGrpSpPr>
        <p:grpSpPr>
          <a:xfrm>
            <a:off x="1033780" y="5030470"/>
            <a:ext cx="9940290" cy="1468755"/>
            <a:chOff x="1628" y="7922"/>
            <a:chExt cx="15654" cy="2313"/>
          </a:xfrm>
        </p:grpSpPr>
        <p:sp>
          <p:nvSpPr>
            <p:cNvPr id="10" name="Rectangle 9"/>
            <p:cNvSpPr/>
            <p:nvPr/>
          </p:nvSpPr>
          <p:spPr>
            <a:xfrm>
              <a:off x="1628" y="7922"/>
              <a:ext cx="15655" cy="2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816" y="9129"/>
              <a:ext cx="7568" cy="1106"/>
            </a:xfrm>
            <a:prstGeom prst="rect">
              <a:avLst/>
            </a:prstGeom>
          </p:spPr>
        </p:pic>
      </p:grpSp>
      <p:sp>
        <p:nvSpPr>
          <p:cNvPr id="5" name="Zone de texte 4"/>
          <p:cNvSpPr txBox="1"/>
          <p:nvPr/>
        </p:nvSpPr>
        <p:spPr>
          <a:xfrm>
            <a:off x="1188085" y="1724025"/>
            <a:ext cx="15195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b="1">
                <a:sym typeface="+mn-ea"/>
              </a:rPr>
              <a:t>2.3- spyder </a:t>
            </a:r>
            <a:endParaRPr lang="fr-FR" altLang="en-US" b="1">
              <a:sym typeface="+mn-ea"/>
            </a:endParaRPr>
          </a:p>
        </p:txBody>
      </p:sp>
      <p:pic>
        <p:nvPicPr>
          <p:cNvPr id="6" name="Image 5" descr="Spyder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85" y="2217420"/>
            <a:ext cx="2720340" cy="829945"/>
          </a:xfrm>
          <a:prstGeom prst="rect">
            <a:avLst/>
          </a:prstGeom>
        </p:spPr>
      </p:pic>
      <p:pic>
        <p:nvPicPr>
          <p:cNvPr id="2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495" y="1260475"/>
            <a:ext cx="7739380" cy="4471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Grouper 11"/>
          <p:cNvGrpSpPr/>
          <p:nvPr/>
        </p:nvGrpSpPr>
        <p:grpSpPr>
          <a:xfrm>
            <a:off x="1033780" y="5030470"/>
            <a:ext cx="9940290" cy="1468755"/>
            <a:chOff x="1628" y="7922"/>
            <a:chExt cx="15654" cy="2313"/>
          </a:xfrm>
        </p:grpSpPr>
        <p:sp>
          <p:nvSpPr>
            <p:cNvPr id="10" name="Rectangle 9"/>
            <p:cNvSpPr/>
            <p:nvPr/>
          </p:nvSpPr>
          <p:spPr>
            <a:xfrm>
              <a:off x="1628" y="7922"/>
              <a:ext cx="15655" cy="2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816" y="9129"/>
              <a:ext cx="7568" cy="1106"/>
            </a:xfrm>
            <a:prstGeom prst="rect">
              <a:avLst/>
            </a:prstGeom>
          </p:spPr>
        </p:pic>
      </p:grpSp>
      <p:sp>
        <p:nvSpPr>
          <p:cNvPr id="5" name="Zone de texte 4"/>
          <p:cNvSpPr txBox="1"/>
          <p:nvPr/>
        </p:nvSpPr>
        <p:spPr>
          <a:xfrm>
            <a:off x="1188085" y="1724025"/>
            <a:ext cx="2584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b="1">
                <a:sym typeface="+mn-ea"/>
              </a:rPr>
              <a:t>2.4- jupyter-notebook</a:t>
            </a:r>
            <a:endParaRPr lang="fr-FR" altLang="en-US" b="1">
              <a:sym typeface="+mn-ea"/>
            </a:endParaRPr>
          </a:p>
        </p:txBody>
      </p:sp>
      <p:pic>
        <p:nvPicPr>
          <p:cNvPr id="7" name="Image 6" descr="jupyter_logo_icon_1694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85" y="2092325"/>
            <a:ext cx="1969770" cy="984885"/>
          </a:xfrm>
          <a:prstGeom prst="rect">
            <a:avLst/>
          </a:prstGeom>
        </p:spPr>
      </p:pic>
      <p:pic>
        <p:nvPicPr>
          <p:cNvPr id="9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645" y="1889125"/>
            <a:ext cx="5634355" cy="287591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re 1"/>
          <p:cNvSpPr>
            <a:spLocks noGrp="1"/>
          </p:cNvSpPr>
          <p:nvPr/>
        </p:nvSpPr>
        <p:spPr>
          <a:xfrm>
            <a:off x="5233670" y="2894330"/>
            <a:ext cx="4276090" cy="1249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l"/>
            <a:r>
              <a:rPr lang="fr-FR" altLang="en-US" sz="2400">
                <a:solidFill>
                  <a:schemeClr val="bg1"/>
                </a:solidFill>
              </a:rPr>
              <a:t>conda install jupyter-notebook</a:t>
            </a:r>
            <a:endParaRPr lang="fr-F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Grouper 11"/>
          <p:cNvGrpSpPr/>
          <p:nvPr/>
        </p:nvGrpSpPr>
        <p:grpSpPr>
          <a:xfrm>
            <a:off x="1033780" y="5030470"/>
            <a:ext cx="9940290" cy="1468755"/>
            <a:chOff x="1628" y="7922"/>
            <a:chExt cx="15654" cy="2313"/>
          </a:xfrm>
        </p:grpSpPr>
        <p:sp>
          <p:nvSpPr>
            <p:cNvPr id="10" name="Rectangle 9"/>
            <p:cNvSpPr/>
            <p:nvPr/>
          </p:nvSpPr>
          <p:spPr>
            <a:xfrm>
              <a:off x="1628" y="7922"/>
              <a:ext cx="15655" cy="2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816" y="9129"/>
              <a:ext cx="7568" cy="1106"/>
            </a:xfrm>
            <a:prstGeom prst="rect">
              <a:avLst/>
            </a:prstGeom>
          </p:spPr>
        </p:pic>
      </p:grpSp>
      <p:pic>
        <p:nvPicPr>
          <p:cNvPr id="9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10" y="3239135"/>
            <a:ext cx="3717925" cy="18980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 de texte 6"/>
          <p:cNvSpPr txBox="1"/>
          <p:nvPr/>
        </p:nvSpPr>
        <p:spPr>
          <a:xfrm>
            <a:off x="3485515" y="3652520"/>
            <a:ext cx="177927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altLang="en-US" sz="1200">
                <a:solidFill>
                  <a:schemeClr val="bg1"/>
                </a:solidFill>
                <a:sym typeface="+mn-ea"/>
              </a:rPr>
              <a:t>jupyter-notebook</a:t>
            </a:r>
            <a:endParaRPr lang="fr-FR" altLang="en-US" sz="12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475" y="1463040"/>
            <a:ext cx="5132070" cy="3303270"/>
          </a:xfrm>
          <a:prstGeom prst="rect">
            <a:avLst/>
          </a:prstGeom>
        </p:spPr>
      </p:pic>
      <p:sp>
        <p:nvSpPr>
          <p:cNvPr id="3" name="Zone de texte 2"/>
          <p:cNvSpPr txBox="1"/>
          <p:nvPr/>
        </p:nvSpPr>
        <p:spPr>
          <a:xfrm>
            <a:off x="6412865" y="5030470"/>
            <a:ext cx="5716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solidFill>
                  <a:srgbClr val="0070C0"/>
                </a:solidFill>
              </a:rPr>
              <a:t>... une page s’ouvre dans le navigateur par défaut</a:t>
            </a:r>
            <a:endParaRPr lang="fr-FR" altLang="en-US" b="1">
              <a:solidFill>
                <a:srgbClr val="0070C0"/>
              </a:solidFill>
            </a:endParaRPr>
          </a:p>
        </p:txBody>
      </p:sp>
      <p:sp>
        <p:nvSpPr>
          <p:cNvPr id="8" name="Zone de texte 7"/>
          <p:cNvSpPr txBox="1"/>
          <p:nvPr/>
        </p:nvSpPr>
        <p:spPr>
          <a:xfrm>
            <a:off x="1188085" y="1724025"/>
            <a:ext cx="2584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b="1">
                <a:sym typeface="+mn-ea"/>
              </a:rPr>
              <a:t>2.4- jupyter-notebook</a:t>
            </a:r>
            <a:endParaRPr lang="fr-FR" altLang="en-US" b="1">
              <a:sym typeface="+mn-ea"/>
            </a:endParaRPr>
          </a:p>
        </p:txBody>
      </p:sp>
      <p:pic>
        <p:nvPicPr>
          <p:cNvPr id="14" name="Image 13" descr="jupyter_logo_icon_1694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285" y="2092325"/>
            <a:ext cx="1969770" cy="984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Grouper 11"/>
          <p:cNvGrpSpPr/>
          <p:nvPr/>
        </p:nvGrpSpPr>
        <p:grpSpPr>
          <a:xfrm>
            <a:off x="1033780" y="5030470"/>
            <a:ext cx="9940290" cy="1468755"/>
            <a:chOff x="1628" y="7922"/>
            <a:chExt cx="15654" cy="2313"/>
          </a:xfrm>
        </p:grpSpPr>
        <p:sp>
          <p:nvSpPr>
            <p:cNvPr id="10" name="Rectangle 9"/>
            <p:cNvSpPr/>
            <p:nvPr/>
          </p:nvSpPr>
          <p:spPr>
            <a:xfrm>
              <a:off x="1628" y="7922"/>
              <a:ext cx="15655" cy="2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816" y="9129"/>
              <a:ext cx="7568" cy="1106"/>
            </a:xfrm>
            <a:prstGeom prst="rect">
              <a:avLst/>
            </a:prstGeom>
          </p:spPr>
        </p:pic>
      </p:grpSp>
      <p:sp>
        <p:nvSpPr>
          <p:cNvPr id="8" name="Zone de texte 7"/>
          <p:cNvSpPr txBox="1"/>
          <p:nvPr/>
        </p:nvSpPr>
        <p:spPr>
          <a:xfrm>
            <a:off x="1188085" y="1724025"/>
            <a:ext cx="42926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b="1">
                <a:sym typeface="+mn-ea"/>
              </a:rPr>
              <a:t>2.5- Installer via Anaconda-Navigator</a:t>
            </a:r>
            <a:endParaRPr lang="fr-FR" altLang="en-US" b="1">
              <a:sym typeface="+mn-ea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85" y="2207895"/>
            <a:ext cx="1996440" cy="19964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885" y="2079625"/>
            <a:ext cx="7552055" cy="436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Grouper 11"/>
          <p:cNvGrpSpPr/>
          <p:nvPr/>
        </p:nvGrpSpPr>
        <p:grpSpPr>
          <a:xfrm>
            <a:off x="1033780" y="5030470"/>
            <a:ext cx="9940290" cy="1468755"/>
            <a:chOff x="1628" y="7922"/>
            <a:chExt cx="15654" cy="2313"/>
          </a:xfrm>
        </p:grpSpPr>
        <p:sp>
          <p:nvSpPr>
            <p:cNvPr id="10" name="Rectangle 9"/>
            <p:cNvSpPr/>
            <p:nvPr/>
          </p:nvSpPr>
          <p:spPr>
            <a:xfrm>
              <a:off x="1628" y="7922"/>
              <a:ext cx="15655" cy="2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816" y="9129"/>
              <a:ext cx="7568" cy="1106"/>
            </a:xfrm>
            <a:prstGeom prst="rect">
              <a:avLst/>
            </a:prstGeom>
          </p:spPr>
        </p:pic>
      </p:grp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rcRect b="77888"/>
          <a:stretch>
            <a:fillRect/>
          </a:stretch>
        </p:blipFill>
        <p:spPr>
          <a:xfrm>
            <a:off x="5273040" y="1724660"/>
            <a:ext cx="6429375" cy="140271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rcRect t="28609" b="53003"/>
          <a:stretch>
            <a:fillRect/>
          </a:stretch>
        </p:blipFill>
        <p:spPr>
          <a:xfrm>
            <a:off x="2425065" y="3431540"/>
            <a:ext cx="6429375" cy="1166495"/>
          </a:xfrm>
          <a:prstGeom prst="rect">
            <a:avLst/>
          </a:prstGeom>
        </p:spPr>
      </p:pic>
      <p:sp>
        <p:nvSpPr>
          <p:cNvPr id="6" name="Zone de texte 5"/>
          <p:cNvSpPr txBox="1"/>
          <p:nvPr/>
        </p:nvSpPr>
        <p:spPr>
          <a:xfrm>
            <a:off x="1188085" y="1724025"/>
            <a:ext cx="1734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b="1">
                <a:sym typeface="+mn-ea"/>
              </a:rPr>
              <a:t>1- Généralités</a:t>
            </a:r>
            <a:endParaRPr lang="fr-FR" altLang="en-US" b="1">
              <a:sym typeface="+mn-ea"/>
            </a:endParaRPr>
          </a:p>
        </p:txBody>
      </p:sp>
      <p:pic>
        <p:nvPicPr>
          <p:cNvPr id="8" name="Image 7" descr="pyth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620" y="1724025"/>
            <a:ext cx="1747520" cy="982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Grouper 11"/>
          <p:cNvGrpSpPr/>
          <p:nvPr/>
        </p:nvGrpSpPr>
        <p:grpSpPr>
          <a:xfrm>
            <a:off x="1033780" y="5030470"/>
            <a:ext cx="9940290" cy="1468755"/>
            <a:chOff x="1628" y="7922"/>
            <a:chExt cx="15654" cy="2313"/>
          </a:xfrm>
        </p:grpSpPr>
        <p:sp>
          <p:nvSpPr>
            <p:cNvPr id="10" name="Rectangle 9"/>
            <p:cNvSpPr/>
            <p:nvPr/>
          </p:nvSpPr>
          <p:spPr>
            <a:xfrm>
              <a:off x="1628" y="7922"/>
              <a:ext cx="15655" cy="2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816" y="9129"/>
              <a:ext cx="7568" cy="1106"/>
            </a:xfrm>
            <a:prstGeom prst="rect">
              <a:avLst/>
            </a:prstGeom>
          </p:spPr>
        </p:pic>
      </p:grpSp>
      <p:sp>
        <p:nvSpPr>
          <p:cNvPr id="7" name="Zone de texte 6"/>
          <p:cNvSpPr txBox="1"/>
          <p:nvPr/>
        </p:nvSpPr>
        <p:spPr>
          <a:xfrm>
            <a:off x="3485515" y="3652520"/>
            <a:ext cx="177927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altLang="en-US" sz="1200">
                <a:solidFill>
                  <a:schemeClr val="bg1"/>
                </a:solidFill>
                <a:sym typeface="+mn-ea"/>
              </a:rPr>
              <a:t>jupyter-notebook</a:t>
            </a:r>
            <a:endParaRPr lang="fr-FR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Zone de texte 7"/>
          <p:cNvSpPr txBox="1"/>
          <p:nvPr/>
        </p:nvSpPr>
        <p:spPr>
          <a:xfrm>
            <a:off x="1188085" y="1724025"/>
            <a:ext cx="3395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b="1">
                <a:sym typeface="+mn-ea"/>
              </a:rPr>
              <a:t>2.6- installation des librairies</a:t>
            </a:r>
            <a:endParaRPr lang="fr-FR" altLang="en-US" b="1">
              <a:sym typeface="+mn-ea"/>
            </a:endParaRPr>
          </a:p>
        </p:txBody>
      </p:sp>
      <p:pic>
        <p:nvPicPr>
          <p:cNvPr id="9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285" y="2426335"/>
            <a:ext cx="4445000" cy="226949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Zone de texte 99"/>
          <p:cNvSpPr txBox="1"/>
          <p:nvPr/>
        </p:nvSpPr>
        <p:spPr>
          <a:xfrm>
            <a:off x="8690610" y="1582420"/>
            <a:ext cx="1793240" cy="3692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 algn="l"/>
            <a:r>
              <a:rPr lang="en-US" b="1" i="1">
                <a:latin typeface="Wingdings" panose="05000000000000000000" charset="0"/>
                <a:cs typeface="Times New Roman" panose="02020603050405020304" charset="0"/>
              </a:rPr>
              <a:t>ü </a:t>
            </a:r>
            <a:r>
              <a:rPr lang="en-US" b="1" i="1">
                <a:latin typeface="Times New Roman" panose="02020603050405020304" charset="0"/>
              </a:rPr>
              <a:t>numpy </a:t>
            </a:r>
            <a:endParaRPr lang="en-US" b="1" i="1">
              <a:latin typeface="Times New Roman" panose="02020603050405020304" charset="0"/>
            </a:endParaRPr>
          </a:p>
          <a:p>
            <a:pPr marL="266700" indent="-266700" algn="l"/>
            <a:r>
              <a:rPr lang="en-US" b="1" i="1">
                <a:latin typeface="Wingdings" panose="05000000000000000000" charset="0"/>
                <a:cs typeface="Times New Roman" panose="02020603050405020304" charset="0"/>
              </a:rPr>
              <a:t>ü </a:t>
            </a:r>
            <a:r>
              <a:rPr lang="en-US" b="1" i="1">
                <a:latin typeface="Times New Roman" panose="02020603050405020304" charset="0"/>
              </a:rPr>
              <a:t>pandas </a:t>
            </a:r>
            <a:endParaRPr lang="en-US" b="1" i="1">
              <a:latin typeface="Times New Roman" panose="02020603050405020304" charset="0"/>
            </a:endParaRPr>
          </a:p>
          <a:p>
            <a:pPr marL="266700" indent="-266700" algn="l"/>
            <a:r>
              <a:rPr lang="en-US" b="1" i="1">
                <a:latin typeface="Wingdings" panose="05000000000000000000" charset="0"/>
                <a:cs typeface="Times New Roman" panose="02020603050405020304" charset="0"/>
                <a:sym typeface="+mn-ea"/>
              </a:rPr>
              <a:t>ü </a:t>
            </a:r>
            <a:r>
              <a:rPr lang="en-US" b="1" i="1">
                <a:latin typeface="Times New Roman" panose="02020603050405020304" charset="0"/>
              </a:rPr>
              <a:t>xarray </a:t>
            </a:r>
            <a:endParaRPr lang="en-US" b="0">
              <a:latin typeface="Times New Roman" panose="02020603050405020304" charset="0"/>
            </a:endParaRPr>
          </a:p>
          <a:p>
            <a:pPr marL="266700" indent="-266700" algn="l"/>
            <a:r>
              <a:rPr lang="en-US" b="1" i="1">
                <a:latin typeface="Wingdings" panose="05000000000000000000" charset="0"/>
                <a:cs typeface="Times New Roman" panose="02020603050405020304" charset="0"/>
              </a:rPr>
              <a:t>ü </a:t>
            </a:r>
            <a:r>
              <a:rPr lang="en-US" b="1" i="1">
                <a:latin typeface="Times New Roman" panose="02020603050405020304" charset="0"/>
              </a:rPr>
              <a:t>uptide </a:t>
            </a:r>
            <a:endParaRPr lang="en-US" b="1" i="1">
              <a:latin typeface="Times New Roman" panose="02020603050405020304" charset="0"/>
            </a:endParaRPr>
          </a:p>
          <a:p>
            <a:pPr marL="266700" indent="-266700" algn="l"/>
            <a:r>
              <a:rPr lang="en-US" b="1" i="1">
                <a:latin typeface="Wingdings" panose="05000000000000000000" charset="0"/>
                <a:cs typeface="Times New Roman" panose="02020603050405020304" charset="0"/>
                <a:sym typeface="+mn-ea"/>
              </a:rPr>
              <a:t>ü </a:t>
            </a:r>
            <a:r>
              <a:rPr lang="en-US" b="1" i="1">
                <a:latin typeface="Times New Roman" panose="02020603050405020304" charset="0"/>
              </a:rPr>
              <a:t>pytz </a:t>
            </a:r>
            <a:endParaRPr lang="fr-FR" altLang="en-US" b="0">
              <a:latin typeface="Times New Roman" panose="02020603050405020304" charset="0"/>
            </a:endParaRPr>
          </a:p>
          <a:p>
            <a:pPr marL="266700" indent="-266700" algn="l"/>
            <a:r>
              <a:rPr lang="en-US" b="1" i="1">
                <a:latin typeface="Wingdings" panose="05000000000000000000" charset="0"/>
                <a:cs typeface="Times New Roman" panose="02020603050405020304" charset="0"/>
                <a:sym typeface="+mn-ea"/>
              </a:rPr>
              <a:t>ü </a:t>
            </a:r>
            <a:r>
              <a:rPr lang="en-US" b="1" i="1">
                <a:latin typeface="Times New Roman" panose="02020603050405020304" charset="0"/>
              </a:rPr>
              <a:t>matplotlib </a:t>
            </a:r>
            <a:endParaRPr lang="en-US" b="1" i="1">
              <a:latin typeface="Times New Roman" panose="02020603050405020304" charset="0"/>
            </a:endParaRPr>
          </a:p>
          <a:p>
            <a:pPr marL="266700" indent="-266700" algn="l"/>
            <a:r>
              <a:rPr lang="en-US" b="1" i="1">
                <a:latin typeface="Wingdings" panose="05000000000000000000" charset="0"/>
                <a:cs typeface="Times New Roman" panose="02020603050405020304" charset="0"/>
                <a:sym typeface="+mn-ea"/>
              </a:rPr>
              <a:t>ü </a:t>
            </a:r>
            <a:r>
              <a:rPr lang="fr-FR" altLang="en-US" b="1" i="1">
                <a:latin typeface="Times New Roman" panose="02020603050405020304" charset="0"/>
                <a:sym typeface="+mn-ea"/>
              </a:rPr>
              <a:t>c</a:t>
            </a:r>
            <a:r>
              <a:rPr lang="en-US" b="1" i="1">
                <a:latin typeface="Times New Roman" panose="02020603050405020304" charset="0"/>
                <a:sym typeface="+mn-ea"/>
              </a:rPr>
              <a:t>a</a:t>
            </a:r>
            <a:r>
              <a:rPr lang="fr-FR" altLang="en-US" b="1" i="1">
                <a:latin typeface="Times New Roman" panose="02020603050405020304" charset="0"/>
                <a:sym typeface="+mn-ea"/>
              </a:rPr>
              <a:t>rtopy</a:t>
            </a:r>
            <a:endParaRPr lang="fr-FR" altLang="en-US" b="1" i="1">
              <a:latin typeface="Times New Roman" panose="02020603050405020304" charset="0"/>
              <a:sym typeface="+mn-ea"/>
            </a:endParaRPr>
          </a:p>
          <a:p>
            <a:pPr marL="266700" indent="-266700" algn="l"/>
            <a:r>
              <a:rPr lang="en-US" b="1" i="1">
                <a:latin typeface="Wingdings" panose="05000000000000000000" charset="0"/>
                <a:cs typeface="Times New Roman" panose="02020603050405020304" charset="0"/>
                <a:sym typeface="+mn-ea"/>
              </a:rPr>
              <a:t>ü </a:t>
            </a:r>
            <a:r>
              <a:rPr lang="en-US" b="1" i="1">
                <a:latin typeface="Times New Roman" panose="02020603050405020304" charset="0"/>
                <a:sym typeface="+mn-ea"/>
              </a:rPr>
              <a:t>scikit-learn                      </a:t>
            </a:r>
            <a:endParaRPr lang="en-US" b="1" i="1">
              <a:latin typeface="Times New Roman" panose="02020603050405020304" charset="0"/>
              <a:sym typeface="+mn-ea"/>
            </a:endParaRPr>
          </a:p>
          <a:p>
            <a:pPr marL="266700" indent="-266700" algn="l"/>
            <a:r>
              <a:rPr lang="en-US" b="1" i="1">
                <a:latin typeface="Wingdings" panose="05000000000000000000" charset="0"/>
                <a:cs typeface="Times New Roman" panose="02020603050405020304" charset="0"/>
                <a:sym typeface="+mn-ea"/>
              </a:rPr>
              <a:t>ü </a:t>
            </a:r>
            <a:r>
              <a:rPr lang="en-US" b="1" i="1">
                <a:latin typeface="Times New Roman" panose="02020603050405020304" charset="0"/>
                <a:sym typeface="+mn-ea"/>
              </a:rPr>
              <a:t>scipy                             </a:t>
            </a:r>
            <a:endParaRPr lang="en-US" b="1" i="1">
              <a:latin typeface="Times New Roman" panose="02020603050405020304" charset="0"/>
              <a:sym typeface="+mn-ea"/>
            </a:endParaRPr>
          </a:p>
          <a:p>
            <a:pPr marL="266700" indent="-266700" algn="l"/>
            <a:r>
              <a:rPr lang="en-US" b="1" i="1">
                <a:latin typeface="Wingdings" panose="05000000000000000000" charset="0"/>
                <a:cs typeface="Times New Roman" panose="02020603050405020304" charset="0"/>
                <a:sym typeface="+mn-ea"/>
              </a:rPr>
              <a:t>ü </a:t>
            </a:r>
            <a:r>
              <a:rPr lang="en-US" b="1" i="1">
                <a:latin typeface="Times New Roman" panose="02020603050405020304" charset="0"/>
                <a:sym typeface="+mn-ea"/>
              </a:rPr>
              <a:t>seaborn </a:t>
            </a:r>
            <a:endParaRPr lang="en-US" b="1" i="1">
              <a:latin typeface="Times New Roman" panose="02020603050405020304" charset="0"/>
              <a:sym typeface="+mn-ea"/>
            </a:endParaRPr>
          </a:p>
          <a:p>
            <a:pPr marL="266700" indent="-266700" algn="l"/>
            <a:r>
              <a:rPr lang="en-US" b="1" i="1">
                <a:latin typeface="Wingdings" panose="05000000000000000000" charset="0"/>
                <a:cs typeface="Times New Roman" panose="02020603050405020304" charset="0"/>
                <a:sym typeface="+mn-ea"/>
              </a:rPr>
              <a:t>ü </a:t>
            </a:r>
            <a:r>
              <a:rPr lang="fr-FR" altLang="en-US" b="1" i="1">
                <a:latin typeface="Times New Roman" panose="02020603050405020304" charset="0"/>
                <a:sym typeface="+mn-ea"/>
              </a:rPr>
              <a:t>netCDF4</a:t>
            </a:r>
            <a:endParaRPr lang="fr-FR" altLang="en-US" b="1" i="1">
              <a:latin typeface="Times New Roman" panose="02020603050405020304" charset="0"/>
              <a:sym typeface="+mn-ea"/>
            </a:endParaRPr>
          </a:p>
          <a:p>
            <a:pPr marL="266700" indent="-266700" algn="l"/>
            <a:r>
              <a:rPr lang="en-US" b="1" i="1">
                <a:latin typeface="Wingdings" panose="05000000000000000000" charset="0"/>
                <a:cs typeface="Times New Roman" panose="02020603050405020304" charset="0"/>
                <a:sym typeface="+mn-ea"/>
              </a:rPr>
              <a:t>ü </a:t>
            </a:r>
            <a:r>
              <a:rPr lang="fr-FR" altLang="en-US" b="1" i="1">
                <a:latin typeface="Times New Roman" panose="02020603050405020304" charset="0"/>
                <a:sym typeface="+mn-ea"/>
              </a:rPr>
              <a:t>h5py</a:t>
            </a:r>
            <a:endParaRPr lang="fr-FR" altLang="en-US" b="1" i="1">
              <a:latin typeface="Times New Roman" panose="02020603050405020304" charset="0"/>
              <a:sym typeface="+mn-ea"/>
            </a:endParaRPr>
          </a:p>
          <a:p>
            <a:pPr marL="266700" indent="-266700" algn="l"/>
            <a:r>
              <a:rPr lang="en-US" b="1" i="1">
                <a:latin typeface="Wingdings" panose="05000000000000000000" charset="0"/>
                <a:cs typeface="Times New Roman" panose="02020603050405020304" charset="0"/>
                <a:sym typeface="+mn-ea"/>
              </a:rPr>
              <a:t>ü </a:t>
            </a:r>
            <a:r>
              <a:rPr lang="fr-FR" altLang="en-US" b="1" i="1">
                <a:latin typeface="Times New Roman" panose="02020603050405020304" charset="0"/>
                <a:sym typeface="+mn-ea"/>
              </a:rPr>
              <a:t>gsw</a:t>
            </a:r>
            <a:endParaRPr lang="fr-FR" altLang="en-US" b="1" i="1">
              <a:latin typeface="Times New Roman" panose="02020603050405020304" charset="0"/>
              <a:sym typeface="+mn-ea"/>
            </a:endParaRPr>
          </a:p>
        </p:txBody>
      </p:sp>
      <p:sp>
        <p:nvSpPr>
          <p:cNvPr id="2" name="Zone de texte 1"/>
          <p:cNvSpPr txBox="1"/>
          <p:nvPr/>
        </p:nvSpPr>
        <p:spPr>
          <a:xfrm>
            <a:off x="6099175" y="2623820"/>
            <a:ext cx="231521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fr-FR" altLang="en-US">
                <a:solidFill>
                  <a:srgbClr val="0070C0"/>
                </a:solidFill>
                <a:sym typeface="+mn-ea"/>
              </a:rPr>
              <a:t>conda install xxxxx</a:t>
            </a:r>
            <a:endParaRPr lang="fr-FR" altLang="en-US">
              <a:solidFill>
                <a:srgbClr val="0070C0"/>
              </a:solidFill>
              <a:sym typeface="+mn-ea"/>
            </a:endParaRPr>
          </a:p>
          <a:p>
            <a:pPr algn="l"/>
            <a:endParaRPr lang="fr-FR" altLang="en-US">
              <a:solidFill>
                <a:srgbClr val="0070C0"/>
              </a:solidFill>
              <a:sym typeface="+mn-ea"/>
            </a:endParaRPr>
          </a:p>
          <a:p>
            <a:pPr algn="l"/>
            <a:r>
              <a:rPr lang="fr-FR" altLang="en-US"/>
              <a:t>ou </a:t>
            </a:r>
            <a:endParaRPr lang="fr-FR" altLang="en-US"/>
          </a:p>
          <a:p>
            <a:pPr algn="l"/>
            <a:endParaRPr lang="fr-FR" altLang="en-US"/>
          </a:p>
          <a:p>
            <a:pPr algn="l"/>
            <a:r>
              <a:rPr lang="fr-FR" altLang="en-US">
                <a:solidFill>
                  <a:srgbClr val="0070C0"/>
                </a:solidFill>
                <a:sym typeface="+mn-ea"/>
              </a:rPr>
              <a:t>pip install xxxxx</a:t>
            </a:r>
            <a:endParaRPr lang="fr-F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00" grpId="0"/>
      <p:bldP spid="100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Grouper 11"/>
          <p:cNvGrpSpPr/>
          <p:nvPr/>
        </p:nvGrpSpPr>
        <p:grpSpPr>
          <a:xfrm>
            <a:off x="1033780" y="5030470"/>
            <a:ext cx="9940290" cy="1468755"/>
            <a:chOff x="1628" y="7922"/>
            <a:chExt cx="15654" cy="2313"/>
          </a:xfrm>
        </p:grpSpPr>
        <p:sp>
          <p:nvSpPr>
            <p:cNvPr id="10" name="Rectangle 9"/>
            <p:cNvSpPr/>
            <p:nvPr/>
          </p:nvSpPr>
          <p:spPr>
            <a:xfrm>
              <a:off x="1628" y="7922"/>
              <a:ext cx="15655" cy="2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816" y="9129"/>
              <a:ext cx="7568" cy="1106"/>
            </a:xfrm>
            <a:prstGeom prst="rect">
              <a:avLst/>
            </a:prstGeom>
          </p:spPr>
        </p:pic>
      </p:grpSp>
      <p:sp>
        <p:nvSpPr>
          <p:cNvPr id="7" name="Zone de texte 6"/>
          <p:cNvSpPr txBox="1"/>
          <p:nvPr/>
        </p:nvSpPr>
        <p:spPr>
          <a:xfrm>
            <a:off x="3485515" y="3652520"/>
            <a:ext cx="177927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altLang="en-US" sz="1200">
                <a:solidFill>
                  <a:schemeClr val="bg1"/>
                </a:solidFill>
                <a:sym typeface="+mn-ea"/>
              </a:rPr>
              <a:t>jupyter-notebook</a:t>
            </a:r>
            <a:endParaRPr lang="fr-FR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Zone de texte 1"/>
          <p:cNvSpPr txBox="1"/>
          <p:nvPr/>
        </p:nvSpPr>
        <p:spPr>
          <a:xfrm>
            <a:off x="1188085" y="1724025"/>
            <a:ext cx="4700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b="1">
                <a:sym typeface="+mn-ea"/>
              </a:rPr>
              <a:t>2.7- Gestion des environnements Python</a:t>
            </a:r>
            <a:endParaRPr lang="fr-FR" altLang="en-US" b="1">
              <a:sym typeface="+mn-ea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2256790"/>
            <a:ext cx="6477000" cy="3067050"/>
          </a:xfrm>
          <a:prstGeom prst="rect">
            <a:avLst/>
          </a:prstGeom>
        </p:spPr>
      </p:pic>
      <p:sp>
        <p:nvSpPr>
          <p:cNvPr id="4" name="Zone de texte 3"/>
          <p:cNvSpPr txBox="1"/>
          <p:nvPr/>
        </p:nvSpPr>
        <p:spPr>
          <a:xfrm>
            <a:off x="1371600" y="3559810"/>
            <a:ext cx="2124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altLang="en-US" b="1">
                <a:solidFill>
                  <a:srgbClr val="0070C0"/>
                </a:solidFill>
                <a:sym typeface="+mn-ea"/>
              </a:rPr>
              <a:t>Création basique</a:t>
            </a:r>
            <a:endParaRPr lang="fr-FR" altLang="en-US" b="1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Grouper 11"/>
          <p:cNvGrpSpPr/>
          <p:nvPr/>
        </p:nvGrpSpPr>
        <p:grpSpPr>
          <a:xfrm>
            <a:off x="1033780" y="5030470"/>
            <a:ext cx="9940290" cy="1468755"/>
            <a:chOff x="1628" y="7922"/>
            <a:chExt cx="15654" cy="2313"/>
          </a:xfrm>
        </p:grpSpPr>
        <p:sp>
          <p:nvSpPr>
            <p:cNvPr id="10" name="Rectangle 9"/>
            <p:cNvSpPr/>
            <p:nvPr/>
          </p:nvSpPr>
          <p:spPr>
            <a:xfrm>
              <a:off x="1628" y="7922"/>
              <a:ext cx="15655" cy="2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816" y="9129"/>
              <a:ext cx="7568" cy="1106"/>
            </a:xfrm>
            <a:prstGeom prst="rect">
              <a:avLst/>
            </a:prstGeom>
          </p:spPr>
        </p:pic>
      </p:grpSp>
      <p:sp>
        <p:nvSpPr>
          <p:cNvPr id="7" name="Zone de texte 6"/>
          <p:cNvSpPr txBox="1"/>
          <p:nvPr/>
        </p:nvSpPr>
        <p:spPr>
          <a:xfrm>
            <a:off x="3485515" y="3652520"/>
            <a:ext cx="177927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altLang="en-US" sz="1200">
                <a:solidFill>
                  <a:schemeClr val="bg1"/>
                </a:solidFill>
                <a:sym typeface="+mn-ea"/>
              </a:rPr>
              <a:t>jupyter-notebook</a:t>
            </a:r>
            <a:endParaRPr lang="fr-FR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Zone de texte 1"/>
          <p:cNvSpPr txBox="1"/>
          <p:nvPr/>
        </p:nvSpPr>
        <p:spPr>
          <a:xfrm>
            <a:off x="1188085" y="1724025"/>
            <a:ext cx="4700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b="1">
                <a:sym typeface="+mn-ea"/>
              </a:rPr>
              <a:t>2.7- Gestion des environnements Python</a:t>
            </a:r>
            <a:endParaRPr lang="fr-FR" altLang="en-US" b="1">
              <a:sym typeface="+mn-ea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1457960" y="3578860"/>
            <a:ext cx="21050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altLang="en-US" b="1">
                <a:solidFill>
                  <a:srgbClr val="0070C0"/>
                </a:solidFill>
                <a:sym typeface="+mn-ea"/>
              </a:rPr>
              <a:t>Création depuis un fichier</a:t>
            </a:r>
            <a:endParaRPr lang="fr-FR" altLang="en-US" b="1">
              <a:solidFill>
                <a:srgbClr val="0070C0"/>
              </a:solidFill>
              <a:sym typeface="+mn-ea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985" y="2571115"/>
            <a:ext cx="6276975" cy="2247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Grouper 11"/>
          <p:cNvGrpSpPr/>
          <p:nvPr/>
        </p:nvGrpSpPr>
        <p:grpSpPr>
          <a:xfrm>
            <a:off x="1033780" y="5030470"/>
            <a:ext cx="9940290" cy="1468755"/>
            <a:chOff x="1628" y="7922"/>
            <a:chExt cx="15654" cy="2313"/>
          </a:xfrm>
        </p:grpSpPr>
        <p:sp>
          <p:nvSpPr>
            <p:cNvPr id="10" name="Rectangle 9"/>
            <p:cNvSpPr/>
            <p:nvPr/>
          </p:nvSpPr>
          <p:spPr>
            <a:xfrm>
              <a:off x="1628" y="7922"/>
              <a:ext cx="15655" cy="2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816" y="9129"/>
              <a:ext cx="7568" cy="1106"/>
            </a:xfrm>
            <a:prstGeom prst="rect">
              <a:avLst/>
            </a:prstGeom>
          </p:spPr>
        </p:pic>
      </p:grpSp>
      <p:sp>
        <p:nvSpPr>
          <p:cNvPr id="7" name="Zone de texte 6"/>
          <p:cNvSpPr txBox="1"/>
          <p:nvPr/>
        </p:nvSpPr>
        <p:spPr>
          <a:xfrm>
            <a:off x="3485515" y="3652520"/>
            <a:ext cx="177927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altLang="en-US" sz="1200">
                <a:solidFill>
                  <a:schemeClr val="bg1"/>
                </a:solidFill>
                <a:sym typeface="+mn-ea"/>
              </a:rPr>
              <a:t>jupyter-notebook</a:t>
            </a:r>
            <a:endParaRPr lang="fr-FR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Zone de texte 1"/>
          <p:cNvSpPr txBox="1"/>
          <p:nvPr/>
        </p:nvSpPr>
        <p:spPr>
          <a:xfrm>
            <a:off x="1188085" y="1724025"/>
            <a:ext cx="4700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b="1">
                <a:sym typeface="+mn-ea"/>
              </a:rPr>
              <a:t>2.7- Gestion des environnements Python</a:t>
            </a:r>
            <a:endParaRPr lang="fr-FR" altLang="en-US" b="1">
              <a:sym typeface="+mn-ea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1562735" y="3560445"/>
            <a:ext cx="18383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altLang="en-US" b="1">
                <a:solidFill>
                  <a:srgbClr val="0070C0"/>
                </a:solidFill>
                <a:sym typeface="+mn-ea"/>
              </a:rPr>
              <a:t>Activation &amp;</a:t>
            </a:r>
            <a:endParaRPr lang="fr-FR" altLang="en-US" b="1">
              <a:solidFill>
                <a:srgbClr val="0070C0"/>
              </a:solidFill>
              <a:sym typeface="+mn-ea"/>
            </a:endParaRPr>
          </a:p>
          <a:p>
            <a:r>
              <a:rPr lang="fr-FR" altLang="en-US" b="1">
                <a:solidFill>
                  <a:srgbClr val="0070C0"/>
                </a:solidFill>
                <a:sym typeface="+mn-ea"/>
              </a:rPr>
              <a:t>Desactivation</a:t>
            </a:r>
            <a:endParaRPr lang="fr-FR" altLang="en-US" b="1">
              <a:solidFill>
                <a:srgbClr val="0070C0"/>
              </a:solidFill>
              <a:sym typeface="+mn-ea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515" y="2449195"/>
            <a:ext cx="6286500" cy="2867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Grouper 11"/>
          <p:cNvGrpSpPr/>
          <p:nvPr/>
        </p:nvGrpSpPr>
        <p:grpSpPr>
          <a:xfrm>
            <a:off x="1033780" y="5030470"/>
            <a:ext cx="9940290" cy="1468755"/>
            <a:chOff x="1628" y="7922"/>
            <a:chExt cx="15654" cy="2313"/>
          </a:xfrm>
        </p:grpSpPr>
        <p:sp>
          <p:nvSpPr>
            <p:cNvPr id="10" name="Rectangle 9"/>
            <p:cNvSpPr/>
            <p:nvPr/>
          </p:nvSpPr>
          <p:spPr>
            <a:xfrm>
              <a:off x="1628" y="7922"/>
              <a:ext cx="15655" cy="2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816" y="9129"/>
              <a:ext cx="7568" cy="1106"/>
            </a:xfrm>
            <a:prstGeom prst="rect">
              <a:avLst/>
            </a:prstGeom>
          </p:spPr>
        </p:pic>
      </p:grpSp>
      <p:sp>
        <p:nvSpPr>
          <p:cNvPr id="7" name="Zone de texte 6"/>
          <p:cNvSpPr txBox="1"/>
          <p:nvPr/>
        </p:nvSpPr>
        <p:spPr>
          <a:xfrm>
            <a:off x="3485515" y="3652520"/>
            <a:ext cx="177927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altLang="en-US" sz="1200">
                <a:solidFill>
                  <a:schemeClr val="bg1"/>
                </a:solidFill>
                <a:sym typeface="+mn-ea"/>
              </a:rPr>
              <a:t>jupyter-notebook</a:t>
            </a:r>
            <a:endParaRPr lang="fr-FR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Zone de texte 1"/>
          <p:cNvSpPr txBox="1"/>
          <p:nvPr/>
        </p:nvSpPr>
        <p:spPr>
          <a:xfrm>
            <a:off x="1188085" y="1724025"/>
            <a:ext cx="4700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b="1">
                <a:sym typeface="+mn-ea"/>
              </a:rPr>
              <a:t>2.7- Gestion des environnements Python</a:t>
            </a:r>
            <a:endParaRPr lang="fr-FR" altLang="en-US" b="1">
              <a:sym typeface="+mn-ea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1376680" y="2635885"/>
            <a:ext cx="14751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altLang="en-US" b="1">
                <a:solidFill>
                  <a:srgbClr val="0070C0"/>
                </a:solidFill>
                <a:sym typeface="+mn-ea"/>
              </a:rPr>
              <a:t>Mise à jour</a:t>
            </a:r>
            <a:endParaRPr lang="fr-FR" altLang="en-US" b="1">
              <a:solidFill>
                <a:srgbClr val="0070C0"/>
              </a:solidFill>
              <a:sym typeface="+mn-ea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420" y="2092325"/>
            <a:ext cx="6162675" cy="20383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420" y="4556125"/>
            <a:ext cx="6096000" cy="1876425"/>
          </a:xfrm>
          <a:prstGeom prst="rect">
            <a:avLst/>
          </a:prstGeom>
        </p:spPr>
      </p:pic>
      <p:sp>
        <p:nvSpPr>
          <p:cNvPr id="8" name="Zone de texte 7"/>
          <p:cNvSpPr txBox="1"/>
          <p:nvPr/>
        </p:nvSpPr>
        <p:spPr>
          <a:xfrm>
            <a:off x="1243330" y="5258435"/>
            <a:ext cx="16097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altLang="en-US" b="1">
                <a:solidFill>
                  <a:srgbClr val="0070C0"/>
                </a:solidFill>
                <a:sym typeface="+mn-ea"/>
              </a:rPr>
              <a:t>Suppression</a:t>
            </a:r>
            <a:endParaRPr lang="fr-FR" altLang="en-US" b="1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Grouper 11"/>
          <p:cNvGrpSpPr/>
          <p:nvPr/>
        </p:nvGrpSpPr>
        <p:grpSpPr>
          <a:xfrm>
            <a:off x="1033780" y="5030470"/>
            <a:ext cx="9940290" cy="1468755"/>
            <a:chOff x="1628" y="7922"/>
            <a:chExt cx="15654" cy="2313"/>
          </a:xfrm>
        </p:grpSpPr>
        <p:sp>
          <p:nvSpPr>
            <p:cNvPr id="10" name="Rectangle 9"/>
            <p:cNvSpPr/>
            <p:nvPr/>
          </p:nvSpPr>
          <p:spPr>
            <a:xfrm>
              <a:off x="1628" y="7922"/>
              <a:ext cx="15655" cy="2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816" y="9129"/>
              <a:ext cx="7568" cy="1106"/>
            </a:xfrm>
            <a:prstGeom prst="rect">
              <a:avLst/>
            </a:prstGeom>
          </p:spPr>
        </p:pic>
      </p:grpSp>
      <p:sp>
        <p:nvSpPr>
          <p:cNvPr id="7" name="Zone de texte 6"/>
          <p:cNvSpPr txBox="1"/>
          <p:nvPr/>
        </p:nvSpPr>
        <p:spPr>
          <a:xfrm>
            <a:off x="3485515" y="3652520"/>
            <a:ext cx="177927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altLang="en-US" sz="1200">
                <a:solidFill>
                  <a:schemeClr val="bg1"/>
                </a:solidFill>
                <a:sym typeface="+mn-ea"/>
              </a:rPr>
              <a:t>jupyter-notebook</a:t>
            </a:r>
            <a:endParaRPr lang="fr-FR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Zone de texte 1"/>
          <p:cNvSpPr txBox="1"/>
          <p:nvPr/>
        </p:nvSpPr>
        <p:spPr>
          <a:xfrm>
            <a:off x="1188085" y="1724025"/>
            <a:ext cx="4700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b="1">
                <a:sym typeface="+mn-ea"/>
              </a:rPr>
              <a:t>2.7- Gestion des environnements Python</a:t>
            </a:r>
            <a:endParaRPr lang="fr-FR" altLang="en-US" b="1">
              <a:sym typeface="+mn-ea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1315085" y="3559810"/>
            <a:ext cx="21050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altLang="en-US" b="1">
                <a:solidFill>
                  <a:srgbClr val="0070C0"/>
                </a:solidFill>
                <a:sym typeface="+mn-ea"/>
              </a:rPr>
              <a:t>Création</a:t>
            </a:r>
            <a:endParaRPr lang="fr-FR" altLang="en-US" b="1">
              <a:solidFill>
                <a:srgbClr val="0070C0"/>
              </a:solidFill>
              <a:sym typeface="+mn-ea"/>
            </a:endParaRPr>
          </a:p>
          <a:p>
            <a:r>
              <a:rPr lang="fr-FR" altLang="en-US" b="1">
                <a:solidFill>
                  <a:srgbClr val="0070C0"/>
                </a:solidFill>
                <a:sym typeface="+mn-ea"/>
              </a:rPr>
              <a:t>depuis un fichier</a:t>
            </a:r>
            <a:endParaRPr lang="fr-FR" altLang="en-US" b="1">
              <a:solidFill>
                <a:srgbClr val="0070C0"/>
              </a:solidFill>
              <a:sym typeface="+mn-ea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rcRect r="19423"/>
          <a:stretch>
            <a:fillRect/>
          </a:stretch>
        </p:blipFill>
        <p:spPr>
          <a:xfrm>
            <a:off x="3420110" y="2571115"/>
            <a:ext cx="5057775" cy="22479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rcRect r="48440"/>
          <a:stretch>
            <a:fillRect/>
          </a:stretch>
        </p:blipFill>
        <p:spPr>
          <a:xfrm>
            <a:off x="8775065" y="1776095"/>
            <a:ext cx="2676525" cy="3838575"/>
          </a:xfrm>
          <a:prstGeom prst="rect">
            <a:avLst/>
          </a:prstGeom>
        </p:spPr>
      </p:pic>
      <p:sp>
        <p:nvSpPr>
          <p:cNvPr id="6" name="Zone de texte 5"/>
          <p:cNvSpPr txBox="1"/>
          <p:nvPr/>
        </p:nvSpPr>
        <p:spPr>
          <a:xfrm>
            <a:off x="9203690" y="1407795"/>
            <a:ext cx="1819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b="1">
                <a:solidFill>
                  <a:srgbClr val="0070C0"/>
                </a:solidFill>
              </a:rPr>
              <a:t>mon_env.yml</a:t>
            </a:r>
            <a:endParaRPr lang="fr-FR" altLang="en-US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Grouper 11"/>
          <p:cNvGrpSpPr/>
          <p:nvPr/>
        </p:nvGrpSpPr>
        <p:grpSpPr>
          <a:xfrm>
            <a:off x="1033780" y="5030470"/>
            <a:ext cx="9940290" cy="1468755"/>
            <a:chOff x="1628" y="7922"/>
            <a:chExt cx="15654" cy="2313"/>
          </a:xfrm>
        </p:grpSpPr>
        <p:sp>
          <p:nvSpPr>
            <p:cNvPr id="10" name="Rectangle 9"/>
            <p:cNvSpPr/>
            <p:nvPr/>
          </p:nvSpPr>
          <p:spPr>
            <a:xfrm>
              <a:off x="1628" y="7922"/>
              <a:ext cx="15655" cy="2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816" y="9129"/>
              <a:ext cx="7568" cy="1106"/>
            </a:xfrm>
            <a:prstGeom prst="rect">
              <a:avLst/>
            </a:prstGeom>
          </p:spPr>
        </p:pic>
      </p:grpSp>
      <p:sp>
        <p:nvSpPr>
          <p:cNvPr id="7" name="Zone de texte 6"/>
          <p:cNvSpPr txBox="1"/>
          <p:nvPr/>
        </p:nvSpPr>
        <p:spPr>
          <a:xfrm>
            <a:off x="3485515" y="3652520"/>
            <a:ext cx="177927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altLang="en-US" sz="1200">
                <a:solidFill>
                  <a:schemeClr val="bg1"/>
                </a:solidFill>
                <a:sym typeface="+mn-ea"/>
              </a:rPr>
              <a:t>jupyter-notebook</a:t>
            </a:r>
            <a:endParaRPr lang="fr-FR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Zone de texte 1"/>
          <p:cNvSpPr txBox="1"/>
          <p:nvPr/>
        </p:nvSpPr>
        <p:spPr>
          <a:xfrm>
            <a:off x="1188085" y="1724025"/>
            <a:ext cx="4700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b="1">
                <a:sym typeface="+mn-ea"/>
              </a:rPr>
              <a:t>2.7- Gestion des environnements Python</a:t>
            </a:r>
            <a:endParaRPr lang="fr-FR" altLang="en-US" b="1">
              <a:sym typeface="+mn-ea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1302385" y="3807460"/>
            <a:ext cx="16662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altLang="en-US" b="1">
                <a:solidFill>
                  <a:srgbClr val="0070C0"/>
                </a:solidFill>
                <a:sym typeface="+mn-ea"/>
              </a:rPr>
              <a:t>Listage &amp; informations</a:t>
            </a:r>
            <a:endParaRPr lang="fr-FR" altLang="en-US" b="1">
              <a:solidFill>
                <a:srgbClr val="0070C0"/>
              </a:solidFill>
              <a:sym typeface="+mn-ea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2584450"/>
            <a:ext cx="6000750" cy="3857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Grouper 11"/>
          <p:cNvGrpSpPr/>
          <p:nvPr/>
        </p:nvGrpSpPr>
        <p:grpSpPr>
          <a:xfrm>
            <a:off x="1033780" y="5030470"/>
            <a:ext cx="9940290" cy="1468755"/>
            <a:chOff x="1628" y="7922"/>
            <a:chExt cx="15654" cy="2313"/>
          </a:xfrm>
        </p:grpSpPr>
        <p:sp>
          <p:nvSpPr>
            <p:cNvPr id="10" name="Rectangle 9"/>
            <p:cNvSpPr/>
            <p:nvPr/>
          </p:nvSpPr>
          <p:spPr>
            <a:xfrm>
              <a:off x="1628" y="7922"/>
              <a:ext cx="15655" cy="2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816" y="9129"/>
              <a:ext cx="7568" cy="1106"/>
            </a:xfrm>
            <a:prstGeom prst="rect">
              <a:avLst/>
            </a:prstGeom>
          </p:spPr>
        </p:pic>
      </p:grpSp>
      <p:sp>
        <p:nvSpPr>
          <p:cNvPr id="7" name="Zone de texte 6"/>
          <p:cNvSpPr txBox="1"/>
          <p:nvPr/>
        </p:nvSpPr>
        <p:spPr>
          <a:xfrm>
            <a:off x="3485515" y="3652520"/>
            <a:ext cx="177927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altLang="en-US" sz="1200">
                <a:solidFill>
                  <a:schemeClr val="bg1"/>
                </a:solidFill>
                <a:sym typeface="+mn-ea"/>
              </a:rPr>
              <a:t>jupyter-notebook</a:t>
            </a:r>
            <a:endParaRPr lang="fr-FR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Zone de texte 1"/>
          <p:cNvSpPr txBox="1"/>
          <p:nvPr/>
        </p:nvSpPr>
        <p:spPr>
          <a:xfrm>
            <a:off x="1188085" y="1724025"/>
            <a:ext cx="4700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b="1">
                <a:sym typeface="+mn-ea"/>
              </a:rPr>
              <a:t>2.7- Gestion des environnements Python</a:t>
            </a:r>
            <a:endParaRPr lang="fr-FR" altLang="en-US" b="1">
              <a:sym typeface="+mn-ea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1264285" y="2948305"/>
            <a:ext cx="21050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altLang="en-US" b="1">
                <a:solidFill>
                  <a:srgbClr val="0070C0"/>
                </a:solidFill>
                <a:sym typeface="+mn-ea"/>
              </a:rPr>
              <a:t>Clonage et copie</a:t>
            </a:r>
            <a:endParaRPr lang="fr-FR" altLang="en-US" b="1">
              <a:solidFill>
                <a:srgbClr val="0070C0"/>
              </a:solidFill>
              <a:sym typeface="+mn-ea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515" y="2337435"/>
            <a:ext cx="5334000" cy="1590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Grouper 11"/>
          <p:cNvGrpSpPr/>
          <p:nvPr/>
        </p:nvGrpSpPr>
        <p:grpSpPr>
          <a:xfrm>
            <a:off x="1033780" y="5030470"/>
            <a:ext cx="9940290" cy="1468755"/>
            <a:chOff x="1628" y="7922"/>
            <a:chExt cx="15654" cy="2313"/>
          </a:xfrm>
        </p:grpSpPr>
        <p:sp>
          <p:nvSpPr>
            <p:cNvPr id="10" name="Rectangle 9"/>
            <p:cNvSpPr/>
            <p:nvPr/>
          </p:nvSpPr>
          <p:spPr>
            <a:xfrm>
              <a:off x="1628" y="7922"/>
              <a:ext cx="15655" cy="2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816" y="9129"/>
              <a:ext cx="7568" cy="1106"/>
            </a:xfrm>
            <a:prstGeom prst="rect">
              <a:avLst/>
            </a:prstGeom>
          </p:spPr>
        </p:pic>
      </p:grpSp>
      <p:sp>
        <p:nvSpPr>
          <p:cNvPr id="7" name="Zone de texte 6"/>
          <p:cNvSpPr txBox="1"/>
          <p:nvPr/>
        </p:nvSpPr>
        <p:spPr>
          <a:xfrm>
            <a:off x="3485515" y="3652520"/>
            <a:ext cx="177927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altLang="en-US" sz="1200">
                <a:solidFill>
                  <a:schemeClr val="bg1"/>
                </a:solidFill>
                <a:sym typeface="+mn-ea"/>
              </a:rPr>
              <a:t>jupyter-notebook</a:t>
            </a:r>
            <a:endParaRPr lang="fr-FR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Zone de texte 1"/>
          <p:cNvSpPr txBox="1"/>
          <p:nvPr/>
        </p:nvSpPr>
        <p:spPr>
          <a:xfrm>
            <a:off x="1188085" y="1724025"/>
            <a:ext cx="4700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b="1">
                <a:sym typeface="+mn-ea"/>
              </a:rPr>
              <a:t>2.7- Gestion des environnements Python</a:t>
            </a:r>
            <a:endParaRPr lang="fr-FR" altLang="en-US" b="1">
              <a:sym typeface="+mn-ea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1254760" y="3376930"/>
            <a:ext cx="10566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altLang="en-US" b="1">
                <a:solidFill>
                  <a:srgbClr val="0070C0"/>
                </a:solidFill>
                <a:sym typeface="+mn-ea"/>
              </a:rPr>
              <a:t>Export</a:t>
            </a:r>
            <a:endParaRPr lang="fr-FR" altLang="en-US" b="1">
              <a:solidFill>
                <a:srgbClr val="0070C0"/>
              </a:solidFill>
              <a:sym typeface="+mn-ea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455" y="2390140"/>
            <a:ext cx="5743575" cy="2800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Grouper 11"/>
          <p:cNvGrpSpPr/>
          <p:nvPr/>
        </p:nvGrpSpPr>
        <p:grpSpPr>
          <a:xfrm>
            <a:off x="1033780" y="5030470"/>
            <a:ext cx="9940290" cy="1468755"/>
            <a:chOff x="1628" y="7922"/>
            <a:chExt cx="15654" cy="2313"/>
          </a:xfrm>
        </p:grpSpPr>
        <p:sp>
          <p:nvSpPr>
            <p:cNvPr id="10" name="Rectangle 9"/>
            <p:cNvSpPr/>
            <p:nvPr/>
          </p:nvSpPr>
          <p:spPr>
            <a:xfrm>
              <a:off x="1628" y="7922"/>
              <a:ext cx="15655" cy="2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816" y="9129"/>
              <a:ext cx="7568" cy="1106"/>
            </a:xfrm>
            <a:prstGeom prst="rect">
              <a:avLst/>
            </a:prstGeom>
          </p:spPr>
        </p:pic>
      </p:grpSp>
      <p:sp>
        <p:nvSpPr>
          <p:cNvPr id="7" name="Zone de texte 6"/>
          <p:cNvSpPr txBox="1"/>
          <p:nvPr/>
        </p:nvSpPr>
        <p:spPr>
          <a:xfrm>
            <a:off x="3485515" y="3652520"/>
            <a:ext cx="177927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altLang="en-US" sz="1200">
                <a:solidFill>
                  <a:schemeClr val="bg1"/>
                </a:solidFill>
                <a:sym typeface="+mn-ea"/>
              </a:rPr>
              <a:t>jupyter-notebook</a:t>
            </a:r>
            <a:endParaRPr lang="fr-FR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Zone de texte 1"/>
          <p:cNvSpPr txBox="1"/>
          <p:nvPr/>
        </p:nvSpPr>
        <p:spPr>
          <a:xfrm>
            <a:off x="1188085" y="1724025"/>
            <a:ext cx="4700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b="1">
                <a:sym typeface="+mn-ea"/>
              </a:rPr>
              <a:t>2.7- Gestion des environnements Python</a:t>
            </a:r>
            <a:endParaRPr lang="fr-FR" altLang="en-US" b="1">
              <a:sym typeface="+mn-ea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1276985" y="3559810"/>
            <a:ext cx="21050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altLang="en-US" b="1">
                <a:solidFill>
                  <a:srgbClr val="0070C0"/>
                </a:solidFill>
                <a:sym typeface="+mn-ea"/>
              </a:rPr>
              <a:t>Suppression</a:t>
            </a:r>
            <a:endParaRPr lang="fr-FR" altLang="en-US" b="1">
              <a:solidFill>
                <a:srgbClr val="0070C0"/>
              </a:solidFill>
              <a:sym typeface="+mn-ea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2544445"/>
            <a:ext cx="5715000" cy="2647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Image 1"/>
          <p:cNvPicPr>
            <a:picLocks noChangeAspect="1"/>
          </p:cNvPicPr>
          <p:nvPr/>
        </p:nvPicPr>
        <p:blipFill>
          <a:blip r:embed="rId1"/>
          <a:srcRect t="46236" b="33974"/>
          <a:stretch>
            <a:fillRect/>
          </a:stretch>
        </p:blipFill>
        <p:spPr>
          <a:xfrm>
            <a:off x="2408555" y="3446780"/>
            <a:ext cx="6429375" cy="125539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1"/>
          <a:srcRect b="77888"/>
          <a:stretch>
            <a:fillRect/>
          </a:stretch>
        </p:blipFill>
        <p:spPr>
          <a:xfrm>
            <a:off x="5273040" y="1724660"/>
            <a:ext cx="6429375" cy="1402715"/>
          </a:xfrm>
          <a:prstGeom prst="rect">
            <a:avLst/>
          </a:prstGeom>
        </p:spPr>
      </p:pic>
      <p:sp>
        <p:nvSpPr>
          <p:cNvPr id="8" name="Zone de texte 7"/>
          <p:cNvSpPr txBox="1"/>
          <p:nvPr/>
        </p:nvSpPr>
        <p:spPr>
          <a:xfrm>
            <a:off x="1188085" y="1724025"/>
            <a:ext cx="1734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b="1">
                <a:sym typeface="+mn-ea"/>
              </a:rPr>
              <a:t>1- Généralités</a:t>
            </a:r>
            <a:endParaRPr lang="fr-FR" altLang="en-US" b="1">
              <a:sym typeface="+mn-ea"/>
            </a:endParaRPr>
          </a:p>
        </p:txBody>
      </p:sp>
      <p:pic>
        <p:nvPicPr>
          <p:cNvPr id="10" name="Image 9" descr="pyth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620" y="1724025"/>
            <a:ext cx="1747520" cy="982980"/>
          </a:xfrm>
          <a:prstGeom prst="rect">
            <a:avLst/>
          </a:prstGeom>
        </p:spPr>
      </p:pic>
      <p:grpSp>
        <p:nvGrpSpPr>
          <p:cNvPr id="12" name="Grouper 11"/>
          <p:cNvGrpSpPr/>
          <p:nvPr/>
        </p:nvGrpSpPr>
        <p:grpSpPr>
          <a:xfrm>
            <a:off x="1033780" y="5030470"/>
            <a:ext cx="9940290" cy="1468755"/>
            <a:chOff x="1628" y="7922"/>
            <a:chExt cx="15654" cy="2313"/>
          </a:xfrm>
        </p:grpSpPr>
        <p:sp>
          <p:nvSpPr>
            <p:cNvPr id="11" name="Rectangle 10"/>
            <p:cNvSpPr/>
            <p:nvPr/>
          </p:nvSpPr>
          <p:spPr>
            <a:xfrm>
              <a:off x="1628" y="7922"/>
              <a:ext cx="15655" cy="2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6" y="9129"/>
              <a:ext cx="7568" cy="11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104 -0.243519 L 0 0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" y="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Grouper 11"/>
          <p:cNvGrpSpPr/>
          <p:nvPr/>
        </p:nvGrpSpPr>
        <p:grpSpPr>
          <a:xfrm>
            <a:off x="1033780" y="5030470"/>
            <a:ext cx="9940290" cy="1468755"/>
            <a:chOff x="1628" y="7922"/>
            <a:chExt cx="15654" cy="2313"/>
          </a:xfrm>
        </p:grpSpPr>
        <p:sp>
          <p:nvSpPr>
            <p:cNvPr id="10" name="Rectangle 9"/>
            <p:cNvSpPr/>
            <p:nvPr/>
          </p:nvSpPr>
          <p:spPr>
            <a:xfrm>
              <a:off x="1628" y="7922"/>
              <a:ext cx="15655" cy="2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816" y="9129"/>
              <a:ext cx="7568" cy="1106"/>
            </a:xfrm>
            <a:prstGeom prst="rect">
              <a:avLst/>
            </a:prstGeom>
          </p:spPr>
        </p:pic>
      </p:grpSp>
      <p:sp>
        <p:nvSpPr>
          <p:cNvPr id="7" name="Zone de texte 6"/>
          <p:cNvSpPr txBox="1"/>
          <p:nvPr/>
        </p:nvSpPr>
        <p:spPr>
          <a:xfrm>
            <a:off x="3485515" y="3652520"/>
            <a:ext cx="177927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altLang="en-US" sz="1200">
                <a:solidFill>
                  <a:schemeClr val="bg1"/>
                </a:solidFill>
                <a:sym typeface="+mn-ea"/>
              </a:rPr>
              <a:t>jupyter-notebook</a:t>
            </a:r>
            <a:endParaRPr lang="fr-FR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Zone de texte 1"/>
          <p:cNvSpPr txBox="1"/>
          <p:nvPr/>
        </p:nvSpPr>
        <p:spPr>
          <a:xfrm>
            <a:off x="1188085" y="1724025"/>
            <a:ext cx="4700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b="1">
                <a:sym typeface="+mn-ea"/>
              </a:rPr>
              <a:t>2.7- Gestion des environnements Python</a:t>
            </a:r>
            <a:endParaRPr lang="fr-FR" altLang="en-US" b="1">
              <a:sym typeface="+mn-ea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1188085" y="2883535"/>
            <a:ext cx="21050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altLang="en-US" b="1">
                <a:solidFill>
                  <a:srgbClr val="0070C0"/>
                </a:solidFill>
                <a:sym typeface="+mn-ea"/>
              </a:rPr>
              <a:t>Révision et historique</a:t>
            </a:r>
            <a:endParaRPr lang="fr-FR" altLang="en-US" b="1">
              <a:solidFill>
                <a:srgbClr val="0070C0"/>
              </a:solidFill>
              <a:sym typeface="+mn-ea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90" y="2319020"/>
            <a:ext cx="5238750" cy="1895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Grouper 11"/>
          <p:cNvGrpSpPr/>
          <p:nvPr/>
        </p:nvGrpSpPr>
        <p:grpSpPr>
          <a:xfrm>
            <a:off x="1033780" y="5030470"/>
            <a:ext cx="9940290" cy="1468755"/>
            <a:chOff x="1628" y="7922"/>
            <a:chExt cx="15654" cy="2313"/>
          </a:xfrm>
        </p:grpSpPr>
        <p:sp>
          <p:nvSpPr>
            <p:cNvPr id="10" name="Rectangle 9"/>
            <p:cNvSpPr/>
            <p:nvPr/>
          </p:nvSpPr>
          <p:spPr>
            <a:xfrm>
              <a:off x="1628" y="7922"/>
              <a:ext cx="15655" cy="2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816" y="9129"/>
              <a:ext cx="7568" cy="1106"/>
            </a:xfrm>
            <a:prstGeom prst="rect">
              <a:avLst/>
            </a:prstGeom>
          </p:spPr>
        </p:pic>
      </p:grpSp>
      <p:sp>
        <p:nvSpPr>
          <p:cNvPr id="7" name="Zone de texte 6"/>
          <p:cNvSpPr txBox="1"/>
          <p:nvPr/>
        </p:nvSpPr>
        <p:spPr>
          <a:xfrm>
            <a:off x="3485515" y="3652520"/>
            <a:ext cx="177927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altLang="en-US" sz="1200">
                <a:solidFill>
                  <a:schemeClr val="bg1"/>
                </a:solidFill>
                <a:sym typeface="+mn-ea"/>
              </a:rPr>
              <a:t>jupyter-notebook</a:t>
            </a:r>
            <a:endParaRPr lang="fr-FR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Zone de texte 1"/>
          <p:cNvSpPr txBox="1"/>
          <p:nvPr/>
        </p:nvSpPr>
        <p:spPr>
          <a:xfrm>
            <a:off x="1188085" y="1724025"/>
            <a:ext cx="47009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b="1">
                <a:sym typeface="+mn-ea"/>
              </a:rPr>
              <a:t>2.7- Gestion des environnements Python</a:t>
            </a:r>
            <a:endParaRPr lang="fr-FR" altLang="en-US" b="1">
              <a:sym typeface="+mn-ea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1229360" y="3559810"/>
            <a:ext cx="28244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altLang="en-US" b="1">
                <a:solidFill>
                  <a:srgbClr val="0070C0"/>
                </a:solidFill>
                <a:sym typeface="+mn-ea"/>
              </a:rPr>
              <a:t>Gestion de la mémoire </a:t>
            </a:r>
            <a:endParaRPr lang="fr-FR" altLang="en-US" b="1">
              <a:solidFill>
                <a:srgbClr val="0070C0"/>
              </a:solidFill>
              <a:sym typeface="+mn-ea"/>
            </a:endParaRPr>
          </a:p>
          <a:p>
            <a:r>
              <a:rPr lang="fr-FR" altLang="en-US" b="1">
                <a:solidFill>
                  <a:srgbClr val="0070C0"/>
                </a:solidFill>
                <a:sym typeface="+mn-ea"/>
              </a:rPr>
              <a:t>et performnace</a:t>
            </a:r>
            <a:endParaRPr lang="fr-FR" altLang="en-US" b="1">
              <a:solidFill>
                <a:srgbClr val="0070C0"/>
              </a:solidFill>
              <a:sym typeface="+mn-ea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895" y="2499360"/>
            <a:ext cx="5172075" cy="2581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73185" y="4888230"/>
            <a:ext cx="2751455" cy="386715"/>
          </a:xfrm>
        </p:spPr>
        <p:txBody>
          <a:bodyPr>
            <a:normAutofit fontScale="80000"/>
          </a:bodyPr>
          <a:lstStyle/>
          <a:p>
            <a:r>
              <a:rPr lang="fr-FR" altLang="en-US"/>
              <a:t>Fernand Assene, PhD</a:t>
            </a:r>
            <a:endParaRPr lang="fr-FR" altLang="en-US"/>
          </a:p>
        </p:txBody>
      </p:sp>
      <p:sp>
        <p:nvSpPr>
          <p:cNvPr id="5" name="Zone de texte 4"/>
          <p:cNvSpPr txBox="1"/>
          <p:nvPr/>
        </p:nvSpPr>
        <p:spPr>
          <a:xfrm>
            <a:off x="2353945" y="1313180"/>
            <a:ext cx="748347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00000"/>
              </a:lnSpc>
            </a:pPr>
            <a:r>
              <a:rPr lang="fr-FR" altLang="en-US" sz="2400">
                <a:sym typeface="+mn-ea"/>
              </a:rPr>
              <a:t>Introduction au langage Python -- Session Pratique 1</a:t>
            </a:r>
            <a:endParaRPr lang="fr-FR" altLang="en-US" sz="2400"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fr-FR" altLang="en-US" sz="2400" b="1" i="1">
                <a:solidFill>
                  <a:srgbClr val="0070C0"/>
                </a:solidFill>
                <a:sym typeface="+mn-ea"/>
              </a:rPr>
              <a:t>30 juillet 2025</a:t>
            </a:r>
            <a:endParaRPr lang="fr-FR" altLang="en-US" sz="2400" b="1" i="1">
              <a:solidFill>
                <a:srgbClr val="0070C0"/>
              </a:solidFill>
              <a:sym typeface="+mn-ea"/>
            </a:endParaRPr>
          </a:p>
        </p:txBody>
      </p:sp>
      <p:sp>
        <p:nvSpPr>
          <p:cNvPr id="7" name="Zone de texte 6"/>
          <p:cNvSpPr txBox="1"/>
          <p:nvPr/>
        </p:nvSpPr>
        <p:spPr>
          <a:xfrm>
            <a:off x="2082165" y="4149725"/>
            <a:ext cx="30886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fr-FR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cs typeface="+mj-lt"/>
                <a:sym typeface="+mn-ea"/>
              </a:rPr>
              <a:t>Enjoy Python ...</a:t>
            </a:r>
            <a:endParaRPr lang="fr-FR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cs typeface="+mj-lt"/>
              <a:sym typeface="+mn-ea"/>
            </a:endParaRPr>
          </a:p>
        </p:txBody>
      </p:sp>
      <p:pic>
        <p:nvPicPr>
          <p:cNvPr id="8" name="Image 7" descr="Photo-27-Gama-Sup-Academ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2120" y="3163570"/>
            <a:ext cx="2886075" cy="19183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Image 6"/>
          <p:cNvPicPr>
            <a:picLocks noChangeAspect="1"/>
          </p:cNvPicPr>
          <p:nvPr/>
        </p:nvPicPr>
        <p:blipFill>
          <a:blip r:embed="rId1"/>
          <a:srcRect b="77888"/>
          <a:stretch>
            <a:fillRect/>
          </a:stretch>
        </p:blipFill>
        <p:spPr>
          <a:xfrm>
            <a:off x="5273040" y="1724660"/>
            <a:ext cx="6429375" cy="1402715"/>
          </a:xfrm>
          <a:prstGeom prst="rect">
            <a:avLst/>
          </a:prstGeom>
        </p:spPr>
      </p:pic>
      <p:sp>
        <p:nvSpPr>
          <p:cNvPr id="8" name="Zone de texte 7"/>
          <p:cNvSpPr txBox="1"/>
          <p:nvPr/>
        </p:nvSpPr>
        <p:spPr>
          <a:xfrm>
            <a:off x="1188085" y="1724025"/>
            <a:ext cx="1734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b="1">
                <a:sym typeface="+mn-ea"/>
              </a:rPr>
              <a:t>1- Généralités</a:t>
            </a:r>
            <a:endParaRPr lang="fr-FR" altLang="en-US" b="1">
              <a:sym typeface="+mn-ea"/>
            </a:endParaRPr>
          </a:p>
        </p:txBody>
      </p:sp>
      <p:pic>
        <p:nvPicPr>
          <p:cNvPr id="10" name="Image 9" descr="pyth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620" y="1724025"/>
            <a:ext cx="1747520" cy="982980"/>
          </a:xfrm>
          <a:prstGeom prst="rect">
            <a:avLst/>
          </a:prstGeom>
        </p:spPr>
      </p:pic>
      <p:grpSp>
        <p:nvGrpSpPr>
          <p:cNvPr id="12" name="Grouper 11"/>
          <p:cNvGrpSpPr/>
          <p:nvPr/>
        </p:nvGrpSpPr>
        <p:grpSpPr>
          <a:xfrm>
            <a:off x="1033780" y="5030470"/>
            <a:ext cx="9940290" cy="1468755"/>
            <a:chOff x="1628" y="7922"/>
            <a:chExt cx="15654" cy="2313"/>
          </a:xfrm>
        </p:grpSpPr>
        <p:sp>
          <p:nvSpPr>
            <p:cNvPr id="11" name="Rectangle 10"/>
            <p:cNvSpPr/>
            <p:nvPr/>
          </p:nvSpPr>
          <p:spPr>
            <a:xfrm>
              <a:off x="1628" y="7922"/>
              <a:ext cx="15655" cy="2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6" y="9129"/>
              <a:ext cx="7568" cy="1106"/>
            </a:xfrm>
            <a:prstGeom prst="rect">
              <a:avLst/>
            </a:prstGeom>
          </p:spPr>
        </p:pic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1"/>
          <a:srcRect t="64875" b="1792"/>
          <a:stretch>
            <a:fillRect/>
          </a:stretch>
        </p:blipFill>
        <p:spPr>
          <a:xfrm>
            <a:off x="2035175" y="3444875"/>
            <a:ext cx="6429375" cy="2114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125 -0.259722 L 0 0 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Zone de texte 7"/>
          <p:cNvSpPr txBox="1"/>
          <p:nvPr/>
        </p:nvSpPr>
        <p:spPr>
          <a:xfrm>
            <a:off x="1188085" y="1724025"/>
            <a:ext cx="1734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b="1">
                <a:sym typeface="+mn-ea"/>
              </a:rPr>
              <a:t>1- Généralités</a:t>
            </a:r>
            <a:endParaRPr lang="fr-FR" altLang="en-US" b="1">
              <a:sym typeface="+mn-ea"/>
            </a:endParaRPr>
          </a:p>
        </p:txBody>
      </p:sp>
      <p:pic>
        <p:nvPicPr>
          <p:cNvPr id="10" name="Image 9" descr="python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5385" y="2192655"/>
            <a:ext cx="1747520" cy="982980"/>
          </a:xfrm>
          <a:prstGeom prst="rect">
            <a:avLst/>
          </a:prstGeom>
        </p:spPr>
      </p:pic>
      <p:grpSp>
        <p:nvGrpSpPr>
          <p:cNvPr id="12" name="Grouper 11"/>
          <p:cNvGrpSpPr/>
          <p:nvPr/>
        </p:nvGrpSpPr>
        <p:grpSpPr>
          <a:xfrm>
            <a:off x="1033780" y="5030470"/>
            <a:ext cx="9940290" cy="1468755"/>
            <a:chOff x="1628" y="7922"/>
            <a:chExt cx="15654" cy="2313"/>
          </a:xfrm>
        </p:grpSpPr>
        <p:sp>
          <p:nvSpPr>
            <p:cNvPr id="11" name="Rectangle 10"/>
            <p:cNvSpPr/>
            <p:nvPr/>
          </p:nvSpPr>
          <p:spPr>
            <a:xfrm>
              <a:off x="1628" y="7922"/>
              <a:ext cx="15655" cy="2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16" y="9129"/>
              <a:ext cx="7568" cy="1106"/>
            </a:xfrm>
            <a:prstGeom prst="rect">
              <a:avLst/>
            </a:prstGeom>
          </p:spPr>
        </p:pic>
      </p:grpSp>
      <p:pic>
        <p:nvPicPr>
          <p:cNvPr id="4" name="Image 3" descr="WhatsApp Image 2025-07-22 at 1.24.45 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545" y="1724025"/>
            <a:ext cx="4219575" cy="3617595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V="1">
            <a:off x="7091680" y="2011045"/>
            <a:ext cx="589915" cy="4375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3542 -0.140833 L 0.000729167 0.0192593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" y="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Zone de texte 7"/>
          <p:cNvSpPr txBox="1"/>
          <p:nvPr/>
        </p:nvSpPr>
        <p:spPr>
          <a:xfrm>
            <a:off x="1188085" y="1724025"/>
            <a:ext cx="1734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b="1">
                <a:sym typeface="+mn-ea"/>
              </a:rPr>
              <a:t>1- Généralités</a:t>
            </a:r>
            <a:endParaRPr lang="fr-FR" altLang="en-US" b="1">
              <a:sym typeface="+mn-ea"/>
            </a:endParaRPr>
          </a:p>
        </p:txBody>
      </p:sp>
      <p:pic>
        <p:nvPicPr>
          <p:cNvPr id="10" name="Image 9" descr="python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5385" y="2192655"/>
            <a:ext cx="1747520" cy="982980"/>
          </a:xfrm>
          <a:prstGeom prst="rect">
            <a:avLst/>
          </a:prstGeom>
        </p:spPr>
      </p:pic>
      <p:grpSp>
        <p:nvGrpSpPr>
          <p:cNvPr id="12" name="Grouper 11"/>
          <p:cNvGrpSpPr/>
          <p:nvPr/>
        </p:nvGrpSpPr>
        <p:grpSpPr>
          <a:xfrm>
            <a:off x="1033780" y="5030470"/>
            <a:ext cx="9940290" cy="1468755"/>
            <a:chOff x="1628" y="7922"/>
            <a:chExt cx="15654" cy="2313"/>
          </a:xfrm>
        </p:grpSpPr>
        <p:sp>
          <p:nvSpPr>
            <p:cNvPr id="11" name="Rectangle 10"/>
            <p:cNvSpPr/>
            <p:nvPr/>
          </p:nvSpPr>
          <p:spPr>
            <a:xfrm>
              <a:off x="1628" y="7922"/>
              <a:ext cx="15655" cy="2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16" y="9129"/>
              <a:ext cx="7568" cy="1106"/>
            </a:xfrm>
            <a:prstGeom prst="rect">
              <a:avLst/>
            </a:prstGeom>
          </p:spPr>
        </p:pic>
      </p:grpSp>
      <p:pic>
        <p:nvPicPr>
          <p:cNvPr id="4" name="Image 3" descr="WhatsApp Image 2025-07-22 at 1.24.45 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545" y="1724025"/>
            <a:ext cx="4219575" cy="3617595"/>
          </a:xfrm>
          <a:prstGeom prst="rect">
            <a:avLst/>
          </a:prstGeom>
        </p:spPr>
      </p:pic>
      <p:pic>
        <p:nvPicPr>
          <p:cNvPr id="5" name="Image 4" descr="/home/fernand/Téléchargements/WhatsApp Image 2025-07-22 at 1.32.54 AM.jpegWhatsApp Image 2025-07-22 at 1.32.54 AM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930515" y="2192655"/>
            <a:ext cx="4036695" cy="2875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1615 0.00925926 L -0.000364583 0.0125926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889375" y="1482090"/>
            <a:ext cx="7465695" cy="1659255"/>
          </a:xfrm>
        </p:spPr>
        <p:txBody>
          <a:bodyPr>
            <a:noAutofit/>
          </a:bodyPr>
          <a:p>
            <a:pPr marL="0" indent="0" algn="ctr">
              <a:buFont typeface="Wingdings" panose="05000000000000000000" charset="0"/>
            </a:pPr>
            <a:r>
              <a:rPr lang="fr-FR" altLang="en-US" sz="2000">
                <a:solidFill>
                  <a:srgbClr val="FF0000"/>
                </a:solidFill>
                <a:sym typeface="+mn-ea"/>
              </a:rPr>
              <a:t>Prérequis pour l’installation</a:t>
            </a:r>
            <a:br>
              <a:rPr lang="fr-FR" altLang="en-US" sz="2000">
                <a:sym typeface="+mn-ea"/>
              </a:rPr>
            </a:br>
            <a:br>
              <a:rPr lang="fr-FR" altLang="en-US" sz="2000">
                <a:sym typeface="+mn-ea"/>
              </a:rPr>
            </a:br>
            <a:r>
              <a:rPr lang="fr-FR" altLang="en-US" sz="2000">
                <a:solidFill>
                  <a:srgbClr val="7030A0"/>
                </a:solidFill>
                <a:sym typeface="+mn-ea"/>
              </a:rPr>
              <a:t>NB: Vous devez être connecté à internet et avec un bon débit pour suivre toutes les étapes de l’installation !!! </a:t>
            </a:r>
            <a:endParaRPr lang="fr-FR" altLang="en-US" sz="2000">
              <a:solidFill>
                <a:srgbClr val="7030A0"/>
              </a:solidFill>
              <a:sym typeface="+mn-ea"/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1188085" y="1724025"/>
            <a:ext cx="19037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b="1">
                <a:sym typeface="+mn-ea"/>
              </a:rPr>
              <a:t>2.1- Installation</a:t>
            </a:r>
            <a:endParaRPr lang="fr-FR" altLang="en-US" b="1">
              <a:sym typeface="+mn-ea"/>
            </a:endParaRPr>
          </a:p>
        </p:txBody>
      </p:sp>
      <p:pic>
        <p:nvPicPr>
          <p:cNvPr id="6" name="Image 5" descr="python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125" y="2235200"/>
            <a:ext cx="2052955" cy="1155065"/>
          </a:xfrm>
          <a:prstGeom prst="rect">
            <a:avLst/>
          </a:prstGeom>
        </p:spPr>
      </p:pic>
      <p:grpSp>
        <p:nvGrpSpPr>
          <p:cNvPr id="12" name="Grouper 11"/>
          <p:cNvGrpSpPr/>
          <p:nvPr/>
        </p:nvGrpSpPr>
        <p:grpSpPr>
          <a:xfrm>
            <a:off x="1033780" y="5030470"/>
            <a:ext cx="9940290" cy="1468755"/>
            <a:chOff x="1628" y="7922"/>
            <a:chExt cx="15654" cy="2313"/>
          </a:xfrm>
        </p:grpSpPr>
        <p:sp>
          <p:nvSpPr>
            <p:cNvPr id="10" name="Rectangle 9"/>
            <p:cNvSpPr/>
            <p:nvPr/>
          </p:nvSpPr>
          <p:spPr>
            <a:xfrm>
              <a:off x="1628" y="7922"/>
              <a:ext cx="15655" cy="2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16" y="9129"/>
              <a:ext cx="7568" cy="1106"/>
            </a:xfrm>
            <a:prstGeom prst="rect">
              <a:avLst/>
            </a:prstGeom>
          </p:spPr>
        </p:pic>
      </p:grpSp>
      <p:sp>
        <p:nvSpPr>
          <p:cNvPr id="7" name="Zone de texte 6"/>
          <p:cNvSpPr txBox="1"/>
          <p:nvPr/>
        </p:nvSpPr>
        <p:spPr>
          <a:xfrm>
            <a:off x="4091305" y="3338195"/>
            <a:ext cx="706183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Wingdings" panose="05000000000000000000" charset="0"/>
              <a:buChar char=""/>
            </a:pPr>
            <a:r>
              <a:rPr lang="fr-FR" altLang="en-US">
                <a:solidFill>
                  <a:schemeClr val="accent1">
                    <a:lumMod val="50000"/>
                  </a:schemeClr>
                </a:solidFill>
                <a:sym typeface="+mn-ea"/>
              </a:rPr>
              <a:t>volume de données </a:t>
            </a:r>
            <a:r>
              <a:rPr lang="fr-FR" altLang="en-US" b="1">
                <a:solidFill>
                  <a:srgbClr val="0070C0"/>
                </a:solidFill>
                <a:sym typeface="+mn-ea"/>
              </a:rPr>
              <a:t>internet </a:t>
            </a:r>
            <a:r>
              <a:rPr lang="fr-FR" altLang="en-US">
                <a:solidFill>
                  <a:schemeClr val="accent1">
                    <a:lumMod val="50000"/>
                  </a:schemeClr>
                </a:solidFill>
                <a:sym typeface="+mn-ea"/>
              </a:rPr>
              <a:t>:</a:t>
            </a:r>
            <a:r>
              <a:rPr lang="fr-FR" altLang="en-US">
                <a:solidFill>
                  <a:srgbClr val="0070C0"/>
                </a:solidFill>
                <a:sym typeface="+mn-ea"/>
              </a:rPr>
              <a:t> ~</a:t>
            </a:r>
            <a:r>
              <a:rPr lang="fr-FR" altLang="en-US" b="1">
                <a:solidFill>
                  <a:srgbClr val="0070C0"/>
                </a:solidFill>
                <a:sym typeface="+mn-ea"/>
              </a:rPr>
              <a:t>3 GO</a:t>
            </a:r>
            <a:endParaRPr lang="fr-FR" altLang="en-US" b="1">
              <a:solidFill>
                <a:srgbClr val="0070C0"/>
              </a:solidFill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fr-FR" altLang="en-US" b="1">
              <a:solidFill>
                <a:srgbClr val="0070C0"/>
              </a:solidFill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fr-FR" altLang="en-US" b="1" u="sng">
                <a:solidFill>
                  <a:srgbClr val="0070C0"/>
                </a:solidFill>
                <a:sym typeface="+mn-ea"/>
              </a:rPr>
              <a:t>configuration hardware minimale </a:t>
            </a:r>
            <a:r>
              <a:rPr lang="fr-FR" altLang="en-US" u="sng">
                <a:solidFill>
                  <a:schemeClr val="accent1">
                    <a:lumMod val="50000"/>
                  </a:schemeClr>
                </a:solidFill>
                <a:sym typeface="+mn-ea"/>
              </a:rPr>
              <a:t>pour une utilisation fluide:</a:t>
            </a:r>
            <a:endParaRPr lang="fr-FR" altLang="en-US" b="1" u="sng">
              <a:solidFill>
                <a:srgbClr val="0070C0"/>
              </a:solidFill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fr-FR" altLang="en-US">
              <a:solidFill>
                <a:srgbClr val="0070C0"/>
              </a:solidFill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"/>
            </a:pPr>
            <a:r>
              <a:rPr lang="fr-FR" altLang="en-US">
                <a:solidFill>
                  <a:schemeClr val="accent1">
                    <a:lumMod val="50000"/>
                  </a:schemeClr>
                </a:solidFill>
                <a:sym typeface="+mn-ea"/>
              </a:rPr>
              <a:t>espace </a:t>
            </a:r>
            <a:r>
              <a:rPr lang="fr-FR" altLang="en-US" b="1">
                <a:solidFill>
                  <a:srgbClr val="0070C0"/>
                </a:solidFill>
                <a:sym typeface="+mn-ea"/>
              </a:rPr>
              <a:t>disque </a:t>
            </a:r>
            <a:r>
              <a:rPr lang="fr-FR" altLang="en-US">
                <a:solidFill>
                  <a:schemeClr val="accent1">
                    <a:lumMod val="50000"/>
                  </a:schemeClr>
                </a:solidFill>
                <a:sym typeface="+mn-ea"/>
              </a:rPr>
              <a:t>libre :</a:t>
            </a:r>
            <a:r>
              <a:rPr lang="fr-FR" altLang="en-US">
                <a:solidFill>
                  <a:srgbClr val="0070C0"/>
                </a:solidFill>
                <a:sym typeface="+mn-ea"/>
              </a:rPr>
              <a:t> </a:t>
            </a:r>
            <a:r>
              <a:rPr lang="fr-FR" altLang="en-US" b="1">
                <a:solidFill>
                  <a:srgbClr val="0070C0"/>
                </a:solidFill>
                <a:sym typeface="+mn-ea"/>
              </a:rPr>
              <a:t>4 GO</a:t>
            </a:r>
            <a:r>
              <a:rPr lang="fr-FR" altLang="en-US">
                <a:solidFill>
                  <a:srgbClr val="0070C0"/>
                </a:solidFill>
                <a:sym typeface="+mn-ea"/>
              </a:rPr>
              <a:t> </a:t>
            </a:r>
            <a:endParaRPr lang="fr-FR" altLang="en-US">
              <a:solidFill>
                <a:srgbClr val="0070C0"/>
              </a:solidFill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"/>
            </a:pPr>
            <a:r>
              <a:rPr lang="fr-FR" altLang="en-US">
                <a:solidFill>
                  <a:schemeClr val="accent1">
                    <a:lumMod val="50000"/>
                  </a:schemeClr>
                </a:solidFill>
                <a:sym typeface="+mn-ea"/>
              </a:rPr>
              <a:t>processeur et mémoire vive  :</a:t>
            </a:r>
            <a:r>
              <a:rPr lang="fr-FR" altLang="en-US">
                <a:solidFill>
                  <a:srgbClr val="0070C0"/>
                </a:solidFill>
                <a:sym typeface="+mn-ea"/>
              </a:rPr>
              <a:t> </a:t>
            </a:r>
            <a:r>
              <a:rPr lang="fr-FR" altLang="en-US" b="1">
                <a:solidFill>
                  <a:srgbClr val="0070C0"/>
                </a:solidFill>
                <a:sym typeface="+mn-ea"/>
              </a:rPr>
              <a:t>i5 7</a:t>
            </a:r>
            <a:r>
              <a:rPr lang="fr-FR" altLang="en-US" b="1" baseline="30000">
                <a:solidFill>
                  <a:srgbClr val="0070C0"/>
                </a:solidFill>
                <a:sym typeface="+mn-ea"/>
              </a:rPr>
              <a:t>e</a:t>
            </a:r>
            <a:r>
              <a:rPr lang="fr-FR" altLang="en-US" b="1">
                <a:solidFill>
                  <a:srgbClr val="0070C0"/>
                </a:solidFill>
                <a:sym typeface="+mn-ea"/>
              </a:rPr>
              <a:t> Gén. &amp;  RAM 8 GO</a:t>
            </a:r>
            <a:r>
              <a:rPr lang="fr-FR" altLang="en-US">
                <a:solidFill>
                  <a:srgbClr val="0070C0"/>
                </a:solidFill>
                <a:sym typeface="+mn-ea"/>
              </a:rPr>
              <a:t> </a:t>
            </a:r>
            <a:endParaRPr lang="fr-FR" altLang="en-US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Grouper 11"/>
          <p:cNvGrpSpPr/>
          <p:nvPr/>
        </p:nvGrpSpPr>
        <p:grpSpPr>
          <a:xfrm>
            <a:off x="1033780" y="5030470"/>
            <a:ext cx="9940290" cy="1468755"/>
            <a:chOff x="1628" y="7922"/>
            <a:chExt cx="15654" cy="2313"/>
          </a:xfrm>
        </p:grpSpPr>
        <p:sp>
          <p:nvSpPr>
            <p:cNvPr id="10" name="Rectangle 9"/>
            <p:cNvSpPr/>
            <p:nvPr/>
          </p:nvSpPr>
          <p:spPr>
            <a:xfrm>
              <a:off x="1628" y="7922"/>
              <a:ext cx="15655" cy="2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816" y="9129"/>
              <a:ext cx="7568" cy="1106"/>
            </a:xfrm>
            <a:prstGeom prst="rect">
              <a:avLst/>
            </a:prstGeom>
          </p:spPr>
        </p:pic>
      </p:grpSp>
      <p:sp>
        <p:nvSpPr>
          <p:cNvPr id="4" name="Zone de texte 3"/>
          <p:cNvSpPr txBox="1"/>
          <p:nvPr/>
        </p:nvSpPr>
        <p:spPr>
          <a:xfrm>
            <a:off x="1188085" y="1724025"/>
            <a:ext cx="19037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b="1">
                <a:sym typeface="+mn-ea"/>
              </a:rPr>
              <a:t>2.1- Installation</a:t>
            </a:r>
            <a:endParaRPr lang="fr-FR" altLang="en-US" b="1">
              <a:sym typeface="+mn-ea"/>
            </a:endParaRPr>
          </a:p>
        </p:txBody>
      </p:sp>
      <p:pic>
        <p:nvPicPr>
          <p:cNvPr id="6" name="Image 5" descr="pyth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5" y="2235200"/>
            <a:ext cx="2052955" cy="11550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rcRect b="32022"/>
          <a:stretch>
            <a:fillRect/>
          </a:stretch>
        </p:blipFill>
        <p:spPr>
          <a:xfrm>
            <a:off x="3414395" y="1222375"/>
            <a:ext cx="6806565" cy="3364230"/>
          </a:xfrm>
          <a:prstGeom prst="rect">
            <a:avLst/>
          </a:prstGeom>
        </p:spPr>
      </p:pic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3613785" y="4318000"/>
            <a:ext cx="6407785" cy="1304290"/>
          </a:xfrm>
        </p:spPr>
        <p:txBody>
          <a:bodyPr/>
          <a:p>
            <a:r>
              <a:rPr lang="fr-FR" altLang="en-US">
                <a:solidFill>
                  <a:srgbClr val="0070C0"/>
                </a:solidFill>
              </a:rPr>
              <a:t>https://www.python.org</a:t>
            </a:r>
            <a:endParaRPr lang="fr-FR" altLang="en-US">
              <a:solidFill>
                <a:srgbClr val="0070C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4903470" y="2132965"/>
            <a:ext cx="742950" cy="36639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Grouper 11"/>
          <p:cNvGrpSpPr/>
          <p:nvPr/>
        </p:nvGrpSpPr>
        <p:grpSpPr>
          <a:xfrm>
            <a:off x="1033780" y="5030470"/>
            <a:ext cx="9940290" cy="1468755"/>
            <a:chOff x="1628" y="7922"/>
            <a:chExt cx="15654" cy="2313"/>
          </a:xfrm>
        </p:grpSpPr>
        <p:sp>
          <p:nvSpPr>
            <p:cNvPr id="10" name="Rectangle 9"/>
            <p:cNvSpPr/>
            <p:nvPr/>
          </p:nvSpPr>
          <p:spPr>
            <a:xfrm>
              <a:off x="1628" y="7922"/>
              <a:ext cx="15655" cy="2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816" y="9129"/>
              <a:ext cx="7568" cy="1106"/>
            </a:xfrm>
            <a:prstGeom prst="rect">
              <a:avLst/>
            </a:prstGeom>
          </p:spPr>
        </p:pic>
      </p:grpSp>
      <p:sp>
        <p:nvSpPr>
          <p:cNvPr id="4" name="Zone de texte 3"/>
          <p:cNvSpPr txBox="1"/>
          <p:nvPr/>
        </p:nvSpPr>
        <p:spPr>
          <a:xfrm>
            <a:off x="1188085" y="1724025"/>
            <a:ext cx="19037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fr-FR" altLang="en-US" b="1">
                <a:sym typeface="+mn-ea"/>
              </a:rPr>
              <a:t>2.1- Installation</a:t>
            </a:r>
            <a:endParaRPr lang="fr-FR" altLang="en-US" b="1">
              <a:sym typeface="+mn-ea"/>
            </a:endParaRPr>
          </a:p>
        </p:txBody>
      </p:sp>
      <p:pic>
        <p:nvPicPr>
          <p:cNvPr id="6" name="Image 5" descr="pyth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5" y="2235200"/>
            <a:ext cx="2052955" cy="11550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rcRect b="32022"/>
          <a:stretch>
            <a:fillRect/>
          </a:stretch>
        </p:blipFill>
        <p:spPr>
          <a:xfrm>
            <a:off x="3491230" y="1311275"/>
            <a:ext cx="6169660" cy="304927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780" y="3167380"/>
            <a:ext cx="4300855" cy="2456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844 -0.270093 L -0.151927 -0.0193519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Gubbi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ubb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Gubbi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ubb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Gubbi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ubb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Gubbi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ubb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GGOSSS 2025 Template</Template>
  <TotalTime>0</TotalTime>
  <Words>2553</Words>
  <Application>WPS Presentation</Application>
  <PresentationFormat>Widescreen</PresentationFormat>
  <Paragraphs>183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Arial</vt:lpstr>
      <vt:lpstr>SimSun</vt:lpstr>
      <vt:lpstr>Wingdings</vt:lpstr>
      <vt:lpstr>Gubbi</vt:lpstr>
      <vt:lpstr>Calibri</vt:lpstr>
      <vt:lpstr>Calibri</vt:lpstr>
      <vt:lpstr>Wingdings 2</vt:lpstr>
      <vt:lpstr>Wingdings</vt:lpstr>
      <vt:lpstr>微软雅黑</vt:lpstr>
      <vt:lpstr>Arial Unicode MS</vt:lpstr>
      <vt:lpstr>Times New Roman</vt:lpstr>
      <vt:lpstr>Office Theme</vt:lpstr>
      <vt:lpstr>1_Office Theme</vt:lpstr>
      <vt:lpstr>Introduction au langage Python  Session Pratique 1 : Généralités, guide d’installation, configuration et gestion des environnements Python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Prérequis pour l’installation  NB: Vous devez être connecté à internet et avec un bon débit pour suivre toutes les étapes de l’installation !!! </vt:lpstr>
      <vt:lpstr>PowerPoint 演示文稿</vt:lpstr>
      <vt:lpstr>PowerPoint 演示文稿</vt:lpstr>
      <vt:lpstr>PowerPoint 演示文稿</vt:lpstr>
      <vt:lpstr>https://www.anaconda.com/download</vt:lpstr>
      <vt:lpstr>PowerPoint 演示文稿</vt:lpstr>
      <vt:lpstr>conda update conda  conda install spyder==6.0.5</vt:lpstr>
      <vt:lpstr>PowerPoint 演示文稿</vt:lpstr>
      <vt:lpstr>PowerPoint 演示文稿</vt:lpstr>
      <vt:lpstr>PowerPoint 演示文稿</vt:lpstr>
      <vt:lpstr>conda update conda  conda install spyder==6.0.5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GGOSSS 2025</Company>
  <LinksUpToDate>false</LinksUpToDate>
  <SharedDoc>false</SharedDoc>
  <HyperlinksChanged>false</HyperlinksChanged>
  <AppVersion>14.0000</AppVersion>
  <Manager>Fernand Assene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Python</dc:title>
  <dc:creator>Fernand Assene</dc:creator>
  <cp:keywords>GGOSSS; Python</cp:keywords>
  <dc:description>Ce document a pour but de guider les candidats sélectionnés à l'école d'été GGOSSS 2025 dans l’installation du langage Python et du gestionnaire d’environnement Anaconda-Navigator.</dc:description>
  <dc:subject>Tutoriel installation Python</dc:subject>
  <cp:category>Tutoriel</cp:category>
  <cp:lastModifiedBy>fernand</cp:lastModifiedBy>
  <cp:revision>17</cp:revision>
  <dcterms:created xsi:type="dcterms:W3CDTF">2025-07-30T19:03:59Z</dcterms:created>
  <dcterms:modified xsi:type="dcterms:W3CDTF">2025-07-30T19:03:59Z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1036-11.1.0.9505</vt:lpwstr>
  </property>
</Properties>
</file>