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9" r:id="rId3"/>
    <p:sldId id="268" r:id="rId4"/>
    <p:sldId id="267" r:id="rId5"/>
    <p:sldId id="282" r:id="rId6"/>
    <p:sldId id="279" r:id="rId7"/>
    <p:sldId id="283" r:id="rId8"/>
    <p:sldId id="273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37" d="100"/>
          <a:sy n="137" d="100"/>
        </p:scale>
        <p:origin x="882" y="12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01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6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8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584660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931296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6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9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3" r:id="rId10"/>
    <p:sldLayoutId id="214748368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/>
          </a:bodyPr>
          <a:lstStyle/>
          <a:p>
            <a:r>
              <a:rPr lang="ru-RU" sz="4000" dirty="0"/>
              <a:t>Детектирование лица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000" dirty="0"/>
              <a:t>Имя докладчика</a:t>
            </a:r>
            <a:endParaRPr lang="nl-NL" sz="2000" dirty="0"/>
          </a:p>
          <a:p>
            <a:r>
              <a:rPr lang="en-US" dirty="0"/>
              <a:t>E</a:t>
            </a:r>
            <a:r>
              <a:rPr lang="nl-NL" dirty="0"/>
              <a:t>-mail@corp.</a:t>
            </a:r>
            <a:r>
              <a:rPr lang="en-US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68F979-C787-4958-992A-6E4755388778}"/>
              </a:ext>
            </a:extLst>
          </p:cNvPr>
          <p:cNvSpPr txBox="1"/>
          <p:nvPr/>
        </p:nvSpPr>
        <p:spPr>
          <a:xfrm>
            <a:off x="8504731" y="4577933"/>
            <a:ext cx="4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ru-RU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1A10F-3C8F-4324-92EF-BE3DB43A9CB9}"/>
              </a:ext>
            </a:extLst>
          </p:cNvPr>
          <p:cNvSpPr txBox="1"/>
          <p:nvPr/>
        </p:nvSpPr>
        <p:spPr>
          <a:xfrm>
            <a:off x="329279" y="1975427"/>
            <a:ext cx="8175453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Разработка алгоритма определения отличий черт лица.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4A3DB-9CD9-4258-BDB4-CB122022D86F}"/>
              </a:ext>
            </a:extLst>
          </p:cNvPr>
          <p:cNvSpPr txBox="1"/>
          <p:nvPr/>
        </p:nvSpPr>
        <p:spPr>
          <a:xfrm>
            <a:off x="329279" y="96980"/>
            <a:ext cx="893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Тема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7901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68F979-C787-4958-992A-6E4755388778}"/>
              </a:ext>
            </a:extLst>
          </p:cNvPr>
          <p:cNvSpPr txBox="1"/>
          <p:nvPr/>
        </p:nvSpPr>
        <p:spPr>
          <a:xfrm>
            <a:off x="8504731" y="4577933"/>
            <a:ext cx="4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BBC8D-5FEE-42D8-9DA7-7890BC33DAAD}"/>
              </a:ext>
            </a:extLst>
          </p:cNvPr>
          <p:cNvSpPr txBox="1"/>
          <p:nvPr/>
        </p:nvSpPr>
        <p:spPr>
          <a:xfrm>
            <a:off x="329279" y="96980"/>
            <a:ext cx="893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 и предмет исследования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233179-17B9-4EBF-A3FF-008B9CB01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9" t="9664" r="29529" b="29159"/>
          <a:stretch/>
        </p:blipFill>
        <p:spPr>
          <a:xfrm>
            <a:off x="505640" y="1752323"/>
            <a:ext cx="180000" cy="268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63D11A-4C1F-4CC8-AF16-24E6DB9930C6}"/>
              </a:ext>
            </a:extLst>
          </p:cNvPr>
          <p:cNvSpPr txBox="1"/>
          <p:nvPr/>
        </p:nvSpPr>
        <p:spPr>
          <a:xfrm>
            <a:off x="976746" y="1490956"/>
            <a:ext cx="7527986" cy="79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 исследования –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анализ разных людей в задаче определения отличий черт лица.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6BDDB-7300-44BC-A51C-707316ABD573}"/>
              </a:ext>
            </a:extLst>
          </p:cNvPr>
          <p:cNvSpPr txBox="1"/>
          <p:nvPr/>
        </p:nvSpPr>
        <p:spPr>
          <a:xfrm>
            <a:off x="976746" y="2860852"/>
            <a:ext cx="7527986" cy="79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Предмет исследования -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применение методов компьютерного зрения и глубокого обучения для извлечения и анализа признаков лица.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E735717-DAA4-417C-B94A-E8F8C51C9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9" t="9664" r="29529" b="29159"/>
          <a:stretch/>
        </p:blipFill>
        <p:spPr>
          <a:xfrm>
            <a:off x="505640" y="3122219"/>
            <a:ext cx="180000" cy="2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6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68F979-C787-4958-992A-6E4755388778}"/>
              </a:ext>
            </a:extLst>
          </p:cNvPr>
          <p:cNvSpPr txBox="1"/>
          <p:nvPr/>
        </p:nvSpPr>
        <p:spPr>
          <a:xfrm>
            <a:off x="8504731" y="4577933"/>
            <a:ext cx="4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endParaRPr lang="ru-RU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EE7988-B38E-4AE8-9DE4-8BA774F5F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9" t="9664" r="29529" b="29159"/>
          <a:stretch/>
        </p:blipFill>
        <p:spPr>
          <a:xfrm>
            <a:off x="505640" y="1292752"/>
            <a:ext cx="180000" cy="268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7983B-CD6E-4105-982C-CF196C1F2DD0}"/>
              </a:ext>
            </a:extLst>
          </p:cNvPr>
          <p:cNvSpPr txBox="1"/>
          <p:nvPr/>
        </p:nvSpPr>
        <p:spPr>
          <a:xfrm>
            <a:off x="976746" y="846721"/>
            <a:ext cx="7527986" cy="1161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Цель исследования -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разработать алгоритм определения отличных черт лица человека на основе компьютерного зрения, используя методы машинного обучения.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E1B15-673A-4AD9-9E7B-BEECF6EB39EB}"/>
              </a:ext>
            </a:extLst>
          </p:cNvPr>
          <p:cNvSpPr txBox="1"/>
          <p:nvPr/>
        </p:nvSpPr>
        <p:spPr>
          <a:xfrm>
            <a:off x="976746" y="2158329"/>
            <a:ext cx="7527986" cy="1899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Задачи</a:t>
            </a:r>
            <a:r>
              <a:rPr lang="en-GB" sz="16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Анализ проблемы отличных черт лица каждого человека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Сравнительный анализ  признаков лица человека.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Сбор и предварительная обработка данных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Разработка алгоритма для анализа признаков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801AD3B-12C4-4CB8-9006-FD652B2C9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9" t="9664" r="29529" b="29159"/>
          <a:stretch/>
        </p:blipFill>
        <p:spPr>
          <a:xfrm>
            <a:off x="505640" y="3257151"/>
            <a:ext cx="180000" cy="268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8BBA27-D54B-42DB-AFD4-42B5CFBBD9D6}"/>
              </a:ext>
            </a:extLst>
          </p:cNvPr>
          <p:cNvSpPr txBox="1"/>
          <p:nvPr/>
        </p:nvSpPr>
        <p:spPr>
          <a:xfrm>
            <a:off x="329279" y="96980"/>
            <a:ext cx="893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13577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37783-3D72-43F2-83FF-BEC5D50FDCB2}"/>
              </a:ext>
            </a:extLst>
          </p:cNvPr>
          <p:cNvSpPr txBox="1"/>
          <p:nvPr/>
        </p:nvSpPr>
        <p:spPr>
          <a:xfrm>
            <a:off x="329279" y="96980"/>
            <a:ext cx="893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ПРОЦЕСС ОБРАБОТКИ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D370AC-FF52-4C8D-8062-3B013BC3E2A0}"/>
              </a:ext>
            </a:extLst>
          </p:cNvPr>
          <p:cNvSpPr txBox="1"/>
          <p:nvPr/>
        </p:nvSpPr>
        <p:spPr>
          <a:xfrm>
            <a:off x="3000914" y="833280"/>
            <a:ext cx="328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ВХОД: Случайный фрейм из видео</a:t>
            </a:r>
            <a:endParaRPr lang="ru-RU" sz="1200" dirty="0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A34512BE-153B-4CB2-9521-4C062F4D47C9}"/>
              </a:ext>
            </a:extLst>
          </p:cNvPr>
          <p:cNvSpPr/>
          <p:nvPr/>
        </p:nvSpPr>
        <p:spPr>
          <a:xfrm>
            <a:off x="3002921" y="1493205"/>
            <a:ext cx="1065691" cy="484632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Детектор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CF5BC8C-7845-465B-A01D-ED0F8674E2D3}"/>
              </a:ext>
            </a:extLst>
          </p:cNvPr>
          <p:cNvSpPr/>
          <p:nvPr/>
        </p:nvSpPr>
        <p:spPr>
          <a:xfrm>
            <a:off x="3168674" y="3146206"/>
            <a:ext cx="342028" cy="3350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917F718-F8D7-4BE3-8A51-727EA54C6868}"/>
              </a:ext>
            </a:extLst>
          </p:cNvPr>
          <p:cNvSpPr/>
          <p:nvPr/>
        </p:nvSpPr>
        <p:spPr>
          <a:xfrm>
            <a:off x="3510702" y="3146206"/>
            <a:ext cx="342028" cy="3350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FE98D3F-655D-4B47-BBDE-E0C747DF350E}"/>
              </a:ext>
            </a:extLst>
          </p:cNvPr>
          <p:cNvSpPr/>
          <p:nvPr/>
        </p:nvSpPr>
        <p:spPr>
          <a:xfrm>
            <a:off x="3852730" y="3144882"/>
            <a:ext cx="342028" cy="3350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9911744-F102-438C-B2DE-4EDAE5E63246}"/>
              </a:ext>
            </a:extLst>
          </p:cNvPr>
          <p:cNvSpPr/>
          <p:nvPr/>
        </p:nvSpPr>
        <p:spPr>
          <a:xfrm>
            <a:off x="4194757" y="3146206"/>
            <a:ext cx="1382069" cy="3350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.  .  .  .  .  .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AE0F03A-5FB4-492A-B792-B52FA5EBD79D}"/>
              </a:ext>
            </a:extLst>
          </p:cNvPr>
          <p:cNvSpPr/>
          <p:nvPr/>
        </p:nvSpPr>
        <p:spPr>
          <a:xfrm>
            <a:off x="5576825" y="3144882"/>
            <a:ext cx="342028" cy="3350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73FCB16-D5D6-4A16-AC22-CCE738C08C2E}"/>
              </a:ext>
            </a:extLst>
          </p:cNvPr>
          <p:cNvSpPr/>
          <p:nvPr/>
        </p:nvSpPr>
        <p:spPr>
          <a:xfrm>
            <a:off x="5918853" y="3144882"/>
            <a:ext cx="342028" cy="3350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0515E7F-8FA5-47A1-ABC4-20B2D5B86B94}"/>
              </a:ext>
            </a:extLst>
          </p:cNvPr>
          <p:cNvSpPr/>
          <p:nvPr/>
        </p:nvSpPr>
        <p:spPr>
          <a:xfrm>
            <a:off x="6260880" y="3146210"/>
            <a:ext cx="342028" cy="3350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9A8519-D6F6-41A4-91D9-9040AD169BB1}"/>
              </a:ext>
            </a:extLst>
          </p:cNvPr>
          <p:cNvSpPr txBox="1"/>
          <p:nvPr/>
        </p:nvSpPr>
        <p:spPr>
          <a:xfrm>
            <a:off x="3211390" y="3520586"/>
            <a:ext cx="983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1     2     3</a:t>
            </a:r>
            <a:endParaRPr lang="ru-R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16008-8071-4C8E-877A-495B13A4BEDB}"/>
              </a:ext>
            </a:extLst>
          </p:cNvPr>
          <p:cNvSpPr txBox="1"/>
          <p:nvPr/>
        </p:nvSpPr>
        <p:spPr>
          <a:xfrm>
            <a:off x="5525368" y="3514977"/>
            <a:ext cx="1238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476 477 478</a:t>
            </a:r>
            <a:endParaRPr lang="ru-RU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739F4A-EAE2-4967-BD31-23A55BF3ADF9}"/>
              </a:ext>
            </a:extLst>
          </p:cNvPr>
          <p:cNvSpPr txBox="1"/>
          <p:nvPr/>
        </p:nvSpPr>
        <p:spPr>
          <a:xfrm>
            <a:off x="3481004" y="2762313"/>
            <a:ext cx="328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Вектор признаков</a:t>
            </a:r>
            <a:endParaRPr lang="ru-RU" sz="1200" dirty="0"/>
          </a:p>
        </p:txBody>
      </p:sp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33A639E1-DE7E-4AD3-AD48-1887E0CD05F1}"/>
              </a:ext>
            </a:extLst>
          </p:cNvPr>
          <p:cNvSpPr/>
          <p:nvPr/>
        </p:nvSpPr>
        <p:spPr>
          <a:xfrm>
            <a:off x="4750882" y="3730570"/>
            <a:ext cx="484632" cy="506061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C847FB-725B-4267-93C3-1F9878678593}"/>
              </a:ext>
            </a:extLst>
          </p:cNvPr>
          <p:cNvSpPr txBox="1"/>
          <p:nvPr/>
        </p:nvSpPr>
        <p:spPr>
          <a:xfrm>
            <a:off x="3703073" y="4259220"/>
            <a:ext cx="2710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Обучение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TripletMarginLoss</a:t>
            </a:r>
            <a:endParaRPr lang="ru-RU" sz="1200" dirty="0"/>
          </a:p>
        </p:txBody>
      </p:sp>
      <p:sp>
        <p:nvSpPr>
          <p:cNvPr id="42" name="Стрелка: вниз 41">
            <a:extLst>
              <a:ext uri="{FF2B5EF4-FFF2-40B4-BE49-F238E27FC236}">
                <a16:creationId xmlns:a16="http://schemas.microsoft.com/office/drawing/2014/main" id="{136A37FC-9CF6-4234-8913-EABFB300983F}"/>
              </a:ext>
            </a:extLst>
          </p:cNvPr>
          <p:cNvSpPr/>
          <p:nvPr/>
        </p:nvSpPr>
        <p:spPr>
          <a:xfrm>
            <a:off x="4765223" y="2302579"/>
            <a:ext cx="484632" cy="506061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 descr="Изображение выглядит как человек, стена, внутренний, накладные волосы&#10;&#10;Автоматически созданное описание">
            <a:extLst>
              <a:ext uri="{FF2B5EF4-FFF2-40B4-BE49-F238E27FC236}">
                <a16:creationId xmlns:a16="http://schemas.microsoft.com/office/drawing/2014/main" id="{2D701B3B-AFF4-460A-BC8C-310C0C79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82" y="1182179"/>
            <a:ext cx="1922676" cy="108150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DAE136C4-A03C-4FAF-823E-E0406FF1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051" y="1187637"/>
            <a:ext cx="1922677" cy="10957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6273EA9-7ED4-4F13-88BB-32FF422ECD2A}"/>
              </a:ext>
            </a:extLst>
          </p:cNvPr>
          <p:cNvSpPr txBox="1"/>
          <p:nvPr/>
        </p:nvSpPr>
        <p:spPr>
          <a:xfrm>
            <a:off x="8504731" y="4577933"/>
            <a:ext cx="4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ru-RU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7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0F8DD1-F59E-47F8-82AF-CC2B17DAED5C}"/>
              </a:ext>
            </a:extLst>
          </p:cNvPr>
          <p:cNvSpPr txBox="1"/>
          <p:nvPr/>
        </p:nvSpPr>
        <p:spPr>
          <a:xfrm>
            <a:off x="329279" y="96980"/>
            <a:ext cx="893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Детектор</a:t>
            </a:r>
            <a:r>
              <a:rPr lang="en-US" sz="20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000" dirty="0" err="1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MediaPipe</a:t>
            </a:r>
            <a:endParaRPr lang="ru-RU" sz="2000" dirty="0">
              <a:solidFill>
                <a:srgbClr val="00478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2E3A23-7C8D-4E69-AEB0-56E5096B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5" y="23751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924CBE7-87C4-480B-A2C0-D108DC9D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67" y="23751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D5E9C88-25C6-4940-A311-B65FD9C4523F}"/>
              </a:ext>
            </a:extLst>
          </p:cNvPr>
          <p:cNvSpPr txBox="1"/>
          <p:nvPr/>
        </p:nvSpPr>
        <p:spPr>
          <a:xfrm>
            <a:off x="329279" y="836222"/>
            <a:ext cx="8634982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MediaPipe</a:t>
            </a:r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Face </a:t>
            </a:r>
            <a:r>
              <a:rPr lang="ru-R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Mesh</a:t>
            </a:r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это решение для геометрии лица, которое оценивает 478 трехмерных ориентиров лица в режиме реального времени. Каждый ориентир состоит из координат x, y и z.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988CAD-B802-4E1E-B189-57CEEEC3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436" y="1835194"/>
            <a:ext cx="1080000" cy="108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4BC77E-4AAB-4E98-921C-517E396EC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436" y="2908267"/>
            <a:ext cx="1080000" cy="108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89ADDAF-93FE-4E4A-93F2-898DE3A52D63}"/>
              </a:ext>
            </a:extLst>
          </p:cNvPr>
          <p:cNvCxnSpPr/>
          <p:nvPr/>
        </p:nvCxnSpPr>
        <p:spPr>
          <a:xfrm>
            <a:off x="2500744" y="2915194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03684B-D599-4C94-8790-DEE389C10CFA}"/>
              </a:ext>
            </a:extLst>
          </p:cNvPr>
          <p:cNvCxnSpPr>
            <a:cxnSpLocks/>
          </p:cNvCxnSpPr>
          <p:nvPr/>
        </p:nvCxnSpPr>
        <p:spPr>
          <a:xfrm>
            <a:off x="4953003" y="2915195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F2DD4B-D5BE-4F4D-8A38-64FDB1DBEB99}"/>
              </a:ext>
            </a:extLst>
          </p:cNvPr>
          <p:cNvSpPr txBox="1"/>
          <p:nvPr/>
        </p:nvSpPr>
        <p:spPr>
          <a:xfrm>
            <a:off x="1976283" y="3466960"/>
            <a:ext cx="15196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Полное отслеживание внешности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131F1-FA60-46AC-90AD-E8777163280F}"/>
              </a:ext>
            </a:extLst>
          </p:cNvPr>
          <p:cNvSpPr txBox="1"/>
          <p:nvPr/>
        </p:nvSpPr>
        <p:spPr>
          <a:xfrm>
            <a:off x="4429567" y="3574682"/>
            <a:ext cx="1519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Отслеживание подзон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06BC6-C55D-4E32-9BF7-535364B14D3A}"/>
              </a:ext>
            </a:extLst>
          </p:cNvPr>
          <p:cNvSpPr txBox="1"/>
          <p:nvPr/>
        </p:nvSpPr>
        <p:spPr>
          <a:xfrm>
            <a:off x="7285585" y="2129122"/>
            <a:ext cx="1478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Отслеживание взгляда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9B7B10-B124-4772-A5A0-47A57E3C47BC}"/>
              </a:ext>
            </a:extLst>
          </p:cNvPr>
          <p:cNvSpPr txBox="1"/>
          <p:nvPr/>
        </p:nvSpPr>
        <p:spPr>
          <a:xfrm>
            <a:off x="7285585" y="3197370"/>
            <a:ext cx="1478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Отслеживание губ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C4494-B582-4C8A-BEA7-41E5ED65F789}"/>
              </a:ext>
            </a:extLst>
          </p:cNvPr>
          <p:cNvSpPr txBox="1"/>
          <p:nvPr/>
        </p:nvSpPr>
        <p:spPr>
          <a:xfrm>
            <a:off x="8504731" y="4577933"/>
            <a:ext cx="4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endParaRPr lang="ru-RU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7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68F979-C787-4958-992A-6E4755388778}"/>
              </a:ext>
            </a:extLst>
          </p:cNvPr>
          <p:cNvSpPr txBox="1"/>
          <p:nvPr/>
        </p:nvSpPr>
        <p:spPr>
          <a:xfrm>
            <a:off x="8504731" y="4577933"/>
            <a:ext cx="4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  <a:endParaRPr lang="ru-RU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F8DD1-F59E-47F8-82AF-CC2B17DAED5C}"/>
              </a:ext>
            </a:extLst>
          </p:cNvPr>
          <p:cNvSpPr txBox="1"/>
          <p:nvPr/>
        </p:nvSpPr>
        <p:spPr>
          <a:xfrm>
            <a:off x="329279" y="96980"/>
            <a:ext cx="893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Процесс обучения</a:t>
            </a: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5D1C8C82-BFFA-4D41-9E0F-45ECCFA4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82403"/>
              </p:ext>
            </p:extLst>
          </p:nvPr>
        </p:nvGraphicFramePr>
        <p:xfrm>
          <a:off x="1870409" y="1253497"/>
          <a:ext cx="6219588" cy="156729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3116">
                  <a:extLst>
                    <a:ext uri="{9D8B030D-6E8A-4147-A177-3AD203B41FA5}">
                      <a16:colId xmlns:a16="http://schemas.microsoft.com/office/drawing/2014/main" val="2687808438"/>
                    </a:ext>
                  </a:extLst>
                </a:gridCol>
                <a:gridCol w="2215012">
                  <a:extLst>
                    <a:ext uri="{9D8B030D-6E8A-4147-A177-3AD203B41FA5}">
                      <a16:colId xmlns:a16="http://schemas.microsoft.com/office/drawing/2014/main" val="457036014"/>
                    </a:ext>
                  </a:extLst>
                </a:gridCol>
                <a:gridCol w="1529881">
                  <a:extLst>
                    <a:ext uri="{9D8B030D-6E8A-4147-A177-3AD203B41FA5}">
                      <a16:colId xmlns:a16="http://schemas.microsoft.com/office/drawing/2014/main" val="3504306550"/>
                    </a:ext>
                  </a:extLst>
                </a:gridCol>
                <a:gridCol w="851579">
                  <a:extLst>
                    <a:ext uri="{9D8B030D-6E8A-4147-A177-3AD203B41FA5}">
                      <a16:colId xmlns:a16="http://schemas.microsoft.com/office/drawing/2014/main" val="2740992683"/>
                    </a:ext>
                  </a:extLst>
                </a:gridCol>
              </a:tblGrid>
              <a:tr h="28713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Задача</a:t>
                      </a:r>
                      <a:endParaRPr lang="en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Модель</a:t>
                      </a:r>
                      <a:endParaRPr lang="en-RU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Функция потерь</a:t>
                      </a:r>
                      <a:endParaRPr lang="en-RU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Метрика</a:t>
                      </a:r>
                      <a:endParaRPr lang="en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0656"/>
                  </a:ext>
                </a:extLst>
              </a:tr>
              <a:tr h="414621">
                <a:tc>
                  <a:txBody>
                    <a:bodyPr/>
                    <a:lstStyle/>
                    <a:p>
                      <a:r>
                        <a:rPr lang="ru-RU" sz="1200" dirty="0"/>
                        <a:t>Классификация</a:t>
                      </a:r>
                    </a:p>
                    <a:p>
                      <a:r>
                        <a:rPr lang="ru-RU" sz="1200" dirty="0"/>
                        <a:t>(</a:t>
                      </a:r>
                      <a:r>
                        <a:rPr lang="ru-RU" sz="1200" dirty="0" err="1"/>
                        <a:t>Предобучение</a:t>
                      </a:r>
                      <a:r>
                        <a:rPr lang="ru-RU" sz="1200" dirty="0"/>
                        <a:t>)</a:t>
                      </a:r>
                      <a:endParaRPr lang="en-RU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MediaPipe</a:t>
                      </a:r>
                      <a:r>
                        <a:rPr lang="ru-RU" sz="1200" dirty="0"/>
                        <a:t>(75 точек)</a:t>
                      </a:r>
                      <a:r>
                        <a:rPr lang="en-US" sz="1200" dirty="0"/>
                        <a:t> + fully connected layers</a:t>
                      </a:r>
                      <a:r>
                        <a:rPr lang="ru-RU" sz="1200" dirty="0"/>
                        <a:t> + выходной вектор размером 5000</a:t>
                      </a:r>
                      <a:endParaRPr lang="en-RU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MSE-MEAN</a:t>
                      </a:r>
                      <a:endParaRPr lang="en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 </a:t>
                      </a:r>
                      <a:r>
                        <a:rPr lang="en-RU" sz="1200" dirty="0"/>
                        <a:t>0.</a:t>
                      </a:r>
                      <a:r>
                        <a:rPr lang="en-US" sz="1200" dirty="0"/>
                        <a:t>93</a:t>
                      </a:r>
                      <a:endParaRPr lang="en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34272"/>
                  </a:ext>
                </a:extLst>
              </a:tr>
              <a:tr h="350414">
                <a:tc>
                  <a:txBody>
                    <a:bodyPr/>
                    <a:lstStyle/>
                    <a:p>
                      <a:r>
                        <a:rPr lang="ru-RU" sz="1200" dirty="0"/>
                        <a:t>Кластеризация</a:t>
                      </a:r>
                      <a:endParaRPr lang="en-RU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MediaPipe</a:t>
                      </a:r>
                      <a:r>
                        <a:rPr lang="ru-RU" sz="1200" dirty="0"/>
                        <a:t>(</a:t>
                      </a:r>
                      <a:r>
                        <a:rPr lang="en-US" sz="1200" dirty="0"/>
                        <a:t>75</a:t>
                      </a:r>
                      <a:r>
                        <a:rPr lang="ru-RU" sz="1200" dirty="0"/>
                        <a:t> точек) + </a:t>
                      </a:r>
                      <a:r>
                        <a:rPr lang="en-US" sz="1200" dirty="0"/>
                        <a:t>fully connected layers + </a:t>
                      </a:r>
                      <a:r>
                        <a:rPr lang="ru-RU" sz="1200" dirty="0"/>
                        <a:t>Выходной вектор размером 128</a:t>
                      </a:r>
                      <a:endParaRPr lang="en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TripletMarginLoss</a:t>
                      </a:r>
                      <a:endParaRPr lang="en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diffusion map</a:t>
                      </a:r>
                      <a:endParaRPr lang="en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49108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E0E48FE-F903-4021-81F8-4EBA6EDED76F}"/>
              </a:ext>
            </a:extLst>
          </p:cNvPr>
          <p:cNvSpPr txBox="1"/>
          <p:nvPr/>
        </p:nvSpPr>
        <p:spPr>
          <a:xfrm>
            <a:off x="67228" y="1625693"/>
            <a:ext cx="2215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/>
              <a:t>Датасет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ru-RU" sz="1200" dirty="0"/>
              <a:t>Открытые источники 5000 людей.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51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68F979-C787-4958-992A-6E4755388778}"/>
              </a:ext>
            </a:extLst>
          </p:cNvPr>
          <p:cNvSpPr txBox="1"/>
          <p:nvPr/>
        </p:nvSpPr>
        <p:spPr>
          <a:xfrm>
            <a:off x="8504731" y="4577933"/>
            <a:ext cx="4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  <a:endParaRPr lang="ru-RU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BD784-B85E-48A0-8042-8BA6DDBF6BC8}"/>
              </a:ext>
            </a:extLst>
          </p:cNvPr>
          <p:cNvSpPr txBox="1"/>
          <p:nvPr/>
        </p:nvSpPr>
        <p:spPr>
          <a:xfrm>
            <a:off x="117763" y="9698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rgbClr val="00478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82033-46FB-44A2-92A9-D664E885B1D5}"/>
              </a:ext>
            </a:extLst>
          </p:cNvPr>
          <p:cNvSpPr txBox="1"/>
          <p:nvPr/>
        </p:nvSpPr>
        <p:spPr>
          <a:xfrm>
            <a:off x="329279" y="96980"/>
            <a:ext cx="893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47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ИТОГИ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D3CD3A-1082-4923-AB04-061354800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7" t="11481" r="7616" b="4882"/>
          <a:stretch/>
        </p:blipFill>
        <p:spPr>
          <a:xfrm>
            <a:off x="2659439" y="2184171"/>
            <a:ext cx="3420274" cy="28548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70D6EA-7A83-4AAF-A20B-8DCC1CD22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06" y="649154"/>
            <a:ext cx="1028209" cy="1827927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человек, внутренний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9CB6A817-B8C6-4DBC-B1A4-DF4960635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32" y="649154"/>
            <a:ext cx="1028209" cy="1827927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3687F963-2C13-4FB3-AC53-03E7D824C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194" y="646763"/>
            <a:ext cx="1028209" cy="1827928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человек, пластмассовый&#10;&#10;Автоматически созданное описание">
            <a:extLst>
              <a:ext uri="{FF2B5EF4-FFF2-40B4-BE49-F238E27FC236}">
                <a16:creationId xmlns:a16="http://schemas.microsoft.com/office/drawing/2014/main" id="{10B792DC-1151-4AE1-922D-3B4ED50B0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820" y="646763"/>
            <a:ext cx="1029554" cy="1830318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женщина, одежда, стен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CD37A007-0CDA-41C1-81B4-C1E604CE9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9712" y="649153"/>
            <a:ext cx="1029553" cy="1830317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внутренний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954D092C-8DFC-4CEC-ACBC-B74F0BB2E8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429838" y="646763"/>
            <a:ext cx="1030898" cy="18327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192AD7-F1B3-45C5-9DC5-2594B943CD6B}"/>
              </a:ext>
            </a:extLst>
          </p:cNvPr>
          <p:cNvSpPr txBox="1"/>
          <p:nvPr/>
        </p:nvSpPr>
        <p:spPr>
          <a:xfrm>
            <a:off x="1060867" y="247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5C826-7738-4D77-AA6A-5334E377D503}"/>
              </a:ext>
            </a:extLst>
          </p:cNvPr>
          <p:cNvSpPr txBox="1"/>
          <p:nvPr/>
        </p:nvSpPr>
        <p:spPr>
          <a:xfrm>
            <a:off x="2250034" y="247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580D0-DCA9-4F3E-B3D4-7C13CEC82A07}"/>
              </a:ext>
            </a:extLst>
          </p:cNvPr>
          <p:cNvSpPr txBox="1"/>
          <p:nvPr/>
        </p:nvSpPr>
        <p:spPr>
          <a:xfrm>
            <a:off x="3469455" y="2442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C00D-FAB6-490B-8B11-E4BA9A351AB8}"/>
              </a:ext>
            </a:extLst>
          </p:cNvPr>
          <p:cNvSpPr txBox="1"/>
          <p:nvPr/>
        </p:nvSpPr>
        <p:spPr>
          <a:xfrm>
            <a:off x="4690938" y="2442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4D5E96-8C0D-4660-B179-4EFE61BCCA15}"/>
              </a:ext>
            </a:extLst>
          </p:cNvPr>
          <p:cNvSpPr txBox="1"/>
          <p:nvPr/>
        </p:nvSpPr>
        <p:spPr>
          <a:xfrm>
            <a:off x="6525845" y="247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4A335E-5ADD-4238-8D8F-171B042477C9}"/>
              </a:ext>
            </a:extLst>
          </p:cNvPr>
          <p:cNvSpPr txBox="1"/>
          <p:nvPr/>
        </p:nvSpPr>
        <p:spPr>
          <a:xfrm>
            <a:off x="7794444" y="2442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37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4868</TotalTime>
  <Words>256</Words>
  <Application>Microsoft Office PowerPoint</Application>
  <PresentationFormat>Экран (16:9)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Light</vt:lpstr>
      <vt:lpstr>Open Sans SemiBold</vt:lpstr>
      <vt:lpstr>1_Cover</vt:lpstr>
      <vt:lpstr>Детектирование лица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Михаил Алп</cp:lastModifiedBy>
  <cp:revision>54</cp:revision>
  <dcterms:created xsi:type="dcterms:W3CDTF">2014-06-27T12:30:22Z</dcterms:created>
  <dcterms:modified xsi:type="dcterms:W3CDTF">2022-03-10T08:32:53Z</dcterms:modified>
</cp:coreProperties>
</file>