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63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9" r:id="rId13"/>
    <p:sldId id="270" r:id="rId14"/>
    <p:sldId id="262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02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70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75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09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50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264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063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937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72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3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9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8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3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76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76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46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6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C669-300D-473E-BE9E-F937AEA5C1AB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61C8-F4C3-4D8D-9706-8D50924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128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39858-BC69-43A5-9538-D548DB24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1F243E-3850-4E88-88BA-8F3AECB09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4" t="11070" r="30217" b="14420"/>
          <a:stretch/>
        </p:blipFill>
        <p:spPr>
          <a:xfrm>
            <a:off x="9136904" y="618518"/>
            <a:ext cx="1910507" cy="147857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0B9DC22-98C8-4107-A2E9-5E7298AD784E}"/>
              </a:ext>
            </a:extLst>
          </p:cNvPr>
          <p:cNvSpPr txBox="1"/>
          <p:nvPr/>
        </p:nvSpPr>
        <p:spPr>
          <a:xfrm>
            <a:off x="1222872" y="3027018"/>
            <a:ext cx="85711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Une étude sur l'eau potable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97047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5BDC8-AE4D-403C-8334-A79BE01F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Blueprint</a:t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391BBF-11FB-4348-AC5F-A665EC133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69" y="1608463"/>
            <a:ext cx="6477918" cy="4631019"/>
          </a:xfrm>
        </p:spPr>
      </p:pic>
    </p:spTree>
    <p:extLst>
      <p:ext uri="{BB962C8B-B14F-4D97-AF65-F5344CB8AC3E}">
        <p14:creationId xmlns:p14="http://schemas.microsoft.com/office/powerpoint/2010/main" val="380809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D3C2A-5586-4D68-95C7-78A77D9E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 bord Power BI Vue MONDE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233ABF-EB39-4CB1-B812-CCB875866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395" y="1843839"/>
            <a:ext cx="8890611" cy="4727960"/>
          </a:xfrm>
        </p:spPr>
      </p:pic>
    </p:spTree>
    <p:extLst>
      <p:ext uri="{BB962C8B-B14F-4D97-AF65-F5344CB8AC3E}">
        <p14:creationId xmlns:p14="http://schemas.microsoft.com/office/powerpoint/2010/main" val="128143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E8B58-1FE7-4794-9947-722DDAF8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 bord Power BI Vue CONTINENT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4343E1F-8889-49BE-BA23-492A87CA1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632" y="1721820"/>
            <a:ext cx="8438920" cy="4730274"/>
          </a:xfrm>
        </p:spPr>
      </p:pic>
    </p:spTree>
    <p:extLst>
      <p:ext uri="{BB962C8B-B14F-4D97-AF65-F5344CB8AC3E}">
        <p14:creationId xmlns:p14="http://schemas.microsoft.com/office/powerpoint/2010/main" val="122662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E78A3-3C54-4E2D-95E2-7CFE512D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 bord Power BI Vue PAYS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7E45128-922C-4AAD-8A1E-30A1BB990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765" y="1618291"/>
            <a:ext cx="8538073" cy="4783254"/>
          </a:xfrm>
        </p:spPr>
      </p:pic>
    </p:spTree>
    <p:extLst>
      <p:ext uri="{BB962C8B-B14F-4D97-AF65-F5344CB8AC3E}">
        <p14:creationId xmlns:p14="http://schemas.microsoft.com/office/powerpoint/2010/main" val="49348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CE063-B18E-4C16-99E2-A8AEA5E9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0413"/>
            <a:ext cx="9905998" cy="4655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VUE DES 3 DOMAINS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F19274-47CD-497B-82C3-6FD27BE19D85}"/>
              </a:ext>
            </a:extLst>
          </p:cNvPr>
          <p:cNvSpPr txBox="1"/>
          <p:nvPr/>
        </p:nvSpPr>
        <p:spPr>
          <a:xfrm>
            <a:off x="8188130" y="580966"/>
            <a:ext cx="224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services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8EE4593-BA49-424E-A024-E9F29167636C}"/>
              </a:ext>
            </a:extLst>
          </p:cNvPr>
          <p:cNvSpPr txBox="1"/>
          <p:nvPr/>
        </p:nvSpPr>
        <p:spPr>
          <a:xfrm>
            <a:off x="946124" y="1271254"/>
            <a:ext cx="263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modernisation des services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0BC133-9CE7-4D1E-8263-E91ADB84537D}"/>
              </a:ext>
            </a:extLst>
          </p:cNvPr>
          <p:cNvSpPr txBox="1"/>
          <p:nvPr/>
        </p:nvSpPr>
        <p:spPr>
          <a:xfrm>
            <a:off x="5228687" y="5045808"/>
            <a:ext cx="138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consulting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8F96C3-A203-4DC3-A077-E5E750DF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1267F4B-A711-49B4-8BBB-483CCA65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018" y="915712"/>
            <a:ext cx="5149813" cy="251328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22DA6D8-12DA-4C96-AC78-422FE9C52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5" y="1649198"/>
            <a:ext cx="5696243" cy="311166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2500E8A-E355-4F1E-98D6-44F1E1E44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137" y="3717588"/>
            <a:ext cx="5765082" cy="3025773"/>
          </a:xfrm>
          <a:prstGeom prst="rect">
            <a:avLst/>
          </a:prstGeom>
        </p:spPr>
      </p:pic>
      <p:sp>
        <p:nvSpPr>
          <p:cNvPr id="23" name="Bouton d’action : obtenir des informations 2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E84D318-E785-45B6-B33E-0094D7244E7E}"/>
              </a:ext>
            </a:extLst>
          </p:cNvPr>
          <p:cNvSpPr/>
          <p:nvPr/>
        </p:nvSpPr>
        <p:spPr>
          <a:xfrm>
            <a:off x="11262297" y="5473763"/>
            <a:ext cx="581297" cy="634875"/>
          </a:xfrm>
          <a:prstGeom prst="actionButtonInform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Bouton d’action : obtenir des informations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F4B44F1-A9A7-420D-B7C5-330FF8765172}"/>
              </a:ext>
            </a:extLst>
          </p:cNvPr>
          <p:cNvSpPr/>
          <p:nvPr/>
        </p:nvSpPr>
        <p:spPr>
          <a:xfrm>
            <a:off x="1141412" y="2622337"/>
            <a:ext cx="581297" cy="634875"/>
          </a:xfrm>
          <a:prstGeom prst="actionButtonInform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Bouton d’action : obtenir des informations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5FFC97A-899A-4742-A248-1DD6363DD25A}"/>
              </a:ext>
            </a:extLst>
          </p:cNvPr>
          <p:cNvSpPr/>
          <p:nvPr/>
        </p:nvSpPr>
        <p:spPr>
          <a:xfrm>
            <a:off x="8725937" y="1649198"/>
            <a:ext cx="581297" cy="634875"/>
          </a:xfrm>
          <a:prstGeom prst="actionButtonInform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31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3CE70-0C46-4028-B7C4-6FC3CFF2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972" y="0"/>
            <a:ext cx="9905998" cy="1478570"/>
          </a:xfrm>
        </p:spPr>
        <p:txBody>
          <a:bodyPr/>
          <a:lstStyle/>
          <a:p>
            <a:r>
              <a:rPr lang="fr-FR" dirty="0"/>
              <a:t>Pays potentiels à cibler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E2E23E1-935A-429E-99D0-24F23FBE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3" y="0"/>
            <a:ext cx="3017703" cy="2048232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EF3FC2-B1D6-4076-9987-D29639BE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3" y="2070266"/>
            <a:ext cx="3017703" cy="22938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6BDF63-9B4B-45DC-B99E-C6C202BC8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3" y="4381373"/>
            <a:ext cx="3017703" cy="2476627"/>
          </a:xfrm>
          <a:prstGeom prst="rect">
            <a:avLst/>
          </a:prstGeom>
        </p:spPr>
      </p:pic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4E69758B-4442-490A-8FED-5397022A4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811022"/>
              </p:ext>
            </p:extLst>
          </p:nvPr>
        </p:nvGraphicFramePr>
        <p:xfrm>
          <a:off x="3287922" y="1509312"/>
          <a:ext cx="8500125" cy="43946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357">
                  <a:extLst>
                    <a:ext uri="{9D8B030D-6E8A-4147-A177-3AD203B41FA5}">
                      <a16:colId xmlns:a16="http://schemas.microsoft.com/office/drawing/2014/main" val="922365326"/>
                    </a:ext>
                  </a:extLst>
                </a:gridCol>
                <a:gridCol w="2292729">
                  <a:extLst>
                    <a:ext uri="{9D8B030D-6E8A-4147-A177-3AD203B41FA5}">
                      <a16:colId xmlns:a16="http://schemas.microsoft.com/office/drawing/2014/main" val="1174120311"/>
                    </a:ext>
                  </a:extLst>
                </a:gridCol>
                <a:gridCol w="5141039">
                  <a:extLst>
                    <a:ext uri="{9D8B030D-6E8A-4147-A177-3AD203B41FA5}">
                      <a16:colId xmlns:a16="http://schemas.microsoft.com/office/drawing/2014/main" val="3034696389"/>
                    </a:ext>
                  </a:extLst>
                </a:gridCol>
              </a:tblGrid>
              <a:tr h="453120">
                <a:tc>
                  <a:txBody>
                    <a:bodyPr/>
                    <a:lstStyle/>
                    <a:p>
                      <a:pPr algn="ctr"/>
                      <a:endParaRPr lang="fr-FR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Pays ciblé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le(s) Domaine(s)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989498"/>
                  </a:ext>
                </a:extLst>
              </a:tr>
              <a:tr h="7929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Sierra </a:t>
                      </a:r>
                      <a:r>
                        <a:rPr lang="fr-FR" dirty="0" err="1"/>
                        <a:t>Leons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Modernisation, Création de services, Consulting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679191"/>
                  </a:ext>
                </a:extLst>
              </a:tr>
              <a:tr h="7929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Création de services, Consulting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103383"/>
                  </a:ext>
                </a:extLst>
              </a:tr>
              <a:tr h="7929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Uganda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Modernisation, Création de services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532318"/>
                  </a:ext>
                </a:extLst>
              </a:tr>
              <a:tr h="79296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Somalia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Création de services, Consulting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004652"/>
                  </a:ext>
                </a:extLst>
              </a:tr>
              <a:tr h="7046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………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118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69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AD803-32EE-4F5C-A9A9-ECEE4202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887EF-B9D2-490A-9BC8-0D1D64017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Difficulté d’accès à l’eau potable dans le monde </a:t>
            </a:r>
          </a:p>
          <a:p>
            <a:r>
              <a:rPr lang="fr-FR" dirty="0"/>
              <a:t>L’accès à l’eau potable vs. La stabilité politiques</a:t>
            </a:r>
          </a:p>
          <a:p>
            <a:r>
              <a:rPr lang="fr-FR" dirty="0"/>
              <a:t>Taux d’urbanisation en évolution </a:t>
            </a:r>
          </a:p>
          <a:p>
            <a:r>
              <a:rPr lang="fr-FR" dirty="0"/>
              <a:t>La taux de mortalité due à la consommation d’eau insalubre est très élevée dans les pays d'Afrique</a:t>
            </a:r>
          </a:p>
          <a:p>
            <a:r>
              <a:rPr lang="fr-FR" dirty="0"/>
              <a:t>Pays potentiels vs. Choix d’</a:t>
            </a:r>
            <a:r>
              <a:rPr lang="fr-FR" dirty="0" err="1"/>
              <a:t>uitlisateur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92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83071-7DBE-4E9B-815D-C2ED92F9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0E69A-B6BD-4030-814A-84E856F1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400" b="1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25549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D740C-9098-4B21-AE84-027A2718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F97E82-DE36-467E-A4BB-30E43BF7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602" y="2249487"/>
            <a:ext cx="10000809" cy="390894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DWFA, "</a:t>
            </a:r>
            <a:r>
              <a:rPr lang="fr-FR" dirty="0" err="1"/>
              <a:t>Drinking</a:t>
            </a:r>
            <a:r>
              <a:rPr lang="fr-FR" dirty="0"/>
              <a:t> Water for All", est une organisation non gouvernementale qui aspire à garantir l'accès à l'eau potable pour tous, ou de manière plus réaliste, pour un nombre maximal de personnes. Pour atteindre cet objectif, son action se concentre sur trois domaines spécifiques :</a:t>
            </a:r>
          </a:p>
          <a:p>
            <a:r>
              <a:rPr lang="fr-FR" dirty="0"/>
              <a:t> faciliter l'accès à l'eau potable,</a:t>
            </a:r>
          </a:p>
          <a:p>
            <a:r>
              <a:rPr lang="fr-FR" dirty="0"/>
              <a:t> moderniser les infrastructures existantes, et </a:t>
            </a:r>
          </a:p>
          <a:p>
            <a:r>
              <a:rPr lang="fr-FR" dirty="0"/>
              <a:t>offrir des services de consultation aux gouvernements afin de promouvoir l'accès à l'eau. L'objectif de la présente étude est de déterminer quels pays sont éligibles pour bénéficier de notre expertise dans ces domaines.</a:t>
            </a:r>
          </a:p>
        </p:txBody>
      </p:sp>
    </p:spTree>
    <p:extLst>
      <p:ext uri="{BB962C8B-B14F-4D97-AF65-F5344CB8AC3E}">
        <p14:creationId xmlns:p14="http://schemas.microsoft.com/office/powerpoint/2010/main" val="222877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BF559-FA66-4F9D-8645-9830399B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D65710-F39E-4BF7-A506-CD14E02F7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Réaliser un </a:t>
            </a:r>
            <a:r>
              <a:rPr lang="fr-FR" b="1" dirty="0"/>
              <a:t>tableau de bord </a:t>
            </a:r>
            <a:r>
              <a:rPr lang="fr-FR" dirty="0"/>
              <a:t>présentant une vue globale de l’accès à l’eau potable dans le monde. Celui-ci permettra de choisir les pays à cibler </a:t>
            </a:r>
          </a:p>
        </p:txBody>
      </p:sp>
    </p:spTree>
    <p:extLst>
      <p:ext uri="{BB962C8B-B14F-4D97-AF65-F5344CB8AC3E}">
        <p14:creationId xmlns:p14="http://schemas.microsoft.com/office/powerpoint/2010/main" val="145206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3D183-C5D8-440B-AA81-A7EE1134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307" y="140895"/>
            <a:ext cx="9905998" cy="747640"/>
          </a:xfrm>
        </p:spPr>
        <p:txBody>
          <a:bodyPr/>
          <a:lstStyle/>
          <a:p>
            <a:r>
              <a:rPr lang="fr-FR" dirty="0"/>
              <a:t>LES JEUX DES DONNEES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97FB4-5CB1-4EF3-89A1-476BB920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F2EB527-5B8C-4AB5-990E-A095983BC2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551425"/>
              </p:ext>
            </p:extLst>
          </p:nvPr>
        </p:nvGraphicFramePr>
        <p:xfrm>
          <a:off x="1241359" y="1311470"/>
          <a:ext cx="10105893" cy="878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6682">
                  <a:extLst>
                    <a:ext uri="{9D8B030D-6E8A-4147-A177-3AD203B41FA5}">
                      <a16:colId xmlns:a16="http://schemas.microsoft.com/office/drawing/2014/main" val="26902117"/>
                    </a:ext>
                  </a:extLst>
                </a:gridCol>
                <a:gridCol w="5539211">
                  <a:extLst>
                    <a:ext uri="{9D8B030D-6E8A-4147-A177-3AD203B41FA5}">
                      <a16:colId xmlns:a16="http://schemas.microsoft.com/office/drawing/2014/main" val="3202277068"/>
                    </a:ext>
                  </a:extLst>
                </a:gridCol>
              </a:tblGrid>
              <a:tr h="1734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2000" b="1" u="none" strike="noStrike" dirty="0">
                          <a:effectLst/>
                        </a:rPr>
                        <a:t>Population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Country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9532180"/>
                  </a:ext>
                </a:extLst>
              </a:tr>
              <a:tr h="1734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 err="1">
                          <a:effectLst/>
                        </a:rPr>
                        <a:t>Year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5605252"/>
                  </a:ext>
                </a:extLst>
              </a:tr>
              <a:tr h="1734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Granularity : Total / Urban / Rural / Male / Female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0719785"/>
                  </a:ext>
                </a:extLst>
              </a:tr>
              <a:tr h="1734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Population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8389545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74A57CA-5AC3-439F-8FA0-D25B6BF5A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7193"/>
              </p:ext>
            </p:extLst>
          </p:nvPr>
        </p:nvGraphicFramePr>
        <p:xfrm>
          <a:off x="1241358" y="2298562"/>
          <a:ext cx="10105893" cy="946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6680">
                  <a:extLst>
                    <a:ext uri="{9D8B030D-6E8A-4147-A177-3AD203B41FA5}">
                      <a16:colId xmlns:a16="http://schemas.microsoft.com/office/drawing/2014/main" val="597142405"/>
                    </a:ext>
                  </a:extLst>
                </a:gridCol>
                <a:gridCol w="5539213">
                  <a:extLst>
                    <a:ext uri="{9D8B030D-6E8A-4147-A177-3AD203B41FA5}">
                      <a16:colId xmlns:a16="http://schemas.microsoft.com/office/drawing/2014/main" val="1368862348"/>
                    </a:ext>
                  </a:extLst>
                </a:gridCol>
              </a:tblGrid>
              <a:tr h="17277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2000" u="none" strike="noStrike" dirty="0" err="1">
                          <a:effectLst/>
                        </a:rPr>
                        <a:t>BasicAndSafelyManagedDrinkingWaterServices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Country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2723764"/>
                  </a:ext>
                </a:extLst>
              </a:tr>
              <a:tr h="17277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err="1">
                          <a:effectLst/>
                        </a:rPr>
                        <a:t>Year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6217278"/>
                  </a:ext>
                </a:extLst>
              </a:tr>
              <a:tr h="17277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err="1">
                          <a:effectLst/>
                        </a:rPr>
                        <a:t>Granularity</a:t>
                      </a:r>
                      <a:r>
                        <a:rPr lang="fr-FR" sz="1200" u="none" strike="noStrike" dirty="0">
                          <a:effectLst/>
                        </a:rPr>
                        <a:t> : Total / Urban / Rural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3095524"/>
                  </a:ext>
                </a:extLst>
              </a:tr>
              <a:tr h="17277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Population using at least basic drinking-water services (%)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03949"/>
                  </a:ext>
                </a:extLst>
              </a:tr>
              <a:tr h="17277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Population using safely managed drinking-water services (%)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598614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95BC4A6-038E-4E5F-AAA2-79FC3441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03436"/>
              </p:ext>
            </p:extLst>
          </p:nvPr>
        </p:nvGraphicFramePr>
        <p:xfrm>
          <a:off x="1241359" y="3358576"/>
          <a:ext cx="10105892" cy="946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6679">
                  <a:extLst>
                    <a:ext uri="{9D8B030D-6E8A-4147-A177-3AD203B41FA5}">
                      <a16:colId xmlns:a16="http://schemas.microsoft.com/office/drawing/2014/main" val="3821271523"/>
                    </a:ext>
                  </a:extLst>
                </a:gridCol>
                <a:gridCol w="5539213">
                  <a:extLst>
                    <a:ext uri="{9D8B030D-6E8A-4147-A177-3AD203B41FA5}">
                      <a16:colId xmlns:a16="http://schemas.microsoft.com/office/drawing/2014/main" val="2905400483"/>
                    </a:ext>
                  </a:extLst>
                </a:gridCol>
              </a:tblGrid>
              <a:tr h="168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2400" u="none" strike="noStrike" dirty="0" err="1">
                          <a:effectLst/>
                        </a:rPr>
                        <a:t>MortalityRateAttributedToWater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Country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539012"/>
                  </a:ext>
                </a:extLst>
              </a:tr>
              <a:tr h="16804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Year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2727470"/>
                  </a:ext>
                </a:extLst>
              </a:tr>
              <a:tr h="16804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err="1">
                          <a:effectLst/>
                        </a:rPr>
                        <a:t>Granularity</a:t>
                      </a:r>
                      <a:r>
                        <a:rPr lang="fr-FR" sz="1200" u="none" strike="noStrike" dirty="0">
                          <a:effectLst/>
                        </a:rPr>
                        <a:t> : Total / Urban / Rural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8612278"/>
                  </a:ext>
                </a:extLst>
              </a:tr>
              <a:tr h="16804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Mortality rate attributed to exposure to unsafe WASH services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435498"/>
                  </a:ext>
                </a:extLst>
              </a:tr>
              <a:tr h="16804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WASH </a:t>
                      </a:r>
                      <a:r>
                        <a:rPr lang="fr-FR" sz="1200" u="none" strike="noStrike" dirty="0" err="1">
                          <a:effectLst/>
                        </a:rPr>
                        <a:t>deaths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529413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E5DEB14-BADD-4203-B4F8-D4B56118E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39427"/>
              </p:ext>
            </p:extLst>
          </p:nvPr>
        </p:nvGraphicFramePr>
        <p:xfrm>
          <a:off x="1241359" y="4418590"/>
          <a:ext cx="10105892" cy="75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6679">
                  <a:extLst>
                    <a:ext uri="{9D8B030D-6E8A-4147-A177-3AD203B41FA5}">
                      <a16:colId xmlns:a16="http://schemas.microsoft.com/office/drawing/2014/main" val="295726572"/>
                    </a:ext>
                  </a:extLst>
                </a:gridCol>
                <a:gridCol w="5539213">
                  <a:extLst>
                    <a:ext uri="{9D8B030D-6E8A-4147-A177-3AD203B41FA5}">
                      <a16:colId xmlns:a16="http://schemas.microsoft.com/office/drawing/2014/main" val="3199118488"/>
                    </a:ext>
                  </a:extLst>
                </a:gridCol>
              </a:tblGrid>
              <a:tr h="1596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2800" u="none" strike="noStrike" dirty="0" err="1">
                          <a:effectLst/>
                        </a:rPr>
                        <a:t>PoliticalStability</a:t>
                      </a:r>
                      <a:endParaRPr lang="fr-F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Country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6175845"/>
                  </a:ext>
                </a:extLst>
              </a:tr>
              <a:tr h="1596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Year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7233320"/>
                  </a:ext>
                </a:extLst>
              </a:tr>
              <a:tr h="1596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err="1">
                          <a:effectLst/>
                        </a:rPr>
                        <a:t>Granularity</a:t>
                      </a:r>
                      <a:r>
                        <a:rPr lang="fr-FR" sz="1200" u="none" strike="noStrike" dirty="0">
                          <a:effectLst/>
                        </a:rPr>
                        <a:t> : Total 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9224552"/>
                  </a:ext>
                </a:extLst>
              </a:tr>
              <a:tr h="1596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 err="1">
                          <a:effectLst/>
                        </a:rPr>
                        <a:t>Political_Stability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3397759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E8F8B6-1C9C-46DC-9D75-67A02704DCA6}"/>
              </a:ext>
            </a:extLst>
          </p:cNvPr>
          <p:cNvSpPr txBox="1"/>
          <p:nvPr/>
        </p:nvSpPr>
        <p:spPr>
          <a:xfrm>
            <a:off x="1346935" y="848945"/>
            <a:ext cx="763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fichiers csv (datés 2000 jusqu’à 2018)*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B872466-B50C-449D-B987-1EF8C8E1A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55578"/>
              </p:ext>
            </p:extLst>
          </p:nvPr>
        </p:nvGraphicFramePr>
        <p:xfrm>
          <a:off x="1241359" y="5342127"/>
          <a:ext cx="10105892" cy="795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0631">
                  <a:extLst>
                    <a:ext uri="{9D8B030D-6E8A-4147-A177-3AD203B41FA5}">
                      <a16:colId xmlns:a16="http://schemas.microsoft.com/office/drawing/2014/main" val="295726572"/>
                    </a:ext>
                  </a:extLst>
                </a:gridCol>
                <a:gridCol w="5475261">
                  <a:extLst>
                    <a:ext uri="{9D8B030D-6E8A-4147-A177-3AD203B41FA5}">
                      <a16:colId xmlns:a16="http://schemas.microsoft.com/office/drawing/2014/main" val="3199118488"/>
                    </a:ext>
                  </a:extLst>
                </a:gridCol>
              </a:tblGrid>
              <a:tr h="4767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2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RegionCountry</a:t>
                      </a:r>
                      <a:endParaRPr lang="fr-F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 dirty="0">
                          <a:effectLst/>
                        </a:rPr>
                        <a:t>Country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6175845"/>
                  </a:ext>
                </a:extLst>
              </a:tr>
              <a:tr h="31924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u="none" strike="noStrike" dirty="0">
                          <a:effectLst/>
                        </a:rPr>
                        <a:t>Continent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922455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22D1E359-51E8-456E-8B14-98F40664366D}"/>
              </a:ext>
            </a:extLst>
          </p:cNvPr>
          <p:cNvSpPr txBox="1"/>
          <p:nvPr/>
        </p:nvSpPr>
        <p:spPr>
          <a:xfrm>
            <a:off x="1520328" y="6304708"/>
            <a:ext cx="7678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*Sauf pour les données Mortalité sont disponibles uniquement en 2016 et le fichier </a:t>
            </a:r>
            <a:r>
              <a:rPr lang="fr-FR" sz="1200" dirty="0" err="1"/>
              <a:t>RegionCountry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0241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D422A-C7F9-4E8C-A52F-A10A416F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et Qualité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F3AA5-27D6-47C0-880B-D53ADBE5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des nouvelles colonnes</a:t>
            </a:r>
          </a:p>
          <a:p>
            <a:r>
              <a:rPr lang="fr-FR" dirty="0"/>
              <a:t>Changement le format de certaines données</a:t>
            </a:r>
          </a:p>
          <a:p>
            <a:r>
              <a:rPr lang="fr-FR" dirty="0"/>
              <a:t>Reformuler  champs des données à partir d’autres champs</a:t>
            </a:r>
          </a:p>
          <a:p>
            <a:r>
              <a:rPr lang="fr-FR" dirty="0"/>
              <a:t>Vérification des doublons.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19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B7C78-2A63-4ACB-8266-F637B352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818" y="73326"/>
            <a:ext cx="9743252" cy="1116496"/>
          </a:xfrm>
        </p:spPr>
        <p:txBody>
          <a:bodyPr/>
          <a:lstStyle/>
          <a:p>
            <a:r>
              <a:rPr lang="fr-FR" dirty="0" err="1"/>
              <a:t>Mockup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E310AC-639D-409A-8FBB-9D23747C1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31" y="1085729"/>
            <a:ext cx="9984954" cy="54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8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AAD93-5888-411E-9DE2-E4508741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FD82D43-CC08-49F2-BCA6-869C1F5AA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45" y="1277957"/>
            <a:ext cx="9044848" cy="5111826"/>
          </a:xfrm>
        </p:spPr>
      </p:pic>
    </p:spTree>
    <p:extLst>
      <p:ext uri="{BB962C8B-B14F-4D97-AF65-F5344CB8AC3E}">
        <p14:creationId xmlns:p14="http://schemas.microsoft.com/office/powerpoint/2010/main" val="73503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211C8-CC5B-4A55-9A7D-04517736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6995"/>
            <a:ext cx="9905998" cy="549271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7312C68-D653-4BCE-B2B0-07E9B333B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96" y="1002535"/>
            <a:ext cx="8962384" cy="5255046"/>
          </a:xfrm>
        </p:spPr>
      </p:pic>
    </p:spTree>
    <p:extLst>
      <p:ext uri="{BB962C8B-B14F-4D97-AF65-F5344CB8AC3E}">
        <p14:creationId xmlns:p14="http://schemas.microsoft.com/office/powerpoint/2010/main" val="13265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F33F3-3C68-4A5D-9C77-E9D34AEC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8BAD90B-A44B-4D01-BE19-16F521FD3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98" y="881349"/>
            <a:ext cx="6378765" cy="5838940"/>
          </a:xfrm>
        </p:spPr>
      </p:pic>
    </p:spTree>
    <p:extLst>
      <p:ext uri="{BB962C8B-B14F-4D97-AF65-F5344CB8AC3E}">
        <p14:creationId xmlns:p14="http://schemas.microsoft.com/office/powerpoint/2010/main" val="3094840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393</Words>
  <Application>Microsoft Office PowerPoint</Application>
  <PresentationFormat>Grand écran</PresentationFormat>
  <Paragraphs>75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</vt:lpstr>
      <vt:lpstr>Présentation PowerPoint</vt:lpstr>
      <vt:lpstr>Contexte</vt:lpstr>
      <vt:lpstr>Objective</vt:lpstr>
      <vt:lpstr>LES JEUX DES DONNEES</vt:lpstr>
      <vt:lpstr>Traitement et Qualité de données</vt:lpstr>
      <vt:lpstr>Mockup</vt:lpstr>
      <vt:lpstr>Présentation PowerPoint</vt:lpstr>
      <vt:lpstr>Présentation PowerPoint</vt:lpstr>
      <vt:lpstr>Présentation PowerPoint</vt:lpstr>
      <vt:lpstr>Blueprint </vt:lpstr>
      <vt:lpstr>tableau de bord Power BI Vue MONDE</vt:lpstr>
      <vt:lpstr>tableau de bord Power BI Vue CONTINENT</vt:lpstr>
      <vt:lpstr>tableau de bord Power BI Vue PAYS</vt:lpstr>
      <vt:lpstr>VUE DES 3 DOMAINS</vt:lpstr>
      <vt:lpstr>Pays potentiels à cibler</vt:lpstr>
      <vt:lpstr>Conclusion</vt:lpstr>
      <vt:lpstr>Présentation PowerPoint</vt:lpstr>
    </vt:vector>
  </TitlesOfParts>
  <Company>Generali Shared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SAAD Ghaith</dc:creator>
  <cp:lastModifiedBy>SAAD Ghaith</cp:lastModifiedBy>
  <cp:revision>6</cp:revision>
  <dcterms:created xsi:type="dcterms:W3CDTF">2023-11-19T21:11:49Z</dcterms:created>
  <dcterms:modified xsi:type="dcterms:W3CDTF">2023-11-26T15:09:50Z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f4bb52-9e9d-4296-940a-59002820a53c_Enabled">
    <vt:lpwstr>true</vt:lpwstr>
  </property>
  <property fmtid="{D5CDD505-2E9C-101B-9397-08002B2CF9AE}" pid="3" name="MSIP_Label_5bf4bb52-9e9d-4296-940a-59002820a53c_SetDate">
    <vt:lpwstr>2023-11-19T21:11:50Z</vt:lpwstr>
  </property>
  <property fmtid="{D5CDD505-2E9C-101B-9397-08002B2CF9AE}" pid="4" name="MSIP_Label_5bf4bb52-9e9d-4296-940a-59002820a53c_Method">
    <vt:lpwstr>Standard</vt:lpwstr>
  </property>
  <property fmtid="{D5CDD505-2E9C-101B-9397-08002B2CF9AE}" pid="5" name="MSIP_Label_5bf4bb52-9e9d-4296-940a-59002820a53c_Name">
    <vt:lpwstr>5bf4bb52-9e9d-4296-940a-59002820a53c</vt:lpwstr>
  </property>
  <property fmtid="{D5CDD505-2E9C-101B-9397-08002B2CF9AE}" pid="6" name="MSIP_Label_5bf4bb52-9e9d-4296-940a-59002820a53c_SiteId">
    <vt:lpwstr>cbeb3ecc-6f45-4183-b5a8-088140deae5d</vt:lpwstr>
  </property>
  <property fmtid="{D5CDD505-2E9C-101B-9397-08002B2CF9AE}" pid="7" name="MSIP_Label_5bf4bb52-9e9d-4296-940a-59002820a53c_ActionId">
    <vt:lpwstr>720f28cb-f727-4058-830a-ff97f3c73780</vt:lpwstr>
  </property>
  <property fmtid="{D5CDD505-2E9C-101B-9397-08002B2CF9AE}" pid="8" name="MSIP_Label_5bf4bb52-9e9d-4296-940a-59002820a53c_ContentBits">
    <vt:lpwstr>0</vt:lpwstr>
  </property>
</Properties>
</file>