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8" r:id="rId8"/>
    <p:sldId id="262" r:id="rId9"/>
    <p:sldId id="263" r:id="rId10"/>
    <p:sldId id="265" r:id="rId11"/>
    <p:sldId id="266" r:id="rId12"/>
    <p:sldId id="267"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EC017B5-EC77-49B9-ACDF-07CE107FF6A1}">
          <p14:sldIdLst>
            <p14:sldId id="256"/>
            <p14:sldId id="257"/>
            <p14:sldId id="258"/>
            <p14:sldId id="259"/>
          </p14:sldIdLst>
        </p14:section>
        <p14:section name="Section sans titre" id="{A8EACB91-DC7D-4DC5-8726-D238A0534E2F}">
          <p14:sldIdLst>
            <p14:sldId id="260"/>
            <p14:sldId id="261"/>
            <p14:sldId id="268"/>
            <p14:sldId id="262"/>
            <p14:sldId id="263"/>
            <p14:sldId id="265"/>
            <p14:sldId id="266"/>
            <p14:sldId id="267"/>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9A343-6710-40FD-B2E5-5C34A0E4F4F8}" type="datetimeFigureOut">
              <a:rPr lang="fr-FR" smtClean="0"/>
              <a:t>18/02/2024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87777-1CC4-464A-BF0A-CD105CA57577}" type="slidenum">
              <a:rPr lang="fr-FR" smtClean="0"/>
              <a:t>‹N°›</a:t>
            </a:fld>
            <a:endParaRPr lang="fr-FR"/>
          </a:p>
        </p:txBody>
      </p:sp>
    </p:spTree>
    <p:extLst>
      <p:ext uri="{BB962C8B-B14F-4D97-AF65-F5344CB8AC3E}">
        <p14:creationId xmlns:p14="http://schemas.microsoft.com/office/powerpoint/2010/main" val="1849812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6B87777-1CC4-464A-BF0A-CD105CA57577}" type="slidenum">
              <a:rPr lang="fr-FR" smtClean="0"/>
              <a:t>6</a:t>
            </a:fld>
            <a:endParaRPr lang="fr-FR"/>
          </a:p>
        </p:txBody>
      </p:sp>
    </p:spTree>
    <p:extLst>
      <p:ext uri="{BB962C8B-B14F-4D97-AF65-F5344CB8AC3E}">
        <p14:creationId xmlns:p14="http://schemas.microsoft.com/office/powerpoint/2010/main" val="132883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5A8C6-E646-9690-CEC9-352CED3FA5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AA3FBC-FEB7-06E9-B264-CD74F61F0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728CE8A-44F8-D2F4-884D-370204BFF466}"/>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9A799549-319D-65F6-AEFD-45F148190F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3F2ED83-674E-3E45-9BEA-FD9A7BF70D25}"/>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1008673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724E41-5E57-1F09-B041-6ED887B7973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C86977-EC79-F6EA-20D4-AEB68CB9C35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C50C6-D514-D015-C7C8-8F1C0995FB05}"/>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0BE0D210-A7B7-0307-1724-7823F81487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25F9F5-B78A-3695-EB26-50F3A0FFDA19}"/>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243679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BC2B8E-512A-2477-B786-D907C347CC5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FE1D5CF-113F-9ECE-C7DD-F3DECD9B8B2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0F0237-A7A2-1828-F2C7-5B8CBC88F72A}"/>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E8684B42-0252-1B35-8880-B5FDF11A2E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90C9BB3-6CCC-61E4-BAB0-F6EDC0DDF6C8}"/>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381682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35615F-E604-0037-3D23-0A50D2BE0BC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16BD3D4-2476-3DE2-FC35-E8CFFBB4FF8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3BB4B5-C50A-905B-5D9C-669DDEDE517D}"/>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31545839-3ADA-A3E4-A309-923D0EF0724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29B9E6-A337-5C89-70C5-8BB87A8020C9}"/>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387946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D5AFA-01CF-125F-3F67-A397EC7C8EC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33AB678-1023-6335-DEBD-FB243FA96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34CD74-6210-20CF-216A-B060835D72BA}"/>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CE1A72A2-C154-1AD6-2ADE-11412402B8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8E8E62-A345-3765-3790-B4C9BE81BA3C}"/>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150294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2C892-839F-357C-EAF2-036CB4661A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F8AEA5-9D0E-878B-ADC2-F808E3E23BC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F1E3CBC-26F6-99FC-E85A-26471ED49E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13C667A-1175-1ABB-75C9-00307035B0F2}"/>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6" name="Espace réservé du pied de page 5">
            <a:extLst>
              <a:ext uri="{FF2B5EF4-FFF2-40B4-BE49-F238E27FC236}">
                <a16:creationId xmlns:a16="http://schemas.microsoft.com/office/drawing/2014/main" id="{2A61FF42-71CB-4196-184A-AA56DB2B814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F9698AF-5EA3-A20D-458B-D3325CA4B894}"/>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1338050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834693-9593-CFCF-3A32-F1AF514C314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5E180A-CCA6-6CFB-96B8-F8DA84C6A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F599C1A-6B06-9B84-FD12-EBFD78D8D85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8D3B1E0-50D4-FAB0-6767-27A10BE8F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0C81840-E40B-1F6D-6AE3-117975561B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1A04E09-D393-51FB-DFDE-BFBEA49C68BA}"/>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8" name="Espace réservé du pied de page 7">
            <a:extLst>
              <a:ext uri="{FF2B5EF4-FFF2-40B4-BE49-F238E27FC236}">
                <a16:creationId xmlns:a16="http://schemas.microsoft.com/office/drawing/2014/main" id="{D0053D76-56B5-BDFA-6CCC-7C5B33B70B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447DF7E-F839-158E-9922-7252D5F51CA5}"/>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260915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B517F4-91B8-77DF-1182-710BAB20EC8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03416C2-85A4-20B3-B5D9-779292CDC678}"/>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4" name="Espace réservé du pied de page 3">
            <a:extLst>
              <a:ext uri="{FF2B5EF4-FFF2-40B4-BE49-F238E27FC236}">
                <a16:creationId xmlns:a16="http://schemas.microsoft.com/office/drawing/2014/main" id="{05084837-55DE-BEF3-ECD2-FB78CFDCF25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DDF84D0-0670-9170-BEA4-D2875596037B}"/>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80078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435C692-B377-9D8F-467F-3718699C15A9}"/>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3" name="Espace réservé du pied de page 2">
            <a:extLst>
              <a:ext uri="{FF2B5EF4-FFF2-40B4-BE49-F238E27FC236}">
                <a16:creationId xmlns:a16="http://schemas.microsoft.com/office/drawing/2014/main" id="{C946BE03-4AEA-0026-5CBA-2E52AFAE893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E5DF5E7-1EB4-F307-2CC6-B99A94041517}"/>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148602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41E799-389D-2137-066D-1D87A1D888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A3EC227-ABC6-2783-656A-95FA95B00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BED4572-E8F5-C36F-5164-BF25DE564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228635-0030-4103-A1C1-D2C85FC8ED22}"/>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6" name="Espace réservé du pied de page 5">
            <a:extLst>
              <a:ext uri="{FF2B5EF4-FFF2-40B4-BE49-F238E27FC236}">
                <a16:creationId xmlns:a16="http://schemas.microsoft.com/office/drawing/2014/main" id="{CC53FFCE-557D-A95D-8469-941D3400DF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4A9E375-9296-EA93-7C44-3926E483C4D3}"/>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254713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3BC9A0-D59F-B69F-53D3-F4AD43A5DE2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BADA071-502F-2A36-4B18-A477939D9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2793F4-3322-8205-0CBB-59C2A69B9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5DBD8A-4830-44B6-05A8-684162ABB51C}"/>
              </a:ext>
            </a:extLst>
          </p:cNvPr>
          <p:cNvSpPr>
            <a:spLocks noGrp="1"/>
          </p:cNvSpPr>
          <p:nvPr>
            <p:ph type="dt" sz="half" idx="10"/>
          </p:nvPr>
        </p:nvSpPr>
        <p:spPr/>
        <p:txBody>
          <a:bodyPr/>
          <a:lstStyle/>
          <a:p>
            <a:fld id="{7797D3AB-2215-4AD2-B9C7-A0AD16E47EFF}" type="datetimeFigureOut">
              <a:rPr lang="fr-FR" smtClean="0"/>
              <a:t>18/02/2024</a:t>
            </a:fld>
            <a:endParaRPr lang="fr-FR"/>
          </a:p>
        </p:txBody>
      </p:sp>
      <p:sp>
        <p:nvSpPr>
          <p:cNvPr id="6" name="Espace réservé du pied de page 5">
            <a:extLst>
              <a:ext uri="{FF2B5EF4-FFF2-40B4-BE49-F238E27FC236}">
                <a16:creationId xmlns:a16="http://schemas.microsoft.com/office/drawing/2014/main" id="{DE90C8BC-D48E-0E97-D4D5-6DEC5FB65FA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E2021E5-41DE-B849-8617-6D6B889C0E84}"/>
              </a:ext>
            </a:extLst>
          </p:cNvPr>
          <p:cNvSpPr>
            <a:spLocks noGrp="1"/>
          </p:cNvSpPr>
          <p:nvPr>
            <p:ph type="sldNum" sz="quarter" idx="12"/>
          </p:nvPr>
        </p:nvSpPr>
        <p:spPr/>
        <p:txBody>
          <a:bodyPr/>
          <a:lstStyle/>
          <a:p>
            <a:fld id="{63FEF461-E27A-471F-A75D-DC94BDCB3E4A}" type="slidenum">
              <a:rPr lang="fr-FR" smtClean="0"/>
              <a:t>‹N°›</a:t>
            </a:fld>
            <a:endParaRPr lang="fr-FR"/>
          </a:p>
        </p:txBody>
      </p:sp>
    </p:spTree>
    <p:extLst>
      <p:ext uri="{BB962C8B-B14F-4D97-AF65-F5344CB8AC3E}">
        <p14:creationId xmlns:p14="http://schemas.microsoft.com/office/powerpoint/2010/main" val="2921664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52D95FD-9548-C5D7-2896-1353C2E7E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04B05A4-863A-F9C5-9B7F-5DE6DCB81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9D02FB-28DC-D3C3-AABE-658E29832F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7D3AB-2215-4AD2-B9C7-A0AD16E47EFF}" type="datetimeFigureOut">
              <a:rPr lang="fr-FR" smtClean="0"/>
              <a:t>18/02/2024</a:t>
            </a:fld>
            <a:endParaRPr lang="fr-FR"/>
          </a:p>
        </p:txBody>
      </p:sp>
      <p:sp>
        <p:nvSpPr>
          <p:cNvPr id="5" name="Espace réservé du pied de page 4">
            <a:extLst>
              <a:ext uri="{FF2B5EF4-FFF2-40B4-BE49-F238E27FC236}">
                <a16:creationId xmlns:a16="http://schemas.microsoft.com/office/drawing/2014/main" id="{76072C84-958E-54D9-CBF6-29E051B81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667DE1D-83D3-78DE-1904-556753316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EF461-E27A-471F-A75D-DC94BDCB3E4A}" type="slidenum">
              <a:rPr lang="fr-FR" smtClean="0"/>
              <a:t>‹N°›</a:t>
            </a:fld>
            <a:endParaRPr lang="fr-FR"/>
          </a:p>
        </p:txBody>
      </p:sp>
    </p:spTree>
    <p:extLst>
      <p:ext uri="{BB962C8B-B14F-4D97-AF65-F5344CB8AC3E}">
        <p14:creationId xmlns:p14="http://schemas.microsoft.com/office/powerpoint/2010/main" val="343408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A6296-3890-466E-7BC0-78C29A0501CB}"/>
              </a:ext>
            </a:extLst>
          </p:cNvPr>
          <p:cNvSpPr>
            <a:spLocks noGrp="1"/>
          </p:cNvSpPr>
          <p:nvPr>
            <p:ph type="title"/>
          </p:nvPr>
        </p:nvSpPr>
        <p:spPr/>
        <p:txBody>
          <a:bodyPr/>
          <a:lstStyle/>
          <a:p>
            <a:r>
              <a:rPr lang="fr-FR" b="1" dirty="0"/>
              <a:t>La poule qui chante</a:t>
            </a:r>
          </a:p>
        </p:txBody>
      </p:sp>
      <p:sp>
        <p:nvSpPr>
          <p:cNvPr id="3" name="Espace réservé du contenu 2">
            <a:extLst>
              <a:ext uri="{FF2B5EF4-FFF2-40B4-BE49-F238E27FC236}">
                <a16:creationId xmlns:a16="http://schemas.microsoft.com/office/drawing/2014/main" id="{3430CC97-DDF0-9F43-56D1-EEC4454A8103}"/>
              </a:ext>
            </a:extLst>
          </p:cNvPr>
          <p:cNvSpPr>
            <a:spLocks noGrp="1"/>
          </p:cNvSpPr>
          <p:nvPr>
            <p:ph idx="1"/>
          </p:nvPr>
        </p:nvSpPr>
        <p:spPr>
          <a:xfrm>
            <a:off x="838200" y="1814992"/>
            <a:ext cx="10515600" cy="4351338"/>
          </a:xfrm>
        </p:spPr>
        <p:txBody>
          <a:bodyPr/>
          <a:lstStyle/>
          <a:p>
            <a:pPr marL="0" indent="0" algn="ctr">
              <a:buNone/>
            </a:pPr>
            <a:endParaRPr lang="fr-FR" dirty="0"/>
          </a:p>
          <a:p>
            <a:pPr algn="ctr"/>
            <a:r>
              <a:rPr lang="fr-FR" sz="6000" b="1" dirty="0"/>
              <a:t>Une étude de marché</a:t>
            </a:r>
          </a:p>
        </p:txBody>
      </p:sp>
      <p:pic>
        <p:nvPicPr>
          <p:cNvPr id="1026" name="Picture 2">
            <a:extLst>
              <a:ext uri="{FF2B5EF4-FFF2-40B4-BE49-F238E27FC236}">
                <a16:creationId xmlns:a16="http://schemas.microsoft.com/office/drawing/2014/main" id="{11A90D09-B158-92F4-5D3D-DCBFAEC95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877" y="3429000"/>
            <a:ext cx="5145157" cy="210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40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A527FA-6BBB-44F3-A9ED-3F9626EB1AA3}"/>
              </a:ext>
            </a:extLst>
          </p:cNvPr>
          <p:cNvSpPr>
            <a:spLocks noGrp="1"/>
          </p:cNvSpPr>
          <p:nvPr>
            <p:ph type="title"/>
          </p:nvPr>
        </p:nvSpPr>
        <p:spPr/>
        <p:txBody>
          <a:bodyPr>
            <a:normAutofit fontScale="90000"/>
          </a:bodyPr>
          <a:lstStyle/>
          <a:p>
            <a:r>
              <a:rPr lang="fr-FR" dirty="0"/>
              <a:t>  </a:t>
            </a:r>
            <a:br>
              <a:rPr lang="fr-FR" dirty="0"/>
            </a:br>
            <a:r>
              <a:rPr lang="fr-FR" b="1" dirty="0"/>
              <a:t>KMEANS</a:t>
            </a:r>
            <a:br>
              <a:rPr lang="fr-FR" dirty="0"/>
            </a:br>
            <a:endParaRPr lang="fr-FR" dirty="0"/>
          </a:p>
        </p:txBody>
      </p:sp>
      <p:sp>
        <p:nvSpPr>
          <p:cNvPr id="10" name="ZoneTexte 9">
            <a:extLst>
              <a:ext uri="{FF2B5EF4-FFF2-40B4-BE49-F238E27FC236}">
                <a16:creationId xmlns:a16="http://schemas.microsoft.com/office/drawing/2014/main" id="{6978891A-8D38-6D23-DB7F-9BB3D95615EB}"/>
              </a:ext>
            </a:extLst>
          </p:cNvPr>
          <p:cNvSpPr txBox="1"/>
          <p:nvPr/>
        </p:nvSpPr>
        <p:spPr>
          <a:xfrm>
            <a:off x="8080743" y="2964687"/>
            <a:ext cx="2743201" cy="1754326"/>
          </a:xfrm>
          <a:prstGeom prst="rect">
            <a:avLst/>
          </a:prstGeom>
          <a:noFill/>
        </p:spPr>
        <p:txBody>
          <a:bodyPr wrap="square" rtlCol="0">
            <a:spAutoFit/>
          </a:bodyPr>
          <a:lstStyle/>
          <a:p>
            <a:r>
              <a:rPr lang="fr-FR" dirty="0"/>
              <a:t>En utilisant la méthode du coude (</a:t>
            </a:r>
            <a:r>
              <a:rPr lang="fr-FR" dirty="0" err="1"/>
              <a:t>Elbow</a:t>
            </a:r>
            <a:r>
              <a:rPr lang="fr-FR" dirty="0"/>
              <a:t>), j'ai pu déterminer de manière visuelle le nombre optimal de clusters à utiliser, que j'ai fixé à 3 dans ce cas."</a:t>
            </a:r>
          </a:p>
        </p:txBody>
      </p:sp>
      <p:sp>
        <p:nvSpPr>
          <p:cNvPr id="12" name="Espace réservé du contenu 11">
            <a:extLst>
              <a:ext uri="{FF2B5EF4-FFF2-40B4-BE49-F238E27FC236}">
                <a16:creationId xmlns:a16="http://schemas.microsoft.com/office/drawing/2014/main" id="{CB495EC2-8B03-F1EA-4B0E-210C15C03E15}"/>
              </a:ext>
            </a:extLst>
          </p:cNvPr>
          <p:cNvSpPr>
            <a:spLocks noGrp="1"/>
          </p:cNvSpPr>
          <p:nvPr>
            <p:ph idx="1"/>
          </p:nvPr>
        </p:nvSpPr>
        <p:spPr>
          <a:xfrm>
            <a:off x="569844" y="2141537"/>
            <a:ext cx="10515600" cy="4351338"/>
          </a:xfrm>
        </p:spPr>
        <p:txBody>
          <a:bodyPr/>
          <a:lstStyle/>
          <a:p>
            <a:endParaRPr lang="fr-FR" dirty="0"/>
          </a:p>
        </p:txBody>
      </p:sp>
      <p:pic>
        <p:nvPicPr>
          <p:cNvPr id="14" name="Image 13">
            <a:extLst>
              <a:ext uri="{FF2B5EF4-FFF2-40B4-BE49-F238E27FC236}">
                <a16:creationId xmlns:a16="http://schemas.microsoft.com/office/drawing/2014/main" id="{75D6D6FE-10F6-B41B-F7B7-D66F295F71C2}"/>
              </a:ext>
            </a:extLst>
          </p:cNvPr>
          <p:cNvPicPr>
            <a:picLocks noChangeAspect="1"/>
          </p:cNvPicPr>
          <p:nvPr/>
        </p:nvPicPr>
        <p:blipFill>
          <a:blip r:embed="rId2"/>
          <a:stretch>
            <a:fillRect/>
          </a:stretch>
        </p:blipFill>
        <p:spPr>
          <a:xfrm>
            <a:off x="192162" y="2141537"/>
            <a:ext cx="7930116" cy="4105744"/>
          </a:xfrm>
          <a:prstGeom prst="rect">
            <a:avLst/>
          </a:prstGeom>
        </p:spPr>
      </p:pic>
      <p:cxnSp>
        <p:nvCxnSpPr>
          <p:cNvPr id="16" name="Connecteur droit avec flèche 15">
            <a:extLst>
              <a:ext uri="{FF2B5EF4-FFF2-40B4-BE49-F238E27FC236}">
                <a16:creationId xmlns:a16="http://schemas.microsoft.com/office/drawing/2014/main" id="{C02DFCFC-6A40-56ED-3AB4-24B2F8AF5441}"/>
              </a:ext>
            </a:extLst>
          </p:cNvPr>
          <p:cNvCxnSpPr/>
          <p:nvPr/>
        </p:nvCxnSpPr>
        <p:spPr>
          <a:xfrm flipV="1">
            <a:off x="1497110" y="5668329"/>
            <a:ext cx="489098" cy="467833"/>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59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F96E4E-316E-FFAE-6B2D-6274FF237519}"/>
              </a:ext>
            </a:extLst>
          </p:cNvPr>
          <p:cNvSpPr>
            <a:spLocks noGrp="1"/>
          </p:cNvSpPr>
          <p:nvPr>
            <p:ph type="title"/>
          </p:nvPr>
        </p:nvSpPr>
        <p:spPr/>
        <p:txBody>
          <a:bodyPr>
            <a:normAutofit/>
          </a:bodyPr>
          <a:lstStyle/>
          <a:p>
            <a:r>
              <a:rPr lang="fr-FR" b="1" dirty="0"/>
              <a:t>CLUSTERING K-MEANS</a:t>
            </a:r>
            <a:br>
              <a:rPr lang="fr-FR" b="1" dirty="0"/>
            </a:br>
            <a:r>
              <a:rPr lang="fr-FR" b="1" dirty="0"/>
              <a:t>SUBPLOTS</a:t>
            </a:r>
          </a:p>
        </p:txBody>
      </p:sp>
      <p:sp>
        <p:nvSpPr>
          <p:cNvPr id="3" name="Espace réservé du contenu 2">
            <a:extLst>
              <a:ext uri="{FF2B5EF4-FFF2-40B4-BE49-F238E27FC236}">
                <a16:creationId xmlns:a16="http://schemas.microsoft.com/office/drawing/2014/main" id="{64EC1838-9E19-C9D7-CBE0-A08E0318860C}"/>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8C16571E-FCAB-0EC0-DFD2-25DA2D9746CF}"/>
              </a:ext>
            </a:extLst>
          </p:cNvPr>
          <p:cNvPicPr>
            <a:picLocks noChangeAspect="1"/>
          </p:cNvPicPr>
          <p:nvPr/>
        </p:nvPicPr>
        <p:blipFill>
          <a:blip r:embed="rId2"/>
          <a:stretch>
            <a:fillRect/>
          </a:stretch>
        </p:blipFill>
        <p:spPr>
          <a:xfrm>
            <a:off x="1828800" y="2115879"/>
            <a:ext cx="9058942" cy="2626242"/>
          </a:xfrm>
          <a:prstGeom prst="rect">
            <a:avLst/>
          </a:prstGeom>
        </p:spPr>
      </p:pic>
      <p:sp>
        <p:nvSpPr>
          <p:cNvPr id="9" name="ZoneTexte 8">
            <a:extLst>
              <a:ext uri="{FF2B5EF4-FFF2-40B4-BE49-F238E27FC236}">
                <a16:creationId xmlns:a16="http://schemas.microsoft.com/office/drawing/2014/main" id="{B58597DB-D3B0-D836-7F8B-8200CD7EB62E}"/>
              </a:ext>
            </a:extLst>
          </p:cNvPr>
          <p:cNvSpPr txBox="1"/>
          <p:nvPr/>
        </p:nvSpPr>
        <p:spPr>
          <a:xfrm>
            <a:off x="2020186" y="5156790"/>
            <a:ext cx="8601740" cy="923330"/>
          </a:xfrm>
          <a:prstGeom prst="rect">
            <a:avLst/>
          </a:prstGeom>
          <a:noFill/>
        </p:spPr>
        <p:txBody>
          <a:bodyPr wrap="square" rtlCol="0">
            <a:spAutoFit/>
          </a:bodyPr>
          <a:lstStyle/>
          <a:p>
            <a:r>
              <a:rPr lang="fr-FR" b="0" i="0" dirty="0">
                <a:solidFill>
                  <a:srgbClr val="374151"/>
                </a:solidFill>
                <a:effectLst/>
                <a:latin typeface="Söhne"/>
              </a:rPr>
              <a:t>En examinant les sous-graphiques qui représentent différentes possibilités de segmentation des données en clusters, j'ai remarqué que choisir 3 clusters serait le plus approprié : ils demeurent nettement distincts les uns des autres, sans chevauchement.</a:t>
            </a:r>
            <a:endParaRPr lang="fr-FR" dirty="0"/>
          </a:p>
        </p:txBody>
      </p:sp>
    </p:spTree>
    <p:extLst>
      <p:ext uri="{BB962C8B-B14F-4D97-AF65-F5344CB8AC3E}">
        <p14:creationId xmlns:p14="http://schemas.microsoft.com/office/powerpoint/2010/main" val="245991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8CDB7-EE6C-812F-B23A-F91D1BA80BD2}"/>
              </a:ext>
            </a:extLst>
          </p:cNvPr>
          <p:cNvSpPr>
            <a:spLocks noGrp="1"/>
          </p:cNvSpPr>
          <p:nvPr>
            <p:ph type="title"/>
          </p:nvPr>
        </p:nvSpPr>
        <p:spPr/>
        <p:txBody>
          <a:bodyPr/>
          <a:lstStyle/>
          <a:p>
            <a:r>
              <a:rPr lang="fr-FR" b="1" dirty="0"/>
              <a:t>COORDONNEES PARALLELES POUR LES CENTROÏDES</a:t>
            </a:r>
          </a:p>
        </p:txBody>
      </p:sp>
      <p:sp>
        <p:nvSpPr>
          <p:cNvPr id="6" name="ZoneTexte 5">
            <a:extLst>
              <a:ext uri="{FF2B5EF4-FFF2-40B4-BE49-F238E27FC236}">
                <a16:creationId xmlns:a16="http://schemas.microsoft.com/office/drawing/2014/main" id="{F9B033A2-2D0B-E08C-1313-E38AECA1FDAD}"/>
              </a:ext>
            </a:extLst>
          </p:cNvPr>
          <p:cNvSpPr txBox="1"/>
          <p:nvPr/>
        </p:nvSpPr>
        <p:spPr>
          <a:xfrm>
            <a:off x="7198242" y="1070547"/>
            <a:ext cx="4433776" cy="4247317"/>
          </a:xfrm>
          <a:prstGeom prst="rect">
            <a:avLst/>
          </a:prstGeom>
          <a:noFill/>
        </p:spPr>
        <p:txBody>
          <a:bodyPr wrap="square" rtlCol="0">
            <a:spAutoFit/>
          </a:bodyPr>
          <a:lstStyle/>
          <a:p>
            <a:r>
              <a:rPr lang="fr-FR" b="0" i="0" dirty="0">
                <a:solidFill>
                  <a:srgbClr val="374151"/>
                </a:solidFill>
                <a:effectLst/>
                <a:latin typeface="Söhne"/>
              </a:rPr>
              <a:t>Parmi les trois clusters présentés, il est clair que le cluster 1 et 2représente le meilleur compromis, selon l'analyse des indicateurs, comparé aux deux autres clusters:                    </a:t>
            </a:r>
            <a:r>
              <a:rPr lang="fr-FR" b="1" i="0" dirty="0">
                <a:solidFill>
                  <a:srgbClr val="374151"/>
                </a:solidFill>
                <a:effectLst/>
                <a:latin typeface="Söhne"/>
              </a:rPr>
              <a:t>-</a:t>
            </a:r>
            <a:r>
              <a:rPr lang="fr-FR" b="0" i="0" dirty="0">
                <a:solidFill>
                  <a:srgbClr val="374151"/>
                </a:solidFill>
                <a:effectLst/>
                <a:latin typeface="Söhne"/>
              </a:rPr>
              <a:t>La population n'est pas nécessairement la plus élevée, mais la taux d’importation est très </a:t>
            </a:r>
            <a:r>
              <a:rPr lang="fr-FR" b="0" i="0" dirty="0" err="1">
                <a:solidFill>
                  <a:srgbClr val="374151"/>
                </a:solidFill>
                <a:effectLst/>
                <a:latin typeface="Söhne"/>
              </a:rPr>
              <a:t>élveé</a:t>
            </a:r>
            <a:r>
              <a:rPr lang="fr-FR" b="0" i="0" dirty="0">
                <a:solidFill>
                  <a:srgbClr val="374151"/>
                </a:solidFill>
                <a:effectLst/>
                <a:latin typeface="Söhne"/>
              </a:rPr>
              <a:t>, le taux d'inflation sur les produits alimentaires en bas </a:t>
            </a:r>
            <a:r>
              <a:rPr lang="fr-FR" b="0" i="0" dirty="0" err="1">
                <a:solidFill>
                  <a:srgbClr val="374151"/>
                </a:solidFill>
                <a:effectLst/>
                <a:latin typeface="Söhne"/>
              </a:rPr>
              <a:t>aisique</a:t>
            </a:r>
            <a:r>
              <a:rPr lang="fr-FR" b="0" i="0" dirty="0">
                <a:solidFill>
                  <a:srgbClr val="374151"/>
                </a:solidFill>
                <a:effectLst/>
                <a:latin typeface="Söhne"/>
              </a:rPr>
              <a:t> la production du poulet, la disponibilité </a:t>
            </a:r>
            <a:r>
              <a:rPr lang="fr-FR" b="0" i="0" dirty="0" err="1">
                <a:solidFill>
                  <a:srgbClr val="374151"/>
                </a:solidFill>
                <a:effectLst/>
                <a:latin typeface="Söhne"/>
              </a:rPr>
              <a:t>inérieure</a:t>
            </a:r>
            <a:r>
              <a:rPr lang="fr-FR" b="0" i="0" dirty="0">
                <a:solidFill>
                  <a:srgbClr val="374151"/>
                </a:solidFill>
                <a:effectLst/>
                <a:latin typeface="Söhne"/>
              </a:rPr>
              <a:t>  est les plus bas. En revanche, leur PIB par habitant, leur consommation de viande de poulet et leurs échanges commerciaux (y compris avec la France) sont les plus élevés. Ces données renforcent mon choix pour le cluster n°1, qui comprend les pays suivants:</a:t>
            </a:r>
            <a:endParaRPr lang="fr-FR" dirty="0"/>
          </a:p>
        </p:txBody>
      </p:sp>
      <p:sp>
        <p:nvSpPr>
          <p:cNvPr id="7" name="ZoneTexte 6">
            <a:extLst>
              <a:ext uri="{FF2B5EF4-FFF2-40B4-BE49-F238E27FC236}">
                <a16:creationId xmlns:a16="http://schemas.microsoft.com/office/drawing/2014/main" id="{EAF043A2-14E1-8E91-4610-C417BD652F47}"/>
              </a:ext>
            </a:extLst>
          </p:cNvPr>
          <p:cNvSpPr txBox="1"/>
          <p:nvPr/>
        </p:nvSpPr>
        <p:spPr>
          <a:xfrm>
            <a:off x="1190846" y="5754727"/>
            <a:ext cx="10301177" cy="1200329"/>
          </a:xfrm>
          <a:prstGeom prst="rect">
            <a:avLst/>
          </a:prstGeom>
          <a:noFill/>
        </p:spPr>
        <p:txBody>
          <a:bodyPr wrap="square" rtlCol="0">
            <a:spAutoFit/>
          </a:bodyPr>
          <a:lstStyle/>
          <a:p>
            <a:r>
              <a:rPr lang="fr-FR" sz="1800" b="1" kern="100" dirty="0">
                <a:effectLst/>
                <a:latin typeface="Calibri" panose="020F0502020204030204" pitchFamily="34" charset="0"/>
                <a:ea typeface="Calibri" panose="020F0502020204030204" pitchFamily="34" charset="0"/>
                <a:cs typeface="Arial" panose="020B0604020202020204" pitchFamily="34" charset="0"/>
              </a:rPr>
              <a:t>Afrique du Sud', 'Allemagne', 'Arabie saoudite', 'Argentine', 'Australie', 'Canada', 'Espagne', 'Fédération de Russie', "Iran (République islamique d')", </a:t>
            </a:r>
            <a:r>
              <a:rPr lang="fr-FR" b="1" kern="100" dirty="0">
                <a:latin typeface="Calibri" panose="020F0502020204030204" pitchFamily="34" charset="0"/>
                <a:ea typeface="Calibri" panose="020F0502020204030204" pitchFamily="34" charset="0"/>
                <a:cs typeface="Arial" panose="020B0604020202020204" pitchFamily="34" charset="0"/>
              </a:rPr>
              <a:t>‘</a:t>
            </a:r>
            <a:r>
              <a:rPr lang="fr-FR" sz="1800" b="1" kern="100" dirty="0">
                <a:effectLst/>
                <a:latin typeface="Calibri" panose="020F0502020204030204" pitchFamily="34" charset="0"/>
                <a:ea typeface="Calibri" panose="020F0502020204030204" pitchFamily="34" charset="0"/>
                <a:cs typeface="Arial" panose="020B0604020202020204" pitchFamily="34" charset="0"/>
              </a:rPr>
              <a:t>Chine - RAS de Hong-Kong’, ‘Japon', 'Malaisie', 'Mexique', "Royaume-Uni de Grande-Bretagne et d'Irlande du Nord"</a:t>
            </a:r>
          </a:p>
          <a:p>
            <a:endParaRPr lang="fr-FR" b="1" dirty="0"/>
          </a:p>
        </p:txBody>
      </p:sp>
      <p:sp>
        <p:nvSpPr>
          <p:cNvPr id="4" name="Espace réservé du contenu 3">
            <a:extLst>
              <a:ext uri="{FF2B5EF4-FFF2-40B4-BE49-F238E27FC236}">
                <a16:creationId xmlns:a16="http://schemas.microsoft.com/office/drawing/2014/main" id="{CFA4F716-9D3B-558A-695B-E8399C7B7671}"/>
              </a:ext>
            </a:extLst>
          </p:cNvPr>
          <p:cNvSpPr>
            <a:spLocks noGrp="1"/>
          </p:cNvSpPr>
          <p:nvPr>
            <p:ph idx="1"/>
          </p:nvPr>
        </p:nvSpPr>
        <p:spPr>
          <a:xfrm>
            <a:off x="221975" y="1701204"/>
            <a:ext cx="10515600" cy="4351338"/>
          </a:xfrm>
        </p:spPr>
        <p:txBody>
          <a:bodyPr/>
          <a:lstStyle/>
          <a:p>
            <a:endParaRPr lang="fr-FR" dirty="0"/>
          </a:p>
        </p:txBody>
      </p:sp>
      <p:pic>
        <p:nvPicPr>
          <p:cNvPr id="1026" name="Picture 2">
            <a:extLst>
              <a:ext uri="{FF2B5EF4-FFF2-40B4-BE49-F238E27FC236}">
                <a16:creationId xmlns:a16="http://schemas.microsoft.com/office/drawing/2014/main" id="{23A4A425-4C86-79C0-AE72-13F25A9DB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39" y="1824270"/>
            <a:ext cx="6135680" cy="393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69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79167-741A-B850-9054-0299A585A16C}"/>
              </a:ext>
            </a:extLst>
          </p:cNvPr>
          <p:cNvSpPr>
            <a:spLocks noGrp="1"/>
          </p:cNvSpPr>
          <p:nvPr>
            <p:ph type="title"/>
          </p:nvPr>
        </p:nvSpPr>
        <p:spPr/>
        <p:txBody>
          <a:bodyPr/>
          <a:lstStyle/>
          <a:p>
            <a:r>
              <a:rPr lang="fr-FR" b="1" i="0" dirty="0">
                <a:solidFill>
                  <a:srgbClr val="0D0D0D"/>
                </a:solidFill>
                <a:effectLst/>
                <a:latin typeface="Söhne"/>
              </a:rPr>
              <a:t>Critères de Sélection des Pays Cibles</a:t>
            </a:r>
            <a:endParaRPr lang="fr-FR" dirty="0"/>
          </a:p>
        </p:txBody>
      </p:sp>
      <p:sp>
        <p:nvSpPr>
          <p:cNvPr id="3" name="Espace réservé du contenu 2">
            <a:extLst>
              <a:ext uri="{FF2B5EF4-FFF2-40B4-BE49-F238E27FC236}">
                <a16:creationId xmlns:a16="http://schemas.microsoft.com/office/drawing/2014/main" id="{71D6E586-E60A-4152-A046-2CAD9BF5F9F5}"/>
              </a:ext>
            </a:extLst>
          </p:cNvPr>
          <p:cNvSpPr>
            <a:spLocks noGrp="1"/>
          </p:cNvSpPr>
          <p:nvPr>
            <p:ph idx="1"/>
          </p:nvPr>
        </p:nvSpPr>
        <p:spPr/>
        <p:txBody>
          <a:bodyPr/>
          <a:lstStyle/>
          <a:p>
            <a:r>
              <a:rPr lang="fr-FR" b="1" i="0" dirty="0">
                <a:solidFill>
                  <a:srgbClr val="0D0D0D"/>
                </a:solidFill>
                <a:effectLst/>
                <a:latin typeface="Söhne"/>
              </a:rPr>
              <a:t>Taille du Marché </a:t>
            </a:r>
          </a:p>
          <a:p>
            <a:r>
              <a:rPr lang="fr-FR" b="1" i="0" dirty="0">
                <a:solidFill>
                  <a:srgbClr val="0D0D0D"/>
                </a:solidFill>
                <a:effectLst/>
                <a:latin typeface="Söhne"/>
              </a:rPr>
              <a:t>Tendances de Consommation</a:t>
            </a:r>
          </a:p>
          <a:p>
            <a:r>
              <a:rPr lang="fr-FR" b="1" i="0" dirty="0">
                <a:solidFill>
                  <a:srgbClr val="0D0D0D"/>
                </a:solidFill>
                <a:effectLst/>
                <a:latin typeface="Söhne"/>
              </a:rPr>
              <a:t>Distance et transportation </a:t>
            </a:r>
          </a:p>
          <a:p>
            <a:r>
              <a:rPr lang="fr-FR" b="1" i="0" dirty="0">
                <a:solidFill>
                  <a:srgbClr val="0D0D0D"/>
                </a:solidFill>
                <a:effectLst/>
                <a:latin typeface="Söhne"/>
              </a:rPr>
              <a:t>Barrières Commerciales</a:t>
            </a:r>
          </a:p>
          <a:p>
            <a:r>
              <a:rPr lang="fr-FR" b="1" i="0" dirty="0">
                <a:solidFill>
                  <a:srgbClr val="0D0D0D"/>
                </a:solidFill>
                <a:effectLst/>
                <a:latin typeface="Söhne"/>
              </a:rPr>
              <a:t>Concurrence </a:t>
            </a:r>
          </a:p>
          <a:p>
            <a:r>
              <a:rPr lang="fr-FR" b="1" i="0" dirty="0">
                <a:solidFill>
                  <a:srgbClr val="0D0D0D"/>
                </a:solidFill>
                <a:effectLst/>
                <a:latin typeface="Söhne"/>
              </a:rPr>
              <a:t>Stabilité Politique et Économique</a:t>
            </a:r>
          </a:p>
          <a:p>
            <a:r>
              <a:rPr lang="fr-FR" b="1" dirty="0">
                <a:solidFill>
                  <a:srgbClr val="0D0D0D"/>
                </a:solidFill>
                <a:latin typeface="Söhne"/>
              </a:rPr>
              <a:t>……….</a:t>
            </a:r>
            <a:endParaRPr lang="fr-FR" dirty="0"/>
          </a:p>
        </p:txBody>
      </p:sp>
    </p:spTree>
    <p:extLst>
      <p:ext uri="{BB962C8B-B14F-4D97-AF65-F5344CB8AC3E}">
        <p14:creationId xmlns:p14="http://schemas.microsoft.com/office/powerpoint/2010/main" val="1960070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1C59D-1FDA-EA2D-009F-EC589258138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E12CABE-6ADF-602D-7A94-58C67AC19622}"/>
              </a:ext>
            </a:extLst>
          </p:cNvPr>
          <p:cNvSpPr>
            <a:spLocks noGrp="1"/>
          </p:cNvSpPr>
          <p:nvPr>
            <p:ph idx="1"/>
          </p:nvPr>
        </p:nvSpPr>
        <p:spPr/>
        <p:txBody>
          <a:bodyPr anchor="ctr"/>
          <a:lstStyle/>
          <a:p>
            <a:pPr marL="0" indent="0" algn="ctr">
              <a:buNone/>
            </a:pPr>
            <a:r>
              <a:rPr lang="fr-FR" sz="13800" dirty="0">
                <a:latin typeface="Edwardian Script ITC" panose="030303020407070D0804" pitchFamily="66" charset="0"/>
              </a:rPr>
              <a:t>Merci</a:t>
            </a:r>
            <a:r>
              <a:rPr lang="fr-FR" dirty="0"/>
              <a:t> </a:t>
            </a:r>
          </a:p>
        </p:txBody>
      </p:sp>
    </p:spTree>
    <p:extLst>
      <p:ext uri="{BB962C8B-B14F-4D97-AF65-F5344CB8AC3E}">
        <p14:creationId xmlns:p14="http://schemas.microsoft.com/office/powerpoint/2010/main" val="207921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C916B-458E-75A7-93F9-02EC51898512}"/>
              </a:ext>
            </a:extLst>
          </p:cNvPr>
          <p:cNvSpPr>
            <a:spLocks noGrp="1"/>
          </p:cNvSpPr>
          <p:nvPr>
            <p:ph type="title"/>
          </p:nvPr>
        </p:nvSpPr>
        <p:spPr/>
        <p:txBody>
          <a:bodyPr/>
          <a:lstStyle/>
          <a:p>
            <a:r>
              <a:rPr lang="fr-FR" b="1" dirty="0"/>
              <a:t>Les grand thèmes des indicateurs</a:t>
            </a:r>
          </a:p>
        </p:txBody>
      </p:sp>
      <p:sp>
        <p:nvSpPr>
          <p:cNvPr id="3" name="Espace réservé du contenu 2">
            <a:extLst>
              <a:ext uri="{FF2B5EF4-FFF2-40B4-BE49-F238E27FC236}">
                <a16:creationId xmlns:a16="http://schemas.microsoft.com/office/drawing/2014/main" id="{2EE777B9-05BD-BDDB-B9D9-83E6222658FA}"/>
              </a:ext>
            </a:extLst>
          </p:cNvPr>
          <p:cNvSpPr>
            <a:spLocks noGrp="1"/>
          </p:cNvSpPr>
          <p:nvPr>
            <p:ph idx="1"/>
          </p:nvPr>
        </p:nvSpPr>
        <p:spPr/>
        <p:txBody>
          <a:bodyPr>
            <a:normAutofit/>
          </a:bodyPr>
          <a:lstStyle/>
          <a:p>
            <a:r>
              <a:rPr lang="fr-FR" dirty="0"/>
              <a:t>jeux de données à explorer dans le cadre d’analyse de lancement à l'international pour exporter des poulets :</a:t>
            </a:r>
          </a:p>
          <a:p>
            <a:pPr algn="l">
              <a:buFont typeface="+mj-lt"/>
              <a:buAutoNum type="arabicPeriod"/>
            </a:pPr>
            <a:r>
              <a:rPr lang="fr-FR" b="1" i="0" dirty="0">
                <a:solidFill>
                  <a:srgbClr val="374151"/>
                </a:solidFill>
                <a:effectLst/>
                <a:latin typeface="Söhne"/>
              </a:rPr>
              <a:t>Population totale </a:t>
            </a:r>
          </a:p>
          <a:p>
            <a:pPr algn="l">
              <a:buFont typeface="+mj-lt"/>
              <a:buAutoNum type="arabicPeriod"/>
            </a:pPr>
            <a:r>
              <a:rPr lang="fr-FR" b="1" i="0" dirty="0">
                <a:solidFill>
                  <a:srgbClr val="374151"/>
                </a:solidFill>
                <a:effectLst/>
                <a:latin typeface="Söhne"/>
              </a:rPr>
              <a:t>Disponibilité alimentaire par habitant </a:t>
            </a:r>
          </a:p>
          <a:p>
            <a:pPr algn="l">
              <a:buFont typeface="+mj-lt"/>
              <a:buAutoNum type="arabicPeriod"/>
            </a:pPr>
            <a:r>
              <a:rPr lang="fr-FR" b="1" i="0" dirty="0">
                <a:solidFill>
                  <a:srgbClr val="374151"/>
                </a:solidFill>
                <a:effectLst/>
                <a:latin typeface="Söhne"/>
              </a:rPr>
              <a:t>PIB par habitant :</a:t>
            </a:r>
            <a:r>
              <a:rPr lang="fr-FR" b="0" i="0" dirty="0">
                <a:solidFill>
                  <a:srgbClr val="374151"/>
                </a:solidFill>
                <a:effectLst/>
                <a:latin typeface="Söhne"/>
              </a:rPr>
              <a:t> </a:t>
            </a:r>
          </a:p>
          <a:p>
            <a:pPr algn="l">
              <a:buFont typeface="+mj-lt"/>
              <a:buAutoNum type="arabicPeriod"/>
            </a:pPr>
            <a:r>
              <a:rPr lang="fr-FR" b="1" i="0" dirty="0">
                <a:solidFill>
                  <a:srgbClr val="374151"/>
                </a:solidFill>
                <a:effectLst/>
                <a:latin typeface="Söhne"/>
              </a:rPr>
              <a:t>Importations et exportations de viande de</a:t>
            </a:r>
          </a:p>
          <a:p>
            <a:pPr algn="l">
              <a:buFont typeface="+mj-lt"/>
              <a:buAutoNum type="arabicPeriod"/>
            </a:pPr>
            <a:r>
              <a:rPr lang="fr-FR" b="1" i="0" dirty="0">
                <a:solidFill>
                  <a:srgbClr val="374151"/>
                </a:solidFill>
                <a:effectLst/>
                <a:latin typeface="Söhne"/>
              </a:rPr>
              <a:t>Données climatiques</a:t>
            </a:r>
            <a:endParaRPr lang="fr-FR" dirty="0"/>
          </a:p>
        </p:txBody>
      </p:sp>
    </p:spTree>
    <p:extLst>
      <p:ext uri="{BB962C8B-B14F-4D97-AF65-F5344CB8AC3E}">
        <p14:creationId xmlns:p14="http://schemas.microsoft.com/office/powerpoint/2010/main" val="3042500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B33C4B-2D71-F099-2375-B0001BFD8E14}"/>
              </a:ext>
            </a:extLst>
          </p:cNvPr>
          <p:cNvSpPr>
            <a:spLocks noGrp="1"/>
          </p:cNvSpPr>
          <p:nvPr>
            <p:ph type="title"/>
          </p:nvPr>
        </p:nvSpPr>
        <p:spPr/>
        <p:txBody>
          <a:bodyPr/>
          <a:lstStyle/>
          <a:p>
            <a:r>
              <a:rPr lang="fr-FR" dirty="0"/>
              <a:t>LES 15 INDICATEURS</a:t>
            </a:r>
          </a:p>
        </p:txBody>
      </p:sp>
      <p:graphicFrame>
        <p:nvGraphicFramePr>
          <p:cNvPr id="4" name="Espace réservé du contenu 3">
            <a:extLst>
              <a:ext uri="{FF2B5EF4-FFF2-40B4-BE49-F238E27FC236}">
                <a16:creationId xmlns:a16="http://schemas.microsoft.com/office/drawing/2014/main" id="{E21B69A7-65F0-EE08-0C8B-8B8F05D9C8EE}"/>
              </a:ext>
            </a:extLst>
          </p:cNvPr>
          <p:cNvGraphicFramePr>
            <a:graphicFrameLocks noGrp="1"/>
          </p:cNvGraphicFramePr>
          <p:nvPr>
            <p:ph idx="1"/>
            <p:extLst>
              <p:ext uri="{D42A27DB-BD31-4B8C-83A1-F6EECF244321}">
                <p14:modId xmlns:p14="http://schemas.microsoft.com/office/powerpoint/2010/main" val="1303857054"/>
              </p:ext>
            </p:extLst>
          </p:nvPr>
        </p:nvGraphicFramePr>
        <p:xfrm>
          <a:off x="838200" y="1825625"/>
          <a:ext cx="10515597" cy="24942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997593938"/>
                    </a:ext>
                  </a:extLst>
                </a:gridCol>
                <a:gridCol w="3505199">
                  <a:extLst>
                    <a:ext uri="{9D8B030D-6E8A-4147-A177-3AD203B41FA5}">
                      <a16:colId xmlns:a16="http://schemas.microsoft.com/office/drawing/2014/main" val="337116128"/>
                    </a:ext>
                  </a:extLst>
                </a:gridCol>
                <a:gridCol w="3505199">
                  <a:extLst>
                    <a:ext uri="{9D8B030D-6E8A-4147-A177-3AD203B41FA5}">
                      <a16:colId xmlns:a16="http://schemas.microsoft.com/office/drawing/2014/main" val="896322870"/>
                    </a:ext>
                  </a:extLst>
                </a:gridCol>
              </a:tblGrid>
              <a:tr h="370840">
                <a:tc>
                  <a:txBody>
                    <a:bodyPr/>
                    <a:lstStyle/>
                    <a:p>
                      <a:pPr algn="ctr"/>
                      <a:endParaRPr lang="fr-FR" dirty="0"/>
                    </a:p>
                  </a:txBody>
                  <a:tcPr/>
                </a:tc>
                <a:tc>
                  <a:txBody>
                    <a:bodyPr/>
                    <a:lstStyle/>
                    <a:p>
                      <a:pPr algn="ctr"/>
                      <a:endParaRPr lang="fr-FR"/>
                    </a:p>
                  </a:txBody>
                  <a:tcPr/>
                </a:tc>
                <a:tc>
                  <a:txBody>
                    <a:bodyPr/>
                    <a:lstStyle/>
                    <a:p>
                      <a:pPr algn="ctr"/>
                      <a:endParaRPr lang="fr-FR"/>
                    </a:p>
                  </a:txBody>
                  <a:tcPr/>
                </a:tc>
                <a:extLst>
                  <a:ext uri="{0D108BD9-81ED-4DB2-BD59-A6C34878D82A}">
                    <a16:rowId xmlns:a16="http://schemas.microsoft.com/office/drawing/2014/main" val="2235595839"/>
                  </a:ext>
                </a:extLst>
              </a:tr>
              <a:tr h="370840">
                <a:tc>
                  <a:txBody>
                    <a:bodyPr/>
                    <a:lstStyle/>
                    <a:p>
                      <a:pPr algn="ctr"/>
                      <a:r>
                        <a:rPr lang="fr-FR" dirty="0"/>
                        <a:t>population</a:t>
                      </a:r>
                    </a:p>
                  </a:txBody>
                  <a:tcPr/>
                </a:tc>
                <a:tc>
                  <a:txBody>
                    <a:bodyPr/>
                    <a:lstStyle/>
                    <a:p>
                      <a:pPr algn="ctr"/>
                      <a:r>
                        <a:rPr lang="fr-FR" dirty="0"/>
                        <a:t>Consommation Poulet</a:t>
                      </a:r>
                    </a:p>
                  </a:txBody>
                  <a:tcPr/>
                </a:tc>
                <a:tc>
                  <a:txBody>
                    <a:bodyPr/>
                    <a:lstStyle/>
                    <a:p>
                      <a:pPr algn="ctr"/>
                      <a:r>
                        <a:rPr lang="fr-FR" dirty="0"/>
                        <a:t>Stabilité Politique</a:t>
                      </a:r>
                    </a:p>
                  </a:txBody>
                  <a:tcPr/>
                </a:tc>
                <a:extLst>
                  <a:ext uri="{0D108BD9-81ED-4DB2-BD59-A6C34878D82A}">
                    <a16:rowId xmlns:a16="http://schemas.microsoft.com/office/drawing/2014/main" val="2182483150"/>
                  </a:ext>
                </a:extLst>
              </a:tr>
              <a:tr h="370840">
                <a:tc>
                  <a:txBody>
                    <a:bodyPr/>
                    <a:lstStyle/>
                    <a:p>
                      <a:pPr algn="ctr"/>
                      <a:r>
                        <a:rPr lang="fr-FR" dirty="0"/>
                        <a:t>Dispo Poulet en quantité (kg/personne/an)</a:t>
                      </a:r>
                    </a:p>
                  </a:txBody>
                  <a:tcPr/>
                </a:tc>
                <a:tc>
                  <a:txBody>
                    <a:bodyPr/>
                    <a:lstStyle/>
                    <a:p>
                      <a:pPr algn="ctr"/>
                      <a:r>
                        <a:rPr lang="fr-FR" dirty="0"/>
                        <a:t>Production Poulet</a:t>
                      </a:r>
                    </a:p>
                  </a:txBody>
                  <a:tcPr/>
                </a:tc>
                <a:tc>
                  <a:txBody>
                    <a:bodyPr/>
                    <a:lstStyle/>
                    <a:p>
                      <a:pPr algn="ctr"/>
                      <a:r>
                        <a:rPr lang="fr-FR" dirty="0" err="1"/>
                        <a:t>cout_alimentation_saine</a:t>
                      </a:r>
                      <a:r>
                        <a:rPr lang="fr-FR" dirty="0"/>
                        <a:t>/p</a:t>
                      </a:r>
                    </a:p>
                  </a:txBody>
                  <a:tcPr/>
                </a:tc>
                <a:extLst>
                  <a:ext uri="{0D108BD9-81ED-4DB2-BD59-A6C34878D82A}">
                    <a16:rowId xmlns:a16="http://schemas.microsoft.com/office/drawing/2014/main" val="185336894"/>
                  </a:ext>
                </a:extLst>
              </a:tr>
              <a:tr h="370840">
                <a:tc>
                  <a:txBody>
                    <a:bodyPr/>
                    <a:lstStyle/>
                    <a:p>
                      <a:pPr algn="ctr"/>
                      <a:r>
                        <a:rPr lang="fr-FR" dirty="0"/>
                        <a:t>Dispo intérieure poulet</a:t>
                      </a:r>
                    </a:p>
                  </a:txBody>
                  <a:tcPr/>
                </a:tc>
                <a:tc>
                  <a:txBody>
                    <a:bodyPr/>
                    <a:lstStyle/>
                    <a:p>
                      <a:pPr algn="ctr"/>
                      <a:r>
                        <a:rPr lang="fr-FR" dirty="0" err="1"/>
                        <a:t>Taux_Import_P</a:t>
                      </a:r>
                      <a:r>
                        <a:rPr lang="fr-FR" dirty="0"/>
                        <a:t>%</a:t>
                      </a:r>
                    </a:p>
                  </a:txBody>
                  <a:tcPr/>
                </a:tc>
                <a:tc>
                  <a:txBody>
                    <a:bodyPr/>
                    <a:lstStyle/>
                    <a:p>
                      <a:pPr algn="ctr"/>
                      <a:r>
                        <a:rPr lang="fr-FR" dirty="0"/>
                        <a:t>PIB</a:t>
                      </a:r>
                    </a:p>
                  </a:txBody>
                  <a:tcPr/>
                </a:tc>
                <a:extLst>
                  <a:ext uri="{0D108BD9-81ED-4DB2-BD59-A6C34878D82A}">
                    <a16:rowId xmlns:a16="http://schemas.microsoft.com/office/drawing/2014/main" val="3383157027"/>
                  </a:ext>
                </a:extLst>
              </a:tr>
              <a:tr h="370840">
                <a:tc>
                  <a:txBody>
                    <a:bodyPr/>
                    <a:lstStyle/>
                    <a:p>
                      <a:pPr algn="ctr"/>
                      <a:r>
                        <a:rPr lang="fr-FR" dirty="0"/>
                        <a:t>Exportations Poulet</a:t>
                      </a:r>
                    </a:p>
                  </a:txBody>
                  <a:tcPr/>
                </a:tc>
                <a:tc>
                  <a:txBody>
                    <a:bodyPr/>
                    <a:lstStyle/>
                    <a:p>
                      <a:pPr algn="ctr"/>
                      <a:r>
                        <a:rPr lang="fr-FR" dirty="0" err="1"/>
                        <a:t>Taux_Export_P</a:t>
                      </a:r>
                      <a:r>
                        <a:rPr lang="fr-FR" dirty="0"/>
                        <a:t>%</a:t>
                      </a:r>
                    </a:p>
                  </a:txBody>
                  <a:tcPr/>
                </a:tc>
                <a:tc>
                  <a:txBody>
                    <a:bodyPr/>
                    <a:lstStyle/>
                    <a:p>
                      <a:pPr algn="ctr"/>
                      <a:r>
                        <a:rPr lang="fr-FR" dirty="0"/>
                        <a:t>émissions</a:t>
                      </a:r>
                    </a:p>
                  </a:txBody>
                  <a:tcPr/>
                </a:tc>
                <a:extLst>
                  <a:ext uri="{0D108BD9-81ED-4DB2-BD59-A6C34878D82A}">
                    <a16:rowId xmlns:a16="http://schemas.microsoft.com/office/drawing/2014/main" val="205865473"/>
                  </a:ext>
                </a:extLst>
              </a:tr>
              <a:tr h="370840">
                <a:tc>
                  <a:txBody>
                    <a:bodyPr/>
                    <a:lstStyle/>
                    <a:p>
                      <a:pPr algn="ctr"/>
                      <a:r>
                        <a:rPr lang="fr-FR" dirty="0"/>
                        <a:t>Importations Poulet</a:t>
                      </a:r>
                    </a:p>
                  </a:txBody>
                  <a:tcPr/>
                </a:tc>
                <a:tc>
                  <a:txBody>
                    <a:bodyPr/>
                    <a:lstStyle/>
                    <a:p>
                      <a:pPr algn="ctr"/>
                      <a:r>
                        <a:rPr lang="fr-FR" dirty="0" err="1"/>
                        <a:t>Taux_Conso_P</a:t>
                      </a:r>
                      <a:r>
                        <a:rPr lang="fr-FR" dirty="0"/>
                        <a:t>%</a:t>
                      </a:r>
                    </a:p>
                  </a:txBody>
                  <a:tcPr/>
                </a:tc>
                <a:tc>
                  <a:txBody>
                    <a:bodyPr/>
                    <a:lstStyle/>
                    <a:p>
                      <a:pPr algn="ctr"/>
                      <a:r>
                        <a:rPr lang="fr-FR" dirty="0" err="1"/>
                        <a:t>Tx_inflation</a:t>
                      </a:r>
                      <a:r>
                        <a:rPr lang="fr-FR" dirty="0"/>
                        <a:t> %</a:t>
                      </a:r>
                    </a:p>
                  </a:txBody>
                  <a:tcPr/>
                </a:tc>
                <a:extLst>
                  <a:ext uri="{0D108BD9-81ED-4DB2-BD59-A6C34878D82A}">
                    <a16:rowId xmlns:a16="http://schemas.microsoft.com/office/drawing/2014/main" val="1301733018"/>
                  </a:ext>
                </a:extLst>
              </a:tr>
            </a:tbl>
          </a:graphicData>
        </a:graphic>
      </p:graphicFrame>
    </p:spTree>
    <p:extLst>
      <p:ext uri="{BB962C8B-B14F-4D97-AF65-F5344CB8AC3E}">
        <p14:creationId xmlns:p14="http://schemas.microsoft.com/office/powerpoint/2010/main" val="815385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2FC9F-8CFD-D132-3B49-4EA016CBC14A}"/>
              </a:ext>
            </a:extLst>
          </p:cNvPr>
          <p:cNvSpPr>
            <a:spLocks noGrp="1"/>
          </p:cNvSpPr>
          <p:nvPr>
            <p:ph type="title"/>
          </p:nvPr>
        </p:nvSpPr>
        <p:spPr/>
        <p:txBody>
          <a:bodyPr/>
          <a:lstStyle/>
          <a:p>
            <a:r>
              <a:rPr lang="fr-FR" dirty="0"/>
              <a:t>Interprétation les indicateurs</a:t>
            </a:r>
          </a:p>
        </p:txBody>
      </p:sp>
      <p:sp>
        <p:nvSpPr>
          <p:cNvPr id="3" name="Espace réservé du contenu 2">
            <a:extLst>
              <a:ext uri="{FF2B5EF4-FFF2-40B4-BE49-F238E27FC236}">
                <a16:creationId xmlns:a16="http://schemas.microsoft.com/office/drawing/2014/main" id="{D6A9D074-DDBF-34E9-2C76-57EB80419466}"/>
              </a:ext>
            </a:extLst>
          </p:cNvPr>
          <p:cNvSpPr>
            <a:spLocks noGrp="1"/>
          </p:cNvSpPr>
          <p:nvPr>
            <p:ph idx="1"/>
          </p:nvPr>
        </p:nvSpPr>
        <p:spPr/>
        <p:txBody>
          <a:bodyPr anchor="ctr">
            <a:normAutofit/>
          </a:bodyPr>
          <a:lstStyle/>
          <a:p>
            <a:pPr algn="l">
              <a:buFont typeface="Arial" panose="020B0604020202020204" pitchFamily="34" charset="0"/>
              <a:buChar char="•"/>
            </a:pPr>
            <a:r>
              <a:rPr lang="fr-FR" sz="1600" b="1" i="0" dirty="0">
                <a:solidFill>
                  <a:srgbClr val="374151"/>
                </a:solidFill>
                <a:effectLst/>
                <a:latin typeface="Söhne"/>
              </a:rPr>
              <a:t>Population importante </a:t>
            </a:r>
            <a:r>
              <a:rPr lang="fr-FR" sz="1600" b="0" i="0" dirty="0">
                <a:solidFill>
                  <a:srgbClr val="374151"/>
                </a:solidFill>
                <a:effectLst/>
                <a:latin typeface="Söhne"/>
              </a:rPr>
              <a:t>: </a:t>
            </a:r>
          </a:p>
          <a:p>
            <a:pPr algn="l">
              <a:buFont typeface="Arial" panose="020B0604020202020204" pitchFamily="34" charset="0"/>
              <a:buChar char="•"/>
            </a:pPr>
            <a:r>
              <a:rPr lang="fr-FR" sz="1600" b="1" i="0" dirty="0">
                <a:solidFill>
                  <a:srgbClr val="374151"/>
                </a:solidFill>
                <a:effectLst/>
                <a:latin typeface="Söhne"/>
              </a:rPr>
              <a:t>Croissance démographique </a:t>
            </a:r>
            <a:r>
              <a:rPr lang="fr-FR" sz="1600" b="0" i="0" dirty="0">
                <a:solidFill>
                  <a:srgbClr val="374151"/>
                </a:solidFill>
                <a:effectLst/>
                <a:latin typeface="Söhne"/>
              </a:rPr>
              <a:t>:.</a:t>
            </a:r>
          </a:p>
          <a:p>
            <a:pPr algn="l">
              <a:buFont typeface="Arial" panose="020B0604020202020204" pitchFamily="34" charset="0"/>
              <a:buChar char="•"/>
            </a:pPr>
            <a:r>
              <a:rPr lang="fr-FR" sz="1600" b="1" i="0" dirty="0">
                <a:solidFill>
                  <a:srgbClr val="374151"/>
                </a:solidFill>
                <a:effectLst/>
                <a:latin typeface="Söhne"/>
              </a:rPr>
              <a:t>Budget pour la viande par habitant </a:t>
            </a:r>
            <a:r>
              <a:rPr lang="fr-FR" sz="1600" b="0" i="0" dirty="0">
                <a:solidFill>
                  <a:srgbClr val="374151"/>
                </a:solidFill>
                <a:effectLst/>
                <a:latin typeface="Söhne"/>
              </a:rPr>
              <a:t>:</a:t>
            </a:r>
          </a:p>
          <a:p>
            <a:pPr algn="l">
              <a:buFont typeface="Arial" panose="020B0604020202020204" pitchFamily="34" charset="0"/>
              <a:buChar char="•"/>
            </a:pPr>
            <a:r>
              <a:rPr lang="fr-FR" sz="1600" b="1" i="0" dirty="0">
                <a:solidFill>
                  <a:srgbClr val="374151"/>
                </a:solidFill>
                <a:effectLst/>
                <a:latin typeface="Söhne"/>
              </a:rPr>
              <a:t>PIB élevé </a:t>
            </a:r>
            <a:r>
              <a:rPr lang="fr-FR" sz="1600" b="0" i="0" dirty="0">
                <a:solidFill>
                  <a:srgbClr val="374151"/>
                </a:solidFill>
                <a:effectLst/>
                <a:latin typeface="Söhne"/>
              </a:rPr>
              <a:t>:.</a:t>
            </a:r>
          </a:p>
          <a:p>
            <a:pPr algn="l">
              <a:buFont typeface="Arial" panose="020B0604020202020204" pitchFamily="34" charset="0"/>
              <a:buChar char="•"/>
            </a:pPr>
            <a:r>
              <a:rPr lang="fr-FR" sz="1600" b="1" i="0" dirty="0">
                <a:solidFill>
                  <a:srgbClr val="374151"/>
                </a:solidFill>
                <a:effectLst/>
                <a:latin typeface="Söhne"/>
              </a:rPr>
              <a:t>Faible taux d'inflation </a:t>
            </a:r>
            <a:r>
              <a:rPr lang="fr-FR" sz="1600" b="0" i="0" dirty="0">
                <a:solidFill>
                  <a:srgbClr val="374151"/>
                </a:solidFill>
                <a:effectLst/>
                <a:latin typeface="Söhne"/>
              </a:rPr>
              <a:t>: </a:t>
            </a:r>
          </a:p>
          <a:p>
            <a:pPr algn="l">
              <a:buFont typeface="Arial" panose="020B0604020202020204" pitchFamily="34" charset="0"/>
              <a:buChar char="•"/>
            </a:pPr>
            <a:r>
              <a:rPr lang="fr-FR" sz="1600" b="1" i="0" dirty="0">
                <a:solidFill>
                  <a:srgbClr val="374151"/>
                </a:solidFill>
                <a:effectLst/>
                <a:latin typeface="Söhne"/>
              </a:rPr>
              <a:t>Faible production locale </a:t>
            </a:r>
            <a:r>
              <a:rPr lang="fr-FR" sz="1600" b="0" i="0" dirty="0">
                <a:solidFill>
                  <a:srgbClr val="374151"/>
                </a:solidFill>
                <a:effectLst/>
                <a:latin typeface="Söhne"/>
              </a:rPr>
              <a:t>:</a:t>
            </a:r>
          </a:p>
          <a:p>
            <a:pPr algn="l">
              <a:buFont typeface="Arial" panose="020B0604020202020204" pitchFamily="34" charset="0"/>
              <a:buChar char="•"/>
            </a:pPr>
            <a:r>
              <a:rPr lang="fr-FR" sz="1600" b="1" i="0" dirty="0">
                <a:solidFill>
                  <a:srgbClr val="374151"/>
                </a:solidFill>
                <a:effectLst/>
                <a:latin typeface="Söhne"/>
              </a:rPr>
              <a:t>Coûts de production élevés </a:t>
            </a:r>
            <a:r>
              <a:rPr lang="fr-FR" sz="1600" b="0" i="0" dirty="0">
                <a:solidFill>
                  <a:srgbClr val="374151"/>
                </a:solidFill>
                <a:effectLst/>
                <a:latin typeface="Söhne"/>
              </a:rPr>
              <a:t>: </a:t>
            </a:r>
          </a:p>
          <a:p>
            <a:pPr algn="l">
              <a:buFont typeface="Arial" panose="020B0604020202020204" pitchFamily="34" charset="0"/>
              <a:buChar char="•"/>
            </a:pPr>
            <a:r>
              <a:rPr lang="fr-FR" sz="1600" b="1" i="0" dirty="0">
                <a:solidFill>
                  <a:srgbClr val="374151"/>
                </a:solidFill>
                <a:effectLst/>
                <a:latin typeface="Söhne"/>
              </a:rPr>
              <a:t>Demande élevée </a:t>
            </a:r>
            <a:r>
              <a:rPr lang="fr-FR" sz="1600" b="0" i="0" dirty="0">
                <a:solidFill>
                  <a:srgbClr val="374151"/>
                </a:solidFill>
                <a:effectLst/>
                <a:latin typeface="Söhne"/>
              </a:rPr>
              <a:t>:</a:t>
            </a:r>
            <a:endParaRPr lang="fr-FR" sz="1200" dirty="0"/>
          </a:p>
        </p:txBody>
      </p:sp>
    </p:spTree>
    <p:extLst>
      <p:ext uri="{BB962C8B-B14F-4D97-AF65-F5344CB8AC3E}">
        <p14:creationId xmlns:p14="http://schemas.microsoft.com/office/powerpoint/2010/main" val="310713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BB09F8-54B6-4DD3-86E8-BFE8D410C744}"/>
              </a:ext>
            </a:extLst>
          </p:cNvPr>
          <p:cNvSpPr>
            <a:spLocks noGrp="1"/>
          </p:cNvSpPr>
          <p:nvPr>
            <p:ph type="title"/>
          </p:nvPr>
        </p:nvSpPr>
        <p:spPr>
          <a:xfrm>
            <a:off x="838200" y="-57939"/>
            <a:ext cx="10515600" cy="1325563"/>
          </a:xfrm>
        </p:spPr>
        <p:txBody>
          <a:bodyPr/>
          <a:lstStyle/>
          <a:p>
            <a:r>
              <a:rPr lang="fr-FR" b="1" dirty="0"/>
              <a:t>DENDROGRAMME</a:t>
            </a:r>
          </a:p>
        </p:txBody>
      </p:sp>
      <p:pic>
        <p:nvPicPr>
          <p:cNvPr id="9" name="Image 8">
            <a:extLst>
              <a:ext uri="{FF2B5EF4-FFF2-40B4-BE49-F238E27FC236}">
                <a16:creationId xmlns:a16="http://schemas.microsoft.com/office/drawing/2014/main" id="{345E65BE-58A2-FC74-29E0-B2B54E04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2" y="1415521"/>
            <a:ext cx="3491916" cy="5442479"/>
          </a:xfrm>
          <a:prstGeom prst="rect">
            <a:avLst/>
          </a:prstGeom>
        </p:spPr>
      </p:pic>
      <p:sp>
        <p:nvSpPr>
          <p:cNvPr id="10" name="ZoneTexte 9">
            <a:extLst>
              <a:ext uri="{FF2B5EF4-FFF2-40B4-BE49-F238E27FC236}">
                <a16:creationId xmlns:a16="http://schemas.microsoft.com/office/drawing/2014/main" id="{F2CC204A-5E3A-F5D3-4D62-A4B144B76E04}"/>
              </a:ext>
            </a:extLst>
          </p:cNvPr>
          <p:cNvSpPr txBox="1"/>
          <p:nvPr/>
        </p:nvSpPr>
        <p:spPr>
          <a:xfrm>
            <a:off x="3472873" y="2025892"/>
            <a:ext cx="2371060" cy="2585323"/>
          </a:xfrm>
          <a:prstGeom prst="rect">
            <a:avLst/>
          </a:prstGeom>
          <a:noFill/>
        </p:spPr>
        <p:txBody>
          <a:bodyPr wrap="square" rtlCol="0">
            <a:spAutoFit/>
          </a:bodyPr>
          <a:lstStyle/>
          <a:p>
            <a:pPr algn="ctr"/>
            <a:r>
              <a:rPr lang="fr-FR" b="0" i="0" dirty="0">
                <a:solidFill>
                  <a:srgbClr val="374151"/>
                </a:solidFill>
                <a:effectLst/>
                <a:latin typeface="Söhne"/>
              </a:rPr>
              <a:t>Parmi les 235 branches (pays), j'ai remarqué qu'un ensemble de 4 branches se distinguait clairement des autres. Par conséquent, je vais concentrer mes analyses sur ces 4 branches spécifiques.</a:t>
            </a:r>
            <a:endParaRPr lang="fr-FR" dirty="0"/>
          </a:p>
        </p:txBody>
      </p:sp>
      <p:pic>
        <p:nvPicPr>
          <p:cNvPr id="12" name="Image 11">
            <a:extLst>
              <a:ext uri="{FF2B5EF4-FFF2-40B4-BE49-F238E27FC236}">
                <a16:creationId xmlns:a16="http://schemas.microsoft.com/office/drawing/2014/main" id="{B25A5341-B5CC-63AA-7BA9-8F68C3359CE8}"/>
              </a:ext>
            </a:extLst>
          </p:cNvPr>
          <p:cNvPicPr>
            <a:picLocks noChangeAspect="1"/>
          </p:cNvPicPr>
          <p:nvPr/>
        </p:nvPicPr>
        <p:blipFill>
          <a:blip r:embed="rId3"/>
          <a:stretch>
            <a:fillRect/>
          </a:stretch>
        </p:blipFill>
        <p:spPr>
          <a:xfrm>
            <a:off x="6314826" y="4728611"/>
            <a:ext cx="3362325" cy="1981200"/>
          </a:xfrm>
          <a:prstGeom prst="rect">
            <a:avLst/>
          </a:prstGeom>
        </p:spPr>
      </p:pic>
      <p:sp>
        <p:nvSpPr>
          <p:cNvPr id="13" name="ZoneTexte 12">
            <a:extLst>
              <a:ext uri="{FF2B5EF4-FFF2-40B4-BE49-F238E27FC236}">
                <a16:creationId xmlns:a16="http://schemas.microsoft.com/office/drawing/2014/main" id="{086F41A1-A8F5-9AD6-D7F5-CFD3314E4D4D}"/>
              </a:ext>
            </a:extLst>
          </p:cNvPr>
          <p:cNvSpPr txBox="1"/>
          <p:nvPr/>
        </p:nvSpPr>
        <p:spPr>
          <a:xfrm>
            <a:off x="10345479" y="1871330"/>
            <a:ext cx="1648047" cy="3416320"/>
          </a:xfrm>
          <a:prstGeom prst="rect">
            <a:avLst/>
          </a:prstGeom>
          <a:noFill/>
        </p:spPr>
        <p:txBody>
          <a:bodyPr wrap="square" rtlCol="0">
            <a:spAutoFit/>
          </a:bodyPr>
          <a:lstStyle/>
          <a:p>
            <a:pPr algn="ctr"/>
            <a:r>
              <a:rPr lang="fr-FR" b="0" i="0" dirty="0">
                <a:solidFill>
                  <a:srgbClr val="374151"/>
                </a:solidFill>
                <a:effectLst/>
                <a:latin typeface="Söhne"/>
              </a:rPr>
              <a:t>Après avoir divisé les données en deux clusters, il est apparent que les quatre branches distinctes sont principalement des pays avec une population importante</a:t>
            </a:r>
            <a:endParaRPr lang="fr-FR" dirty="0"/>
          </a:p>
        </p:txBody>
      </p:sp>
      <p:pic>
        <p:nvPicPr>
          <p:cNvPr id="6" name="Espace réservé du contenu 5">
            <a:extLst>
              <a:ext uri="{FF2B5EF4-FFF2-40B4-BE49-F238E27FC236}">
                <a16:creationId xmlns:a16="http://schemas.microsoft.com/office/drawing/2014/main" id="{84BA75C4-3816-DD2F-C035-81E845BAEC8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877175" y="275121"/>
            <a:ext cx="4274819" cy="4351338"/>
          </a:xfrm>
        </p:spPr>
      </p:pic>
    </p:spTree>
    <p:extLst>
      <p:ext uri="{BB962C8B-B14F-4D97-AF65-F5344CB8AC3E}">
        <p14:creationId xmlns:p14="http://schemas.microsoft.com/office/powerpoint/2010/main" val="3231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B4F4AFD-3DE0-B52F-B3A7-584AFA43B0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09155"/>
            <a:ext cx="4465674" cy="3512067"/>
          </a:xfrm>
        </p:spPr>
      </p:pic>
      <p:sp>
        <p:nvSpPr>
          <p:cNvPr id="8" name="ZoneTexte 7">
            <a:extLst>
              <a:ext uri="{FF2B5EF4-FFF2-40B4-BE49-F238E27FC236}">
                <a16:creationId xmlns:a16="http://schemas.microsoft.com/office/drawing/2014/main" id="{3406523E-71B5-718D-E207-A9812D0A878F}"/>
              </a:ext>
            </a:extLst>
          </p:cNvPr>
          <p:cNvSpPr txBox="1"/>
          <p:nvPr/>
        </p:nvSpPr>
        <p:spPr>
          <a:xfrm>
            <a:off x="232145" y="5832928"/>
            <a:ext cx="5594204" cy="923330"/>
          </a:xfrm>
          <a:prstGeom prst="rect">
            <a:avLst/>
          </a:prstGeom>
          <a:noFill/>
        </p:spPr>
        <p:txBody>
          <a:bodyPr wrap="square" rtlCol="0">
            <a:spAutoFit/>
          </a:bodyPr>
          <a:lstStyle/>
          <a:p>
            <a:r>
              <a:rPr lang="fr-FR" b="0" i="0" dirty="0">
                <a:solidFill>
                  <a:srgbClr val="374151"/>
                </a:solidFill>
                <a:effectLst/>
                <a:latin typeface="Söhne"/>
              </a:rPr>
              <a:t>En analysant l'</a:t>
            </a:r>
            <a:r>
              <a:rPr lang="fr-FR" b="0" i="0" dirty="0" err="1">
                <a:solidFill>
                  <a:srgbClr val="374151"/>
                </a:solidFill>
                <a:effectLst/>
                <a:latin typeface="Söhne"/>
              </a:rPr>
              <a:t>ébouli</a:t>
            </a:r>
            <a:r>
              <a:rPr lang="fr-FR" b="0" i="0" dirty="0">
                <a:solidFill>
                  <a:srgbClr val="374151"/>
                </a:solidFill>
                <a:effectLst/>
                <a:latin typeface="Söhne"/>
              </a:rPr>
              <a:t> et le cumul des variances expliquées, j'ai décidé de retenir six composantes principales, qui représentent un peu plus de 84% de l'inertie</a:t>
            </a:r>
            <a:endParaRPr lang="fr-FR" dirty="0"/>
          </a:p>
        </p:txBody>
      </p:sp>
      <p:sp>
        <p:nvSpPr>
          <p:cNvPr id="9" name="ZoneTexte 8">
            <a:extLst>
              <a:ext uri="{FF2B5EF4-FFF2-40B4-BE49-F238E27FC236}">
                <a16:creationId xmlns:a16="http://schemas.microsoft.com/office/drawing/2014/main" id="{41327311-466E-80FA-B1DD-F253411D7FCF}"/>
              </a:ext>
            </a:extLst>
          </p:cNvPr>
          <p:cNvSpPr txBox="1"/>
          <p:nvPr/>
        </p:nvSpPr>
        <p:spPr>
          <a:xfrm>
            <a:off x="425302" y="-404037"/>
            <a:ext cx="4040372" cy="1800493"/>
          </a:xfrm>
          <a:prstGeom prst="rect">
            <a:avLst/>
          </a:prstGeom>
          <a:noFill/>
        </p:spPr>
        <p:txBody>
          <a:bodyPr wrap="square" rtlCol="0">
            <a:spAutoFit/>
          </a:bodyPr>
          <a:lstStyle/>
          <a:p>
            <a:br>
              <a:rPr lang="fr-FR" sz="1100" b="0" i="0" u="none" strike="noStrike" baseline="0" dirty="0">
                <a:solidFill>
                  <a:srgbClr val="000000"/>
                </a:solidFill>
                <a:latin typeface="League Spartan"/>
              </a:rPr>
            </a:br>
            <a:br>
              <a:rPr lang="fr-FR" sz="1100" b="0" i="0" u="none" strike="noStrike" baseline="0" dirty="0">
                <a:solidFill>
                  <a:srgbClr val="000000"/>
                </a:solidFill>
                <a:latin typeface="League Spartan"/>
              </a:rPr>
            </a:br>
            <a:br>
              <a:rPr lang="fr-FR" sz="1100" b="0" i="0" u="none" strike="noStrike" baseline="0" dirty="0">
                <a:solidFill>
                  <a:srgbClr val="000000"/>
                </a:solidFill>
                <a:latin typeface="League Spartan"/>
              </a:rPr>
            </a:br>
            <a:br>
              <a:rPr lang="fr-FR" sz="1100" b="0" i="0" u="none" strike="noStrike" baseline="0" dirty="0">
                <a:solidFill>
                  <a:srgbClr val="000000"/>
                </a:solidFill>
                <a:latin typeface="League Spartan"/>
              </a:rPr>
            </a:br>
            <a:br>
              <a:rPr lang="fr-FR" sz="1100" b="0" i="0" u="none" strike="noStrike" baseline="0" dirty="0">
                <a:solidFill>
                  <a:srgbClr val="000000"/>
                </a:solidFill>
                <a:latin typeface="League Spartan"/>
              </a:rPr>
            </a:br>
            <a:r>
              <a:rPr lang="fr-FR" sz="2800" b="1" i="0" u="none" strike="noStrike" baseline="0" dirty="0">
                <a:solidFill>
                  <a:srgbClr val="000000"/>
                </a:solidFill>
                <a:latin typeface="League Spartan"/>
              </a:rPr>
              <a:t>EBOULIS DES VALEURSPROPRES</a:t>
            </a:r>
            <a:endParaRPr lang="fr-FR" sz="2800" dirty="0"/>
          </a:p>
        </p:txBody>
      </p:sp>
      <p:pic>
        <p:nvPicPr>
          <p:cNvPr id="11" name="Image 10">
            <a:extLst>
              <a:ext uri="{FF2B5EF4-FFF2-40B4-BE49-F238E27FC236}">
                <a16:creationId xmlns:a16="http://schemas.microsoft.com/office/drawing/2014/main" id="{49F9F68D-03C6-B587-3742-188997820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1831" y="1048952"/>
            <a:ext cx="7159377" cy="4760096"/>
          </a:xfrm>
          <a:prstGeom prst="rect">
            <a:avLst/>
          </a:prstGeom>
        </p:spPr>
      </p:pic>
      <p:sp>
        <p:nvSpPr>
          <p:cNvPr id="12" name="ZoneTexte 11">
            <a:extLst>
              <a:ext uri="{FF2B5EF4-FFF2-40B4-BE49-F238E27FC236}">
                <a16:creationId xmlns:a16="http://schemas.microsoft.com/office/drawing/2014/main" id="{6CABFC64-8A85-AD67-65F0-F292F3354709}"/>
              </a:ext>
            </a:extLst>
          </p:cNvPr>
          <p:cNvSpPr txBox="1"/>
          <p:nvPr/>
        </p:nvSpPr>
        <p:spPr>
          <a:xfrm>
            <a:off x="7602279" y="329625"/>
            <a:ext cx="3763926" cy="584775"/>
          </a:xfrm>
          <a:prstGeom prst="rect">
            <a:avLst/>
          </a:prstGeom>
          <a:noFill/>
        </p:spPr>
        <p:txBody>
          <a:bodyPr wrap="square" rtlCol="0">
            <a:spAutoFit/>
          </a:bodyPr>
          <a:lstStyle/>
          <a:p>
            <a:r>
              <a:rPr lang="fr-FR" sz="3200" b="1" dirty="0" err="1"/>
              <a:t>Clustermap</a:t>
            </a:r>
            <a:endParaRPr lang="fr-FR" b="1" dirty="0"/>
          </a:p>
        </p:txBody>
      </p:sp>
      <p:sp>
        <p:nvSpPr>
          <p:cNvPr id="13" name="ZoneTexte 12">
            <a:extLst>
              <a:ext uri="{FF2B5EF4-FFF2-40B4-BE49-F238E27FC236}">
                <a16:creationId xmlns:a16="http://schemas.microsoft.com/office/drawing/2014/main" id="{C5753238-2493-032F-DE45-BED8BB923FDC}"/>
              </a:ext>
            </a:extLst>
          </p:cNvPr>
          <p:cNvSpPr txBox="1"/>
          <p:nvPr/>
        </p:nvSpPr>
        <p:spPr>
          <a:xfrm>
            <a:off x="6539023" y="5819748"/>
            <a:ext cx="5401340" cy="923330"/>
          </a:xfrm>
          <a:prstGeom prst="rect">
            <a:avLst/>
          </a:prstGeom>
          <a:noFill/>
        </p:spPr>
        <p:txBody>
          <a:bodyPr wrap="square" rtlCol="0">
            <a:spAutoFit/>
          </a:bodyPr>
          <a:lstStyle/>
          <a:p>
            <a:r>
              <a:rPr lang="fr-FR" b="0" i="0" dirty="0">
                <a:solidFill>
                  <a:srgbClr val="374151"/>
                </a:solidFill>
                <a:effectLst/>
                <a:latin typeface="Söhne"/>
              </a:rPr>
              <a:t>En observant la carte des clusters, on remarque que les clusters 3, 2 et 1 semblent être les plus favorables ou avantageux.</a:t>
            </a:r>
            <a:endParaRPr lang="fr-FR" dirty="0"/>
          </a:p>
        </p:txBody>
      </p:sp>
      <p:cxnSp>
        <p:nvCxnSpPr>
          <p:cNvPr id="15" name="Connecteur droit avec flèche 14">
            <a:extLst>
              <a:ext uri="{FF2B5EF4-FFF2-40B4-BE49-F238E27FC236}">
                <a16:creationId xmlns:a16="http://schemas.microsoft.com/office/drawing/2014/main" id="{0AA7C1E0-3D2B-AACA-F37B-078C58EF4714}"/>
              </a:ext>
            </a:extLst>
          </p:cNvPr>
          <p:cNvCxnSpPr/>
          <p:nvPr/>
        </p:nvCxnSpPr>
        <p:spPr>
          <a:xfrm flipV="1">
            <a:off x="379015" y="5423596"/>
            <a:ext cx="381294" cy="177082"/>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pic>
        <p:nvPicPr>
          <p:cNvPr id="3" name="Image 2">
            <a:extLst>
              <a:ext uri="{FF2B5EF4-FFF2-40B4-BE49-F238E27FC236}">
                <a16:creationId xmlns:a16="http://schemas.microsoft.com/office/drawing/2014/main" id="{B8D69E31-4962-8F9C-C495-854A845054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309" y="5026430"/>
            <a:ext cx="4978656" cy="654084"/>
          </a:xfrm>
          <a:prstGeom prst="rect">
            <a:avLst/>
          </a:prstGeom>
        </p:spPr>
      </p:pic>
    </p:spTree>
    <p:extLst>
      <p:ext uri="{BB962C8B-B14F-4D97-AF65-F5344CB8AC3E}">
        <p14:creationId xmlns:p14="http://schemas.microsoft.com/office/powerpoint/2010/main" val="393141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B5F58-DC32-D63F-D193-8F52686172C3}"/>
              </a:ext>
            </a:extLst>
          </p:cNvPr>
          <p:cNvSpPr>
            <a:spLocks noGrp="1"/>
          </p:cNvSpPr>
          <p:nvPr>
            <p:ph type="title"/>
          </p:nvPr>
        </p:nvSpPr>
        <p:spPr/>
        <p:txBody>
          <a:bodyPr/>
          <a:lstStyle/>
          <a:p>
            <a:r>
              <a:rPr lang="fr-FR" dirty="0"/>
              <a:t>Comment les 231 pays restants </a:t>
            </a:r>
            <a:r>
              <a:rPr lang="fr-FR" dirty="0" err="1"/>
              <a:t>clustrés</a:t>
            </a:r>
            <a:r>
              <a:rPr lang="fr-FR" dirty="0"/>
              <a:t>?</a:t>
            </a:r>
          </a:p>
        </p:txBody>
      </p:sp>
      <p:sp>
        <p:nvSpPr>
          <p:cNvPr id="3" name="Espace réservé du contenu 2">
            <a:extLst>
              <a:ext uri="{FF2B5EF4-FFF2-40B4-BE49-F238E27FC236}">
                <a16:creationId xmlns:a16="http://schemas.microsoft.com/office/drawing/2014/main" id="{1E44BAA9-335A-2F5E-1DC5-3895940A4E6B}"/>
              </a:ext>
            </a:extLst>
          </p:cNvPr>
          <p:cNvSpPr>
            <a:spLocks noGrp="1"/>
          </p:cNvSpPr>
          <p:nvPr>
            <p:ph idx="1"/>
          </p:nvPr>
        </p:nvSpPr>
        <p:spPr/>
        <p:txBody>
          <a:bodyPr/>
          <a:lstStyle/>
          <a:p>
            <a:endParaRPr lang="fr-FR" dirty="0"/>
          </a:p>
        </p:txBody>
      </p:sp>
      <p:sp>
        <p:nvSpPr>
          <p:cNvPr id="6" name="Ellipse 5">
            <a:extLst>
              <a:ext uri="{FF2B5EF4-FFF2-40B4-BE49-F238E27FC236}">
                <a16:creationId xmlns:a16="http://schemas.microsoft.com/office/drawing/2014/main" id="{158EBF86-95B4-C35B-5E0D-C36703BD9188}"/>
              </a:ext>
            </a:extLst>
          </p:cNvPr>
          <p:cNvSpPr/>
          <p:nvPr/>
        </p:nvSpPr>
        <p:spPr>
          <a:xfrm>
            <a:off x="1411357" y="2494722"/>
            <a:ext cx="2067339" cy="12125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Cluster 1 </a:t>
            </a:r>
          </a:p>
          <a:p>
            <a:pPr algn="ctr"/>
            <a:r>
              <a:rPr lang="fr-FR" dirty="0"/>
              <a:t>7 pays </a:t>
            </a:r>
          </a:p>
        </p:txBody>
      </p:sp>
      <p:sp>
        <p:nvSpPr>
          <p:cNvPr id="8" name="Ellipse 7">
            <a:extLst>
              <a:ext uri="{FF2B5EF4-FFF2-40B4-BE49-F238E27FC236}">
                <a16:creationId xmlns:a16="http://schemas.microsoft.com/office/drawing/2014/main" id="{05D5D8F1-4D82-763C-E1A3-DEEBE973A69E}"/>
              </a:ext>
            </a:extLst>
          </p:cNvPr>
          <p:cNvSpPr/>
          <p:nvPr/>
        </p:nvSpPr>
        <p:spPr>
          <a:xfrm>
            <a:off x="7961243" y="2663687"/>
            <a:ext cx="1431235" cy="8680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Cluster 3 </a:t>
            </a:r>
          </a:p>
          <a:p>
            <a:pPr algn="ctr"/>
            <a:r>
              <a:rPr lang="fr-FR" sz="1600" dirty="0"/>
              <a:t>1 pays </a:t>
            </a:r>
          </a:p>
        </p:txBody>
      </p:sp>
      <p:sp>
        <p:nvSpPr>
          <p:cNvPr id="9" name="Ellipse 8">
            <a:extLst>
              <a:ext uri="{FF2B5EF4-FFF2-40B4-BE49-F238E27FC236}">
                <a16:creationId xmlns:a16="http://schemas.microsoft.com/office/drawing/2014/main" id="{ECF2D55F-E0EF-EB98-1508-802D05448D29}"/>
              </a:ext>
            </a:extLst>
          </p:cNvPr>
          <p:cNvSpPr/>
          <p:nvPr/>
        </p:nvSpPr>
        <p:spPr>
          <a:xfrm>
            <a:off x="4015409" y="2286000"/>
            <a:ext cx="2335695" cy="133847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Cluster 2 </a:t>
            </a:r>
          </a:p>
          <a:p>
            <a:pPr algn="ctr"/>
            <a:r>
              <a:rPr lang="fr-FR" dirty="0"/>
              <a:t>26 pays </a:t>
            </a:r>
          </a:p>
        </p:txBody>
      </p:sp>
      <p:sp>
        <p:nvSpPr>
          <p:cNvPr id="10" name="Ellipse 9">
            <a:extLst>
              <a:ext uri="{FF2B5EF4-FFF2-40B4-BE49-F238E27FC236}">
                <a16:creationId xmlns:a16="http://schemas.microsoft.com/office/drawing/2014/main" id="{244A4FE3-8DB2-227E-149C-820BAD5608F1}"/>
              </a:ext>
            </a:extLst>
          </p:cNvPr>
          <p:cNvSpPr/>
          <p:nvPr/>
        </p:nvSpPr>
        <p:spPr>
          <a:xfrm>
            <a:off x="1222513" y="4210741"/>
            <a:ext cx="2792897" cy="16863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Cluster 4 </a:t>
            </a:r>
          </a:p>
          <a:p>
            <a:pPr algn="ctr"/>
            <a:r>
              <a:rPr lang="fr-FR" dirty="0"/>
              <a:t>70 pays </a:t>
            </a:r>
          </a:p>
        </p:txBody>
      </p:sp>
      <p:sp>
        <p:nvSpPr>
          <p:cNvPr id="11" name="Ellipse 10">
            <a:extLst>
              <a:ext uri="{FF2B5EF4-FFF2-40B4-BE49-F238E27FC236}">
                <a16:creationId xmlns:a16="http://schemas.microsoft.com/office/drawing/2014/main" id="{D2DBA1C4-A881-9792-381D-7941A95A851E}"/>
              </a:ext>
            </a:extLst>
          </p:cNvPr>
          <p:cNvSpPr/>
          <p:nvPr/>
        </p:nvSpPr>
        <p:spPr>
          <a:xfrm>
            <a:off x="7726017" y="3896139"/>
            <a:ext cx="3326295" cy="200094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Cluster 6 </a:t>
            </a:r>
          </a:p>
          <a:p>
            <a:pPr algn="ctr"/>
            <a:r>
              <a:rPr lang="fr-FR" dirty="0"/>
              <a:t>125 pays </a:t>
            </a:r>
          </a:p>
        </p:txBody>
      </p:sp>
      <p:sp>
        <p:nvSpPr>
          <p:cNvPr id="12" name="Ellipse 11">
            <a:extLst>
              <a:ext uri="{FF2B5EF4-FFF2-40B4-BE49-F238E27FC236}">
                <a16:creationId xmlns:a16="http://schemas.microsoft.com/office/drawing/2014/main" id="{3E6793F3-8EAE-7361-28DA-33B9764A384D}"/>
              </a:ext>
            </a:extLst>
          </p:cNvPr>
          <p:cNvSpPr/>
          <p:nvPr/>
        </p:nvSpPr>
        <p:spPr>
          <a:xfrm>
            <a:off x="4465983" y="4840357"/>
            <a:ext cx="1885121" cy="11525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t>Cluster 5 </a:t>
            </a:r>
          </a:p>
          <a:p>
            <a:pPr algn="ctr"/>
            <a:r>
              <a:rPr lang="fr-FR" dirty="0"/>
              <a:t>2 pays </a:t>
            </a:r>
          </a:p>
        </p:txBody>
      </p:sp>
    </p:spTree>
    <p:extLst>
      <p:ext uri="{BB962C8B-B14F-4D97-AF65-F5344CB8AC3E}">
        <p14:creationId xmlns:p14="http://schemas.microsoft.com/office/powerpoint/2010/main" val="3266906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24465B-A2AF-C29A-D8E0-F8CDB84E181A}"/>
              </a:ext>
            </a:extLst>
          </p:cNvPr>
          <p:cNvSpPr>
            <a:spLocks noGrp="1"/>
          </p:cNvSpPr>
          <p:nvPr>
            <p:ph type="title"/>
          </p:nvPr>
        </p:nvSpPr>
        <p:spPr/>
        <p:txBody>
          <a:bodyPr/>
          <a:lstStyle/>
          <a:p>
            <a:r>
              <a:rPr lang="fr-FR" dirty="0"/>
              <a:t>Filtrage sur les 6 clusters</a:t>
            </a:r>
          </a:p>
        </p:txBody>
      </p:sp>
      <p:sp>
        <p:nvSpPr>
          <p:cNvPr id="3" name="Espace réservé du contenu 2">
            <a:extLst>
              <a:ext uri="{FF2B5EF4-FFF2-40B4-BE49-F238E27FC236}">
                <a16:creationId xmlns:a16="http://schemas.microsoft.com/office/drawing/2014/main" id="{69A2FA97-13DC-6FB7-0047-99A8D8B11C16}"/>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C84EE616-CEDA-8B73-2F25-B83B1D377F77}"/>
              </a:ext>
            </a:extLst>
          </p:cNvPr>
          <p:cNvPicPr>
            <a:picLocks noChangeAspect="1"/>
          </p:cNvPicPr>
          <p:nvPr/>
        </p:nvPicPr>
        <p:blipFill>
          <a:blip r:embed="rId2"/>
          <a:stretch>
            <a:fillRect/>
          </a:stretch>
        </p:blipFill>
        <p:spPr>
          <a:xfrm>
            <a:off x="202019" y="1825626"/>
            <a:ext cx="6248825" cy="1970198"/>
          </a:xfrm>
          <a:prstGeom prst="rect">
            <a:avLst/>
          </a:prstGeom>
        </p:spPr>
      </p:pic>
      <p:pic>
        <p:nvPicPr>
          <p:cNvPr id="7" name="Image 6">
            <a:extLst>
              <a:ext uri="{FF2B5EF4-FFF2-40B4-BE49-F238E27FC236}">
                <a16:creationId xmlns:a16="http://schemas.microsoft.com/office/drawing/2014/main" id="{48BDE06C-9788-5A98-D203-5B3B50D08DD2}"/>
              </a:ext>
            </a:extLst>
          </p:cNvPr>
          <p:cNvPicPr>
            <a:picLocks noChangeAspect="1"/>
          </p:cNvPicPr>
          <p:nvPr/>
        </p:nvPicPr>
        <p:blipFill>
          <a:blip r:embed="rId3"/>
          <a:stretch>
            <a:fillRect/>
          </a:stretch>
        </p:blipFill>
        <p:spPr>
          <a:xfrm>
            <a:off x="202020" y="3795825"/>
            <a:ext cx="6519381" cy="2073348"/>
          </a:xfrm>
          <a:prstGeom prst="rect">
            <a:avLst/>
          </a:prstGeom>
        </p:spPr>
      </p:pic>
      <p:pic>
        <p:nvPicPr>
          <p:cNvPr id="9" name="Image 8">
            <a:extLst>
              <a:ext uri="{FF2B5EF4-FFF2-40B4-BE49-F238E27FC236}">
                <a16:creationId xmlns:a16="http://schemas.microsoft.com/office/drawing/2014/main" id="{D15D6852-8BC7-BCF5-A14E-D7D2FD3162EE}"/>
              </a:ext>
            </a:extLst>
          </p:cNvPr>
          <p:cNvPicPr>
            <a:picLocks noChangeAspect="1"/>
          </p:cNvPicPr>
          <p:nvPr/>
        </p:nvPicPr>
        <p:blipFill>
          <a:blip r:embed="rId4"/>
          <a:stretch>
            <a:fillRect/>
          </a:stretch>
        </p:blipFill>
        <p:spPr>
          <a:xfrm>
            <a:off x="6721401" y="1861752"/>
            <a:ext cx="6450620" cy="4804862"/>
          </a:xfrm>
          <a:prstGeom prst="rect">
            <a:avLst/>
          </a:prstGeom>
        </p:spPr>
      </p:pic>
    </p:spTree>
    <p:extLst>
      <p:ext uri="{BB962C8B-B14F-4D97-AF65-F5344CB8AC3E}">
        <p14:creationId xmlns:p14="http://schemas.microsoft.com/office/powerpoint/2010/main" val="351800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30918-72DB-1601-C852-3EFFAD3ACDFA}"/>
              </a:ext>
            </a:extLst>
          </p:cNvPr>
          <p:cNvSpPr>
            <a:spLocks noGrp="1"/>
          </p:cNvSpPr>
          <p:nvPr>
            <p:ph type="title"/>
          </p:nvPr>
        </p:nvSpPr>
        <p:spPr>
          <a:xfrm>
            <a:off x="649356" y="75020"/>
            <a:ext cx="10515600" cy="879138"/>
          </a:xfrm>
        </p:spPr>
        <p:txBody>
          <a:bodyPr/>
          <a:lstStyle/>
          <a:p>
            <a:r>
              <a:rPr lang="fr-FR" dirty="0"/>
              <a:t>Le filtrage encore</a:t>
            </a:r>
          </a:p>
        </p:txBody>
      </p:sp>
      <p:sp>
        <p:nvSpPr>
          <p:cNvPr id="4" name="Rectangle 1">
            <a:extLst>
              <a:ext uri="{FF2B5EF4-FFF2-40B4-BE49-F238E27FC236}">
                <a16:creationId xmlns:a16="http://schemas.microsoft.com/office/drawing/2014/main" id="{4449DA4B-644D-0F95-4887-AEE90AC3969F}"/>
              </a:ext>
            </a:extLst>
          </p:cNvPr>
          <p:cNvSpPr>
            <a:spLocks noGrp="1" noChangeArrowheads="1"/>
          </p:cNvSpPr>
          <p:nvPr>
            <p:ph idx="1"/>
          </p:nvPr>
        </p:nvSpPr>
        <p:spPr bwMode="auto">
          <a:xfrm>
            <a:off x="838200" y="3739684"/>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chemeClr val="tx1"/>
                </a:solidFill>
                <a:effectLst/>
                <a:latin typeface="Söhne"/>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C0C7588D-CC19-2FBA-1B9D-CB2B52A3DB94}"/>
              </a:ext>
            </a:extLst>
          </p:cNvPr>
          <p:cNvSpPr txBox="1"/>
          <p:nvPr/>
        </p:nvSpPr>
        <p:spPr>
          <a:xfrm>
            <a:off x="497650" y="954158"/>
            <a:ext cx="9579934" cy="2862322"/>
          </a:xfrm>
          <a:prstGeom prst="rect">
            <a:avLst/>
          </a:prstGeom>
          <a:noFill/>
        </p:spPr>
        <p:txBody>
          <a:bodyPr wrap="square">
            <a:spAutoFit/>
          </a:bodyPr>
          <a:lstStyle/>
          <a:p>
            <a:r>
              <a:rPr lang="fr-FR" dirty="0"/>
              <a:t>Après avoir examiné la répartition des indicateurs dans chaque cluster et la représentativité des clusters pour chaque indicateur, j'ai décidé d'exclure les clusters </a:t>
            </a:r>
            <a:r>
              <a:rPr lang="fr-FR" b="1" dirty="0"/>
              <a:t>4, 5 </a:t>
            </a:r>
            <a:r>
              <a:rPr lang="fr-FR" dirty="0"/>
              <a:t>et </a:t>
            </a:r>
            <a:r>
              <a:rPr lang="fr-FR" b="1" dirty="0"/>
              <a:t>6</a:t>
            </a:r>
            <a:r>
              <a:rPr lang="fr-FR" dirty="0"/>
              <a:t> en raison de leurs résultats insatisfaisants. </a:t>
            </a:r>
          </a:p>
          <a:p>
            <a:r>
              <a:rPr lang="fr-FR" dirty="0"/>
              <a:t>Par exemple, le cluster </a:t>
            </a:r>
            <a:r>
              <a:rPr lang="fr-FR" b="1" dirty="0"/>
              <a:t>5</a:t>
            </a:r>
            <a:r>
              <a:rPr lang="fr-FR" dirty="0"/>
              <a:t> présente un coût alimentation saine par habitant, un faible PIB par habitant, un indice de stabilité politique bas et de faibles niveaux de consommation de viande de poulet. Cela laisse </a:t>
            </a:r>
            <a:r>
              <a:rPr lang="fr-FR" b="1" dirty="0"/>
              <a:t>34</a:t>
            </a:r>
            <a:r>
              <a:rPr lang="fr-FR" dirty="0"/>
              <a:t> pays en lice, sur les </a:t>
            </a:r>
            <a:r>
              <a:rPr lang="fr-FR" b="1" dirty="0"/>
              <a:t>235</a:t>
            </a:r>
            <a:r>
              <a:rPr lang="fr-FR" dirty="0"/>
              <a:t> initiaux.</a:t>
            </a:r>
          </a:p>
          <a:p>
            <a:r>
              <a:rPr lang="fr-FR" b="1" dirty="0"/>
              <a:t>Cluster1 = 7 pays</a:t>
            </a:r>
          </a:p>
          <a:p>
            <a:r>
              <a:rPr lang="fr-FR" b="1" dirty="0"/>
              <a:t>Cluster2 = 26 pays</a:t>
            </a:r>
          </a:p>
          <a:p>
            <a:r>
              <a:rPr lang="fr-FR" b="1" dirty="0"/>
              <a:t>Cluster3 = 1 pays</a:t>
            </a:r>
          </a:p>
          <a:p>
            <a:endParaRPr lang="fr-FR" dirty="0"/>
          </a:p>
        </p:txBody>
      </p:sp>
      <p:pic>
        <p:nvPicPr>
          <p:cNvPr id="5" name="Image 4">
            <a:extLst>
              <a:ext uri="{FF2B5EF4-FFF2-40B4-BE49-F238E27FC236}">
                <a16:creationId xmlns:a16="http://schemas.microsoft.com/office/drawing/2014/main" id="{4D563CC0-E60C-C019-1FA5-EC4D5594E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463" y="2530157"/>
            <a:ext cx="3562533" cy="2165461"/>
          </a:xfrm>
          <a:prstGeom prst="rect">
            <a:avLst/>
          </a:prstGeom>
        </p:spPr>
      </p:pic>
      <p:pic>
        <p:nvPicPr>
          <p:cNvPr id="8" name="Image 7">
            <a:extLst>
              <a:ext uri="{FF2B5EF4-FFF2-40B4-BE49-F238E27FC236}">
                <a16:creationId xmlns:a16="http://schemas.microsoft.com/office/drawing/2014/main" id="{2DEDE0B5-797F-9D4F-307F-B3F958754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4618" y="2634604"/>
            <a:ext cx="2414005" cy="4122027"/>
          </a:xfrm>
          <a:prstGeom prst="rect">
            <a:avLst/>
          </a:prstGeom>
        </p:spPr>
      </p:pic>
      <p:pic>
        <p:nvPicPr>
          <p:cNvPr id="10" name="Image 9">
            <a:extLst>
              <a:ext uri="{FF2B5EF4-FFF2-40B4-BE49-F238E27FC236}">
                <a16:creationId xmlns:a16="http://schemas.microsoft.com/office/drawing/2014/main" id="{8C7E7D5A-6714-8EF7-8F83-4B2E59EBA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697" y="3429000"/>
            <a:ext cx="2336920" cy="1079555"/>
          </a:xfrm>
          <a:prstGeom prst="rect">
            <a:avLst/>
          </a:prstGeom>
        </p:spPr>
      </p:pic>
    </p:spTree>
    <p:extLst>
      <p:ext uri="{BB962C8B-B14F-4D97-AF65-F5344CB8AC3E}">
        <p14:creationId xmlns:p14="http://schemas.microsoft.com/office/powerpoint/2010/main" val="103555404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16120</TotalTime>
  <Words>680</Words>
  <Application>Microsoft Office PowerPoint</Application>
  <PresentationFormat>Grand écran</PresentationFormat>
  <Paragraphs>80</Paragraphs>
  <Slides>14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Edwardian Script ITC</vt:lpstr>
      <vt:lpstr>League Spartan</vt:lpstr>
      <vt:lpstr>Söhne</vt:lpstr>
      <vt:lpstr>Thème Office</vt:lpstr>
      <vt:lpstr>La poule qui chante</vt:lpstr>
      <vt:lpstr>Les grand thèmes des indicateurs</vt:lpstr>
      <vt:lpstr>LES 15 INDICATEURS</vt:lpstr>
      <vt:lpstr>Interprétation les indicateurs</vt:lpstr>
      <vt:lpstr>DENDROGRAMME</vt:lpstr>
      <vt:lpstr>Présentation PowerPoint</vt:lpstr>
      <vt:lpstr>Comment les 231 pays restants clustrés?</vt:lpstr>
      <vt:lpstr>Filtrage sur les 6 clusters</vt:lpstr>
      <vt:lpstr>Le filtrage encore</vt:lpstr>
      <vt:lpstr>   KMEANS </vt:lpstr>
      <vt:lpstr>CLUSTERING K-MEANS SUBPLOTS</vt:lpstr>
      <vt:lpstr>COORDONNEES PARALLELES POUR LES CENTROÏDES</vt:lpstr>
      <vt:lpstr>Critères de Sélection des Pays Cibles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Ghaith Saad</dc:creator>
  <cp:lastModifiedBy>Ghaith Saad</cp:lastModifiedBy>
  <cp:revision>5</cp:revision>
  <dcterms:created xsi:type="dcterms:W3CDTF">2024-02-03T00:48:54Z</dcterms:created>
  <dcterms:modified xsi:type="dcterms:W3CDTF">2024-02-18T22:42:51Z</dcterms:modified>
</cp:coreProperties>
</file>