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Julien Laole</a:t>
            </a:r>
            <a:endParaRPr sz="2800"/>
          </a:p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FAO</a:t>
            </a:r>
            <a:endParaRPr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124" name="Google Shape;124;p1" descr="Tout savoir sur les bienfaits d'une alimentation bio pour bébé | Autour de  bébé | Consei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3497385"/>
            <a:ext cx="6553200" cy="336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616693" y="2392408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5588FA6E-400B-3B1B-7B91-50B8F290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82978"/>
              </p:ext>
            </p:extLst>
          </p:nvPr>
        </p:nvGraphicFramePr>
        <p:xfrm>
          <a:off x="1157470" y="2141046"/>
          <a:ext cx="5849386" cy="4405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28978">
                  <a:extLst>
                    <a:ext uri="{9D8B030D-6E8A-4147-A177-3AD203B41FA5}">
                      <a16:colId xmlns:a16="http://schemas.microsoft.com/office/drawing/2014/main" val="3432868217"/>
                    </a:ext>
                  </a:extLst>
                </a:gridCol>
                <a:gridCol w="1720408">
                  <a:extLst>
                    <a:ext uri="{9D8B030D-6E8A-4147-A177-3AD203B41FA5}">
                      <a16:colId xmlns:a16="http://schemas.microsoft.com/office/drawing/2014/main" val="1718118049"/>
                    </a:ext>
                  </a:extLst>
                </a:gridCol>
              </a:tblGrid>
              <a:tr h="3867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Zone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Valeur</a:t>
                      </a:r>
                      <a:endParaRPr lang="fr-FR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4766800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République arabe syrienne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1858943000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3038623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Éthiopie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1381294000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2171408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Yémen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1206484000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3585427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Soudan du Sud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695248000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8296015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>
                          <a:effectLst/>
                        </a:rPr>
                        <a:t>Soudan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669784000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612063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Kenya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552836000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4645016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Bangladesh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348188000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1323583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Somalie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292678000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1306391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République démocratique du Congo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288502000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0906307"/>
                  </a:ext>
                </a:extLst>
              </a:tr>
              <a:tr h="397271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Niger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</a:rPr>
                        <a:t>27634400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2035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196" name="Google Shape;196;g2233f607d43_0_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7BD1F0-A8BC-ECFC-08CE-A5D492C77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13" y="1883933"/>
            <a:ext cx="9887574" cy="490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forte disponibilité alimentaire par habitant</a:t>
            </a:r>
            <a:endParaRPr sz="3200" dirty="0"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A685B3-6A5F-ABA0-747C-D5789F71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46" y="1902483"/>
            <a:ext cx="9817398" cy="487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988439" y="3557324"/>
            <a:ext cx="6493724" cy="22636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375ED-6972-2E18-06D3-9AADCE90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8" y="1928976"/>
            <a:ext cx="9859926" cy="489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 nombre de personnes en sous nutritions en </a:t>
            </a:r>
            <a:r>
              <a:rPr lang="fr-FR" dirty="0" err="1"/>
              <a:t>Thailande</a:t>
            </a:r>
            <a:r>
              <a:rPr lang="fr-FR" dirty="0"/>
              <a:t> =  6200000 personnes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Population= 69209810 personnes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La proportion de sous-nutrition en Thaïlande = 8.96 %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La proportion d exportation  83.41 %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3600" b="1" dirty="0"/>
              <a:t>Merci pour votre attention 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Contexte</a:t>
            </a:r>
            <a:endParaRPr sz="3200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27424" y="2254185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Produire des différentes analyses et indicateurs.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Réaliser une grosse étude sur l’alimentation dans le monde.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L’état de l’insécurité alimentaire dans le monde </a:t>
            </a:r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Nombre et de la proportion de personnes sous-alimentées à partir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       du point de vue de la répartition des  disponibilités  alimentaires.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Méthodologie de l’analyse</a:t>
            </a:r>
            <a:endParaRPr sz="3200"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Les données sont issues des sources officiels</a:t>
            </a:r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Importation les données et vérification </a:t>
            </a:r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Vérifier  de la qualité des données</a:t>
            </a:r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Analyse statistiques, création de nouveaux indicateurs,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fr-FR" dirty="0"/>
              <a:t>      filtrage, jointure de fichiers, visualisation.</a:t>
            </a:r>
          </a:p>
          <a:p>
            <a:pPr marL="114300" indent="0">
              <a:spcBef>
                <a:spcPts val="0"/>
              </a:spcBef>
              <a:buNone/>
            </a:pPr>
            <a:endParaRPr lang="fr-FR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Les règles RGPD sont respectés dans ce projet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1) Proportion de personnes en état de sous-nutrition en 2017</a:t>
            </a:r>
            <a:endParaRPr sz="32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4AC337-03A3-F7BF-F5E1-0E5837356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fr-FR" altLang="fr-FR" dirty="0">
              <a:solidFill>
                <a:schemeClr val="bg1"/>
              </a:solidFill>
              <a:latin typeface="+mj-lt"/>
            </a:endParaRPr>
          </a:p>
          <a:p>
            <a:pPr marL="114300" indent="0"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fr-FR" altLang="fr-FR" dirty="0">
              <a:solidFill>
                <a:schemeClr val="bg1"/>
              </a:solidFill>
              <a:latin typeface="+mj-lt"/>
            </a:endParaRPr>
          </a:p>
          <a:p>
            <a:pPr marL="114300" indent="0"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Nombre de personne en sous nutrition en 2017 = 535700000</a:t>
            </a:r>
          </a:p>
          <a:p>
            <a:pPr marL="114300" indent="0"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Population mondiale en 2017 = 7548134111</a:t>
            </a:r>
          </a:p>
          <a:p>
            <a:pPr marL="114300" indent="0">
              <a:buNone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Le taux de sous-nutrition en 2017 = 7.1 %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il y a environ une personne en sous-nutrition pour chaque </a:t>
            </a:r>
          </a:p>
          <a:p>
            <a:pPr marL="114300" indent="0">
              <a:buNone/>
            </a:pPr>
            <a:r>
              <a:rPr lang="fr-FR" dirty="0">
                <a:solidFill>
                  <a:srgbClr val="FF0000"/>
                </a:solidFill>
              </a:rPr>
              <a:t>groupe de 14 personnes dans la population mondiale en 2017</a:t>
            </a:r>
            <a:r>
              <a:rPr lang="fr-FR" dirty="0"/>
              <a:t>.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2) Nombre théorique de personnes qui pourraient être nourries en 2017</a:t>
            </a:r>
            <a:endParaRPr sz="3200" dirty="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188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Nombre théorique de personnes qui pourraient être nourries en 2017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 la disponibilité alimentaire (Kcal)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fr-FR" dirty="0"/>
              <a:t>Quantité moyenne un être humain peut manger*365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 7635429388975815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fr-FR" dirty="0"/>
              <a:t>2500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fr-FR" dirty="0"/>
              <a:t>365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 8367593851 personnes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soit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La Proportion de personnes pouvant être nourris en 2017 = 110.86 %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3) Nombre théorique de personnes qui pourraient être nourries uniquement avec les végétaux en 2017</a:t>
            </a:r>
            <a:endParaRPr dirty="0"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0000" y="2190389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 Le nombre de kcal disponible pour les végétaux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fr-FR" dirty="0"/>
              <a:t>Quantité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moyenne un être humain peut manger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fr-FR" dirty="0"/>
              <a:t>365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=6300178937197865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fr-FR" dirty="0"/>
              <a:t>365</a:t>
            </a: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fr-FR" dirty="0"/>
              <a:t>2500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=6904305685  personne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Soit une proportion de 6904305685  personne</a:t>
            </a:r>
            <a:r>
              <a:rPr lang="fr-FR" sz="2000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fr-FR" dirty="0"/>
              <a:t>Population mondiale en 2017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=91,47%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E35A441-37AE-B7ED-19A1-2D8104F4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21" y="2101594"/>
            <a:ext cx="6019800" cy="4791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891AEA-9EB4-3B8C-0732-54DBA3725533}"/>
              </a:ext>
            </a:extLst>
          </p:cNvPr>
          <p:cNvSpPr txBox="1"/>
          <p:nvPr/>
        </p:nvSpPr>
        <p:spPr>
          <a:xfrm>
            <a:off x="7447221" y="3732028"/>
            <a:ext cx="47447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</a:rPr>
              <a:t>P+I+𝛥 Stock- E</a:t>
            </a:r>
          </a:p>
          <a:p>
            <a:pPr algn="ctr"/>
            <a:r>
              <a:rPr lang="fr-FR" sz="1800" dirty="0">
                <a:solidFill>
                  <a:schemeClr val="bg1"/>
                </a:solidFill>
              </a:rPr>
              <a:t>=Disponibilité intérieure</a:t>
            </a:r>
          </a:p>
          <a:p>
            <a:pPr algn="ctr"/>
            <a:r>
              <a:rPr lang="fr-FR" sz="1800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fr-FR" sz="1800" dirty="0">
                <a:solidFill>
                  <a:schemeClr val="bg1"/>
                </a:solidFill>
              </a:rPr>
              <a:t>Semences + Pertes + Nourriture + Aliments pour animaux + Traitement + Autres utilisations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5) Part de l’utilisation des principales céréales entre l’alimentation humaine et animale</a:t>
            </a:r>
            <a:endParaRPr dirty="0"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proportion de céréales destinée aux animaux est de : 35.91 %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600" dirty="0"/>
              <a:t>proportion de céréales destinée l'alimentation humaine est de : 43.02</a:t>
            </a:r>
            <a:r>
              <a:rPr lang="fr-FR" dirty="0"/>
              <a:t> %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1C6366-42EE-BE52-BFD9-CDBE16629CDF}"/>
              </a:ext>
            </a:extLst>
          </p:cNvPr>
          <p:cNvSpPr txBox="1"/>
          <p:nvPr/>
        </p:nvSpPr>
        <p:spPr>
          <a:xfrm>
            <a:off x="9133367" y="2360428"/>
            <a:ext cx="305863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La liste des céréales: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Blé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Riz (Eq Blanchi)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Orge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Maïs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Seigle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Avoine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Millet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Sorgho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Céréales, 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Autres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818712" y="3796293"/>
            <a:ext cx="7355447" cy="206250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2807CD-2E87-BDDA-719A-B0C88571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50" y="1968943"/>
            <a:ext cx="10571997" cy="475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28796</TotalTime>
  <Words>519</Words>
  <Application>Microsoft Office PowerPoint</Application>
  <PresentationFormat>Grand écran</PresentationFormat>
  <Paragraphs>120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Noto Sans Symbols</vt:lpstr>
      <vt:lpstr>Century Gothic</vt:lpstr>
      <vt:lpstr>Calibri</vt:lpstr>
      <vt:lpstr>Arial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Ghaith Saad</cp:lastModifiedBy>
  <cp:revision>8</cp:revision>
  <dcterms:created xsi:type="dcterms:W3CDTF">2023-03-17T20:58:30Z</dcterms:created>
  <dcterms:modified xsi:type="dcterms:W3CDTF">2023-09-01T14:28:00Z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