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87" r:id="rId5"/>
    <p:sldId id="284" r:id="rId6"/>
    <p:sldId id="283" r:id="rId7"/>
    <p:sldId id="282" r:id="rId8"/>
    <p:sldId id="295" r:id="rId9"/>
    <p:sldId id="296" r:id="rId10"/>
    <p:sldId id="297" r:id="rId11"/>
    <p:sldId id="298" r:id="rId12"/>
    <p:sldId id="300" r:id="rId13"/>
    <p:sldId id="299" r:id="rId14"/>
    <p:sldId id="275" r:id="rId15"/>
    <p:sldId id="294" r:id="rId16"/>
    <p:sldId id="301" r:id="rId17"/>
    <p:sldId id="276" r:id="rId18"/>
    <p:sldId id="277" r:id="rId19"/>
    <p:sldId id="288" r:id="rId20"/>
    <p:sldId id="289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A9C5-49E4-E637-0A77-38B5EF38B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Ames House Pricing 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9BF6E-BC21-6778-5696-73380EEEA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Gary Simmons 8 July 2022</a:t>
            </a:r>
          </a:p>
        </p:txBody>
      </p:sp>
    </p:spTree>
    <p:extLst>
      <p:ext uri="{BB962C8B-B14F-4D97-AF65-F5344CB8AC3E}">
        <p14:creationId xmlns:p14="http://schemas.microsoft.com/office/powerpoint/2010/main" val="6514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E377-B4A5-0875-92FE-8F2D484A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Enclosed Porch (Correlates with </a:t>
            </a:r>
            <a:r>
              <a:rPr lang="en-US" dirty="0" err="1"/>
              <a:t>YearBuilt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B95463C-6EAA-EB89-DB7A-61F90CDF4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43" y="2152049"/>
            <a:ext cx="5174457" cy="34496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D56B39-91BC-8C33-B023-926BFC72BB5A}"/>
                  </a:ext>
                </a:extLst>
              </p:cNvPr>
              <p:cNvSpPr/>
              <p:nvPr/>
            </p:nvSpPr>
            <p:spPr>
              <a:xfrm>
                <a:off x="6811773" y="3645121"/>
                <a:ext cx="3245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𝐸𝑛𝑐𝑙𝑜𝑠𝑒𝑑𝑃𝑜𝑟𝑐h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D56B39-91BC-8C33-B023-926BFC72B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73" y="3645121"/>
                <a:ext cx="324582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82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908-7B75-4596-7C39-1CE10E9A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Condition (Correlates with </a:t>
            </a:r>
            <a:r>
              <a:rPr lang="en-US" dirty="0" err="1"/>
              <a:t>YearBuilt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9EB50C-C2B7-DE87-0DD7-F900F8A13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43" y="2275616"/>
            <a:ext cx="5174457" cy="34496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9CA093-532F-1A86-2D6F-E70598492834}"/>
                  </a:ext>
                </a:extLst>
              </p:cNvPr>
              <p:cNvSpPr/>
              <p:nvPr/>
            </p:nvSpPr>
            <p:spPr>
              <a:xfrm>
                <a:off x="6811773" y="3645121"/>
                <a:ext cx="3322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𝑂𝑣𝑒𝑟𝑎𝑙𝑙𝐶𝑜𝑛𝑑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/>
                        <m:t>4182</m:t>
                      </m:r>
                      <m:r>
                        <m:rPr>
                          <m:nor/>
                        </m:rPr>
                        <a:rPr lang="en-US" b="0" i="1" smtClean="0"/>
                        <m:t>.</m:t>
                      </m:r>
                      <m:r>
                        <m:rPr>
                          <m:nor/>
                        </m:rPr>
                        <a:rPr lang="en-US" i="1"/>
                        <m:t>74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9CA093-532F-1A86-2D6F-E70598492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73" y="3645121"/>
                <a:ext cx="332289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26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5956-0AAC-8B05-F7C3-06D395E7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Paved Drive (Correlates with </a:t>
            </a:r>
            <a:r>
              <a:rPr lang="en-US" dirty="0" err="1"/>
              <a:t>Yearbuilt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50C2CB-88A8-1962-5BCA-5FC920F51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594399"/>
              </p:ext>
            </p:extLst>
          </p:nvPr>
        </p:nvGraphicFramePr>
        <p:xfrm>
          <a:off x="1450975" y="2016125"/>
          <a:ext cx="960437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50320955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4596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7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Dirt/Gravel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4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+5394.61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7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Pavement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+1594.87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0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62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896-7CAF-E9E2-A9D2-42421D9F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Garage Condition (Correlates with </a:t>
            </a:r>
            <a:r>
              <a:rPr lang="en-US" dirty="0" err="1"/>
              <a:t>GarageCars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8E3CF2-523B-68B6-A47B-FC1102A51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133176"/>
              </p:ext>
            </p:extLst>
          </p:nvPr>
        </p:nvGraphicFramePr>
        <p:xfrm>
          <a:off x="1450975" y="2016125"/>
          <a:ext cx="9604374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4029232625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84692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0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0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Typical/Average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-19754.59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6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-31471.65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-23080.90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6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-23500.25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1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-13646.57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0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24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8F1C-6DFE-8B28-5E2B-7AFAC4B4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3B90383-DE96-6B8C-48A8-75721927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004" y="2016125"/>
            <a:ext cx="5352316" cy="3449638"/>
          </a:xfrm>
        </p:spPr>
      </p:pic>
    </p:spTree>
    <p:extLst>
      <p:ext uri="{BB962C8B-B14F-4D97-AF65-F5344CB8AC3E}">
        <p14:creationId xmlns:p14="http://schemas.microsoft.com/office/powerpoint/2010/main" val="222088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D436-146C-5B9F-E436-656E85A2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0C53397-F959-E0F4-8A36-56797CFB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808" y="2368855"/>
            <a:ext cx="6431181" cy="326663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C1F513-47FC-6118-8B7C-01241159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18" y="1966213"/>
            <a:ext cx="4770317" cy="3967448"/>
          </a:xfrm>
        </p:spPr>
        <p:txBody>
          <a:bodyPr/>
          <a:lstStyle/>
          <a:p>
            <a:r>
              <a:rPr lang="en-US" dirty="0"/>
              <a:t>Random Forest performed better than the Linear Regression</a:t>
            </a:r>
          </a:p>
          <a:p>
            <a:r>
              <a:rPr lang="en-US" dirty="0"/>
              <a:t>Random Forest was overfit to training data</a:t>
            </a:r>
          </a:p>
          <a:p>
            <a:r>
              <a:rPr lang="en-US" dirty="0"/>
              <a:t>Linear Regression was more balanced between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73612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37E-3EB6-9564-7817-8BFFEDF0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/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59EA-8332-41A0-6B7D-ADDD6E18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Random Forest first and add features based off of Random Forest Feature importance</a:t>
            </a:r>
          </a:p>
          <a:p>
            <a:r>
              <a:rPr lang="en-US" dirty="0"/>
              <a:t>Any feature with a set less than 15 features should be categorical dummy variables</a:t>
            </a:r>
          </a:p>
          <a:p>
            <a:pPr lvl="1"/>
            <a:r>
              <a:rPr lang="en-US" dirty="0"/>
              <a:t>Don’t assume linearity scaling</a:t>
            </a:r>
          </a:p>
          <a:p>
            <a:r>
              <a:rPr lang="en-US" dirty="0"/>
              <a:t>All dummy/categorical variables should not be included in correlation analysis (determination of excluding collinearity)</a:t>
            </a:r>
          </a:p>
        </p:txBody>
      </p:sp>
    </p:spTree>
    <p:extLst>
      <p:ext uri="{BB962C8B-B14F-4D97-AF65-F5344CB8AC3E}">
        <p14:creationId xmlns:p14="http://schemas.microsoft.com/office/powerpoint/2010/main" val="373126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BC29-0E78-7DEB-EA9F-D5B3C58C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Quality was not included in linear model due to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1783-2690-FC55-DDDE-1E49EFDF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err="1"/>
              <a:t>ExterQual_TA</a:t>
            </a:r>
            <a:r>
              <a:rPr lang="en-US" dirty="0"/>
              <a:t>”, ”</a:t>
            </a:r>
            <a:r>
              <a:rPr lang="en-US" dirty="0" err="1"/>
              <a:t>GrLivArea</a:t>
            </a:r>
            <a:r>
              <a:rPr lang="en-US" dirty="0"/>
              <a:t>", "</a:t>
            </a:r>
            <a:r>
              <a:rPr lang="en-US" dirty="0" err="1"/>
              <a:t>ExterQual_Gd</a:t>
            </a:r>
            <a:r>
              <a:rPr lang="en-US" dirty="0"/>
              <a:t>"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793BF2-DB84-350C-B487-C9B16547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2" y="2639692"/>
            <a:ext cx="3737963" cy="249197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4345C25-BD2D-CF11-3F26-47C19FE7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13" y="2698474"/>
            <a:ext cx="3561613" cy="237440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D174221-3082-1586-37EA-457112CBE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04" y="2692415"/>
            <a:ext cx="3561613" cy="23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9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2CED-164B-722D-9C7A-89EB1540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1stFlrSF was not included not included in linear model due to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0BC4-0469-9587-944B-3266FCCE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</a:t>
            </a:r>
            <a:r>
              <a:rPr lang="en-US" dirty="0" err="1"/>
              <a:t>GrLivArea</a:t>
            </a:r>
            <a:r>
              <a:rPr lang="en-US" dirty="0"/>
              <a:t>",  “</a:t>
            </a:r>
            <a:r>
              <a:rPr lang="en-US" dirty="0" err="1"/>
              <a:t>GarageType_Attchd</a:t>
            </a:r>
            <a:r>
              <a:rPr lang="en-US" dirty="0"/>
              <a:t>”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13183F3-7139-B8AF-DE12-C3B1FC91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35" y="2656787"/>
            <a:ext cx="5258905" cy="350593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82EFA26-A87F-E007-F149-2A99F8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80" y="2646312"/>
            <a:ext cx="5274617" cy="35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1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6A43-372F-82D5-B264-AAC10A1A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Totalbsmtsf</a:t>
            </a:r>
            <a:r>
              <a:rPr lang="en-US" dirty="0"/>
              <a:t> and BSMTFINSF1 could not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437B-971E-C0F3-64BB-0BB42BEE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apply power law or box cox worsened fit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CA18D3B-AA5B-FB1C-A9D0-337C6006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89" y="2709382"/>
            <a:ext cx="4584357" cy="305623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463B935-F81E-D92D-E976-006C53A4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67" y="2709382"/>
            <a:ext cx="4584358" cy="30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ED8-D7C8-CE1E-7B1D-4E883E4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&amp;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E45-D271-BE8B-FAFA-8811571A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8538"/>
          </a:xfrm>
        </p:spPr>
        <p:txBody>
          <a:bodyPr>
            <a:normAutofit/>
          </a:bodyPr>
          <a:lstStyle/>
          <a:p>
            <a:r>
              <a:rPr lang="en-US" dirty="0"/>
              <a:t>Trained a linear regression model.</a:t>
            </a:r>
          </a:p>
          <a:p>
            <a:pPr lvl="1"/>
            <a:r>
              <a:rPr lang="en-US" dirty="0"/>
              <a:t>34 features</a:t>
            </a:r>
          </a:p>
          <a:p>
            <a:pPr lvl="1"/>
            <a:r>
              <a:rPr lang="en-US" dirty="0"/>
              <a:t>Focus on:</a:t>
            </a:r>
          </a:p>
          <a:p>
            <a:pPr lvl="2"/>
            <a:r>
              <a:rPr lang="en-US" dirty="0"/>
              <a:t>Top 4 Continuous variables:</a:t>
            </a:r>
          </a:p>
          <a:p>
            <a:pPr lvl="2"/>
            <a:r>
              <a:rPr lang="en-US" dirty="0"/>
              <a:t>Top 2 Categorical variables</a:t>
            </a:r>
          </a:p>
          <a:p>
            <a:pPr lvl="2"/>
            <a:r>
              <a:rPr lang="en-US" dirty="0"/>
              <a:t>All variables that correlated with top 10 feature </a:t>
            </a:r>
            <a:r>
              <a:rPr lang="en-US" dirty="0" err="1"/>
              <a:t>importances</a:t>
            </a:r>
            <a:r>
              <a:rPr lang="en-US" dirty="0"/>
              <a:t> of the random forest</a:t>
            </a:r>
          </a:p>
          <a:p>
            <a:r>
              <a:rPr lang="en-US" dirty="0"/>
              <a:t>Trained a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06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3F4D-1F20-DC2B-896B-EAB22EC2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GarageArea</a:t>
            </a:r>
            <a:r>
              <a:rPr lang="en-US" dirty="0"/>
              <a:t> was not included not included in linear model due to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76B1-FC3A-41E6-C46A-C724BC86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GrLivArea</a:t>
            </a:r>
            <a:r>
              <a:rPr lang="en-US" dirty="0"/>
              <a:t>”, “</a:t>
            </a:r>
            <a:r>
              <a:rPr lang="en-US" dirty="0" err="1"/>
              <a:t>ExterQual_TA</a:t>
            </a:r>
            <a:r>
              <a:rPr lang="en-US" dirty="0"/>
              <a:t>”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BEBCD5D-1294-E8D7-4AC5-605918C8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176" y="2734667"/>
            <a:ext cx="4623677" cy="308245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2918D13-7045-B839-18C3-25D834F1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2734667"/>
            <a:ext cx="4623677" cy="30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0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B51B-9456-2E08-6FCF-B68CF080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LotArea</a:t>
            </a:r>
            <a:r>
              <a:rPr lang="en-US" dirty="0"/>
              <a:t> was not included not included in linear model due to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DF87-1331-6C81-F5FC-B65BF2EB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GrLivArea</a:t>
            </a:r>
            <a:r>
              <a:rPr lang="en-US" dirty="0"/>
              <a:t>”, “</a:t>
            </a:r>
            <a:r>
              <a:rPr lang="en-US" dirty="0" err="1"/>
              <a:t>MSZoning_RL</a:t>
            </a:r>
            <a:r>
              <a:rPr lang="en-US" dirty="0"/>
              <a:t>”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CB9484C-9E44-7C16-01BC-3E036437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95881"/>
            <a:ext cx="5486400" cy="3657600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E3E6D1A8-4EA0-3AF9-35C9-60F0D9CD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62" y="239588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0B2F-854B-441C-AE7A-DFEE8EAA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YEarBuilt</a:t>
            </a:r>
            <a:r>
              <a:rPr lang="en-US" dirty="0"/>
              <a:t> was not included not included in linear model due to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B168-7BEC-30C0-4004-F41C41D9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7995B6E-A7E6-1494-7308-D420D64E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11" y="4005691"/>
            <a:ext cx="3256519" cy="2171012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A7272007-77AA-8E5A-BEC5-83CE87D8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70" y="1880861"/>
            <a:ext cx="3269101" cy="21794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3F2E7AC-1745-CBBB-125C-FD40287C1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15" y="1839156"/>
            <a:ext cx="3394215" cy="226281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BF2E61D-431E-E0F6-19C3-BD4144848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076" y="4050497"/>
            <a:ext cx="3258317" cy="2172211"/>
          </a:xfrm>
          <a:prstGeom prst="rect">
            <a:avLst/>
          </a:prstGeom>
        </p:spPr>
      </p:pic>
      <p:pic>
        <p:nvPicPr>
          <p:cNvPr id="17" name="Picture 16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93C18877-AC68-F047-96C7-59FE7D76C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439" y="3913893"/>
            <a:ext cx="3394215" cy="22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D9EE-574B-D5A8-34B0-5C64F2CD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2ndFlrSF was not included not included in linear model due to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124-9FD3-ADEE-CD03-3EBD2220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GrLivArea</a:t>
            </a:r>
            <a:r>
              <a:rPr lang="en-US" dirty="0"/>
              <a:t>”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B992881-259D-CD61-42FF-DA31BE3F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98" y="201573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27BC-08BD-48C6-C2DD-1FCCEEEE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GarageCars</a:t>
            </a:r>
            <a:r>
              <a:rPr lang="en-US" dirty="0"/>
              <a:t> was not included not included in linear model due to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9DC4-ED0C-C4B5-DCDC-60AB2048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8767458" cy="725159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GrLivArea</a:t>
            </a:r>
            <a:r>
              <a:rPr lang="en-US" dirty="0"/>
              <a:t>”, ”</a:t>
            </a:r>
            <a:r>
              <a:rPr lang="en-US" dirty="0" err="1"/>
              <a:t>ExterQual_Gd</a:t>
            </a:r>
            <a:r>
              <a:rPr lang="en-US" dirty="0"/>
              <a:t>”, ”</a:t>
            </a:r>
            <a:r>
              <a:rPr lang="en-US" dirty="0" err="1"/>
              <a:t>GarageCond_nan</a:t>
            </a:r>
            <a:r>
              <a:rPr lang="en-US" dirty="0"/>
              <a:t>”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54E75A4-EBF6-C98D-DDBB-46DD83D9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89" y="2639449"/>
            <a:ext cx="3860043" cy="257336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9930D9C-653F-DF0F-969C-53A5FC5E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0" y="2680327"/>
            <a:ext cx="3860043" cy="257336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78F3D8C-5891-627A-8E0A-5E3AC87F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600" y="2639447"/>
            <a:ext cx="3860043" cy="25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ED8-D7C8-CE1E-7B1D-4E883E4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Living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E45-D271-BE8B-FAFA-8811571A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2626"/>
            <a:ext cx="9603275" cy="946129"/>
          </a:xfrm>
        </p:spPr>
        <p:txBody>
          <a:bodyPr>
            <a:normAutofit/>
          </a:bodyPr>
          <a:lstStyle/>
          <a:p>
            <a:r>
              <a:rPr lang="en-US" dirty="0"/>
              <a:t>Project Proposal suggested we split top 80</a:t>
            </a:r>
            <a:r>
              <a:rPr lang="en-US" baseline="30000" dirty="0"/>
              <a:t>th</a:t>
            </a:r>
            <a:r>
              <a:rPr lang="en-US" dirty="0"/>
              <a:t> quantile of each neighborhood and fit accordingly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B9DCFEA-2EC3-7D66-2493-F3C90E02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9" y="2858754"/>
            <a:ext cx="3922983" cy="261532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FE0C14A-986E-8DB2-2B12-F14FC659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69" y="2858754"/>
            <a:ext cx="3922985" cy="2615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1236-8BB2-50B1-86B3-36797CC77250}"/>
                  </a:ext>
                </a:extLst>
              </p:cNvPr>
              <p:cNvSpPr txBox="1"/>
              <p:nvPr/>
            </p:nvSpPr>
            <p:spPr>
              <a:xfrm>
                <a:off x="1313578" y="5621787"/>
                <a:ext cx="3367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𝑠𝑚𝑎𝑙𝑙𝐺𝑟𝐿𝑖𝑣𝐴𝑟𝑒𝑎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70.17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1236-8BB2-50B1-86B3-36797CC77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578" y="5621787"/>
                <a:ext cx="3367973" cy="276999"/>
              </a:xfrm>
              <a:prstGeom prst="rect">
                <a:avLst/>
              </a:prstGeom>
              <a:blipFill>
                <a:blip r:embed="rId4"/>
                <a:stretch>
                  <a:fillRect l="-1880" t="-4348" r="-188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11151-239D-2304-8B8F-3FF2A5AD0029}"/>
                  </a:ext>
                </a:extLst>
              </p:cNvPr>
              <p:cNvSpPr txBox="1"/>
              <p:nvPr/>
            </p:nvSpPr>
            <p:spPr>
              <a:xfrm>
                <a:off x="7131869" y="5647195"/>
                <a:ext cx="37465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𝑙𝑎𝑟𝑔𝑒𝐺𝑟𝐿𝑖𝑣𝐴𝑟𝑒𝑎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1.08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11151-239D-2304-8B8F-3FF2A5AD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69" y="5647195"/>
                <a:ext cx="3746553" cy="276999"/>
              </a:xfrm>
              <a:prstGeom prst="rect">
                <a:avLst/>
              </a:prstGeom>
              <a:blipFill>
                <a:blip r:embed="rId5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0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ED8-D7C8-CE1E-7B1D-4E883E4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Basement full bathrooms &amp; Basement Half Bathrooms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E45-D271-BE8B-FAFA-8811571A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2626"/>
            <a:ext cx="9603275" cy="946129"/>
          </a:xfrm>
        </p:spPr>
        <p:txBody>
          <a:bodyPr>
            <a:normAutofit/>
          </a:bodyPr>
          <a:lstStyle/>
          <a:p>
            <a:r>
              <a:rPr lang="en-US" dirty="0"/>
              <a:t>Small Features, but some how had some importance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1236-8BB2-50B1-86B3-36797CC77250}"/>
                  </a:ext>
                </a:extLst>
              </p:cNvPr>
              <p:cNvSpPr txBox="1"/>
              <p:nvPr/>
            </p:nvSpPr>
            <p:spPr>
              <a:xfrm>
                <a:off x="1313578" y="5621787"/>
                <a:ext cx="3653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𝐵𝑠𝑚𝑡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𝐵𝑎𝑡h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6136.45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1236-8BB2-50B1-86B3-36797CC77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578" y="5621787"/>
                <a:ext cx="3653180" cy="276999"/>
              </a:xfrm>
              <a:prstGeom prst="rect">
                <a:avLst/>
              </a:prstGeom>
              <a:blipFill>
                <a:blip r:embed="rId2"/>
                <a:stretch>
                  <a:fillRect l="-1730" t="-4348" r="-17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11151-239D-2304-8B8F-3FF2A5AD0029}"/>
                  </a:ext>
                </a:extLst>
              </p:cNvPr>
              <p:cNvSpPr txBox="1"/>
              <p:nvPr/>
            </p:nvSpPr>
            <p:spPr>
              <a:xfrm>
                <a:off x="7131869" y="5647195"/>
                <a:ext cx="37465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𝐵𝑠𝑚𝑡𝐹𝑢𝑙𝑙𝐵𝑎𝑡h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15561.34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11151-239D-2304-8B8F-3FF2A5AD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69" y="5647195"/>
                <a:ext cx="3746553" cy="276999"/>
              </a:xfrm>
              <a:prstGeom prst="rect">
                <a:avLst/>
              </a:prstGeom>
              <a:blipFill>
                <a:blip r:embed="rId3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F3CCFD0-A50D-6289-79FC-84EE6390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46" y="2508914"/>
            <a:ext cx="4470996" cy="2980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17492-5451-208C-52B7-C5F874065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211" y="2508915"/>
            <a:ext cx="4470997" cy="29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ED8-D7C8-CE1E-7B1D-4E883E4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E45-D271-BE8B-FAFA-8811571A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8538"/>
          </a:xfrm>
        </p:spPr>
        <p:txBody>
          <a:bodyPr>
            <a:normAutofit/>
          </a:bodyPr>
          <a:lstStyle/>
          <a:p>
            <a:r>
              <a:rPr lang="en-US" dirty="0"/>
              <a:t>Surprisingly further distance increases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780EC-3828-703D-C36F-D173CD56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40" y="2490855"/>
            <a:ext cx="5135217" cy="3423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526241-26D2-0BB2-A831-1031EF0651CE}"/>
                  </a:ext>
                </a:extLst>
              </p:cNvPr>
              <p:cNvSpPr/>
              <p:nvPr/>
            </p:nvSpPr>
            <p:spPr>
              <a:xfrm>
                <a:off x="6811773" y="3645121"/>
                <a:ext cx="4072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𝐼𝑆𝑈𝐷𝑖𝑠𝑡𝑎𝑛𝑐𝑒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800.13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526241-26D2-0BB2-A831-1031EF065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73" y="3645121"/>
                <a:ext cx="407297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ED8-D7C8-CE1E-7B1D-4E883E4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Exterior Quality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A5E785-3920-5D0A-D59A-30D6E904C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845985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042358389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48565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2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Average/Typical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-77548.30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4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-63589.77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7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-69521.02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74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EB1D94-4DA6-54C1-2AA6-E6C57C297B08}"/>
              </a:ext>
            </a:extLst>
          </p:cNvPr>
          <p:cNvSpPr txBox="1"/>
          <p:nvPr/>
        </p:nvSpPr>
        <p:spPr>
          <a:xfrm>
            <a:off x="4762045" y="4581939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no poor quality</a:t>
            </a:r>
          </a:p>
        </p:txBody>
      </p:sp>
    </p:spTree>
    <p:extLst>
      <p:ext uri="{BB962C8B-B14F-4D97-AF65-F5344CB8AC3E}">
        <p14:creationId xmlns:p14="http://schemas.microsoft.com/office/powerpoint/2010/main" val="258084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ED8-D7C8-CE1E-7B1D-4E883E4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Functionality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CFF78F-AA79-03AA-0D45-0808B8093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387572"/>
              </p:ext>
            </p:extLst>
          </p:nvPr>
        </p:nvGraphicFramePr>
        <p:xfrm>
          <a:off x="1450975" y="2016125"/>
          <a:ext cx="9604374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52222438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68882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00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 Deductions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+30540.98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Minor Deductions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+13418.38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3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Minor Deductions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+13696.73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Moderate Deductions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+14994.51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 Deductions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-19294.51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0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Salvage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-39743.95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522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8A89C2-0A23-B3EB-AF11-041D3CC60E26}"/>
              </a:ext>
            </a:extLst>
          </p:cNvPr>
          <p:cNvSpPr txBox="1"/>
          <p:nvPr/>
        </p:nvSpPr>
        <p:spPr>
          <a:xfrm>
            <a:off x="4670998" y="5307495"/>
            <a:ext cx="31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no severely damaged</a:t>
            </a:r>
          </a:p>
        </p:txBody>
      </p:sp>
    </p:spTree>
    <p:extLst>
      <p:ext uri="{BB962C8B-B14F-4D97-AF65-F5344CB8AC3E}">
        <p14:creationId xmlns:p14="http://schemas.microsoft.com/office/powerpoint/2010/main" val="107085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BE42-5443-B850-D2C2-775BC5E7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Garage Type (Correlates with 1stFlrSF,  </a:t>
            </a:r>
            <a:r>
              <a:rPr lang="en-US" dirty="0" err="1"/>
              <a:t>YearBuilt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B0C59C-0CE5-364B-CA1D-8A2394AA9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62198"/>
              </p:ext>
            </p:extLst>
          </p:nvPr>
        </p:nvGraphicFramePr>
        <p:xfrm>
          <a:off x="1450975" y="2016125"/>
          <a:ext cx="9604374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735753481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63342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than one type of garage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7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Attached to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+12115.56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1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Detached from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+8766.90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Garage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+14106.11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0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Basement Garage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-4296.42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6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 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+2379.68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9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(Garage part of house - typically has room above garage)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9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56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D057-853F-B1DC-AF2A-6A39B6C8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MSZoning</a:t>
            </a:r>
            <a:r>
              <a:rPr lang="en-US" dirty="0"/>
              <a:t> (Correlates with </a:t>
            </a:r>
            <a:r>
              <a:rPr lang="en-US" dirty="0" err="1"/>
              <a:t>LotArea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9476E4-DAF1-75A4-53CE-9FC9DAE02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30017"/>
              </p:ext>
            </p:extLst>
          </p:nvPr>
        </p:nvGraphicFramePr>
        <p:xfrm>
          <a:off x="1450975" y="2016125"/>
          <a:ext cx="9604374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212826951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3796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Coeffecient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6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7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Residential Low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+30135.76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5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Residential Medium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+19187.83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1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Residential High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+29526.30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9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+5694.83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+9772.35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7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 Village Residential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+157.87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743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78032D-6B11-55F7-7B7D-FAA1472D09EC}"/>
              </a:ext>
            </a:extLst>
          </p:cNvPr>
          <p:cNvSpPr txBox="1"/>
          <p:nvPr/>
        </p:nvSpPr>
        <p:spPr>
          <a:xfrm>
            <a:off x="4115621" y="5307495"/>
            <a:ext cx="42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no Residential Low Density Park</a:t>
            </a:r>
          </a:p>
        </p:txBody>
      </p:sp>
    </p:spTree>
    <p:extLst>
      <p:ext uri="{BB962C8B-B14F-4D97-AF65-F5344CB8AC3E}">
        <p14:creationId xmlns:p14="http://schemas.microsoft.com/office/powerpoint/2010/main" val="20664352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1420</TotalTime>
  <Words>596</Words>
  <Application>Microsoft Macintosh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Gill Sans MT</vt:lpstr>
      <vt:lpstr>Gallery</vt:lpstr>
      <vt:lpstr>Ames House Pricing Machine Learning Project</vt:lpstr>
      <vt:lpstr>Linear Model &amp; Tree Model</vt:lpstr>
      <vt:lpstr>Gross Living Area</vt:lpstr>
      <vt:lpstr>Basement full bathrooms &amp; Basement Half Bathrooms</vt:lpstr>
      <vt:lpstr>Distance from ISU</vt:lpstr>
      <vt:lpstr>Exterior Quality</vt:lpstr>
      <vt:lpstr>Home Functionality</vt:lpstr>
      <vt:lpstr>Garage Type (Correlates with 1stFlrSF,  YearBuilt)</vt:lpstr>
      <vt:lpstr>MSZoning (Correlates with LotArea)</vt:lpstr>
      <vt:lpstr>Enclosed Porch (Correlates with YearBuilt)</vt:lpstr>
      <vt:lpstr>Overall Condition (Correlates with YearBuilt)</vt:lpstr>
      <vt:lpstr>Paved Drive (Correlates with Yearbuilt)</vt:lpstr>
      <vt:lpstr>Garage Condition (Correlates with GarageCars)</vt:lpstr>
      <vt:lpstr>Random Forest Feature Importances</vt:lpstr>
      <vt:lpstr>Model Comparison</vt:lpstr>
      <vt:lpstr>Lessons Learned / Future works</vt:lpstr>
      <vt:lpstr>Overall Quality was not included in linear model due to Collinearity</vt:lpstr>
      <vt:lpstr>1stFlrSF was not included not included in linear model due to Collinearity</vt:lpstr>
      <vt:lpstr>Totalbsmtsf and BSMTFINSF1 could not transform</vt:lpstr>
      <vt:lpstr>GarageArea was not included not included in linear model due to Collinearity</vt:lpstr>
      <vt:lpstr>LotArea was not included not included in linear model due to Collinearity</vt:lpstr>
      <vt:lpstr>YEarBuilt was not included not included in linear model due to Collinearity</vt:lpstr>
      <vt:lpstr>2ndFlrSF was not included not included in linear model due to Collinearity</vt:lpstr>
      <vt:lpstr>GarageCars was not included not included in linear model due to Collinearity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Pricing Machine Learning Project</dc:title>
  <dc:creator>Gary Simmons</dc:creator>
  <cp:lastModifiedBy>Gary Simmons</cp:lastModifiedBy>
  <cp:revision>8</cp:revision>
  <dcterms:created xsi:type="dcterms:W3CDTF">2022-07-05T23:17:27Z</dcterms:created>
  <dcterms:modified xsi:type="dcterms:W3CDTF">2022-09-25T21:03:09Z</dcterms:modified>
</cp:coreProperties>
</file>