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83452-17B7-A148-97B5-89DC0B5ADCB4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01317-5E40-9D4D-AE45-6B8FB503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01317-5E40-9D4D-AE45-6B8FB50377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5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01317-5E40-9D4D-AE45-6B8FB50377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C54C-88EC-4842-8344-8E7D7962B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5C7BA-03AD-8146-8E50-05558A498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C665-1B25-B74A-8190-484C4D95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207D-B295-564C-B811-D14EB116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6256F-0274-E142-9ECB-92C2E887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7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5A41-E045-F74A-850C-D8C7FAD5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BBA99-AD2C-104A-BEB5-99F94C02B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B132-948F-6B4E-8656-5787F707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2194-49F0-CF45-A78E-42715946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33CD-6B4C-6E49-A483-B1CED35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1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EE0ED-1D04-B64C-BFB3-F3A3376FF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C18F1-D7FB-C045-9F5E-16E0B98B7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AD4B-52FB-A34F-A2BD-ED261456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DFAD-8EBC-B143-9364-8D236A84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A7B6-CE78-4E4E-82C3-95BC89EE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3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BA98-411B-6646-9482-BAF3E46F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F463-8EB3-FC4F-824E-85EEB66B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657F-25F9-944F-9703-F6D5E5C6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ADB2-4E14-4042-91F0-9D53A14E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9C63-796E-254F-8AD5-264C5337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213F-B891-444F-A4A2-728A769F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9278-8AA9-3C44-99A8-F4EED3EF2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B3C3-33DC-3F41-B8A5-E9A3D4B4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3C4A-8E8C-114C-BA33-2A986254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C9E5-C5B2-9B4A-973A-5C11DA84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AE19-2906-9A4F-92E6-C4B524D0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8C56-799F-7B4D-AA8C-DF6F71616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7C622-084E-E744-97A7-93E10168A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8745-E1E8-DC4C-95A3-83CD1B28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DF9B6-F665-9C40-BDD7-4960B310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B84C7-4B3A-1E4E-AEF9-06C37750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147D-DE50-7B40-AC1B-1CE18C14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33065-315C-B048-B15F-C0E2D180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80657-07DD-1849-BA94-333E1C944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32828-4136-1E47-92B3-21613DC5C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15C95-6423-984A-B334-988396D2E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56AD5-0493-924E-A743-45B108B0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A30F1-9B67-8A4E-AE62-1EB963FB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C0464-3F57-924E-8200-09DC3A83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0314-8CCD-674E-A1CD-F75B13CB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934D0-A011-1249-AC34-8C485006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D8F87-459F-E342-93B2-B65E444B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45915-BEE2-A644-8563-55B4B2C5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9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695AD-EBD6-EB41-ACE7-63DD0C57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FC27F-1449-7F4B-9000-CA892421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6A09-4D1D-C54B-878C-F42C0769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5A6D-B1C7-8041-849B-43A67955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EDE0-B205-9A43-ACAA-33059335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CB25-662F-9D44-83C8-3F0B8AF6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CDE06-B7F5-514D-9D71-26ADF803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D1775-830A-2448-8C7C-832B6DCE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A9007-B079-084C-94FD-4DD05775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1D1A-75E3-2E43-9385-098951B5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3750A-BF39-8044-B96F-9084AC627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9C312-0CF3-2046-BD0E-EB77F7F33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6EBC0-6627-3845-A0C5-3433963E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3028C-C3A2-1542-968A-128AE12B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77B94-F536-3B43-9D80-684F5965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D406B-6077-1349-9EBF-15F8E901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588C7-7E8E-FB46-A886-310264C0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366AC-A11B-264A-8DE7-F860D04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1F48-E67B-AE4E-96AA-678A9053FD8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1AA1-0209-854F-A212-0B0D6E60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E209-7B85-F344-9A09-FF3717D1C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A42AC-A22C-E445-A151-3EC09E7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P.POP.TOTL" TargetMode="External"/><Relationship Id="rId2" Type="http://schemas.openxmlformats.org/officeDocument/2006/relationships/hyperlink" Target="https://www.kaggle.com/kamal007/global-covid19-vaccination-tracker?select=Global_COVID_Vaccination_Tracker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96A4-587B-E04B-A5A0-56CFE8748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19 Vaccine Tracker– Correlation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DC8A-0F99-E544-8F86-9CBD6FEF9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Gary Garth Simmons</a:t>
            </a:r>
          </a:p>
          <a:p>
            <a:r>
              <a:rPr lang="en-US" dirty="0"/>
              <a:t>15 October 2021</a:t>
            </a:r>
          </a:p>
        </p:txBody>
      </p:sp>
    </p:spTree>
    <p:extLst>
      <p:ext uri="{BB962C8B-B14F-4D97-AF65-F5344CB8AC3E}">
        <p14:creationId xmlns:p14="http://schemas.microsoft.com/office/powerpoint/2010/main" val="141174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F16D-6CC7-3743-B6DE-50080075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Fully vaccinated</a:t>
            </a:r>
          </a:p>
        </p:txBody>
      </p:sp>
      <p:pic>
        <p:nvPicPr>
          <p:cNvPr id="5" name="Picture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082E680C-BC44-D447-8495-1A014A95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37" y="1421027"/>
            <a:ext cx="7611763" cy="543697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B53F393-570C-814D-A2F7-2A158D48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21" y="1322173"/>
            <a:ext cx="4274128" cy="55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CA74-4B5F-7B41-A93B-660A004F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476F-0167-514E-941F-7774FA8A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the data is normally distributed</a:t>
            </a:r>
          </a:p>
          <a:p>
            <a:pPr lvl="1"/>
            <a:r>
              <a:rPr lang="en-US" dirty="0"/>
              <a:t>Spearman with </a:t>
            </a:r>
            <a:r>
              <a:rPr lang="en-US" dirty="0" err="1"/>
              <a:t>Lowess</a:t>
            </a:r>
            <a:r>
              <a:rPr lang="en-US" dirty="0"/>
              <a:t> Regression line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003EAA-F6F8-9544-801D-FAB233CFC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90706"/>
              </p:ext>
            </p:extLst>
          </p:nvPr>
        </p:nvGraphicFramePr>
        <p:xfrm>
          <a:off x="1241168" y="3660573"/>
          <a:ext cx="9435072" cy="2360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512">
                  <a:extLst>
                    <a:ext uri="{9D8B030D-6E8A-4147-A177-3AD203B41FA5}">
                      <a16:colId xmlns:a16="http://schemas.microsoft.com/office/drawing/2014/main" val="234063317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1661188200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1979760422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3539145539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286229924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2678525551"/>
                    </a:ext>
                  </a:extLst>
                </a:gridCol>
              </a:tblGrid>
              <a:tr h="472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Enough for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Daily 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fully vac.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67934"/>
                  </a:ext>
                </a:extLst>
              </a:tr>
              <a:tr h="472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4796"/>
                  </a:ext>
                </a:extLst>
              </a:tr>
              <a:tr h="472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37703"/>
                  </a:ext>
                </a:extLst>
              </a:tr>
              <a:tr h="472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Enough for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54828"/>
                  </a:ext>
                </a:extLst>
              </a:tr>
              <a:tr h="472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Daily 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09215"/>
                  </a:ext>
                </a:extLst>
              </a:tr>
            </a:tbl>
          </a:graphicData>
        </a:graphic>
      </p:graphicFrame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DAB665A-F24A-774D-B613-366DF20F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3751" y="4150724"/>
            <a:ext cx="399536" cy="399536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61D82469-1792-5F40-8801-9C079B34B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5811" y="4637755"/>
            <a:ext cx="399536" cy="399536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C47BF98D-0DE4-3F40-A13C-77BE1C81B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9259" y="4135088"/>
            <a:ext cx="399536" cy="399536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71B053E4-F72D-3749-A78C-9C34BB02D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3676" y="4617810"/>
            <a:ext cx="399536" cy="399536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B1F892B5-151D-B546-A4BA-EA1BADC54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3676" y="5084814"/>
            <a:ext cx="399536" cy="399536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5307F373-0B7F-F449-AAB4-90A9ED4F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5914" y="4208388"/>
            <a:ext cx="399536" cy="399536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F4C0527A-FEF9-3D49-97BB-B16964A1B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5914" y="4655218"/>
            <a:ext cx="399536" cy="382073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2F691F01-55C8-834F-90A7-B2C2B5C3C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4746" y="5114478"/>
            <a:ext cx="399536" cy="399536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8E714F9F-B946-E040-A6A3-332E097FD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4746" y="5591201"/>
            <a:ext cx="399536" cy="3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1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37D7-8B1A-C149-BE8C-C5AEC2E4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correlation with Enough doses for % of population and % fully vaccinated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102DFC-4306-224C-AA3A-0B6BFB33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Dishing out vaccine at maximum capacity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35ABE28-42FB-8141-BD37-26C0EEE1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91" y="2533135"/>
            <a:ext cx="8346745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7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B601-D5C3-2F42-B219-4D7227D4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correlation with GDP and the 2 highly correlated vaccine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8D2F-0A3D-034C-BF4E-ABC06814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 affects how many doses a population gets. In turn also affects how many can get fully vaccinated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B2574B9-F726-7944-B481-464D69A5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87" y="3052119"/>
            <a:ext cx="5693337" cy="344075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EA4A309-BD76-B740-AD48-660AE153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81" y="3052119"/>
            <a:ext cx="5207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3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12EC-6B4D-3848-89E6-5C05870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anti-correlation with population and the 2 highly correlated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FB62-461F-FB48-9BE4-A8418A28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population a country has, the harder it will be to becoming fully vaccinated</a:t>
            </a:r>
          </a:p>
        </p:txBody>
      </p:sp>
      <p:pic>
        <p:nvPicPr>
          <p:cNvPr id="7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1E0B81B1-06EE-FE4B-BECD-02292F813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2" y="3254141"/>
            <a:ext cx="5803213" cy="3399372"/>
          </a:xfrm>
          <a:prstGeom prst="rect">
            <a:avLst/>
          </a:prstGeom>
        </p:spPr>
      </p:pic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5A23292-805F-554D-B9A3-343E44C7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05" y="3254141"/>
            <a:ext cx="5765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5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4372-4EDC-BE42-B830-DD638461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significant correlation between daily doses and the 2 highly correlated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FC34-C21E-DE40-83AB-BA2E44F6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Enough vaccines for % of population does not affect the daily dose number.</a:t>
            </a:r>
          </a:p>
          <a:p>
            <a:r>
              <a:rPr lang="en-US" dirty="0"/>
              <a:t>Daily dose number does not affect % fully vaccinated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132C19E-93E0-534C-BC30-B5C587BD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1648"/>
            <a:ext cx="5984295" cy="311450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A5204E8-C452-904F-B606-88C44B06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49" y="3423713"/>
            <a:ext cx="5296243" cy="30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5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E9C4-7B7D-054A-BDC1-135964E5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daily dose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DF3-EB84-F54E-AF14-1CB5A2A0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significant correlation between daily dose and GDP</a:t>
            </a:r>
          </a:p>
          <a:p>
            <a:r>
              <a:rPr lang="en-US" dirty="0"/>
              <a:t>There is a significant correlation between population and daily dose rate</a:t>
            </a:r>
          </a:p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EE9A9FB-3204-FB4C-A4CE-13A19F5A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03" y="3251200"/>
            <a:ext cx="4927600" cy="36068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63405A9-0C5C-1247-9537-F983F165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3251200"/>
            <a:ext cx="5181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1457-A571-BE42-ADF5-779C5A9E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Correlations and reasonings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5F05-95A8-B843-A58C-4A00B34F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Enough vaccines for % of population significantly correlates with percent fully vaccinated, meaning we’re vaccinating at full capacity</a:t>
            </a:r>
          </a:p>
          <a:p>
            <a:r>
              <a:rPr lang="en-US" dirty="0"/>
              <a:t>GDP significantly correlates with Enough vaccines for % of population and percent fully vaccinated, meaning well off countries vaccinate faster</a:t>
            </a:r>
          </a:p>
          <a:p>
            <a:r>
              <a:rPr lang="en-US" dirty="0"/>
              <a:t>Population significantly anti-correlates with Enough vaccines for % of population and percent fully vaccinated, due to higher demand for the vaccine due to large populations</a:t>
            </a:r>
          </a:p>
          <a:p>
            <a:r>
              <a:rPr lang="en-US" dirty="0"/>
              <a:t>Daily dose numbers significantly correlates with population; large populations have a higher demand than small populations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CF9B-62F1-6943-B6BB-FC57FE69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population and low GDP have low vaccination percentages.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195C-0AE7-DC4F-A1EF-E06B3F52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8914" cy="4476321"/>
          </a:xfrm>
        </p:spPr>
        <p:txBody>
          <a:bodyPr>
            <a:normAutofit/>
          </a:bodyPr>
          <a:lstStyle/>
          <a:p>
            <a:r>
              <a:rPr lang="en-US" dirty="0"/>
              <a:t>To avoid suggesting a pure socialist or pure capitalist solution, lets suggest the oxygen mask approach.</a:t>
            </a:r>
          </a:p>
          <a:p>
            <a:pPr lvl="1"/>
            <a:r>
              <a:rPr lang="en-US" dirty="0"/>
              <a:t>Get well off countries vaccinated enough to herd immunity, then funnel vaccines to poorer countries.</a:t>
            </a:r>
          </a:p>
          <a:p>
            <a:pPr lvl="1"/>
            <a:r>
              <a:rPr lang="en-US" dirty="0"/>
              <a:t>The faster we do this, the faster we can stop variants</a:t>
            </a:r>
          </a:p>
        </p:txBody>
      </p:sp>
      <p:pic>
        <p:nvPicPr>
          <p:cNvPr id="1026" name="Picture 2" descr="Put On Your Oxygen Mask First: Prioritizing Self-Care | CAMPUSPEAK">
            <a:extLst>
              <a:ext uri="{FF2B5EF4-FFF2-40B4-BE49-F238E27FC236}">
                <a16:creationId xmlns:a16="http://schemas.microsoft.com/office/drawing/2014/main" id="{4967038D-3F3D-C349-BC0F-15BA7C76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75" y="1690687"/>
            <a:ext cx="4085967" cy="408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F49C9-1C9A-644F-8AA9-557E1C3A8FCF}"/>
              </a:ext>
            </a:extLst>
          </p:cNvPr>
          <p:cNvSpPr txBox="1"/>
          <p:nvPr/>
        </p:nvSpPr>
        <p:spPr>
          <a:xfrm>
            <a:off x="7797113" y="5622324"/>
            <a:ext cx="4275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courtesy of </a:t>
            </a:r>
            <a:r>
              <a:rPr lang="en-US" dirty="0" err="1"/>
              <a:t>campuspeak</a:t>
            </a:r>
            <a:r>
              <a:rPr lang="en-US" dirty="0"/>
              <a:t>: https://</a:t>
            </a:r>
            <a:r>
              <a:rPr lang="en-US" dirty="0" err="1"/>
              <a:t>campuspeak.com</a:t>
            </a:r>
            <a:r>
              <a:rPr lang="en-US" dirty="0"/>
              <a:t>/wp-content/uploads/IMAGE4-1024x1024.jpg</a:t>
            </a:r>
          </a:p>
        </p:txBody>
      </p:sp>
    </p:spTree>
    <p:extLst>
      <p:ext uri="{BB962C8B-B14F-4D97-AF65-F5344CB8AC3E}">
        <p14:creationId xmlns:p14="http://schemas.microsoft.com/office/powerpoint/2010/main" val="106572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35E8-CB7A-6343-95FC-5167F61D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AEBD-CFC1-4541-BAFC-FD7A67B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9"/>
            <a:ext cx="10515600" cy="1102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Looking into doses administered</a:t>
            </a:r>
          </a:p>
          <a:p>
            <a:pPr lvl="1"/>
            <a:r>
              <a:rPr lang="en-US" dirty="0"/>
              <a:t>Overlooked since larger number may not indicate that population is fully vaccinated. This should be tested, not assumed.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FD23095-2B91-3549-8904-D4902557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78" y="2830037"/>
            <a:ext cx="7658443" cy="393468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CEB0966-971B-9A46-8364-3ABD2806288E}"/>
              </a:ext>
            </a:extLst>
          </p:cNvPr>
          <p:cNvSpPr/>
          <p:nvPr/>
        </p:nvSpPr>
        <p:spPr>
          <a:xfrm>
            <a:off x="5585255" y="3237470"/>
            <a:ext cx="1507524" cy="35272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F7BE-185E-5542-B299-306C024D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rates are different amongst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6D33-B915-0E47-A9AC-8BE7602D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Vaccines are ready and available here in the U.S.</a:t>
            </a:r>
          </a:p>
          <a:p>
            <a:r>
              <a:rPr lang="en-US" dirty="0"/>
              <a:t>However, when talking to colleagues in India and family in Trinidad, that’s not the case</a:t>
            </a:r>
          </a:p>
          <a:p>
            <a:r>
              <a:rPr lang="en-US" dirty="0"/>
              <a:t>My question: why is that so?</a:t>
            </a:r>
          </a:p>
        </p:txBody>
      </p:sp>
    </p:spTree>
    <p:extLst>
      <p:ext uri="{BB962C8B-B14F-4D97-AF65-F5344CB8AC3E}">
        <p14:creationId xmlns:p14="http://schemas.microsoft.com/office/powerpoint/2010/main" val="582822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B380-FB4E-B945-94F2-EE2F3E29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07F6-87CC-2445-9870-8B1A4C85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Global COVID19 Vaccination Tracker:</a:t>
            </a:r>
          </a:p>
          <a:p>
            <a:pPr lvl="2"/>
            <a:r>
              <a:rPr lang="en-US" dirty="0">
                <a:hlinkClick r:id="rId2"/>
              </a:rPr>
              <a:t>https://www.kaggle.com/kamal007/global-covid19-vaccination-tracker?select=Global_COVID_Vaccination_Tracker.csv</a:t>
            </a:r>
            <a:endParaRPr lang="en-US" dirty="0"/>
          </a:p>
          <a:p>
            <a:pPr lvl="1"/>
            <a:r>
              <a:rPr lang="en-US" dirty="0"/>
              <a:t>World Bank Population, total:</a:t>
            </a:r>
          </a:p>
          <a:p>
            <a:pPr lvl="2"/>
            <a:r>
              <a:rPr lang="en-US" dirty="0">
                <a:hlinkClick r:id="rId3"/>
              </a:rPr>
              <a:t>https://data.worldbank.org/indicator/SP.POP.TOTL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4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7ADB-6271-C44C-ABEE-7EAB7600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Kaggle dataset: Global COVID19 Vaccination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B7EF-B2EC-534E-B37E-755EB756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GDP_PerCapita.csv</a:t>
            </a:r>
            <a:endParaRPr lang="en-US" dirty="0"/>
          </a:p>
          <a:p>
            <a:r>
              <a:rPr lang="en-US" dirty="0" err="1"/>
              <a:t>Global_Covid_Vaccination_Tracker.csv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9BD035-FE25-2A44-83A1-6BB05ACA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1" y="3089190"/>
            <a:ext cx="11222161" cy="3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4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17FE-0A75-C244-950E-6915269D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data from The World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4AFF-BC58-2B45-9FB2-EB8DA8A6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 2020 for population data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1551A0-F91B-7249-BC29-892DBF68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2863"/>
            <a:ext cx="10337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4B74-1A86-B542-A575-945ABBE0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Features/Targets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7CB6-EFFA-0545-8FC2-11845841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Enough vaccines for % of population</a:t>
            </a:r>
          </a:p>
          <a:p>
            <a:r>
              <a:rPr lang="en-US" dirty="0"/>
              <a:t>Daily dose rate</a:t>
            </a:r>
          </a:p>
          <a:p>
            <a:r>
              <a:rPr lang="en-US" dirty="0"/>
              <a:t>% of population fully vaccinated</a:t>
            </a:r>
          </a:p>
        </p:txBody>
      </p:sp>
    </p:spTree>
    <p:extLst>
      <p:ext uri="{BB962C8B-B14F-4D97-AF65-F5344CB8AC3E}">
        <p14:creationId xmlns:p14="http://schemas.microsoft.com/office/powerpoint/2010/main" val="329854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B3CF-B435-B148-99FC-F0554D7A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pic>
        <p:nvPicPr>
          <p:cNvPr id="5" name="Picture 4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6F5BB903-B4C7-1243-B2B6-996BE12A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41" y="805543"/>
            <a:ext cx="7443161" cy="5316544"/>
          </a:xfrm>
          <a:prstGeom prst="rect">
            <a:avLst/>
          </a:prstGeom>
        </p:spPr>
      </p:pic>
      <p:pic>
        <p:nvPicPr>
          <p:cNvPr id="11" name="Picture 10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C3304BA3-36FB-594C-B111-A6032882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23" y="1412593"/>
            <a:ext cx="4689890" cy="542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0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3DF8-D201-BF44-AAAD-AC8D7871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BE563CF-C0AA-D046-AEFE-2F10AB36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15" y="1354438"/>
            <a:ext cx="7435885" cy="5311346"/>
          </a:xfrm>
          <a:prstGeom prst="rect">
            <a:avLst/>
          </a:prstGeom>
        </p:spPr>
      </p:pic>
      <p:pic>
        <p:nvPicPr>
          <p:cNvPr id="11" name="Picture 10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53395FE-E51C-D04A-929E-3E72FDFE7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3" y="1317025"/>
            <a:ext cx="4900511" cy="55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FE81-4970-DB49-8611-882532FE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vaccines for % of population</a:t>
            </a:r>
          </a:p>
        </p:txBody>
      </p:sp>
      <p:pic>
        <p:nvPicPr>
          <p:cNvPr id="5" name="Picture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0D7F5704-2FFF-B74D-8915-F07B3F4F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29" y="1814255"/>
            <a:ext cx="6940147" cy="495724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02E7ABF-7153-DA4C-8632-1AADA1E3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9" y="1495168"/>
            <a:ext cx="4350662" cy="5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B3F2-A075-B143-A647-FDA99604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dose rate</a:t>
            </a: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F31E5C69-D2B2-DA4A-8106-8FBD914E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77" y="1507524"/>
            <a:ext cx="7369570" cy="526397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D51D1C3-7ADE-A54B-92AC-6CD655B9D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84" y="1421026"/>
            <a:ext cx="4551195" cy="53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8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535</Words>
  <Application>Microsoft Macintosh PowerPoint</Application>
  <PresentationFormat>Widescreen</PresentationFormat>
  <Paragraphs>69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Covid 19 Vaccine Tracker– Correlation Study</vt:lpstr>
      <vt:lpstr>Vaccination rates are different amongst countries</vt:lpstr>
      <vt:lpstr>Kaggle dataset: Global COVID19 Vaccination Tracker</vt:lpstr>
      <vt:lpstr>Population data from The World Bank</vt:lpstr>
      <vt:lpstr>Features/Targets of interest</vt:lpstr>
      <vt:lpstr>Population</vt:lpstr>
      <vt:lpstr>GDP</vt:lpstr>
      <vt:lpstr>Enough vaccines for % of population</vt:lpstr>
      <vt:lpstr>Daily dose rate</vt:lpstr>
      <vt:lpstr>% Fully vaccinated</vt:lpstr>
      <vt:lpstr>Correlations</vt:lpstr>
      <vt:lpstr>Significant correlation with Enough doses for % of population and % fully vaccinated</vt:lpstr>
      <vt:lpstr>Significant correlation with GDP and the 2 highly correlated vaccine targets</vt:lpstr>
      <vt:lpstr>Significant anti-correlation with population and the 2 highly correlated targets</vt:lpstr>
      <vt:lpstr>There is no significant correlation between daily doses and the 2 highly correlated targets</vt:lpstr>
      <vt:lpstr>More daily dose correlations</vt:lpstr>
      <vt:lpstr>Significant Correlations and reasonings</vt:lpstr>
      <vt:lpstr>Large population and low GDP have low vaccination percentages. </vt:lpstr>
      <vt:lpstr>Future works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Vaccine Tracker– Correlation Study</dc:title>
  <dc:creator>Gary Simmons</dc:creator>
  <cp:lastModifiedBy>Gary Simmons</cp:lastModifiedBy>
  <cp:revision>1</cp:revision>
  <dcterms:created xsi:type="dcterms:W3CDTF">2021-10-13T12:35:09Z</dcterms:created>
  <dcterms:modified xsi:type="dcterms:W3CDTF">2021-10-15T05:15:25Z</dcterms:modified>
</cp:coreProperties>
</file>