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E323-BE07-B142-88CB-AA2C09BF9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FA512-2A01-AC46-93AF-6D5500BDE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96522-9196-B94C-99A9-EDAFB8564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4559-287C-714A-A3B6-FDAAA8FE8BEA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0A98B-8934-944F-B5FF-12C8B9A3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90D7D-D734-B141-9B25-6782D26A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AA7D-C6AE-7447-9655-44840556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0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C584-A7CF-0040-9B6C-ADAC33F5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BD47B-D26F-D447-B4CA-658259E21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E7282-B0D6-AE4B-BF9A-42295600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4559-287C-714A-A3B6-FDAAA8FE8BEA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20000-4F05-3546-96AA-2ECD3A266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0A067-21F1-C34E-B9F5-F206810D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AA7D-C6AE-7447-9655-44840556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1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702856-3244-5E48-B231-952C088E7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C471C-43B7-ED48-BA56-E3135651C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8C8B1-A6DC-F545-800E-285869DDD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4559-287C-714A-A3B6-FDAAA8FE8BEA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C1467-1411-FA43-B831-AE927824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95F4F-95EA-D345-9725-531AECBB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AA7D-C6AE-7447-9655-44840556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E952-F2F8-2849-A755-A581040D1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DED6D-E876-3941-BDCA-8AFBA9602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FEF5E-B8E7-F34E-9280-69ECF5CAD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4559-287C-714A-A3B6-FDAAA8FE8BEA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80E65-F2AA-CD4D-A729-1D1E5498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299EF-4855-D947-A35C-55C3F708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AA7D-C6AE-7447-9655-44840556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3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6491-B23E-2944-9978-3732C0DE4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7825C-3716-FC4F-8403-C222CCCCC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C1CD3-142F-C449-A6A6-BDA18B29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4559-287C-714A-A3B6-FDAAA8FE8BEA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C7F30-1767-1441-B758-9F9D350E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70434-12BB-CC45-9F9B-F62ABDB48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AA7D-C6AE-7447-9655-44840556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9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9092-379B-774D-84DB-AB648F93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FB2B-B57D-3E40-B569-9F970A819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61F97-6A09-C742-A089-CEF163AB1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5735B-D62A-3E4E-A451-4821E4DC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4559-287C-714A-A3B6-FDAAA8FE8BEA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48DC0-79C4-3143-9A19-136E5C12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826B2-BF98-0348-8BE4-67A4BBA16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AA7D-C6AE-7447-9655-44840556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5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D2344-B781-7D45-A5C0-ABB51CB43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534B1-029F-C54B-A138-F68976A97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367F2-093B-3140-85FB-A9B72DC0F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06BBF-2F01-3F49-B31E-DF89FF771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8589D-F209-8B4D-8236-26749424D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45CF3D-46D3-C74D-A385-713BC3280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4559-287C-714A-A3B6-FDAAA8FE8BEA}" type="datetimeFigureOut">
              <a:rPr lang="en-US" smtClean="0"/>
              <a:t>7/23/21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F19E6-0586-F94A-A9E2-1542E9467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0A98-9919-F74E-AEE9-991EC97F0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AA7D-C6AE-7447-9655-44840556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0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FE59-1BF8-464F-BB07-7451BE6C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E02C5C-4D5C-694A-9F12-AFB2D3569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4559-287C-714A-A3B6-FDAAA8FE8BEA}" type="datetimeFigureOut">
              <a:rPr lang="en-US" smtClean="0"/>
              <a:t>7/23/21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0EEA1E-9F07-8D47-815C-DC10F6B2F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DADB7-17A9-DF4D-B4F5-5E71A9D3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AA7D-C6AE-7447-9655-44840556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2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7E1855-7E8A-8548-A269-13C549F3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4559-287C-714A-A3B6-FDAAA8FE8BEA}" type="datetimeFigureOut">
              <a:rPr lang="en-US" smtClean="0"/>
              <a:t>7/23/21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FF7B8-1959-5244-A66B-8C1886CC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D3659-D349-4740-8748-6F863426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AA7D-C6AE-7447-9655-44840556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9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2061-A5AE-E248-949F-06FE854F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79B45-FBBE-F244-ABED-F1FB0723C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9EBCA-2A30-5E4A-89FA-F6B9688A5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4E470-D783-3D41-B61F-13FCE7570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4559-287C-714A-A3B6-FDAAA8FE8BEA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AA2C2-F5F0-2948-BBD8-1EADC086F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50307-4F68-5549-A672-C6699703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AA7D-C6AE-7447-9655-44840556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6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E521B-3027-8441-9B60-FD9F71CE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14CF64-44FE-7941-9C77-DFB9B894C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F1072-8EBA-1C40-BEDF-478368717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52AC0-B2AF-0B48-862D-F745F7227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4559-287C-714A-A3B6-FDAAA8FE8BEA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0C92E-60BF-8740-A3A4-93A264DF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88D7B-4604-AA43-87D7-6D2B360C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AA7D-C6AE-7447-9655-44840556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6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138263-AEE5-B84D-8C55-0A8D882D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CBB33-6D3F-8547-991B-BCD8BB413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611B-3DDE-AF45-B1AC-49931E100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84559-287C-714A-A3B6-FDAAA8FE8BEA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F77E4-ED4C-3D4F-8041-69240F3B6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F3651-8B47-CE43-BF81-1269B129F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EAA7D-C6AE-7447-9655-44840556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4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F302E-AFE8-F04C-A3D6-C6C73E359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California Drought Analysis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E8921-531F-8A45-93F3-F7C767547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Gary Garth Simmons</a:t>
            </a:r>
            <a:endParaRPr lang="en-US"/>
          </a:p>
          <a:p>
            <a:pPr algn="l"/>
            <a:r>
              <a:rPr lang="en-US" dirty="0"/>
              <a:t>24 July 2020</a:t>
            </a:r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2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07ECB-BF3B-FA44-B3E1-EBD20E164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Conclusions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69081-5FF0-2A47-BE73-2494AA2DE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Rejecting the null hypothesis, Trinity has a larger average drought category than Inyo.</a:t>
            </a:r>
          </a:p>
          <a:p>
            <a:r>
              <a:rPr lang="en-US" sz="2200" dirty="0"/>
              <a:t>Based on choropleth, time series graph, non-consecutive weeks bar chart, and bootstrapped mean, Trinity has experienced longer and worse drought than Inyo.</a:t>
            </a:r>
          </a:p>
          <a:p>
            <a:r>
              <a:rPr lang="en-US" sz="2200" dirty="0"/>
              <a:t>August Complex Fire (11 Sept 2020)</a:t>
            </a:r>
          </a:p>
          <a:p>
            <a:endParaRPr lang="en-US" sz="2200" dirty="0"/>
          </a:p>
          <a:p>
            <a:r>
              <a:rPr lang="en-US" sz="2200" dirty="0"/>
              <a:t>Future works:</a:t>
            </a:r>
          </a:p>
          <a:p>
            <a:pPr lvl="1"/>
            <a:r>
              <a:rPr lang="en-US" sz="1800" dirty="0"/>
              <a:t>Correlate with a fire database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9DDD7963-8EED-2E45-AEB8-4E0A0A1B1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384" y="3135673"/>
            <a:ext cx="5844265" cy="357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73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7C353-FB09-4E42-B2D1-AFD405CB8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Sources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68A5F-86A5-8B4F-A754-2165D836E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400" dirty="0"/>
              <a:t>Lim, Stan. </a:t>
            </a:r>
            <a:r>
              <a:rPr lang="en-US" sz="2400" i="1" dirty="0"/>
              <a:t>California Drought Drives an 'Explosive,' Longer Wildfire Season</a:t>
            </a:r>
            <a:r>
              <a:rPr lang="en-US" sz="2400" dirty="0"/>
              <a:t>. NBC News, April 25, 2015. https://</a:t>
            </a:r>
            <a:r>
              <a:rPr lang="en-US" sz="2400" dirty="0" err="1"/>
              <a:t>www.nbcnews.com</a:t>
            </a:r>
            <a:r>
              <a:rPr lang="en-US" sz="2400" dirty="0"/>
              <a:t>/storyline/</a:t>
            </a:r>
            <a:r>
              <a:rPr lang="en-US" sz="2400" dirty="0" err="1"/>
              <a:t>california</a:t>
            </a:r>
            <a:r>
              <a:rPr lang="en-US" sz="2400" dirty="0"/>
              <a:t>-drought/california-drought-drives-stronger-longer-wildfire-season-n347671. </a:t>
            </a:r>
          </a:p>
          <a:p>
            <a:r>
              <a:rPr lang="en-US" sz="2400" dirty="0"/>
              <a:t>Sims, Hank. </a:t>
            </a:r>
            <a:r>
              <a:rPr lang="en-US" sz="2400" i="1" dirty="0"/>
              <a:t>Overview of the 726,000-Acre August Complex Fire — the Largest Wildfire in California History — as of This Morning.</a:t>
            </a:r>
            <a:r>
              <a:rPr lang="en-US" sz="2400" dirty="0"/>
              <a:t> </a:t>
            </a:r>
            <a:r>
              <a:rPr lang="en-US" sz="2400" i="1" dirty="0"/>
              <a:t>FIRE ROUNDUP: The August Complex, Which Is Threatening the Southeast of the County, Is Now the Largest Wildfire in California History; Red-Salmon, Slater Fires Continue to Grow</a:t>
            </a:r>
            <a:r>
              <a:rPr lang="en-US" sz="2400" dirty="0"/>
              <a:t>. Lost Coast Outpost, September 11, 2020. https://</a:t>
            </a:r>
            <a:r>
              <a:rPr lang="en-US" sz="2400" dirty="0" err="1"/>
              <a:t>lostcoastoutpost.com</a:t>
            </a:r>
            <a:r>
              <a:rPr lang="en-US" sz="2400" dirty="0"/>
              <a:t>/2020/</a:t>
            </a:r>
            <a:r>
              <a:rPr lang="en-US" sz="2400" dirty="0" err="1"/>
              <a:t>sep</a:t>
            </a:r>
            <a:r>
              <a:rPr lang="en-US" sz="2400" dirty="0"/>
              <a:t>/11/fire-roundup-sept-11/. </a:t>
            </a:r>
          </a:p>
          <a:p>
            <a:r>
              <a:rPr lang="en-US" sz="2400" i="1" dirty="0"/>
              <a:t>US Drought Monitor</a:t>
            </a:r>
            <a:r>
              <a:rPr lang="en-US" sz="2400" dirty="0"/>
              <a:t>. Accessed July 1, 2021. https://</a:t>
            </a:r>
            <a:r>
              <a:rPr lang="en-US" sz="2400" dirty="0" err="1"/>
              <a:t>droughtmonitor.unl.edu</a:t>
            </a:r>
            <a:r>
              <a:rPr lang="en-US" sz="2400" dirty="0"/>
              <a:t>/.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340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28FF1-A37A-F34C-B5EC-6F414C3AF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California weather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51D16-6173-FD41-905F-D55FE3DE3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California is notorious for their wildfires</a:t>
            </a:r>
          </a:p>
          <a:p>
            <a:r>
              <a:rPr lang="en-US" sz="2200"/>
              <a:t>Due to climate change, wildfires worsen</a:t>
            </a:r>
          </a:p>
          <a:p>
            <a:r>
              <a:rPr lang="en-US" sz="2200"/>
              <a:t>Wildfires tend to form around dry areas</a:t>
            </a:r>
          </a:p>
          <a:p>
            <a:r>
              <a:rPr lang="en-US" sz="2200"/>
              <a:t>Lets look at the drought statuses of these areas</a:t>
            </a:r>
          </a:p>
        </p:txBody>
      </p:sp>
      <p:pic>
        <p:nvPicPr>
          <p:cNvPr id="5" name="Picture 4" descr="A screen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74DD93D9-A5C3-2242-B6F7-AE131274A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409182"/>
            <a:ext cx="5458968" cy="403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8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DC9C35-EFA6-7D48-8398-F86C8B73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US Drought Monitor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E50E7-8E24-C942-A9CD-80C19E58A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Updates drought statuses of counties, states, and the nation weekly</a:t>
            </a:r>
          </a:p>
        </p:txBody>
      </p:sp>
      <p:pic>
        <p:nvPicPr>
          <p:cNvPr id="5" name="Picture 4" descr="Diagram, map&#10;&#10;Description automatically generated">
            <a:extLst>
              <a:ext uri="{FF2B5EF4-FFF2-40B4-BE49-F238E27FC236}">
                <a16:creationId xmlns:a16="http://schemas.microsoft.com/office/drawing/2014/main" id="{65D507F3-4859-B949-A0C6-2C49DA69A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7" y="2574221"/>
            <a:ext cx="6947605" cy="3840846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E0DABD0-70B5-AA4C-9FCC-B53A3EED6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948" y="4729942"/>
            <a:ext cx="4849555" cy="156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8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19375-B103-1447-A5AB-8743E46F9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What to do about the no drought weeks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17E0B-0F17-B047-AEB0-DE01EC861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When downloading the data, we download based on threshold (e.g. D0,D1,D2, </a:t>
            </a:r>
            <a:r>
              <a:rPr lang="en-US" sz="2200" dirty="0" err="1"/>
              <a:t>etc</a:t>
            </a:r>
            <a:r>
              <a:rPr lang="en-US" sz="2200" dirty="0"/>
              <a:t>…)</a:t>
            </a:r>
          </a:p>
          <a:p>
            <a:r>
              <a:rPr lang="en-US" sz="2200" dirty="0"/>
              <a:t>We’re missing no drought weeks</a:t>
            </a:r>
          </a:p>
          <a:p>
            <a:r>
              <a:rPr lang="en-US" sz="2200" dirty="0"/>
              <a:t>No drought = -1</a:t>
            </a: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69EE4D5-C823-0248-A91F-7051048EF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20" y="3429000"/>
            <a:ext cx="8419470" cy="1299004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FE93B2F-0727-1B4B-9964-68117DBC3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698" y="5063575"/>
            <a:ext cx="4849555" cy="156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5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95B9E-CC52-584B-B656-FE3E8FE93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Choropleth of average drought category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F515F-4333-0E44-AA0E-6E6EB622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5068330" cy="4526914"/>
          </a:xfrm>
        </p:spPr>
        <p:txBody>
          <a:bodyPr>
            <a:normAutofit/>
          </a:bodyPr>
          <a:lstStyle/>
          <a:p>
            <a:r>
              <a:rPr lang="en-US" sz="2200" dirty="0"/>
              <a:t>Inyo and San Bernardino were the only ones with D4</a:t>
            </a:r>
          </a:p>
          <a:p>
            <a:r>
              <a:rPr lang="en-US" sz="2200" dirty="0"/>
              <a:t>What’s going on up north?</a:t>
            </a:r>
          </a:p>
          <a:p>
            <a:pPr lvl="1"/>
            <a:r>
              <a:rPr lang="en-US" sz="1800" dirty="0"/>
              <a:t>Choosing Trinity</a:t>
            </a:r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76B33BCC-56F2-AF44-BF20-745D59825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93" y="2132584"/>
            <a:ext cx="2692400" cy="4013200"/>
          </a:xfrm>
          <a:prstGeom prst="rect">
            <a:avLst/>
          </a:prstGeom>
        </p:spPr>
      </p:pic>
      <p:pic>
        <p:nvPicPr>
          <p:cNvPr id="11" name="Picture 10" descr="Bar chart&#10;&#10;Description automatically generated with low confidence">
            <a:extLst>
              <a:ext uri="{FF2B5EF4-FFF2-40B4-BE49-F238E27FC236}">
                <a16:creationId xmlns:a16="http://schemas.microsoft.com/office/drawing/2014/main" id="{BD980927-082E-E041-9B18-C869D4AF6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336" y="1929384"/>
            <a:ext cx="2552700" cy="44196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C2FC7F9-1DE5-774C-B4D6-FCD83EB91F80}"/>
              </a:ext>
            </a:extLst>
          </p:cNvPr>
          <p:cNvSpPr/>
          <p:nvPr/>
        </p:nvSpPr>
        <p:spPr>
          <a:xfrm>
            <a:off x="7030995" y="2458995"/>
            <a:ext cx="556054" cy="5439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31B68A-61D2-8148-9683-427807880277}"/>
              </a:ext>
            </a:extLst>
          </p:cNvPr>
          <p:cNvSpPr/>
          <p:nvPr/>
        </p:nvSpPr>
        <p:spPr>
          <a:xfrm>
            <a:off x="7969785" y="4015946"/>
            <a:ext cx="987815" cy="10008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8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60573-972E-814C-9649-E10B69AFF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Time series using consecutive weeks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 descr="Chart, bar chart, histogram&#10;&#10;Description automatically generated">
            <a:extLst>
              <a:ext uri="{FF2B5EF4-FFF2-40B4-BE49-F238E27FC236}">
                <a16:creationId xmlns:a16="http://schemas.microsoft.com/office/drawing/2014/main" id="{4F50A8D0-65AC-1240-A02B-18AD00858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6564" y="2461592"/>
            <a:ext cx="5486400" cy="3657600"/>
          </a:xfrm>
        </p:spPr>
      </p:pic>
      <p:pic>
        <p:nvPicPr>
          <p:cNvPr id="17" name="Picture 16" descr="Chart, bar chart, histogram&#10;&#10;Description automatically generated">
            <a:extLst>
              <a:ext uri="{FF2B5EF4-FFF2-40B4-BE49-F238E27FC236}">
                <a16:creationId xmlns:a16="http://schemas.microsoft.com/office/drawing/2014/main" id="{2ED49FB7-681C-D24B-97F6-883D56DAB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64" y="2461592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1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9C064-73D6-F242-9CF1-3181EDE3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Bar chart of non-consecutive weeks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17C945A8-1F0C-E04B-B766-B44FB09B1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9697" y="2055813"/>
            <a:ext cx="6532605" cy="4355070"/>
          </a:xfrm>
        </p:spPr>
      </p:pic>
    </p:spTree>
    <p:extLst>
      <p:ext uri="{BB962C8B-B14F-4D97-AF65-F5344CB8AC3E}">
        <p14:creationId xmlns:p14="http://schemas.microsoft.com/office/powerpoint/2010/main" val="2543782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5333-F140-244A-8CC9-0AB5325C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95% Confidence Interval from bootstrap</a:t>
            </a:r>
          </a:p>
        </p:txBody>
      </p:sp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41D17F1F-3BC8-AE45-961B-B012C5A17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87142"/>
            <a:ext cx="5489843" cy="3659895"/>
          </a:xfr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1C24939C-CC43-7747-ACAB-9805CD29D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89437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87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88579-E6F2-C94B-8198-205526E4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T-test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7D8E7549-E671-C848-89E9-730067FE7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2627" y="2226468"/>
            <a:ext cx="6457228" cy="4304819"/>
          </a:xfrm>
        </p:spPr>
      </p:pic>
    </p:spTree>
    <p:extLst>
      <p:ext uri="{BB962C8B-B14F-4D97-AF65-F5344CB8AC3E}">
        <p14:creationId xmlns:p14="http://schemas.microsoft.com/office/powerpoint/2010/main" val="83762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331</Words>
  <Application>Microsoft Macintosh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California Drought Analysis 2020</vt:lpstr>
      <vt:lpstr>California weather</vt:lpstr>
      <vt:lpstr>US Drought Monitor</vt:lpstr>
      <vt:lpstr>What to do about the no drought weeks</vt:lpstr>
      <vt:lpstr>Choropleth of average drought category</vt:lpstr>
      <vt:lpstr>Time series using consecutive weeks</vt:lpstr>
      <vt:lpstr>Bar chart of non-consecutive weeks</vt:lpstr>
      <vt:lpstr>95% Confidence Interval from bootstrap</vt:lpstr>
      <vt:lpstr>T-test</vt:lpstr>
      <vt:lpstr>Conclusions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Drought Analysis 2020</dc:title>
  <dc:creator>Gary Simmons</dc:creator>
  <cp:lastModifiedBy>Gary Simmons</cp:lastModifiedBy>
  <cp:revision>17</cp:revision>
  <dcterms:created xsi:type="dcterms:W3CDTF">2021-07-23T01:43:44Z</dcterms:created>
  <dcterms:modified xsi:type="dcterms:W3CDTF">2021-07-24T17:34:44Z</dcterms:modified>
</cp:coreProperties>
</file>