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5" r:id="rId19"/>
    <p:sldId id="273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2"/>
    <p:restoredTop sz="94618"/>
  </p:normalViewPr>
  <p:slideViewPr>
    <p:cSldViewPr snapToGrid="0" snapToObjects="1">
      <p:cViewPr varScale="1">
        <p:scale>
          <a:sx n="56" d="100"/>
          <a:sy n="56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E2F749-842C-7B4E-BA08-575173D668E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7B55D7-B363-C846-85B3-350EDEEED0AF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16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8BA6-EFBD-F44A-8953-0A0B0A154608}" type="datetimeFigureOut">
              <a:rPr lang="en-GB" smtClean="0"/>
              <a:t>06/12/2016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63C9A-0EC3-3540-BE88-79AEFD0CE09B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go.ssago.org/623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COMP6236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is where it gets exciting! </a:t>
            </a:r>
          </a:p>
          <a:p>
            <a:endParaRPr lang="en-GB" dirty="0"/>
          </a:p>
          <a:p>
            <a:r>
              <a:rPr lang="en-GB" dirty="0"/>
              <a:t>Log in as task3 with the password you got from task 2</a:t>
            </a:r>
          </a:p>
          <a:p>
            <a:endParaRPr lang="en-GB" dirty="0"/>
          </a:p>
          <a:p>
            <a:r>
              <a:rPr lang="en-GB" dirty="0"/>
              <a:t>In /home/task3 there is an elevate program</a:t>
            </a:r>
          </a:p>
          <a:p>
            <a:r>
              <a:rPr lang="en-GB" dirty="0"/>
              <a:t>This is a simple version of ‘</a:t>
            </a:r>
            <a:r>
              <a:rPr lang="en-GB" dirty="0" err="1"/>
              <a:t>sudo</a:t>
            </a:r>
            <a:r>
              <a:rPr lang="en-GB" dirty="0"/>
              <a:t>’</a:t>
            </a:r>
          </a:p>
          <a:p>
            <a:r>
              <a:rPr lang="en-GB" dirty="0"/>
              <a:t>It gives you root</a:t>
            </a:r>
            <a:r>
              <a:rPr lang="is-IS" dirty="0"/>
              <a:t>… if you know the password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656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We notice that the application is vulnerable to a buffer overflow</a:t>
            </a:r>
          </a:p>
          <a:p>
            <a:r>
              <a:rPr lang="en-GB" dirty="0"/>
              <a:t>If we put in a longer password than we should, we get an error – something is going wrong here!</a:t>
            </a:r>
          </a:p>
          <a:p>
            <a:endParaRPr lang="en-GB" dirty="0"/>
          </a:p>
          <a:p>
            <a:r>
              <a:rPr lang="en-GB" dirty="0"/>
              <a:t>What we need to work out is how to be able to get the application to execute the part that gives us root</a:t>
            </a:r>
          </a:p>
          <a:p>
            <a:endParaRPr lang="en-GB" dirty="0"/>
          </a:p>
          <a:p>
            <a:r>
              <a:rPr lang="en-GB" dirty="0"/>
              <a:t>We can’t debug the elevate application itself – Linux won’t let us, so we need to make a copy and experiment, learn how to break it, then put it to use</a:t>
            </a:r>
          </a:p>
        </p:txBody>
      </p:sp>
    </p:spTree>
    <p:extLst>
      <p:ext uri="{BB962C8B-B14F-4D97-AF65-F5344CB8AC3E}">
        <p14:creationId xmlns:p14="http://schemas.microsoft.com/office/powerpoint/2010/main" val="29535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By examining the application, we can work out where the function is that performs the elevation</a:t>
            </a:r>
          </a:p>
          <a:p>
            <a:endParaRPr lang="en-GB" dirty="0"/>
          </a:p>
          <a:p>
            <a:r>
              <a:rPr lang="en-GB" dirty="0"/>
              <a:t>We need to construct an input that uses buffer overflow in the password input that lets us break into this part of the application</a:t>
            </a:r>
          </a:p>
          <a:p>
            <a:endParaRPr lang="en-GB" dirty="0"/>
          </a:p>
          <a:p>
            <a:r>
              <a:rPr lang="en-GB" dirty="0"/>
              <a:t>Once we’ve worked out how to do it on our test version, we can do it on the real version</a:t>
            </a:r>
            <a:r>
              <a:rPr lang="is-IS" dirty="0"/>
              <a:t>… and get </a:t>
            </a:r>
            <a:r>
              <a:rPr lang="is-IS" b="1" dirty="0"/>
              <a:t>root!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41599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Always start with the following two commands:</a:t>
            </a:r>
          </a:p>
          <a:p>
            <a:pPr lvl="1"/>
            <a:r>
              <a:rPr lang="en-GB" dirty="0"/>
              <a:t>set disassembly-</a:t>
            </a:r>
            <a:r>
              <a:rPr lang="en-GB" dirty="0" err="1"/>
              <a:t>flavor</a:t>
            </a:r>
            <a:r>
              <a:rPr lang="en-GB" dirty="0"/>
              <a:t> intel</a:t>
            </a:r>
          </a:p>
          <a:p>
            <a:pPr lvl="1"/>
            <a:r>
              <a:rPr lang="en-GB" dirty="0"/>
              <a:t>set disassemble-next-line on</a:t>
            </a:r>
          </a:p>
          <a:p>
            <a:pPr lvl="1"/>
            <a:endParaRPr lang="en-GB" dirty="0"/>
          </a:p>
          <a:p>
            <a:r>
              <a:rPr lang="en-GB" dirty="0"/>
              <a:t>This will let us see what is going on at each stage in assembly</a:t>
            </a:r>
          </a:p>
        </p:txBody>
      </p:sp>
    </p:spTree>
    <p:extLst>
      <p:ext uri="{BB962C8B-B14F-4D97-AF65-F5344CB8AC3E}">
        <p14:creationId xmlns:p14="http://schemas.microsoft.com/office/powerpoint/2010/main" val="453912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layout </a:t>
            </a:r>
            <a:r>
              <a:rPr lang="en-GB" dirty="0" err="1"/>
              <a:t>src</a:t>
            </a:r>
            <a:endParaRPr lang="en-GB" dirty="0"/>
          </a:p>
          <a:p>
            <a:pPr lvl="1"/>
            <a:r>
              <a:rPr lang="en-GB" dirty="0"/>
              <a:t>Shows the source code (if you have it)</a:t>
            </a:r>
          </a:p>
          <a:p>
            <a:r>
              <a:rPr lang="en-GB" dirty="0"/>
              <a:t>layout </a:t>
            </a:r>
            <a:r>
              <a:rPr lang="en-GB" dirty="0" err="1"/>
              <a:t>asm</a:t>
            </a:r>
            <a:endParaRPr lang="en-GB" dirty="0"/>
          </a:p>
          <a:p>
            <a:pPr lvl="1"/>
            <a:r>
              <a:rPr lang="en-GB" dirty="0"/>
              <a:t>Shows the assembly (next best thing)</a:t>
            </a:r>
          </a:p>
          <a:p>
            <a:r>
              <a:rPr lang="en-GB" dirty="0"/>
              <a:t>layout registers</a:t>
            </a:r>
          </a:p>
          <a:p>
            <a:pPr lvl="1"/>
            <a:r>
              <a:rPr lang="en-GB" dirty="0"/>
              <a:t>Shows what all the registers are doing!</a:t>
            </a:r>
          </a:p>
        </p:txBody>
      </p:sp>
    </p:spTree>
    <p:extLst>
      <p:ext uri="{BB962C8B-B14F-4D97-AF65-F5344CB8AC3E}">
        <p14:creationId xmlns:p14="http://schemas.microsoft.com/office/powerpoint/2010/main" val="61536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we have debugging symbols available</a:t>
            </a:r>
          </a:p>
          <a:p>
            <a:pPr lvl="1"/>
            <a:r>
              <a:rPr lang="en-GB" dirty="0"/>
              <a:t>Next and step lets us move to the next line of code, or step into the next line of code</a:t>
            </a:r>
          </a:p>
          <a:p>
            <a:r>
              <a:rPr lang="en-GB" dirty="0"/>
              <a:t>When we don’t, we have to work with the assembly</a:t>
            </a:r>
          </a:p>
          <a:p>
            <a:pPr lvl="1"/>
            <a:r>
              <a:rPr lang="en-GB" dirty="0" err="1"/>
              <a:t>ni</a:t>
            </a:r>
            <a:r>
              <a:rPr lang="en-GB" dirty="0"/>
              <a:t> = next instruction</a:t>
            </a:r>
          </a:p>
          <a:p>
            <a:pPr lvl="1"/>
            <a:r>
              <a:rPr lang="en-GB" dirty="0" err="1"/>
              <a:t>si</a:t>
            </a:r>
            <a:r>
              <a:rPr lang="en-GB" dirty="0"/>
              <a:t> = step instruction</a:t>
            </a:r>
          </a:p>
        </p:txBody>
      </p:sp>
    </p:spTree>
    <p:extLst>
      <p:ext uri="{BB962C8B-B14F-4D97-AF65-F5344CB8AC3E}">
        <p14:creationId xmlns:p14="http://schemas.microsoft.com/office/powerpoint/2010/main" val="196583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can print out something using p</a:t>
            </a:r>
          </a:p>
          <a:p>
            <a:pPr lvl="1"/>
            <a:r>
              <a:rPr lang="en-GB" dirty="0"/>
              <a:t>p/&lt;format&gt; &lt;value&gt; will print out the value</a:t>
            </a:r>
          </a:p>
          <a:p>
            <a:r>
              <a:rPr lang="en-GB" dirty="0"/>
              <a:t>We examine a memory address using x</a:t>
            </a:r>
          </a:p>
          <a:p>
            <a:pPr lvl="1"/>
            <a:r>
              <a:rPr lang="en-GB" dirty="0"/>
              <a:t>x/&lt;format&gt; &lt;address&gt; will display what is in that memory address</a:t>
            </a:r>
          </a:p>
          <a:p>
            <a:r>
              <a:rPr lang="en-GB" dirty="0"/>
              <a:t>Formats you might want to use</a:t>
            </a:r>
          </a:p>
          <a:p>
            <a:pPr lvl="1"/>
            <a:r>
              <a:rPr lang="en-GB" dirty="0"/>
              <a:t>s = string</a:t>
            </a:r>
          </a:p>
          <a:p>
            <a:pPr lvl="1"/>
            <a:r>
              <a:rPr lang="en-GB" dirty="0" err="1"/>
              <a:t>i</a:t>
            </a:r>
            <a:r>
              <a:rPr lang="en-GB" dirty="0"/>
              <a:t> = instruction</a:t>
            </a:r>
          </a:p>
          <a:p>
            <a:r>
              <a:rPr lang="en-GB" dirty="0"/>
              <a:t>Keep pressing enter to see more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6455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info</a:t>
            </a:r>
          </a:p>
          <a:p>
            <a:endParaRPr lang="en-GB" dirty="0"/>
          </a:p>
          <a:p>
            <a:r>
              <a:rPr lang="en-GB" dirty="0"/>
              <a:t>Info file</a:t>
            </a:r>
          </a:p>
          <a:p>
            <a:pPr lvl="1"/>
            <a:r>
              <a:rPr lang="en-GB" dirty="0"/>
              <a:t>Shows the entry point!</a:t>
            </a:r>
          </a:p>
          <a:p>
            <a:r>
              <a:rPr lang="en-GB" dirty="0"/>
              <a:t>Info frame</a:t>
            </a:r>
          </a:p>
          <a:p>
            <a:r>
              <a:rPr lang="en-GB" dirty="0"/>
              <a:t>Info registers</a:t>
            </a:r>
          </a:p>
          <a:p>
            <a:r>
              <a:rPr lang="en-GB" dirty="0"/>
              <a:t>Info locals</a:t>
            </a:r>
          </a:p>
        </p:txBody>
      </p:sp>
    </p:spTree>
    <p:extLst>
      <p:ext uri="{BB962C8B-B14F-4D97-AF65-F5344CB8AC3E}">
        <p14:creationId xmlns:p14="http://schemas.microsoft.com/office/powerpoint/2010/main" val="145723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gdb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Break *&lt;address&gt;</a:t>
            </a:r>
          </a:p>
          <a:p>
            <a:r>
              <a:rPr lang="en-GB" dirty="0"/>
              <a:t>Break &lt;name&gt;</a:t>
            </a:r>
          </a:p>
          <a:p>
            <a:endParaRPr lang="en-GB" dirty="0"/>
          </a:p>
          <a:p>
            <a:r>
              <a:rPr lang="en-GB" dirty="0"/>
              <a:t>Sets a breakpoint – stop when the code reaches there!</a:t>
            </a:r>
          </a:p>
        </p:txBody>
      </p:sp>
    </p:spTree>
    <p:extLst>
      <p:ext uri="{BB962C8B-B14F-4D97-AF65-F5344CB8AC3E}">
        <p14:creationId xmlns:p14="http://schemas.microsoft.com/office/powerpoint/2010/main" val="906478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run to run with input</a:t>
            </a:r>
          </a:p>
          <a:p>
            <a:endParaRPr lang="en-US" dirty="0"/>
          </a:p>
          <a:p>
            <a:r>
              <a:rPr lang="en-US" dirty="0"/>
              <a:t>run &lt; &lt;(python -c 'print "a"*28 + “b”*16')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052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reminder of memory layout</a:t>
            </a:r>
          </a:p>
        </p:txBody>
      </p:sp>
      <p:pic>
        <p:nvPicPr>
          <p:cNvPr id="4" name="Content Placeholder 8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479643" y="1493115"/>
            <a:ext cx="6417448" cy="525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GDP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See what’s going on</a:t>
            </a:r>
          </a:p>
          <a:p>
            <a:endParaRPr lang="en-GB" dirty="0"/>
          </a:p>
          <a:p>
            <a:r>
              <a:rPr lang="en-GB" dirty="0"/>
              <a:t>Info registers</a:t>
            </a:r>
          </a:p>
          <a:p>
            <a:pPr lvl="1"/>
            <a:r>
              <a:rPr lang="en-GB" dirty="0"/>
              <a:t>What’s in the registers</a:t>
            </a:r>
          </a:p>
          <a:p>
            <a:r>
              <a:rPr lang="en-GB" dirty="0"/>
              <a:t>x/5i $</a:t>
            </a:r>
            <a:r>
              <a:rPr lang="en-GB" dirty="0" err="1"/>
              <a:t>eip</a:t>
            </a:r>
            <a:endParaRPr lang="en-GB" dirty="0"/>
          </a:p>
          <a:p>
            <a:pPr lvl="1"/>
            <a:r>
              <a:rPr lang="en-GB" dirty="0"/>
              <a:t>Show the next 5 instructions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749230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the Virtual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http://go.ssago.org/6236</a:t>
            </a:r>
            <a:endParaRPr lang="en-GB" dirty="0"/>
          </a:p>
          <a:p>
            <a:endParaRPr lang="en-GB" dirty="0"/>
          </a:p>
          <a:p>
            <a:r>
              <a:rPr lang="en-GB" dirty="0"/>
              <a:t>Download the Virtual Machine</a:t>
            </a:r>
          </a:p>
          <a:p>
            <a:r>
              <a:rPr lang="en-GB" dirty="0"/>
              <a:t>Put it on the X: Drive</a:t>
            </a:r>
          </a:p>
          <a:p>
            <a:r>
              <a:rPr lang="en-GB" dirty="0"/>
              <a:t>Open Virtual Box</a:t>
            </a:r>
          </a:p>
          <a:p>
            <a:r>
              <a:rPr lang="en-GB" dirty="0"/>
              <a:t>Import the Virtual Machine</a:t>
            </a:r>
          </a:p>
          <a:p>
            <a:r>
              <a:rPr lang="en-GB" dirty="0"/>
              <a:t>Run it</a:t>
            </a:r>
          </a:p>
          <a:p>
            <a:r>
              <a:rPr lang="en-GB" dirty="0"/>
              <a:t>SSH to 192.168.56.101</a:t>
            </a:r>
          </a:p>
          <a:p>
            <a:r>
              <a:rPr lang="en-GB" dirty="0"/>
              <a:t>Log in as task1:unicorn</a:t>
            </a:r>
          </a:p>
        </p:txBody>
      </p:sp>
    </p:spTree>
    <p:extLst>
      <p:ext uri="{BB962C8B-B14F-4D97-AF65-F5344CB8AC3E}">
        <p14:creationId xmlns:p14="http://schemas.microsoft.com/office/powerpoint/2010/main" val="1160115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reminder of interesting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ea typeface="Calibri" charset="0"/>
                <a:cs typeface="Calibri" charset="0"/>
              </a:rPr>
              <a:t>Caller saved: %</a:t>
            </a:r>
            <a:r>
              <a:rPr lang="en-US" b="1" dirty="0" err="1">
                <a:ea typeface="Calibri" charset="0"/>
                <a:cs typeface="Calibri" charset="0"/>
              </a:rPr>
              <a:t>eax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ecx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edx</a:t>
            </a:r>
            <a:endParaRPr lang="en-US" b="1" dirty="0"/>
          </a:p>
          <a:p>
            <a:pPr marL="742950" lvl="1"/>
            <a:r>
              <a:rPr lang="en-US" dirty="0"/>
              <a:t>You must save these before a function call if you need them</a:t>
            </a:r>
          </a:p>
          <a:p>
            <a:r>
              <a:rPr lang="en-US" dirty="0" err="1">
                <a:ea typeface="Calibri" charset="0"/>
                <a:cs typeface="Calibri" charset="0"/>
              </a:rPr>
              <a:t>Callee</a:t>
            </a:r>
            <a:r>
              <a:rPr lang="en-US" dirty="0">
                <a:ea typeface="Calibri" charset="0"/>
                <a:cs typeface="Calibri" charset="0"/>
              </a:rPr>
              <a:t> saved: %</a:t>
            </a:r>
            <a:r>
              <a:rPr lang="en-US" b="1" dirty="0" err="1">
                <a:ea typeface="Calibri" charset="0"/>
                <a:cs typeface="Calibri" charset="0"/>
              </a:rPr>
              <a:t>ebx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edi</a:t>
            </a:r>
            <a:r>
              <a:rPr lang="en-US" dirty="0">
                <a:ea typeface="Calibri" charset="0"/>
                <a:cs typeface="Calibri" charset="0"/>
              </a:rPr>
              <a:t>, %</a:t>
            </a:r>
            <a:r>
              <a:rPr lang="en-US" b="1" dirty="0" err="1">
                <a:ea typeface="Calibri" charset="0"/>
                <a:cs typeface="Calibri" charset="0"/>
              </a:rPr>
              <a:t>esi</a:t>
            </a:r>
            <a:endParaRPr lang="en-US" b="1" dirty="0"/>
          </a:p>
          <a:p>
            <a:pPr marL="742950" lvl="1"/>
            <a:r>
              <a:rPr lang="en-US" dirty="0"/>
              <a:t>You must save these before any work if you need them</a:t>
            </a:r>
          </a:p>
          <a:p>
            <a:r>
              <a:rPr lang="en-US" dirty="0">
                <a:ea typeface="Calibri" charset="0"/>
                <a:cs typeface="Calibri" charset="0"/>
              </a:rPr>
              <a:t>Base pointer: %</a:t>
            </a:r>
            <a:r>
              <a:rPr lang="en-US" b="1" dirty="0" err="1">
                <a:ea typeface="Calibri" charset="0"/>
                <a:cs typeface="Calibri" charset="0"/>
              </a:rPr>
              <a:t>ebp</a:t>
            </a:r>
            <a:endParaRPr lang="en-US" b="1" dirty="0"/>
          </a:p>
          <a:p>
            <a:pPr marL="742950" lvl="1"/>
            <a:r>
              <a:rPr lang="en-US" dirty="0"/>
              <a:t>Points to the “bottom” of a stack frame</a:t>
            </a:r>
          </a:p>
          <a:p>
            <a:r>
              <a:rPr lang="en-US" dirty="0">
                <a:ea typeface="Calibri" charset="0"/>
                <a:cs typeface="Calibri" charset="0"/>
              </a:rPr>
              <a:t>Stack pointer: %</a:t>
            </a:r>
            <a:r>
              <a:rPr lang="en-US" b="1" dirty="0" err="1">
                <a:ea typeface="Calibri" charset="0"/>
                <a:cs typeface="Calibri" charset="0"/>
              </a:rPr>
              <a:t>esp</a:t>
            </a:r>
            <a:endParaRPr lang="en-US" b="1" dirty="0"/>
          </a:p>
          <a:p>
            <a:pPr marL="742950" lvl="1"/>
            <a:r>
              <a:rPr lang="en-US" dirty="0"/>
              <a:t>Points to the “top” of a stack frame</a:t>
            </a:r>
          </a:p>
          <a:p>
            <a:r>
              <a:rPr lang="en-US" dirty="0">
                <a:ea typeface="Calibri" charset="0"/>
                <a:cs typeface="Calibri" charset="0"/>
              </a:rPr>
              <a:t>Instruction pointer: %</a:t>
            </a:r>
            <a:r>
              <a:rPr lang="en-US" b="1" dirty="0" err="1">
                <a:ea typeface="Calibri" charset="0"/>
                <a:cs typeface="Calibri" charset="0"/>
              </a:rPr>
              <a:t>eip</a:t>
            </a:r>
            <a:endParaRPr lang="en-US" b="1" dirty="0"/>
          </a:p>
          <a:p>
            <a:pPr marL="742950" lvl="1"/>
            <a:r>
              <a:rPr lang="en-US" dirty="0"/>
              <a:t>Generally don’t need to worry about this one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529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reminder of interesting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EAX,EBX,ECX,EDX</a:t>
            </a:r>
            <a:r>
              <a:rPr lang="en-US" dirty="0"/>
              <a:t> - "general purpose", more or less interchangeable </a:t>
            </a:r>
          </a:p>
          <a:p>
            <a:r>
              <a:rPr lang="en-US" b="1" dirty="0"/>
              <a:t>EIP</a:t>
            </a:r>
            <a:r>
              <a:rPr lang="en-US" dirty="0"/>
              <a:t> – </a:t>
            </a:r>
            <a:r>
              <a:rPr lang="en-US" b="1" dirty="0"/>
              <a:t>INSTRUCTION POINTER </a:t>
            </a:r>
            <a:r>
              <a:rPr lang="en-US" dirty="0"/>
              <a:t>– The next instruction to be executed</a:t>
            </a:r>
          </a:p>
          <a:p>
            <a:r>
              <a:rPr lang="en-US" b="1" dirty="0"/>
              <a:t>EBP</a:t>
            </a:r>
            <a:r>
              <a:rPr lang="en-US" dirty="0"/>
              <a:t> – </a:t>
            </a:r>
            <a:r>
              <a:rPr lang="en-US" b="1" dirty="0"/>
              <a:t>FRAME POINTER </a:t>
            </a:r>
            <a:r>
              <a:rPr lang="en-US" dirty="0"/>
              <a:t>- used to access data on stack - when this register is used to specify an address, SS is used implicitly </a:t>
            </a:r>
          </a:p>
          <a:p>
            <a:r>
              <a:rPr lang="en-US" b="1" dirty="0"/>
              <a:t>ESI,EDI</a:t>
            </a:r>
            <a:r>
              <a:rPr lang="en-US" dirty="0"/>
              <a:t> - index registers</a:t>
            </a:r>
          </a:p>
          <a:p>
            <a:r>
              <a:rPr lang="en-US" b="1" dirty="0"/>
              <a:t>ESP</a:t>
            </a:r>
            <a:r>
              <a:rPr lang="en-US" dirty="0"/>
              <a:t> – </a:t>
            </a:r>
            <a:r>
              <a:rPr lang="en-US" b="1" dirty="0"/>
              <a:t>STACK POINTER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299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happens when you call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push the parameters onto the stack</a:t>
            </a:r>
          </a:p>
          <a:p>
            <a:r>
              <a:rPr lang="en-GB" dirty="0"/>
              <a:t>You leave behind the return address</a:t>
            </a:r>
          </a:p>
          <a:p>
            <a:r>
              <a:rPr lang="en-GB" dirty="0"/>
              <a:t>You jump to the next function</a:t>
            </a:r>
          </a:p>
          <a:p>
            <a:r>
              <a:rPr lang="en-GB" dirty="0"/>
              <a:t>You now have a new stack frame</a:t>
            </a:r>
          </a:p>
          <a:p>
            <a:pPr lvl="1"/>
            <a:r>
              <a:rPr lang="en-GB" dirty="0"/>
              <a:t>EBP = ESP</a:t>
            </a:r>
          </a:p>
        </p:txBody>
      </p:sp>
    </p:spTree>
    <p:extLst>
      <p:ext uri="{BB962C8B-B14F-4D97-AF65-F5344CB8AC3E}">
        <p14:creationId xmlns:p14="http://schemas.microsoft.com/office/powerpoint/2010/main" val="161543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Taking a look at C</a:t>
            </a:r>
          </a:p>
          <a:p>
            <a:r>
              <a:rPr lang="en-GB" dirty="0"/>
              <a:t>Taking a look at debugging</a:t>
            </a:r>
          </a:p>
          <a:p>
            <a:r>
              <a:rPr lang="en-GB" dirty="0"/>
              <a:t>Having a go at reverse </a:t>
            </a:r>
            <a:r>
              <a:rPr lang="en-GB" dirty="0" err="1"/>
              <a:t>enginerring</a:t>
            </a:r>
            <a:endParaRPr lang="en-GB" dirty="0"/>
          </a:p>
          <a:p>
            <a:r>
              <a:rPr lang="en-GB" dirty="0"/>
              <a:t>Having a go at a buffer overflow</a:t>
            </a:r>
          </a:p>
        </p:txBody>
      </p:sp>
    </p:spTree>
    <p:extLst>
      <p:ext uri="{BB962C8B-B14F-4D97-AF65-F5344CB8AC3E}">
        <p14:creationId xmlns:p14="http://schemas.microsoft.com/office/powerpoint/2010/main" val="107793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Log in as user task1, password unicorn</a:t>
            </a:r>
          </a:p>
          <a:p>
            <a:endParaRPr lang="en-GB" dirty="0"/>
          </a:p>
          <a:p>
            <a:r>
              <a:rPr lang="en-GB" dirty="0"/>
              <a:t>Take a look in /home/task1</a:t>
            </a:r>
          </a:p>
          <a:p>
            <a:r>
              <a:rPr lang="en-GB" dirty="0"/>
              <a:t>Take a look at the source code in </a:t>
            </a:r>
            <a:r>
              <a:rPr lang="en-GB" dirty="0" err="1"/>
              <a:t>test.c</a:t>
            </a:r>
            <a:endParaRPr lang="en-GB" dirty="0"/>
          </a:p>
          <a:p>
            <a:r>
              <a:rPr lang="en-GB" dirty="0"/>
              <a:t>What does the program do?</a:t>
            </a:r>
          </a:p>
          <a:p>
            <a:endParaRPr lang="en-GB" dirty="0"/>
          </a:p>
          <a:p>
            <a:r>
              <a:rPr lang="en-GB" dirty="0"/>
              <a:t>Now have a go at debugging it with </a:t>
            </a:r>
            <a:r>
              <a:rPr lang="en-GB" dirty="0" err="1"/>
              <a:t>gdb</a:t>
            </a:r>
            <a:endParaRPr lang="en-GB" dirty="0"/>
          </a:p>
          <a:p>
            <a:pPr lvl="1"/>
            <a:r>
              <a:rPr lang="en-GB" dirty="0" err="1"/>
              <a:t>gdb</a:t>
            </a:r>
            <a:r>
              <a:rPr lang="en-GB" dirty="0"/>
              <a:t> test</a:t>
            </a:r>
          </a:p>
        </p:txBody>
      </p:sp>
    </p:spTree>
    <p:extLst>
      <p:ext uri="{BB962C8B-B14F-4D97-AF65-F5344CB8AC3E}">
        <p14:creationId xmlns:p14="http://schemas.microsoft.com/office/powerpoint/2010/main" val="855589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1 – Part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 is easy</a:t>
            </a:r>
          </a:p>
          <a:p>
            <a:pPr lvl="1"/>
            <a:r>
              <a:rPr lang="en-GB" dirty="0"/>
              <a:t>There are debugging symbols</a:t>
            </a:r>
          </a:p>
          <a:p>
            <a:pPr lvl="1"/>
            <a:r>
              <a:rPr lang="en-GB" dirty="0"/>
              <a:t>Can see the source code and what is going on</a:t>
            </a:r>
          </a:p>
          <a:p>
            <a:pPr lvl="1"/>
            <a:r>
              <a:rPr lang="en-GB" dirty="0"/>
              <a:t>Can examine variables, functions</a:t>
            </a:r>
          </a:p>
          <a:p>
            <a:r>
              <a:rPr lang="en-GB" dirty="0"/>
              <a:t>Now have a go at debugging test2</a:t>
            </a:r>
          </a:p>
          <a:p>
            <a:pPr lvl="1"/>
            <a:r>
              <a:rPr lang="en-GB" dirty="0"/>
              <a:t>No debugging information!</a:t>
            </a:r>
          </a:p>
          <a:p>
            <a:pPr lvl="1"/>
            <a:r>
              <a:rPr lang="en-GB" dirty="0"/>
              <a:t>Can you see how it differs to the first test?</a:t>
            </a:r>
          </a:p>
          <a:p>
            <a:pPr lvl="1"/>
            <a:r>
              <a:rPr lang="en-GB" dirty="0"/>
              <a:t>The difference is your key to Task 2!</a:t>
            </a:r>
          </a:p>
        </p:txBody>
      </p:sp>
    </p:spTree>
    <p:extLst>
      <p:ext uri="{BB962C8B-B14F-4D97-AF65-F5344CB8AC3E}">
        <p14:creationId xmlns:p14="http://schemas.microsoft.com/office/powerpoint/2010/main" val="89249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Log in as user task 2 with the password you got from task 1</a:t>
            </a:r>
          </a:p>
          <a:p>
            <a:endParaRPr lang="en-GB" dirty="0"/>
          </a:p>
          <a:p>
            <a:r>
              <a:rPr lang="en-GB" dirty="0"/>
              <a:t>The task is in /home/task2</a:t>
            </a:r>
          </a:p>
          <a:p>
            <a:endParaRPr lang="en-GB" dirty="0"/>
          </a:p>
          <a:p>
            <a:r>
              <a:rPr lang="en-GB" dirty="0"/>
              <a:t>This time, you have no source code or debugging information</a:t>
            </a:r>
          </a:p>
          <a:p>
            <a:r>
              <a:rPr lang="en-GB" dirty="0"/>
              <a:t>You just have to use </a:t>
            </a:r>
            <a:r>
              <a:rPr lang="en-GB" dirty="0" err="1"/>
              <a:t>gdb</a:t>
            </a:r>
            <a:endParaRPr lang="en-GB" dirty="0"/>
          </a:p>
          <a:p>
            <a:r>
              <a:rPr lang="en-GB" dirty="0"/>
              <a:t>Use </a:t>
            </a:r>
            <a:r>
              <a:rPr lang="en-GB" dirty="0" err="1"/>
              <a:t>gdb</a:t>
            </a:r>
            <a:r>
              <a:rPr lang="en-GB" dirty="0"/>
              <a:t> to step through the program and examine how it works and find the correct name</a:t>
            </a:r>
          </a:p>
          <a:p>
            <a:r>
              <a:rPr lang="en-GB" dirty="0"/>
              <a:t>The correct name is the password to task 3</a:t>
            </a:r>
          </a:p>
        </p:txBody>
      </p:sp>
    </p:spTree>
    <p:extLst>
      <p:ext uri="{BB962C8B-B14F-4D97-AF65-F5344CB8AC3E}">
        <p14:creationId xmlns:p14="http://schemas.microsoft.com/office/powerpoint/2010/main" val="1513470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1073</TotalTime>
  <Words>889</Words>
  <Application>Microsoft Office PowerPoint</Application>
  <PresentationFormat>Affichage à l'écran (4:3)</PresentationFormat>
  <Paragraphs>142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COMP6236</vt:lpstr>
      <vt:lpstr>A reminder of memory layout</vt:lpstr>
      <vt:lpstr>A reminder of interesting registers</vt:lpstr>
      <vt:lpstr>A reminder of interesting registers</vt:lpstr>
      <vt:lpstr>What happens when you call a function</vt:lpstr>
      <vt:lpstr>Today’s Lab</vt:lpstr>
      <vt:lpstr>Task 1</vt:lpstr>
      <vt:lpstr>Task 1 – Part 2</vt:lpstr>
      <vt:lpstr>Task 2</vt:lpstr>
      <vt:lpstr>Task 3</vt:lpstr>
      <vt:lpstr>Task 3</vt:lpstr>
      <vt:lpstr>Task 3</vt:lpstr>
      <vt:lpstr>Using GDB</vt:lpstr>
      <vt:lpstr>Using GDB</vt:lpstr>
      <vt:lpstr>Using GDB</vt:lpstr>
      <vt:lpstr>Using GDB</vt:lpstr>
      <vt:lpstr>Using GDB</vt:lpstr>
      <vt:lpstr>Using gdb</vt:lpstr>
      <vt:lpstr>Using GDB</vt:lpstr>
      <vt:lpstr>Using GDP</vt:lpstr>
      <vt:lpstr>Getting the Virtual Machine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tio nogueras g. (gtn1n16)</cp:lastModifiedBy>
  <cp:revision>8</cp:revision>
  <dcterms:created xsi:type="dcterms:W3CDTF">2016-11-23T21:11:29Z</dcterms:created>
  <dcterms:modified xsi:type="dcterms:W3CDTF">2016-12-06T12:35:45Z</dcterms:modified>
</cp:coreProperties>
</file>