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9" r:id="rId3"/>
    <p:sldId id="315" r:id="rId4"/>
    <p:sldId id="316" r:id="rId5"/>
    <p:sldId id="318" r:id="rId6"/>
    <p:sldId id="319" r:id="rId7"/>
    <p:sldId id="320" r:id="rId8"/>
    <p:sldId id="321" r:id="rId9"/>
    <p:sldId id="322" r:id="rId10"/>
    <p:sldId id="324" r:id="rId11"/>
    <p:sldId id="323" r:id="rId1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88" autoAdjust="0"/>
  </p:normalViewPr>
  <p:slideViewPr>
    <p:cSldViewPr>
      <p:cViewPr varScale="1">
        <p:scale>
          <a:sx n="61" d="100"/>
          <a:sy n="61" d="100"/>
        </p:scale>
        <p:origin x="151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029AF-A905-471B-9C6D-2A874FD40FE8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90814-E783-45F8-912D-3A700D2C7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2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highlight the need for Security Usability.</a:t>
            </a:r>
            <a:r>
              <a:rPr lang="en-GB" baseline="0" dirty="0" smtClean="0"/>
              <a:t> What is security usability.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6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5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43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5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65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0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4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80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8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0814-E783-45F8-912D-3A700D2C71D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4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4996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423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88410"/>
            <a:ext cx="13004800" cy="138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104904"/>
            <a:ext cx="13004800" cy="63500"/>
          </a:xfrm>
          <a:custGeom>
            <a:avLst/>
            <a:gdLst/>
            <a:ahLst/>
            <a:cxnLst/>
            <a:rect l="l" t="t" r="r" b="b"/>
            <a:pathLst>
              <a:path w="13004800" h="63500">
                <a:moveTo>
                  <a:pt x="0" y="635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3500"/>
                </a:lnTo>
                <a:lnTo>
                  <a:pt x="0" y="63500"/>
                </a:lnTo>
                <a:close/>
              </a:path>
            </a:pathLst>
          </a:custGeom>
          <a:solidFill>
            <a:srgbClr val="00556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77400" y="215900"/>
            <a:ext cx="316230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32008" y="9183685"/>
            <a:ext cx="1928202" cy="5699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706100" y="9194800"/>
            <a:ext cx="1778000" cy="520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4854" y="9311719"/>
            <a:ext cx="3606800" cy="4418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28600" y="9321800"/>
            <a:ext cx="34544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2446000" y="9156700"/>
            <a:ext cx="5334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6223" y="1930491"/>
            <a:ext cx="7352353" cy="74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491" y="6487355"/>
            <a:ext cx="9757816" cy="1148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A9A9A"/>
                </a:solidFill>
                <a:latin typeface="Arial"/>
                <a:cs typeface="Arial"/>
              </a:defRPr>
            </a:lvl1pPr>
          </a:lstStyle>
          <a:p>
            <a:pPr marL="13843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A9A9A"/>
                </a:solidFill>
                <a:latin typeface="Arial"/>
                <a:cs typeface="Arial"/>
              </a:defRPr>
            </a:lvl1pPr>
          </a:lstStyle>
          <a:p>
            <a:pPr marL="13843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4996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423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88410"/>
            <a:ext cx="13004800" cy="138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104904"/>
            <a:ext cx="13004800" cy="63500"/>
          </a:xfrm>
          <a:custGeom>
            <a:avLst/>
            <a:gdLst/>
            <a:ahLst/>
            <a:cxnLst/>
            <a:rect l="l" t="t" r="r" b="b"/>
            <a:pathLst>
              <a:path w="13004800" h="63500">
                <a:moveTo>
                  <a:pt x="0" y="635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3500"/>
                </a:lnTo>
                <a:lnTo>
                  <a:pt x="0" y="63500"/>
                </a:lnTo>
                <a:close/>
              </a:path>
            </a:pathLst>
          </a:custGeom>
          <a:solidFill>
            <a:srgbClr val="00556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77400" y="215900"/>
            <a:ext cx="316230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32008" y="9183685"/>
            <a:ext cx="1928202" cy="5699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706100" y="9194800"/>
            <a:ext cx="1778000" cy="520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4854" y="9311719"/>
            <a:ext cx="3606800" cy="4418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28600" y="9321800"/>
            <a:ext cx="34544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2446000" y="9156700"/>
            <a:ext cx="5334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A9A9A"/>
                </a:solidFill>
                <a:latin typeface="Arial"/>
                <a:cs typeface="Arial"/>
              </a:defRPr>
            </a:lvl1pPr>
          </a:lstStyle>
          <a:p>
            <a:pPr marL="13843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A9A9A"/>
                </a:solidFill>
                <a:latin typeface="Arial"/>
                <a:cs typeface="Arial"/>
              </a:defRPr>
            </a:lvl1pPr>
          </a:lstStyle>
          <a:p>
            <a:pPr marL="13843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4996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423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88410"/>
            <a:ext cx="13004800" cy="138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104904"/>
            <a:ext cx="13004800" cy="63500"/>
          </a:xfrm>
          <a:custGeom>
            <a:avLst/>
            <a:gdLst/>
            <a:ahLst/>
            <a:cxnLst/>
            <a:rect l="l" t="t" r="r" b="b"/>
            <a:pathLst>
              <a:path w="13004800" h="63500">
                <a:moveTo>
                  <a:pt x="0" y="635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3500"/>
                </a:lnTo>
                <a:lnTo>
                  <a:pt x="0" y="63500"/>
                </a:lnTo>
                <a:close/>
              </a:path>
            </a:pathLst>
          </a:custGeom>
          <a:solidFill>
            <a:srgbClr val="00556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77400" y="215900"/>
            <a:ext cx="316230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32008" y="9183685"/>
            <a:ext cx="1928202" cy="5699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706100" y="9194800"/>
            <a:ext cx="1778000" cy="520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4854" y="9311719"/>
            <a:ext cx="3606800" cy="4418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28600" y="9321800"/>
            <a:ext cx="34544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2446000" y="9156700"/>
            <a:ext cx="5334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A9A9A"/>
                </a:solidFill>
                <a:latin typeface="Arial"/>
                <a:cs typeface="Arial"/>
              </a:defRPr>
            </a:lvl1pPr>
          </a:lstStyle>
          <a:p>
            <a:pPr marL="13843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499600" cy="1257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423400" cy="1117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5876" y="1672937"/>
            <a:ext cx="10633047" cy="1299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7050" y="2780066"/>
            <a:ext cx="9638665" cy="633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62737" y="9414086"/>
            <a:ext cx="27685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9A9A9A"/>
                </a:solidFill>
                <a:latin typeface="Arial"/>
                <a:cs typeface="Arial"/>
              </a:defRPr>
            </a:lvl1pPr>
          </a:lstStyle>
          <a:p>
            <a:pPr marL="13843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hyperlink" Target="http://www.CyberSecuritySoton.org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640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25900" cy="975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111684" cy="5145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35336" cy="50051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8889" y="1260204"/>
            <a:ext cx="8985910" cy="1539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7053" y="1303922"/>
            <a:ext cx="8947785" cy="20955"/>
          </a:xfrm>
          <a:custGeom>
            <a:avLst/>
            <a:gdLst/>
            <a:ahLst/>
            <a:cxnLst/>
            <a:rect l="l" t="t" r="r" b="b"/>
            <a:pathLst>
              <a:path w="8947785" h="20955">
                <a:moveTo>
                  <a:pt x="8947746" y="38"/>
                </a:moveTo>
                <a:lnTo>
                  <a:pt x="0" y="20602"/>
                </a:lnTo>
              </a:path>
            </a:pathLst>
          </a:custGeom>
          <a:ln w="63500">
            <a:solidFill>
              <a:srgbClr val="0055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00" y="4965700"/>
            <a:ext cx="40259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00" y="4965699"/>
            <a:ext cx="4025900" cy="635000"/>
          </a:xfrm>
          <a:custGeom>
            <a:avLst/>
            <a:gdLst/>
            <a:ahLst/>
            <a:cxnLst/>
            <a:rect l="l" t="t" r="r" b="b"/>
            <a:pathLst>
              <a:path w="4025900" h="635000">
                <a:moveTo>
                  <a:pt x="0" y="0"/>
                </a:moveTo>
                <a:lnTo>
                  <a:pt x="4025900" y="0"/>
                </a:lnTo>
                <a:lnTo>
                  <a:pt x="4025900" y="634999"/>
                </a:lnTo>
                <a:lnTo>
                  <a:pt x="0" y="6349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21700" y="279400"/>
            <a:ext cx="4178300" cy="927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503" y="8865878"/>
            <a:ext cx="3243580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u="sng" spc="-5" dirty="0">
                <a:solidFill>
                  <a:srgbClr val="164F86"/>
                </a:solidFill>
                <a:latin typeface="Arial"/>
                <a:cs typeface="Arial"/>
                <a:hlinkClick r:id="rId10"/>
              </a:rPr>
              <a:t>www.CyberSecuritySoton.org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40"/>
              </a:spcBef>
            </a:pPr>
            <a:r>
              <a:rPr sz="1800" b="1" i="1" u="sng" dirty="0">
                <a:solidFill>
                  <a:srgbClr val="164F86"/>
                </a:solidFill>
                <a:latin typeface="Arial"/>
                <a:cs typeface="Arial"/>
              </a:rPr>
              <a:t>@CybSecSoton (fb &amp;</a:t>
            </a:r>
            <a:r>
              <a:rPr sz="1800" b="1" i="1" u="sng" spc="-110" dirty="0">
                <a:solidFill>
                  <a:srgbClr val="164F86"/>
                </a:solidFill>
                <a:latin typeface="Arial"/>
                <a:cs typeface="Arial"/>
              </a:rPr>
              <a:t> </a:t>
            </a:r>
            <a:r>
              <a:rPr sz="1800" b="1" i="1" u="sng" dirty="0">
                <a:solidFill>
                  <a:srgbClr val="164F86"/>
                </a:solidFill>
                <a:latin typeface="Arial"/>
                <a:cs typeface="Arial"/>
              </a:rPr>
              <a:t>tw)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8884" y="5613400"/>
            <a:ext cx="3338931" cy="33389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500" y="5626100"/>
            <a:ext cx="3187700" cy="3187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12054" y="2263162"/>
            <a:ext cx="7614946" cy="746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30910">
              <a:lnSpc>
                <a:spcPct val="100699"/>
              </a:lnSpc>
              <a:tabLst>
                <a:tab pos="3079115" algn="l"/>
                <a:tab pos="4991735" algn="l"/>
              </a:tabLst>
            </a:pPr>
            <a:r>
              <a:rPr lang="en-GB" sz="4800" i="1" spc="-5" dirty="0" smtClean="0">
                <a:latin typeface="Arial"/>
                <a:cs typeface="Arial"/>
              </a:rPr>
              <a:t>S</a:t>
            </a:r>
            <a:r>
              <a:rPr sz="4800" i="1" spc="-5" dirty="0" err="1" smtClean="0">
                <a:latin typeface="Arial"/>
                <a:cs typeface="Arial"/>
              </a:rPr>
              <a:t>ecur</a:t>
            </a:r>
            <a:r>
              <a:rPr lang="en-GB" sz="4800" i="1" spc="-5" dirty="0" err="1" smtClean="0">
                <a:latin typeface="Arial"/>
                <a:cs typeface="Arial"/>
              </a:rPr>
              <a:t>ity</a:t>
            </a:r>
            <a:r>
              <a:rPr lang="en-GB" sz="4800" i="1" spc="-5" dirty="0" smtClean="0">
                <a:latin typeface="Arial"/>
                <a:cs typeface="Arial"/>
              </a:rPr>
              <a:t> Usability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1350" y="5548388"/>
            <a:ext cx="2759710" cy="70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9A9A9A"/>
                </a:solidFill>
                <a:latin typeface="Arial"/>
                <a:cs typeface="Arial"/>
              </a:rPr>
              <a:t>Comp6236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6092114" y="6638092"/>
            <a:ext cx="536328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4400" spc="-204" dirty="0" smtClean="0">
                <a:solidFill>
                  <a:srgbClr val="9A9A9A"/>
                </a:solidFill>
                <a:latin typeface="Arial"/>
                <a:cs typeface="Arial"/>
              </a:rPr>
              <a:t>Dr Md Sadek Ferdous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r>
              <a:rPr dirty="0"/>
              <a:t>12</a:t>
            </a:r>
          </a:p>
        </p:txBody>
      </p:sp>
      <p:sp>
        <p:nvSpPr>
          <p:cNvPr id="7" name="object 11"/>
          <p:cNvSpPr txBox="1">
            <a:spLocks/>
          </p:cNvSpPr>
          <p:nvPr/>
        </p:nvSpPr>
        <p:spPr>
          <a:xfrm>
            <a:off x="1854200" y="1066800"/>
            <a:ext cx="10264104" cy="1080232"/>
          </a:xfrm>
          <a:prstGeom prst="rect">
            <a:avLst/>
          </a:prstGeom>
        </p:spPr>
        <p:txBody>
          <a:bodyPr vert="horz" wrap="square" lIns="0" tIns="27730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89175"/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Security usability</a:t>
            </a:r>
            <a:endParaRPr lang="en-GB" sz="52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57237" y="3886200"/>
            <a:ext cx="11811000" cy="2175881"/>
            <a:chOff x="647088" y="5787250"/>
            <a:chExt cx="11189312" cy="20613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088" y="5848851"/>
              <a:ext cx="2787528" cy="199974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8616" y="5787250"/>
              <a:ext cx="2379170" cy="189934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02016" y="5909778"/>
              <a:ext cx="2534384" cy="1654288"/>
            </a:xfrm>
            <a:prstGeom prst="rect">
              <a:avLst/>
            </a:prstGeom>
          </p:spPr>
        </p:pic>
        <p:sp>
          <p:nvSpPr>
            <p:cNvPr id="12" name="Plus 11"/>
            <p:cNvSpPr/>
            <p:nvPr/>
          </p:nvSpPr>
          <p:spPr>
            <a:xfrm>
              <a:off x="3292417" y="6286499"/>
              <a:ext cx="1295400" cy="112445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qual 12"/>
            <p:cNvSpPr/>
            <p:nvPr/>
          </p:nvSpPr>
          <p:spPr>
            <a:xfrm>
              <a:off x="7827059" y="6391524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3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r>
              <a:rPr dirty="0"/>
              <a:t>12</a:t>
            </a:r>
          </a:p>
        </p:txBody>
      </p:sp>
      <p:sp>
        <p:nvSpPr>
          <p:cNvPr id="7" name="object 11"/>
          <p:cNvSpPr txBox="1">
            <a:spLocks/>
          </p:cNvSpPr>
          <p:nvPr/>
        </p:nvSpPr>
        <p:spPr>
          <a:xfrm>
            <a:off x="2286037" y="1121937"/>
            <a:ext cx="8153400" cy="1080232"/>
          </a:xfrm>
          <a:prstGeom prst="rect">
            <a:avLst/>
          </a:prstGeom>
        </p:spPr>
        <p:txBody>
          <a:bodyPr vert="horz" wrap="square" lIns="0" tIns="27730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3038"/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Security </a:t>
            </a:r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usability: Reading list</a:t>
            </a:r>
            <a:endParaRPr lang="en-GB" sz="52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696" y="2385532"/>
            <a:ext cx="113538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smtClean="0"/>
              <a:t>Whitten et al.: Why </a:t>
            </a:r>
            <a:r>
              <a:rPr lang="en-GB" sz="4400" dirty="0"/>
              <a:t>Johnny can't encrypt: a usability evaluation of PGP </a:t>
            </a:r>
            <a:r>
              <a:rPr lang="en-GB" sz="4400" dirty="0" smtClean="0"/>
              <a:t>5.0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sz="3600" dirty="0"/>
              <a:t>http://www.gaudior.net/alma/johnny.pdf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err="1" smtClean="0"/>
              <a:t>Ka</a:t>
            </a:r>
            <a:r>
              <a:rPr lang="en-GB" sz="4400" dirty="0" smtClean="0"/>
              <a:t>-Ping Yee: Aligning </a:t>
            </a:r>
            <a:r>
              <a:rPr lang="en-GB" sz="4400" dirty="0"/>
              <a:t>Security and </a:t>
            </a:r>
            <a:r>
              <a:rPr lang="en-GB" sz="4400" dirty="0" smtClean="0"/>
              <a:t>Usability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sz="3600" dirty="0"/>
              <a:t>https://</a:t>
            </a:r>
            <a:r>
              <a:rPr lang="en-GB" sz="3600" dirty="0" smtClean="0"/>
              <a:t>pdfs.semanticscholar.org/861b/0d7169b6ecd0d15383af585b2ed944e8f267.pdf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smtClean="0"/>
              <a:t>Adams et al.: Users are not the </a:t>
            </a:r>
            <a:r>
              <a:rPr lang="en-GB" sz="4400" dirty="0" err="1" smtClean="0"/>
              <a:t>enymy</a:t>
            </a:r>
            <a:r>
              <a:rPr lang="en-GB" sz="4400" dirty="0" smtClean="0"/>
              <a:t>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sz="3600" dirty="0"/>
              <a:t>http://discovery.ucl.ac.uk/20247/2/CACM%20FINAL.pdf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820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r>
              <a:rPr dirty="0"/>
              <a:t>12</a:t>
            </a:r>
          </a:p>
        </p:txBody>
      </p:sp>
      <p:pic>
        <p:nvPicPr>
          <p:cNvPr id="1026" name="Picture 2" descr="http://www.crime-safety-security.com/images/Door-Multiple-Locks-47880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093416"/>
            <a:ext cx="3429000" cy="3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11"/>
          <p:cNvSpPr txBox="1">
            <a:spLocks/>
          </p:cNvSpPr>
          <p:nvPr/>
        </p:nvSpPr>
        <p:spPr>
          <a:xfrm>
            <a:off x="2338571" y="1002289"/>
            <a:ext cx="7146558" cy="1080232"/>
          </a:xfrm>
          <a:prstGeom prst="rect">
            <a:avLst/>
          </a:prstGeom>
        </p:spPr>
        <p:txBody>
          <a:bodyPr vert="horz" wrap="square" lIns="0" tIns="27730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89175"/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Usable Security</a:t>
            </a:r>
            <a:endParaRPr lang="en-GB" sz="52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3600" y="2286000"/>
            <a:ext cx="11353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400" dirty="0"/>
              <a:t>A secure system </a:t>
            </a:r>
            <a:r>
              <a:rPr lang="en-GB" altLang="en-US" sz="4400" dirty="0" smtClean="0"/>
              <a:t>needs </a:t>
            </a:r>
            <a:r>
              <a:rPr lang="en-GB" altLang="en-US" sz="4400" dirty="0"/>
              <a:t>to be complicated and complex; thus, difficult to use</a:t>
            </a:r>
            <a:endParaRPr lang="en-GB" sz="4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620" y="4093416"/>
            <a:ext cx="4860180" cy="3831384"/>
          </a:xfrm>
          <a:prstGeom prst="rect">
            <a:avLst/>
          </a:prstGeom>
        </p:spPr>
      </p:pic>
      <p:sp>
        <p:nvSpPr>
          <p:cNvPr id="10" name="object 13"/>
          <p:cNvSpPr txBox="1"/>
          <p:nvPr/>
        </p:nvSpPr>
        <p:spPr>
          <a:xfrm>
            <a:off x="7284591" y="8207211"/>
            <a:ext cx="491946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500" dirty="0">
                <a:cs typeface="Calibri"/>
              </a:rPr>
              <a:t>http://img.memecdn.com/security-fails_o_2219379.webp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2191" y="8207211"/>
            <a:ext cx="65024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http://www.crime-safety-security.com/images/Door-Multiple-Locks-4788026.jpg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r>
              <a:rPr dirty="0"/>
              <a:t>12</a:t>
            </a:r>
          </a:p>
        </p:txBody>
      </p:sp>
      <p:sp>
        <p:nvSpPr>
          <p:cNvPr id="7" name="object 11"/>
          <p:cNvSpPr txBox="1">
            <a:spLocks/>
          </p:cNvSpPr>
          <p:nvPr/>
        </p:nvSpPr>
        <p:spPr>
          <a:xfrm>
            <a:off x="2338571" y="1002289"/>
            <a:ext cx="7146558" cy="1080232"/>
          </a:xfrm>
          <a:prstGeom prst="rect">
            <a:avLst/>
          </a:prstGeom>
        </p:spPr>
        <p:txBody>
          <a:bodyPr vert="horz" wrap="square" lIns="0" tIns="27730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89175"/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Usable Security</a:t>
            </a:r>
            <a:endParaRPr lang="en-GB" sz="52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3600" y="2286000"/>
            <a:ext cx="11353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altLang="en-US" sz="4400" strike="sngStrike" dirty="0"/>
              <a:t>A secure system </a:t>
            </a:r>
            <a:r>
              <a:rPr lang="en-GB" altLang="en-US" sz="4400" strike="sngStrike" dirty="0" smtClean="0"/>
              <a:t>needs </a:t>
            </a:r>
            <a:r>
              <a:rPr lang="en-GB" altLang="en-US" sz="4400" strike="sngStrike" dirty="0"/>
              <a:t>to be complicated and complex; thus, difficult to </a:t>
            </a:r>
            <a:r>
              <a:rPr lang="en-GB" altLang="en-US" sz="4400" strike="sngStrike" dirty="0" smtClean="0"/>
              <a:t>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altLang="en-US" sz="4400" dirty="0"/>
              <a:t>‘Why Johnny Can’t Encrypt’ – study of encryption program </a:t>
            </a:r>
            <a:r>
              <a:rPr lang="en-GB" altLang="en-US" sz="4400" dirty="0" smtClean="0"/>
              <a:t>PGP</a:t>
            </a:r>
            <a:r>
              <a:rPr lang="en-GB" altLang="en-US" sz="4400" baseline="30000" dirty="0" smtClean="0"/>
              <a:t>1</a:t>
            </a:r>
            <a:r>
              <a:rPr lang="en-GB" altLang="en-US" sz="4400" dirty="0" smtClean="0"/>
              <a:t>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altLang="en-US" sz="3600" dirty="0" smtClean="0"/>
              <a:t>90</a:t>
            </a:r>
            <a:r>
              <a:rPr lang="en-GB" altLang="en-US" sz="3600" dirty="0"/>
              <a:t>% of users couldn’t </a:t>
            </a:r>
            <a:r>
              <a:rPr lang="en-GB" altLang="en-US" sz="3600" dirty="0" smtClean="0"/>
              <a:t>use it properly within </a:t>
            </a:r>
            <a:r>
              <a:rPr lang="en-GB" altLang="en-US" sz="3600" dirty="0"/>
              <a:t>90 </a:t>
            </a:r>
            <a:r>
              <a:rPr lang="en-GB" altLang="en-US" sz="3600" dirty="0" smtClean="0"/>
              <a:t>minutes</a:t>
            </a:r>
            <a:endParaRPr lang="en-GB" alt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918145" y="8153400"/>
            <a:ext cx="9987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1. https</a:t>
            </a:r>
            <a:r>
              <a:rPr lang="en-GB" dirty="0"/>
              <a:t>://www.usenix.org/legacy/events/sec99/full_papers/whitten/whitten.ps</a:t>
            </a:r>
          </a:p>
        </p:txBody>
      </p:sp>
    </p:spTree>
    <p:extLst>
      <p:ext uri="{BB962C8B-B14F-4D97-AF65-F5344CB8AC3E}">
        <p14:creationId xmlns:p14="http://schemas.microsoft.com/office/powerpoint/2010/main" val="40906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r>
              <a:rPr dirty="0"/>
              <a:t>12</a:t>
            </a:r>
          </a:p>
        </p:txBody>
      </p:sp>
      <p:sp>
        <p:nvSpPr>
          <p:cNvPr id="7" name="object 11"/>
          <p:cNvSpPr txBox="1">
            <a:spLocks/>
          </p:cNvSpPr>
          <p:nvPr/>
        </p:nvSpPr>
        <p:spPr>
          <a:xfrm>
            <a:off x="2338571" y="1002289"/>
            <a:ext cx="7146558" cy="1080232"/>
          </a:xfrm>
          <a:prstGeom prst="rect">
            <a:avLst/>
          </a:prstGeom>
        </p:spPr>
        <p:txBody>
          <a:bodyPr vert="horz" wrap="square" lIns="0" tIns="27730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89175"/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Usable Security</a:t>
            </a:r>
            <a:endParaRPr lang="en-GB" sz="52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1132" y="8176490"/>
            <a:ext cx="6863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https://www.kaymera.com/wp-content/uploads/2015/06/balance.png</a:t>
            </a:r>
          </a:p>
        </p:txBody>
      </p:sp>
      <p:pic>
        <p:nvPicPr>
          <p:cNvPr id="3076" name="Picture 4" descr="https://www.kaymera.com/wp-content/uploads/2015/06/bal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238783"/>
            <a:ext cx="8867775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r>
              <a:rPr dirty="0"/>
              <a:t>12</a:t>
            </a:r>
          </a:p>
        </p:txBody>
      </p:sp>
      <p:sp>
        <p:nvSpPr>
          <p:cNvPr id="7" name="object 11"/>
          <p:cNvSpPr txBox="1">
            <a:spLocks/>
          </p:cNvSpPr>
          <p:nvPr/>
        </p:nvSpPr>
        <p:spPr>
          <a:xfrm>
            <a:off x="2338571" y="1002289"/>
            <a:ext cx="7146558" cy="1080232"/>
          </a:xfrm>
          <a:prstGeom prst="rect">
            <a:avLst/>
          </a:prstGeom>
        </p:spPr>
        <p:txBody>
          <a:bodyPr vert="horz" wrap="square" lIns="0" tIns="27730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89175"/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Usable Security</a:t>
            </a:r>
            <a:endParaRPr lang="en-GB" sz="52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4600" y="8774668"/>
            <a:ext cx="1028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https://www.sundaypost.com/wp-content/uploads/sites/13/2016/05/Visa-Contactless-Card-1-900x540.jpg</a:t>
            </a:r>
          </a:p>
        </p:txBody>
      </p:sp>
      <p:pic>
        <p:nvPicPr>
          <p:cNvPr id="5122" name="Picture 2" descr="https://www.sundaypost.com/wp-content/uploads/sites/13/2016/05/Visa-Contactless-Card-1-900x5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16" y="3462549"/>
            <a:ext cx="7945084" cy="47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44600" y="2400786"/>
            <a:ext cx="1135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400" dirty="0" smtClean="0"/>
              <a:t>Usable, but no/less security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9471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r>
              <a:rPr dirty="0"/>
              <a:t>12</a:t>
            </a:r>
          </a:p>
        </p:txBody>
      </p:sp>
      <p:sp>
        <p:nvSpPr>
          <p:cNvPr id="7" name="object 11"/>
          <p:cNvSpPr txBox="1">
            <a:spLocks/>
          </p:cNvSpPr>
          <p:nvPr/>
        </p:nvSpPr>
        <p:spPr>
          <a:xfrm>
            <a:off x="2338571" y="1002289"/>
            <a:ext cx="7146558" cy="1080232"/>
          </a:xfrm>
          <a:prstGeom prst="rect">
            <a:avLst/>
          </a:prstGeom>
        </p:spPr>
        <p:txBody>
          <a:bodyPr vert="horz" wrap="square" lIns="0" tIns="27730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89175"/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Usable Security</a:t>
            </a:r>
            <a:endParaRPr lang="en-GB" sz="52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286" y="8060563"/>
            <a:ext cx="7085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http://anixis.com/doc/ppe60eg/images/Password_Policy_Enforcer_08.jpg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4600" y="2400786"/>
            <a:ext cx="1135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400" dirty="0" smtClean="0"/>
              <a:t>The opposite: secure, but probably unusable</a:t>
            </a:r>
            <a:endParaRPr lang="en-GB" sz="4400" dirty="0"/>
          </a:p>
        </p:txBody>
      </p:sp>
      <p:pic>
        <p:nvPicPr>
          <p:cNvPr id="7170" name="Picture 2" descr="Password_Policy_Enforcer_08.jpg (385×16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572064"/>
            <a:ext cx="6829324" cy="28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69200" y="4572064"/>
            <a:ext cx="53149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altLang="en-US" sz="4400" dirty="0" smtClean="0"/>
              <a:t>Can’t use any old password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smtClean="0"/>
              <a:t>Change it in every three months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8264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r>
              <a:rPr dirty="0"/>
              <a:t>12</a:t>
            </a:r>
          </a:p>
        </p:txBody>
      </p:sp>
      <p:sp>
        <p:nvSpPr>
          <p:cNvPr id="7" name="object 11"/>
          <p:cNvSpPr txBox="1">
            <a:spLocks/>
          </p:cNvSpPr>
          <p:nvPr/>
        </p:nvSpPr>
        <p:spPr>
          <a:xfrm>
            <a:off x="1778000" y="990600"/>
            <a:ext cx="7146558" cy="1080232"/>
          </a:xfrm>
          <a:prstGeom prst="rect">
            <a:avLst/>
          </a:prstGeom>
        </p:spPr>
        <p:txBody>
          <a:bodyPr vert="horz" wrap="square" lIns="0" tIns="27730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89175"/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Why security fails</a:t>
            </a:r>
            <a:endParaRPr lang="en-GB" sz="52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600" y="2039553"/>
            <a:ext cx="12344400" cy="748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Security is a </a:t>
            </a:r>
            <a:r>
              <a:rPr lang="en-GB" sz="3600" dirty="0" smtClean="0">
                <a:solidFill>
                  <a:srgbClr val="FF0000"/>
                </a:solidFill>
              </a:rPr>
              <a:t>secondary</a:t>
            </a:r>
            <a:r>
              <a:rPr lang="en-GB" sz="3600" dirty="0" smtClean="0"/>
              <a:t> task to the user.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Users </a:t>
            </a:r>
            <a:r>
              <a:rPr lang="en-GB" sz="3600" dirty="0" smtClean="0">
                <a:solidFill>
                  <a:srgbClr val="FF0000"/>
                </a:solidFill>
              </a:rPr>
              <a:t>background</a:t>
            </a:r>
            <a:r>
              <a:rPr lang="en-GB" sz="3600" dirty="0" smtClean="0"/>
              <a:t> vary: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000" dirty="0"/>
              <a:t>s</a:t>
            </a:r>
            <a:r>
              <a:rPr lang="en-GB" sz="3000" dirty="0" smtClean="0"/>
              <a:t>kill, language, culture, etc.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Users have </a:t>
            </a:r>
            <a:r>
              <a:rPr lang="en-GB" sz="3600" dirty="0" smtClean="0">
                <a:solidFill>
                  <a:srgbClr val="FF0000"/>
                </a:solidFill>
              </a:rPr>
              <a:t>little knowledge </a:t>
            </a:r>
            <a:r>
              <a:rPr lang="en-GB" sz="3600" dirty="0" smtClean="0"/>
              <a:t>about security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000" dirty="0" smtClean="0"/>
              <a:t>Security is </a:t>
            </a:r>
            <a:r>
              <a:rPr lang="en-GB" sz="3000" dirty="0" smtClean="0">
                <a:solidFill>
                  <a:srgbClr val="FF0000"/>
                </a:solidFill>
              </a:rPr>
              <a:t>complex</a:t>
            </a:r>
            <a:r>
              <a:rPr lang="en-GB" sz="3000" dirty="0" smtClean="0"/>
              <a:t> and </a:t>
            </a:r>
            <a:r>
              <a:rPr lang="en-GB" sz="3000" dirty="0" smtClean="0">
                <a:solidFill>
                  <a:srgbClr val="FF0000"/>
                </a:solidFill>
              </a:rPr>
              <a:t>evolving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Users don’t understand the </a:t>
            </a:r>
            <a:r>
              <a:rPr lang="en-GB" sz="3600" dirty="0" smtClean="0">
                <a:solidFill>
                  <a:srgbClr val="FF0000"/>
                </a:solidFill>
              </a:rPr>
              <a:t>associated risks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Users don’t understand </a:t>
            </a:r>
            <a:r>
              <a:rPr lang="en-GB" sz="3600" dirty="0" smtClean="0">
                <a:solidFill>
                  <a:srgbClr val="FF0000"/>
                </a:solidFill>
              </a:rPr>
              <a:t>the system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FF0000"/>
                </a:solidFill>
              </a:rPr>
              <a:t>Lack of knowledge </a:t>
            </a:r>
            <a:r>
              <a:rPr lang="en-GB" sz="3600" dirty="0" smtClean="0"/>
              <a:t>regarding usability among security professionals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01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r>
              <a:rPr dirty="0"/>
              <a:t>12</a:t>
            </a:r>
          </a:p>
        </p:txBody>
      </p:sp>
      <p:sp>
        <p:nvSpPr>
          <p:cNvPr id="7" name="object 11"/>
          <p:cNvSpPr txBox="1">
            <a:spLocks/>
          </p:cNvSpPr>
          <p:nvPr/>
        </p:nvSpPr>
        <p:spPr>
          <a:xfrm>
            <a:off x="200696" y="1129568"/>
            <a:ext cx="10264104" cy="1080232"/>
          </a:xfrm>
          <a:prstGeom prst="rect">
            <a:avLst/>
          </a:prstGeom>
        </p:spPr>
        <p:txBody>
          <a:bodyPr vert="horz" wrap="square" lIns="0" tIns="27730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89175"/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Security usability: importance</a:t>
            </a:r>
            <a:endParaRPr lang="en-GB" sz="52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2696" y="2385532"/>
            <a:ext cx="113538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 smtClean="0"/>
              <a:t>Crimes exploiting human factors are on rise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 smtClean="0"/>
              <a:t>e.g. Phishing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Humans are the weakest link in the security chain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 smtClean="0"/>
              <a:t>Often easier for hackers to exploit the human </a:t>
            </a:r>
            <a:r>
              <a:rPr lang="en-GB" sz="4400" dirty="0"/>
              <a:t>element in security </a:t>
            </a:r>
            <a:r>
              <a:rPr lang="en-GB" sz="4400" dirty="0" smtClean="0"/>
              <a:t>than the system</a:t>
            </a:r>
            <a:endParaRPr lang="en-GB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4400" dirty="0" smtClean="0"/>
          </a:p>
        </p:txBody>
      </p:sp>
    </p:spTree>
    <p:extLst>
      <p:ext uri="{BB962C8B-B14F-4D97-AF65-F5344CB8AC3E}">
        <p14:creationId xmlns:p14="http://schemas.microsoft.com/office/powerpoint/2010/main" val="21743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r>
              <a:rPr dirty="0"/>
              <a:t>12</a:t>
            </a:r>
          </a:p>
        </p:txBody>
      </p:sp>
      <p:sp>
        <p:nvSpPr>
          <p:cNvPr id="7" name="object 11"/>
          <p:cNvSpPr txBox="1">
            <a:spLocks/>
          </p:cNvSpPr>
          <p:nvPr/>
        </p:nvSpPr>
        <p:spPr>
          <a:xfrm>
            <a:off x="1854200" y="1066800"/>
            <a:ext cx="10264104" cy="1080232"/>
          </a:xfrm>
          <a:prstGeom prst="rect">
            <a:avLst/>
          </a:prstGeom>
        </p:spPr>
        <p:txBody>
          <a:bodyPr vert="horz" wrap="square" lIns="0" tIns="27730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89175"/>
            <a:r>
              <a:rPr lang="en-GB" sz="5200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Security usability</a:t>
            </a:r>
            <a:endParaRPr lang="en-GB" sz="52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696" y="2385532"/>
            <a:ext cx="11353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smtClean="0"/>
              <a:t>A set of guidelines focusing on the usability (based on different principles of </a:t>
            </a:r>
            <a:r>
              <a:rPr lang="en-GB" sz="4400" dirty="0"/>
              <a:t>psychology</a:t>
            </a:r>
            <a:r>
              <a:rPr lang="en-GB" sz="4400" dirty="0" smtClean="0"/>
              <a:t>) and security to ensure a system is secure and </a:t>
            </a:r>
            <a:r>
              <a:rPr lang="en-GB" sz="4400" dirty="0" smtClean="0"/>
              <a:t>usable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smtClean="0"/>
              <a:t>For best usability, a system should be: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sz="3600" dirty="0" smtClean="0"/>
              <a:t>Easy to learn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sz="3600" dirty="0" smtClean="0"/>
              <a:t>efficient to use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sz="3600" dirty="0" smtClean="0"/>
              <a:t>easy to remember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sz="3600" dirty="0" smtClean="0"/>
              <a:t>less error prone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sz="3600" dirty="0" smtClean="0"/>
              <a:t>likable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1638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348</Words>
  <Application>Microsoft Office PowerPoint</Application>
  <PresentationFormat>Custom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Security Usability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Comp6236 SE &amp; Cyber Security  week 1</dc:title>
  <dc:creator>Md Ferdous</dc:creator>
  <cp:lastModifiedBy>Md. Sadek Ferdous</cp:lastModifiedBy>
  <cp:revision>50</cp:revision>
  <dcterms:created xsi:type="dcterms:W3CDTF">2016-09-27T15:57:10Z</dcterms:created>
  <dcterms:modified xsi:type="dcterms:W3CDTF">2016-10-05T13:10:17Z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2016-09-27T00:00:00Z</vt:filetime>
  </property>
</Properties>
</file>