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555" r:id="rId2"/>
    <p:sldId id="910" r:id="rId3"/>
    <p:sldId id="915" r:id="rId4"/>
    <p:sldId id="917" r:id="rId5"/>
    <p:sldId id="918" r:id="rId6"/>
    <p:sldId id="911" r:id="rId7"/>
    <p:sldId id="914" r:id="rId8"/>
    <p:sldId id="916" r:id="rId9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1" autoAdjust="0"/>
  </p:normalViewPr>
  <p:slideViewPr>
    <p:cSldViewPr>
      <p:cViewPr>
        <p:scale>
          <a:sx n="99" d="100"/>
          <a:sy n="99" d="100"/>
        </p:scale>
        <p:origin x="-279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E-B10D-6043-988A-8D98BBCFB2CA}" type="datetime1">
              <a:rPr lang="en-US" smtClean="0"/>
              <a:t>06/01/16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925C7-C837-D143-BBE2-8A2E2F239214}" type="datetime1">
              <a:rPr lang="en-US" smtClean="0"/>
              <a:t>06/01/16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4C983-2B63-D54C-9EDA-27FA38D3EEC4}" type="datetime1">
              <a:rPr lang="en-US" smtClean="0"/>
              <a:t>06/01/16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632D4-F9ED-5E4D-AC48-DD42656CC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5E67155-4071-5C44-9DAE-D7E382A3472F}" type="datetime1">
              <a:rPr lang="en-US" smtClean="0"/>
              <a:t>06/01/16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  <p:sldLayoutId id="214748398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6.bin"/><Relationship Id="rId14" Type="http://schemas.openxmlformats.org/officeDocument/2006/relationships/oleObject" Target="../embeddings/oleObject7.bin"/><Relationship Id="rId15" Type="http://schemas.openxmlformats.org/officeDocument/2006/relationships/oleObject" Target="../embeddings/oleObject8.bin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A Mock Exam Paper 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exam paper </a:t>
            </a:r>
          </a:p>
          <a:p>
            <a:pPr lvl="1"/>
            <a:r>
              <a:rPr lang="en-US" dirty="0" smtClean="0"/>
              <a:t>3 questions</a:t>
            </a:r>
          </a:p>
          <a:p>
            <a:r>
              <a:rPr lang="en-US" dirty="0" smtClean="0"/>
              <a:t>For each question</a:t>
            </a:r>
          </a:p>
          <a:p>
            <a:pPr lvl="1"/>
            <a:r>
              <a:rPr lang="en-US" dirty="0" smtClean="0"/>
              <a:t>Discuss </a:t>
            </a:r>
            <a:r>
              <a:rPr lang="en-US" dirty="0" smtClean="0"/>
              <a:t>the answer </a:t>
            </a:r>
            <a:r>
              <a:rPr lang="en-US" dirty="0" smtClean="0"/>
              <a:t>in group (3 students): 15 min</a:t>
            </a:r>
          </a:p>
          <a:p>
            <a:pPr lvl="1"/>
            <a:r>
              <a:rPr lang="en-US" dirty="0" smtClean="0"/>
              <a:t>Discuss the answer with the class: 10 min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17F13-09BF-D54B-8814-4AE326AC16B7}" type="datetime1">
              <a:rPr lang="en-US" smtClean="0"/>
              <a:t>06/01/16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6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Question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4" name="Content Placeholder 43"/>
          <p:cNvPicPr>
            <a:picLocks noGrp="1" noChangeAspect="1"/>
          </p:cNvPicPr>
          <p:nvPr>
            <p:ph idx="1"/>
          </p:nvPr>
        </p:nvPicPr>
        <p:blipFill>
          <a:blip r:embed="rId2"/>
          <a:srcRect t="-14159" b="-14159"/>
          <a:stretch>
            <a:fillRect/>
          </a:stretch>
        </p:blipFill>
        <p:spPr/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06/01/16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75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Question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 CORAS </a:t>
            </a:r>
            <a:r>
              <a:rPr lang="en-US" sz="2200" dirty="0" smtClean="0"/>
              <a:t>diagram above represents the possible risks emerging in an online banking scenario. </a:t>
            </a:r>
            <a:r>
              <a:rPr lang="en-GB" sz="2200" dirty="0"/>
              <a:t>Customers can access their bank </a:t>
            </a:r>
            <a:r>
              <a:rPr lang="en-GB" sz="2200" dirty="0" smtClean="0"/>
              <a:t>account </a:t>
            </a:r>
            <a:r>
              <a:rPr lang="en-GB" sz="2200" dirty="0"/>
              <a:t>information through the </a:t>
            </a:r>
            <a:r>
              <a:rPr lang="en-GB" sz="2200" dirty="0" smtClean="0"/>
              <a:t>bank web </a:t>
            </a:r>
            <a:r>
              <a:rPr lang="en-GB" sz="2200" dirty="0"/>
              <a:t>application or through </a:t>
            </a:r>
            <a:r>
              <a:rPr lang="en-GB" sz="2200" dirty="0" smtClean="0"/>
              <a:t>a mobile application. Customers </a:t>
            </a:r>
            <a:r>
              <a:rPr lang="en-GB" sz="2200" dirty="0"/>
              <a:t>can perform operations like checking their mobile balance, checking their credit cards or topping up their mobile phone</a:t>
            </a:r>
            <a:r>
              <a:rPr lang="en-GB" sz="2200" dirty="0" smtClean="0"/>
              <a:t>.</a:t>
            </a: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/>
              <a:t>Build the risk diagra</a:t>
            </a:r>
            <a:r>
              <a:rPr lang="en-US" sz="2200" dirty="0" smtClean="0"/>
              <a:t>m [9 marks]</a:t>
            </a:r>
            <a:endParaRPr lang="en-US" sz="22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/>
              <a:t>Identify a treatment for the threat scenarios [15 marks]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 smtClean="0"/>
              <a:t>Draw the treatment overview diagram [9 marks]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06/01/16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1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06/01/16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cxnSp>
        <p:nvCxnSpPr>
          <p:cNvPr id="6" name="Straight Arrow Connector 3"/>
          <p:cNvCxnSpPr>
            <a:endCxn id="18" idx="1"/>
          </p:cNvCxnSpPr>
          <p:nvPr/>
        </p:nvCxnSpPr>
        <p:spPr>
          <a:xfrm>
            <a:off x="2476500" y="2643188"/>
            <a:ext cx="15319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74875" y="2414588"/>
          <a:ext cx="3016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317500" imgH="469900" progId="Visio.Drawing.11">
                  <p:embed/>
                </p:oleObj>
              </mc:Choice>
              <mc:Fallback>
                <p:oleObj name="Visio" r:id="rId3" imgW="317500" imgH="469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414588"/>
                        <a:ext cx="3016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20875" y="2762250"/>
            <a:ext cx="69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&lt;name&gt;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170113" y="3649663"/>
          <a:ext cx="303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5" imgW="317500" imgH="444500" progId="Visio.Drawing.11">
                  <p:embed/>
                </p:oleObj>
              </mc:Choice>
              <mc:Fallback>
                <p:oleObj name="Visio" r:id="rId5" imgW="317500" imgH="444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649663"/>
                        <a:ext cx="303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24050" y="3970338"/>
            <a:ext cx="6921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&lt;name&gt;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085975" y="4959350"/>
          <a:ext cx="403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7" imgW="406400" imgH="431800" progId="Visio.Drawing.11">
                  <p:embed/>
                </p:oleObj>
              </mc:Choice>
              <mc:Fallback>
                <p:oleObj name="Visio" r:id="rId7" imgW="406400" imgH="43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959350"/>
                        <a:ext cx="4032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47863" y="5281613"/>
            <a:ext cx="6921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&lt;name&gt;</a:t>
            </a:r>
          </a:p>
        </p:txBody>
      </p:sp>
      <p:cxnSp>
        <p:nvCxnSpPr>
          <p:cNvPr id="13" name="Straight Arrow Connector 16"/>
          <p:cNvCxnSpPr>
            <a:stCxn id="18" idx="3"/>
          </p:cNvCxnSpPr>
          <p:nvPr/>
        </p:nvCxnSpPr>
        <p:spPr>
          <a:xfrm>
            <a:off x="5622925" y="2643188"/>
            <a:ext cx="833438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6456363" y="2454275"/>
          <a:ext cx="3349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9" imgW="342900" imgH="393700" progId="Visio.Drawing.11">
                  <p:embed/>
                </p:oleObj>
              </mc:Choice>
              <mc:Fallback>
                <p:oleObj name="Visio" r:id="rId9" imgW="342900" imgH="39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454275"/>
                        <a:ext cx="3349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6284913" y="2759075"/>
            <a:ext cx="693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&lt;name&gt;</a:t>
            </a:r>
          </a:p>
        </p:txBody>
      </p:sp>
      <p:cxnSp>
        <p:nvCxnSpPr>
          <p:cNvPr id="16" name="Straight Arrow Connector 29"/>
          <p:cNvCxnSpPr>
            <a:endCxn id="20" idx="1"/>
          </p:cNvCxnSpPr>
          <p:nvPr/>
        </p:nvCxnSpPr>
        <p:spPr>
          <a:xfrm>
            <a:off x="2473325" y="3865563"/>
            <a:ext cx="1535113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0"/>
          <p:cNvCxnSpPr/>
          <p:nvPr/>
        </p:nvCxnSpPr>
        <p:spPr>
          <a:xfrm>
            <a:off x="2489200" y="5167313"/>
            <a:ext cx="1519238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1"/>
          <p:cNvSpPr/>
          <p:nvPr/>
        </p:nvSpPr>
        <p:spPr>
          <a:xfrm>
            <a:off x="4008438" y="2246313"/>
            <a:ext cx="1614487" cy="792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&lt;ID: description&gt;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Object 42"/>
          <p:cNvGraphicFramePr>
            <a:graphicFrameLocks noChangeAspect="1"/>
          </p:cNvGraphicFramePr>
          <p:nvPr/>
        </p:nvGraphicFramePr>
        <p:xfrm>
          <a:off x="4643438" y="1958975"/>
          <a:ext cx="360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11" imgW="304800" imgH="254000" progId="Visio.Drawing.11">
                  <p:embed/>
                </p:oleObj>
              </mc:Choice>
              <mc:Fallback>
                <p:oleObj name="Visio" r:id="rId11" imgW="304800" imgH="254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58975"/>
                        <a:ext cx="3603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3"/>
          <p:cNvSpPr/>
          <p:nvPr/>
        </p:nvSpPr>
        <p:spPr>
          <a:xfrm>
            <a:off x="4008438" y="3471863"/>
            <a:ext cx="1614487" cy="792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&lt;ID: description&gt;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44"/>
          <p:cNvGraphicFramePr>
            <a:graphicFrameLocks noChangeAspect="1"/>
          </p:cNvGraphicFramePr>
          <p:nvPr/>
        </p:nvGraphicFramePr>
        <p:xfrm>
          <a:off x="4643438" y="3184525"/>
          <a:ext cx="360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13" imgW="304800" imgH="254000" progId="Visio.Drawing.11">
                  <p:embed/>
                </p:oleObj>
              </mc:Choice>
              <mc:Fallback>
                <p:oleObj name="Visio" r:id="rId13" imgW="304800" imgH="254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84525"/>
                        <a:ext cx="3603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5"/>
          <p:cNvSpPr/>
          <p:nvPr/>
        </p:nvSpPr>
        <p:spPr>
          <a:xfrm>
            <a:off x="4008438" y="4768850"/>
            <a:ext cx="1614487" cy="792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&lt;ID: description&gt;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Object 46"/>
          <p:cNvGraphicFramePr>
            <a:graphicFrameLocks noChangeAspect="1"/>
          </p:cNvGraphicFramePr>
          <p:nvPr/>
        </p:nvGraphicFramePr>
        <p:xfrm>
          <a:off x="4643438" y="4479925"/>
          <a:ext cx="360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14" imgW="304800" imgH="254000" progId="Visio.Drawing.11">
                  <p:embed/>
                </p:oleObj>
              </mc:Choice>
              <mc:Fallback>
                <p:oleObj name="Visio" r:id="rId14" imgW="304800" imgH="254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79925"/>
                        <a:ext cx="3603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50"/>
          <p:cNvCxnSpPr>
            <a:stCxn id="20" idx="3"/>
          </p:cNvCxnSpPr>
          <p:nvPr/>
        </p:nvCxnSpPr>
        <p:spPr>
          <a:xfrm>
            <a:off x="5622925" y="3868738"/>
            <a:ext cx="8334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51"/>
          <p:cNvGraphicFramePr>
            <a:graphicFrameLocks noChangeAspect="1"/>
          </p:cNvGraphicFramePr>
          <p:nvPr/>
        </p:nvGraphicFramePr>
        <p:xfrm>
          <a:off x="6456363" y="3676650"/>
          <a:ext cx="3349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15" imgW="342900" imgH="393700" progId="Visio.Drawing.11">
                  <p:embed/>
                </p:oleObj>
              </mc:Choice>
              <mc:Fallback>
                <p:oleObj name="Visio" r:id="rId15" imgW="342900" imgH="39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3676650"/>
                        <a:ext cx="3349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52"/>
          <p:cNvSpPr txBox="1">
            <a:spLocks noChangeArrowheads="1"/>
          </p:cNvSpPr>
          <p:nvPr/>
        </p:nvSpPr>
        <p:spPr bwMode="auto">
          <a:xfrm>
            <a:off x="6284913" y="3983038"/>
            <a:ext cx="693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&lt;name&gt;</a:t>
            </a:r>
          </a:p>
        </p:txBody>
      </p:sp>
      <p:cxnSp>
        <p:nvCxnSpPr>
          <p:cNvPr id="27" name="Straight Arrow Connector 53"/>
          <p:cNvCxnSpPr>
            <a:stCxn id="22" idx="3"/>
          </p:cNvCxnSpPr>
          <p:nvPr/>
        </p:nvCxnSpPr>
        <p:spPr>
          <a:xfrm>
            <a:off x="5622925" y="5164138"/>
            <a:ext cx="833438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54"/>
          <p:cNvGraphicFramePr>
            <a:graphicFrameLocks noChangeAspect="1"/>
          </p:cNvGraphicFramePr>
          <p:nvPr/>
        </p:nvGraphicFramePr>
        <p:xfrm>
          <a:off x="6456363" y="4976813"/>
          <a:ext cx="3349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16" imgW="342900" imgH="393700" progId="Visio.Drawing.11">
                  <p:embed/>
                </p:oleObj>
              </mc:Choice>
              <mc:Fallback>
                <p:oleObj name="Visio" r:id="rId16" imgW="342900" imgH="39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4976813"/>
                        <a:ext cx="3349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55"/>
          <p:cNvSpPr txBox="1">
            <a:spLocks noChangeArrowheads="1"/>
          </p:cNvSpPr>
          <p:nvPr/>
        </p:nvSpPr>
        <p:spPr bwMode="auto">
          <a:xfrm>
            <a:off x="6284913" y="5281613"/>
            <a:ext cx="693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&lt;name&gt;</a:t>
            </a:r>
          </a:p>
        </p:txBody>
      </p:sp>
      <p:cxnSp>
        <p:nvCxnSpPr>
          <p:cNvPr id="30" name="Straight Arrow Connector 62"/>
          <p:cNvCxnSpPr/>
          <p:nvPr/>
        </p:nvCxnSpPr>
        <p:spPr>
          <a:xfrm>
            <a:off x="2476500" y="2643188"/>
            <a:ext cx="1531938" cy="971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5"/>
          <p:cNvCxnSpPr/>
          <p:nvPr/>
        </p:nvCxnSpPr>
        <p:spPr>
          <a:xfrm>
            <a:off x="2476500" y="2643188"/>
            <a:ext cx="1531938" cy="2195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8"/>
          <p:cNvCxnSpPr>
            <a:endCxn id="22" idx="1"/>
          </p:cNvCxnSpPr>
          <p:nvPr/>
        </p:nvCxnSpPr>
        <p:spPr>
          <a:xfrm>
            <a:off x="2473325" y="3865563"/>
            <a:ext cx="1535113" cy="12985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73"/>
          <p:cNvCxnSpPr/>
          <p:nvPr/>
        </p:nvCxnSpPr>
        <p:spPr>
          <a:xfrm flipV="1">
            <a:off x="2489200" y="4108450"/>
            <a:ext cx="1519238" cy="10588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6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Question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Explain what abuse cases are [13 marks]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Explain what misuse cases are [13 marks]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Contrast abuse cases and misuse cases. List the key differences between the two [7  marks]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06/01/16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1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#</a:t>
            </a:r>
            <a:r>
              <a:rPr lang="en-US" dirty="0">
                <a:latin typeface="Courier"/>
                <a:cs typeface="Courier"/>
              </a:rPr>
              <a:t>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#</a:t>
            </a:r>
            <a:r>
              <a:rPr lang="en-US" dirty="0">
                <a:latin typeface="Courier"/>
                <a:cs typeface="Courier"/>
              </a:rPr>
              <a:t>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main(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argc</a:t>
            </a:r>
            <a:r>
              <a:rPr lang="en-US" dirty="0">
                <a:latin typeface="Courier"/>
                <a:cs typeface="Courier"/>
              </a:rPr>
              <a:t>, char **</a:t>
            </a:r>
            <a:r>
              <a:rPr lang="en-US" dirty="0" err="1">
                <a:latin typeface="Courier"/>
                <a:cs typeface="Courier"/>
              </a:rPr>
              <a:t>argv</a:t>
            </a:r>
            <a:r>
              <a:rPr lang="en-US" dirty="0">
                <a:latin typeface="Courier"/>
                <a:cs typeface="Courier"/>
              </a:rPr>
              <a:t>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{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modified;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char </a:t>
            </a:r>
            <a:r>
              <a:rPr lang="en-US" dirty="0">
                <a:latin typeface="Courier"/>
                <a:cs typeface="Courier"/>
              </a:rPr>
              <a:t>buffer[64]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modified = 0;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gets</a:t>
            </a:r>
            <a:r>
              <a:rPr lang="en-US" dirty="0">
                <a:latin typeface="Courier"/>
                <a:cs typeface="Courier"/>
              </a:rPr>
              <a:t>(buffer)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06/01/16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75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 program above contains a vulnerability that can be exploited</a:t>
            </a:r>
            <a:r>
              <a:rPr lang="en-GB" dirty="0" smtClean="0"/>
              <a:t>.</a:t>
            </a:r>
            <a:endParaRPr lang="en-GB" dirty="0"/>
          </a:p>
          <a:p>
            <a:pPr marL="457200" lvl="0" indent="-457200">
              <a:buFont typeface="+mj-lt"/>
              <a:buAutoNum type="alphaLcParenR"/>
            </a:pPr>
            <a:r>
              <a:rPr lang="en-GB" dirty="0"/>
              <a:t>Explain what the program does. </a:t>
            </a:r>
            <a:r>
              <a:rPr lang="en-GB" dirty="0" smtClean="0"/>
              <a:t>[5 </a:t>
            </a:r>
            <a:r>
              <a:rPr lang="en-GB" dirty="0"/>
              <a:t>marks]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 </a:t>
            </a:r>
            <a:r>
              <a:rPr lang="en-GB" dirty="0" smtClean="0"/>
              <a:t> Explain </a:t>
            </a:r>
            <a:r>
              <a:rPr lang="en-GB" dirty="0"/>
              <a:t>the </a:t>
            </a:r>
            <a:r>
              <a:rPr lang="en-GB" dirty="0" smtClean="0"/>
              <a:t>vulnerability</a:t>
            </a:r>
            <a:r>
              <a:rPr lang="en-GB" dirty="0"/>
              <a:t> </a:t>
            </a:r>
            <a:r>
              <a:rPr lang="en-GB" dirty="0" smtClean="0"/>
              <a:t>[10 </a:t>
            </a:r>
            <a:r>
              <a:rPr lang="en-GB" dirty="0"/>
              <a:t>marks]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 </a:t>
            </a:r>
            <a:r>
              <a:rPr lang="en-GB" dirty="0" smtClean="0"/>
              <a:t>Explain </a:t>
            </a:r>
            <a:r>
              <a:rPr lang="en-GB" dirty="0"/>
              <a:t>how the vulnerability can be </a:t>
            </a:r>
            <a:r>
              <a:rPr lang="en-GB" dirty="0" smtClean="0"/>
              <a:t>exploited</a:t>
            </a:r>
            <a:r>
              <a:rPr lang="en-GB" dirty="0"/>
              <a:t> </a:t>
            </a:r>
            <a:r>
              <a:rPr lang="en-GB" dirty="0" smtClean="0"/>
              <a:t>[</a:t>
            </a:r>
            <a:r>
              <a:rPr lang="en-GB" dirty="0"/>
              <a:t>10 marks]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 </a:t>
            </a:r>
            <a:r>
              <a:rPr lang="en-GB" dirty="0" smtClean="0"/>
              <a:t>Provide </a:t>
            </a:r>
            <a:r>
              <a:rPr lang="en-GB" dirty="0"/>
              <a:t>an example of input to the program that allows exploiting the </a:t>
            </a:r>
            <a:r>
              <a:rPr lang="en-GB" dirty="0" smtClean="0"/>
              <a:t>vulnerability [</a:t>
            </a:r>
            <a:r>
              <a:rPr lang="en-GB" dirty="0"/>
              <a:t>8</a:t>
            </a:r>
            <a:r>
              <a:rPr lang="en-GB" dirty="0" smtClean="0"/>
              <a:t> </a:t>
            </a:r>
            <a:r>
              <a:rPr lang="en-GB" dirty="0"/>
              <a:t>marks]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06/01/16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32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59612</TotalTime>
  <Words>293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UOS divider slide design</vt:lpstr>
      <vt:lpstr>Visio</vt:lpstr>
      <vt:lpstr>A Mock Exam Paper  Dr Federica Paci</vt:lpstr>
      <vt:lpstr>Today</vt:lpstr>
      <vt:lpstr>Exam Question 1</vt:lpstr>
      <vt:lpstr>Exam Question 1</vt:lpstr>
      <vt:lpstr>Risk Diagram</vt:lpstr>
      <vt:lpstr>Exam Question 2</vt:lpstr>
      <vt:lpstr>Exam Question 3</vt:lpstr>
      <vt:lpstr>Exam Question 3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User</cp:lastModifiedBy>
  <cp:revision>1902</cp:revision>
  <dcterms:created xsi:type="dcterms:W3CDTF">2008-01-25T10:32:18Z</dcterms:created>
  <dcterms:modified xsi:type="dcterms:W3CDTF">2016-01-06T16:58:03Z</dcterms:modified>
</cp:coreProperties>
</file>