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02" r:id="rId2"/>
    <p:sldId id="571" r:id="rId3"/>
    <p:sldId id="579" r:id="rId4"/>
    <p:sldId id="578" r:id="rId5"/>
    <p:sldId id="580" r:id="rId6"/>
    <p:sldId id="581" r:id="rId7"/>
    <p:sldId id="583" r:id="rId8"/>
    <p:sldId id="584" r:id="rId9"/>
    <p:sldId id="585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4" autoAdjust="0"/>
    <p:restoredTop sz="91304" autoAdjust="0"/>
  </p:normalViewPr>
  <p:slideViewPr>
    <p:cSldViewPr>
      <p:cViewPr>
        <p:scale>
          <a:sx n="84" d="100"/>
          <a:sy n="84" d="100"/>
        </p:scale>
        <p:origin x="60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5613" y="207963"/>
            <a:ext cx="8229600" cy="455612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152400" y="6477000"/>
            <a:ext cx="1981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4A01B-9DC1-F541-BD90-82BC18922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0810605-D633-F744-9173-6F4A4A38938D}" type="datetime1">
              <a:rPr lang="en-US" smtClean="0"/>
              <a:t>10/19/2016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78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96952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Eliciting Security Requirements</a:t>
            </a:r>
            <a:r>
              <a:rPr lang="en-GB" sz="4400" dirty="0">
                <a:latin typeface="Open Sans Semibold"/>
                <a:cs typeface="Open Sans Semibold"/>
              </a:rPr>
              <a:t> </a:t>
            </a:r>
            <a:r>
              <a:rPr lang="en-GB" sz="4400" dirty="0">
                <a:latin typeface="+mj-lt"/>
                <a:cs typeface="Open Sans Semibold"/>
              </a:rPr>
              <a:t>with Misuse Cases</a:t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sz="3600" dirty="0" smtClean="0">
                <a:latin typeface="+mj-lt"/>
                <a:cs typeface="Open Sans Semibold"/>
              </a:rPr>
              <a:t>Dr</a:t>
            </a:r>
            <a:r>
              <a:rPr sz="3600" i="1" dirty="0" smtClean="0">
                <a:latin typeface="+mj-lt"/>
                <a:cs typeface="Open Sans Semibold"/>
              </a:rPr>
              <a:t> </a:t>
            </a:r>
            <a:r>
              <a:rPr sz="3600" dirty="0" smtClean="0">
                <a:latin typeface="+mj-lt"/>
                <a:cs typeface="Open Sans Semibold"/>
              </a:rPr>
              <a:t>Mu Yang</a:t>
            </a:r>
            <a:endParaRPr lang="en-US" sz="36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task (Answer)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Tree enables the requirements team to have a complete set of misuse cases.</a:t>
            </a:r>
          </a:p>
          <a:p>
            <a:r>
              <a:rPr lang="en-US" dirty="0" smtClean="0"/>
              <a:t>Attack Tree provides a general picture of potential attacks on a system.</a:t>
            </a:r>
          </a:p>
          <a:p>
            <a:r>
              <a:rPr lang="en-US" dirty="0" smtClean="0"/>
              <a:t>Misuse cases drill down to the details of the interactions between system components in the event of attack.</a:t>
            </a:r>
          </a:p>
          <a:p>
            <a:r>
              <a:rPr lang="en-US" dirty="0" smtClean="0"/>
              <a:t>Mapping Attack Tree to Misuse Cases provide a useful sanity check. </a:t>
            </a:r>
          </a:p>
          <a:p>
            <a:pPr marL="0" indent="0">
              <a:buNone/>
            </a:pPr>
            <a:r>
              <a:rPr lang="en-US" dirty="0" smtClean="0"/>
              <a:t>      - Two independent teams work in parallel.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 group of 3-6 students (5 min)</a:t>
            </a:r>
          </a:p>
          <a:p>
            <a:r>
              <a:rPr lang="en-US" dirty="0" smtClean="0"/>
              <a:t>Read the scenario on online shop (5 min)</a:t>
            </a:r>
          </a:p>
          <a:p>
            <a:r>
              <a:rPr lang="en-US" dirty="0" smtClean="0"/>
              <a:t>Complete use case diagram of online shop with misuse cases  (30 min)</a:t>
            </a:r>
          </a:p>
          <a:p>
            <a:r>
              <a:rPr lang="en-US" dirty="0" smtClean="0"/>
              <a:t>Submit results and get feedback next </a:t>
            </a:r>
            <a:r>
              <a:rPr lang="en-US" dirty="0"/>
              <a:t>lecture (5 min)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945598" y="2431031"/>
            <a:ext cx="576020" cy="1103014"/>
            <a:chOff x="945598" y="2431031"/>
            <a:chExt cx="576020" cy="1103014"/>
          </a:xfrm>
        </p:grpSpPr>
        <p:sp>
          <p:nvSpPr>
            <p:cNvPr id="7" name="Rettangolo 6"/>
            <p:cNvSpPr/>
            <p:nvPr/>
          </p:nvSpPr>
          <p:spPr>
            <a:xfrm>
              <a:off x="945598" y="2431031"/>
              <a:ext cx="576020" cy="110301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1099946" y="2431031"/>
              <a:ext cx="267325" cy="26732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1 8"/>
            <p:cNvCxnSpPr/>
            <p:nvPr/>
          </p:nvCxnSpPr>
          <p:spPr>
            <a:xfrm>
              <a:off x="1233608" y="2698356"/>
              <a:ext cx="0" cy="554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>
            <a:xfrm flipH="1">
              <a:off x="945598" y="3245747"/>
              <a:ext cx="288010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 flipH="1">
              <a:off x="945598" y="2870326"/>
              <a:ext cx="5544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>
              <a:off x="1233608" y="3245747"/>
              <a:ext cx="288010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e 12"/>
          <p:cNvSpPr/>
          <p:nvPr/>
        </p:nvSpPr>
        <p:spPr>
          <a:xfrm>
            <a:off x="4475432" y="4399603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MWS-6: Log out from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sp>
        <p:nvSpPr>
          <p:cNvPr id="14" name="Ovale 13"/>
          <p:cNvSpPr/>
          <p:nvPr/>
        </p:nvSpPr>
        <p:spPr>
          <a:xfrm>
            <a:off x="2619901" y="5020588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MWS-4: Set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information</a:t>
            </a:r>
            <a:endParaRPr lang="it-IT" sz="1200" dirty="0"/>
          </a:p>
        </p:txBody>
      </p:sp>
      <p:sp>
        <p:nvSpPr>
          <p:cNvPr id="15" name="Ovale 14"/>
          <p:cNvSpPr/>
          <p:nvPr/>
        </p:nvSpPr>
        <p:spPr>
          <a:xfrm>
            <a:off x="1860980" y="323454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MWS-3: </a:t>
            </a:r>
            <a:r>
              <a:rPr lang="it-IT" sz="1200" dirty="0" err="1" smtClean="0"/>
              <a:t>Establish</a:t>
            </a:r>
            <a:r>
              <a:rPr lang="it-IT" sz="1200" dirty="0" smtClean="0"/>
              <a:t>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sp>
        <p:nvSpPr>
          <p:cNvPr id="16" name="Ovale 15"/>
          <p:cNvSpPr/>
          <p:nvPr/>
        </p:nvSpPr>
        <p:spPr>
          <a:xfrm>
            <a:off x="2679368" y="2545744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MWS-2: </a:t>
            </a:r>
            <a:r>
              <a:rPr lang="it-IT" sz="1200" dirty="0" err="1" smtClean="0"/>
              <a:t>Buy</a:t>
            </a:r>
            <a:r>
              <a:rPr lang="it-IT" sz="1200" dirty="0" smtClean="0"/>
              <a:t> </a:t>
            </a:r>
            <a:r>
              <a:rPr lang="it-IT" sz="1200" dirty="0" err="1" smtClean="0"/>
              <a:t>product</a:t>
            </a:r>
            <a:endParaRPr lang="it-IT" sz="1200" dirty="0"/>
          </a:p>
        </p:txBody>
      </p:sp>
      <p:sp>
        <p:nvSpPr>
          <p:cNvPr id="17" name="Ovale 16"/>
          <p:cNvSpPr/>
          <p:nvPr/>
        </p:nvSpPr>
        <p:spPr>
          <a:xfrm>
            <a:off x="2413275" y="1292349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MWS-1: </a:t>
            </a:r>
            <a:r>
              <a:rPr lang="it-IT" sz="1200" dirty="0" err="1" smtClean="0"/>
              <a:t>Search</a:t>
            </a:r>
            <a:r>
              <a:rPr lang="it-IT" sz="1200" dirty="0" smtClean="0"/>
              <a:t> for </a:t>
            </a:r>
            <a:r>
              <a:rPr lang="it-IT" sz="1200" dirty="0" err="1" smtClean="0"/>
              <a:t>product</a:t>
            </a:r>
            <a:endParaRPr lang="it-IT" sz="1200" dirty="0"/>
          </a:p>
        </p:txBody>
      </p:sp>
      <p:sp>
        <p:nvSpPr>
          <p:cNvPr id="18" name="Ovale 17"/>
          <p:cNvSpPr/>
          <p:nvPr/>
        </p:nvSpPr>
        <p:spPr>
          <a:xfrm>
            <a:off x="762866" y="4175053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MWS-5: Log </a:t>
            </a:r>
            <a:r>
              <a:rPr lang="it-IT" sz="1200" dirty="0" err="1" smtClean="0"/>
              <a:t>into</a:t>
            </a:r>
            <a:r>
              <a:rPr lang="it-IT" sz="1200" dirty="0" smtClean="0"/>
              <a:t>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cxnSp>
        <p:nvCxnSpPr>
          <p:cNvPr id="19" name="Connettore 1 18"/>
          <p:cNvCxnSpPr>
            <a:stCxn id="7" idx="3"/>
            <a:endCxn id="15" idx="3"/>
          </p:cNvCxnSpPr>
          <p:nvPr/>
        </p:nvCxnSpPr>
        <p:spPr>
          <a:xfrm flipV="1">
            <a:off x="1521618" y="1030195"/>
            <a:ext cx="592422" cy="195234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7" idx="3"/>
            <a:endCxn id="17" idx="2"/>
          </p:cNvCxnSpPr>
          <p:nvPr/>
        </p:nvCxnSpPr>
        <p:spPr>
          <a:xfrm flipV="1">
            <a:off x="1521618" y="1706349"/>
            <a:ext cx="891657" cy="127618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7" idx="3"/>
            <a:endCxn id="16" idx="2"/>
          </p:cNvCxnSpPr>
          <p:nvPr/>
        </p:nvCxnSpPr>
        <p:spPr>
          <a:xfrm flipV="1">
            <a:off x="1521618" y="2959744"/>
            <a:ext cx="1157750" cy="2279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7" idx="3"/>
            <a:endCxn id="13" idx="0"/>
          </p:cNvCxnSpPr>
          <p:nvPr/>
        </p:nvCxnSpPr>
        <p:spPr>
          <a:xfrm>
            <a:off x="1521618" y="2982538"/>
            <a:ext cx="3817814" cy="141706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7" idx="3"/>
            <a:endCxn id="18" idx="0"/>
          </p:cNvCxnSpPr>
          <p:nvPr/>
        </p:nvCxnSpPr>
        <p:spPr>
          <a:xfrm>
            <a:off x="1521618" y="2982538"/>
            <a:ext cx="105248" cy="11925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7" idx="3"/>
            <a:endCxn id="14" idx="0"/>
          </p:cNvCxnSpPr>
          <p:nvPr/>
        </p:nvCxnSpPr>
        <p:spPr>
          <a:xfrm>
            <a:off x="1521618" y="2982538"/>
            <a:ext cx="1962283" cy="203805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4"/>
            <a:endCxn id="16" idx="0"/>
          </p:cNvCxnSpPr>
          <p:nvPr/>
        </p:nvCxnSpPr>
        <p:spPr>
          <a:xfrm>
            <a:off x="3277275" y="2120348"/>
            <a:ext cx="266093" cy="42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6" idx="4"/>
            <a:endCxn id="14" idx="0"/>
          </p:cNvCxnSpPr>
          <p:nvPr/>
        </p:nvCxnSpPr>
        <p:spPr>
          <a:xfrm flipH="1">
            <a:off x="3483901" y="3373743"/>
            <a:ext cx="59467" cy="16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6" idx="4"/>
            <a:endCxn id="18" idx="0"/>
          </p:cNvCxnSpPr>
          <p:nvPr/>
        </p:nvCxnSpPr>
        <p:spPr>
          <a:xfrm flipH="1">
            <a:off x="1626866" y="3373743"/>
            <a:ext cx="1916502" cy="80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6" idx="4"/>
            <a:endCxn id="13" idx="0"/>
          </p:cNvCxnSpPr>
          <p:nvPr/>
        </p:nvCxnSpPr>
        <p:spPr>
          <a:xfrm>
            <a:off x="3543368" y="3373743"/>
            <a:ext cx="1796064" cy="102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403567" y="2193603"/>
            <a:ext cx="100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&lt;&lt;extend&gt;&gt;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4084424" y="3471174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2490527" y="380497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3543368" y="4369158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22395" y="3554068"/>
            <a:ext cx="103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4490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0" y="1124744"/>
            <a:ext cx="8655570" cy="47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812"/>
            <a:ext cx="8920771" cy="60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Icon (Group 7, 4)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Relationship name (Group 1, 8)</a:t>
            </a:r>
          </a:p>
          <a:p>
            <a:pPr marL="0" indent="0">
              <a:buNone/>
            </a:pPr>
            <a:r>
              <a:rPr lang="en-GB" dirty="0" smtClean="0"/>
              <a:t>     - missing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- no Prevent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object 4"/>
          <p:cNvSpPr/>
          <p:nvPr/>
        </p:nvSpPr>
        <p:spPr>
          <a:xfrm>
            <a:off x="5508100" y="2780935"/>
            <a:ext cx="2664460" cy="1152525"/>
          </a:xfrm>
          <a:custGeom>
            <a:avLst/>
            <a:gdLst/>
            <a:ahLst/>
            <a:cxnLst/>
            <a:rect l="l" t="t" r="r" b="b"/>
            <a:pathLst>
              <a:path w="2664459" h="1152525">
                <a:moveTo>
                  <a:pt x="0" y="576063"/>
                </a:moveTo>
                <a:lnTo>
                  <a:pt x="6098" y="520584"/>
                </a:lnTo>
                <a:lnTo>
                  <a:pt x="24020" y="466598"/>
                </a:lnTo>
                <a:lnTo>
                  <a:pt x="53208" y="414344"/>
                </a:lnTo>
                <a:lnTo>
                  <a:pt x="93105" y="364066"/>
                </a:lnTo>
                <a:lnTo>
                  <a:pt x="143150" y="316004"/>
                </a:lnTo>
                <a:lnTo>
                  <a:pt x="202787" y="270399"/>
                </a:lnTo>
                <a:lnTo>
                  <a:pt x="236027" y="248594"/>
                </a:lnTo>
                <a:lnTo>
                  <a:pt x="271456" y="227494"/>
                </a:lnTo>
                <a:lnTo>
                  <a:pt x="309004" y="207129"/>
                </a:lnTo>
                <a:lnTo>
                  <a:pt x="348601" y="187529"/>
                </a:lnTo>
                <a:lnTo>
                  <a:pt x="390177" y="168725"/>
                </a:lnTo>
                <a:lnTo>
                  <a:pt x="433662" y="150746"/>
                </a:lnTo>
                <a:lnTo>
                  <a:pt x="478986" y="133623"/>
                </a:lnTo>
                <a:lnTo>
                  <a:pt x="526081" y="117386"/>
                </a:lnTo>
                <a:lnTo>
                  <a:pt x="574875" y="102066"/>
                </a:lnTo>
                <a:lnTo>
                  <a:pt x="625299" y="87691"/>
                </a:lnTo>
                <a:lnTo>
                  <a:pt x="677284" y="74294"/>
                </a:lnTo>
                <a:lnTo>
                  <a:pt x="730760" y="61902"/>
                </a:lnTo>
                <a:lnTo>
                  <a:pt x="785656" y="50548"/>
                </a:lnTo>
                <a:lnTo>
                  <a:pt x="841904" y="40261"/>
                </a:lnTo>
                <a:lnTo>
                  <a:pt x="899433" y="31071"/>
                </a:lnTo>
                <a:lnTo>
                  <a:pt x="958173" y="23009"/>
                </a:lnTo>
                <a:lnTo>
                  <a:pt x="1018055" y="16104"/>
                </a:lnTo>
                <a:lnTo>
                  <a:pt x="1079009" y="10387"/>
                </a:lnTo>
                <a:lnTo>
                  <a:pt x="1140965" y="5888"/>
                </a:lnTo>
                <a:lnTo>
                  <a:pt x="1203853" y="2637"/>
                </a:lnTo>
                <a:lnTo>
                  <a:pt x="1267605" y="664"/>
                </a:lnTo>
                <a:lnTo>
                  <a:pt x="1332148" y="0"/>
                </a:lnTo>
                <a:lnTo>
                  <a:pt x="1396692" y="664"/>
                </a:lnTo>
                <a:lnTo>
                  <a:pt x="1460442" y="2637"/>
                </a:lnTo>
                <a:lnTo>
                  <a:pt x="1523330" y="5888"/>
                </a:lnTo>
                <a:lnTo>
                  <a:pt x="1585286" y="10387"/>
                </a:lnTo>
                <a:lnTo>
                  <a:pt x="1646240" y="16104"/>
                </a:lnTo>
                <a:lnTo>
                  <a:pt x="1706121" y="23009"/>
                </a:lnTo>
                <a:lnTo>
                  <a:pt x="1764862" y="31071"/>
                </a:lnTo>
                <a:lnTo>
                  <a:pt x="1822390" y="40261"/>
                </a:lnTo>
                <a:lnTo>
                  <a:pt x="1878638" y="50548"/>
                </a:lnTo>
                <a:lnTo>
                  <a:pt x="1933534" y="61902"/>
                </a:lnTo>
                <a:lnTo>
                  <a:pt x="1987009" y="74294"/>
                </a:lnTo>
                <a:lnTo>
                  <a:pt x="2038994" y="87691"/>
                </a:lnTo>
                <a:lnTo>
                  <a:pt x="2089419" y="102066"/>
                </a:lnTo>
                <a:lnTo>
                  <a:pt x="2138213" y="117386"/>
                </a:lnTo>
                <a:lnTo>
                  <a:pt x="2185308" y="133623"/>
                </a:lnTo>
                <a:lnTo>
                  <a:pt x="2230633" y="150746"/>
                </a:lnTo>
                <a:lnTo>
                  <a:pt x="2274118" y="168725"/>
                </a:lnTo>
                <a:lnTo>
                  <a:pt x="2315694" y="187529"/>
                </a:lnTo>
                <a:lnTo>
                  <a:pt x="2355290" y="207129"/>
                </a:lnTo>
                <a:lnTo>
                  <a:pt x="2392838" y="227494"/>
                </a:lnTo>
                <a:lnTo>
                  <a:pt x="2428268" y="248594"/>
                </a:lnTo>
                <a:lnTo>
                  <a:pt x="2461508" y="270399"/>
                </a:lnTo>
                <a:lnTo>
                  <a:pt x="2492491" y="292879"/>
                </a:lnTo>
                <a:lnTo>
                  <a:pt x="2547402" y="339743"/>
                </a:lnTo>
                <a:lnTo>
                  <a:pt x="2592443" y="388943"/>
                </a:lnTo>
                <a:lnTo>
                  <a:pt x="2627056" y="440239"/>
                </a:lnTo>
                <a:lnTo>
                  <a:pt x="2650681" y="493389"/>
                </a:lnTo>
                <a:lnTo>
                  <a:pt x="2662761" y="548152"/>
                </a:lnTo>
                <a:lnTo>
                  <a:pt x="2664297" y="576063"/>
                </a:lnTo>
                <a:lnTo>
                  <a:pt x="2662761" y="603974"/>
                </a:lnTo>
                <a:lnTo>
                  <a:pt x="2650681" y="658737"/>
                </a:lnTo>
                <a:lnTo>
                  <a:pt x="2627056" y="711887"/>
                </a:lnTo>
                <a:lnTo>
                  <a:pt x="2592443" y="763183"/>
                </a:lnTo>
                <a:lnTo>
                  <a:pt x="2547402" y="812384"/>
                </a:lnTo>
                <a:lnTo>
                  <a:pt x="2492491" y="859247"/>
                </a:lnTo>
                <a:lnTo>
                  <a:pt x="2461508" y="881727"/>
                </a:lnTo>
                <a:lnTo>
                  <a:pt x="2428268" y="903532"/>
                </a:lnTo>
                <a:lnTo>
                  <a:pt x="2392838" y="924633"/>
                </a:lnTo>
                <a:lnTo>
                  <a:pt x="2355290" y="944998"/>
                </a:lnTo>
                <a:lnTo>
                  <a:pt x="2315694" y="964598"/>
                </a:lnTo>
                <a:lnTo>
                  <a:pt x="2274118" y="983402"/>
                </a:lnTo>
                <a:lnTo>
                  <a:pt x="2230633" y="1001381"/>
                </a:lnTo>
                <a:lnTo>
                  <a:pt x="2185308" y="1018504"/>
                </a:lnTo>
                <a:lnTo>
                  <a:pt x="2138213" y="1034741"/>
                </a:lnTo>
                <a:lnTo>
                  <a:pt x="2089419" y="1050062"/>
                </a:lnTo>
                <a:lnTo>
                  <a:pt x="2038994" y="1064436"/>
                </a:lnTo>
                <a:lnTo>
                  <a:pt x="1987009" y="1077834"/>
                </a:lnTo>
                <a:lnTo>
                  <a:pt x="1933534" y="1090225"/>
                </a:lnTo>
                <a:lnTo>
                  <a:pt x="1878638" y="1101579"/>
                </a:lnTo>
                <a:lnTo>
                  <a:pt x="1822390" y="1111867"/>
                </a:lnTo>
                <a:lnTo>
                  <a:pt x="1764862" y="1121057"/>
                </a:lnTo>
                <a:lnTo>
                  <a:pt x="1706121" y="1129119"/>
                </a:lnTo>
                <a:lnTo>
                  <a:pt x="1646240" y="1136024"/>
                </a:lnTo>
                <a:lnTo>
                  <a:pt x="1585286" y="1141741"/>
                </a:lnTo>
                <a:lnTo>
                  <a:pt x="1523330" y="1146240"/>
                </a:lnTo>
                <a:lnTo>
                  <a:pt x="1460442" y="1149491"/>
                </a:lnTo>
                <a:lnTo>
                  <a:pt x="1396692" y="1151464"/>
                </a:lnTo>
                <a:lnTo>
                  <a:pt x="1332148" y="1152129"/>
                </a:lnTo>
                <a:lnTo>
                  <a:pt x="1267605" y="1151464"/>
                </a:lnTo>
                <a:lnTo>
                  <a:pt x="1203853" y="1149491"/>
                </a:lnTo>
                <a:lnTo>
                  <a:pt x="1140965" y="1146240"/>
                </a:lnTo>
                <a:lnTo>
                  <a:pt x="1079009" y="1141741"/>
                </a:lnTo>
                <a:lnTo>
                  <a:pt x="1018055" y="1136024"/>
                </a:lnTo>
                <a:lnTo>
                  <a:pt x="958173" y="1129119"/>
                </a:lnTo>
                <a:lnTo>
                  <a:pt x="899433" y="1121057"/>
                </a:lnTo>
                <a:lnTo>
                  <a:pt x="841904" y="1111867"/>
                </a:lnTo>
                <a:lnTo>
                  <a:pt x="785656" y="1101579"/>
                </a:lnTo>
                <a:lnTo>
                  <a:pt x="730760" y="1090225"/>
                </a:lnTo>
                <a:lnTo>
                  <a:pt x="677284" y="1077834"/>
                </a:lnTo>
                <a:lnTo>
                  <a:pt x="625299" y="1064436"/>
                </a:lnTo>
                <a:lnTo>
                  <a:pt x="574875" y="1050062"/>
                </a:lnTo>
                <a:lnTo>
                  <a:pt x="526081" y="1034741"/>
                </a:lnTo>
                <a:lnTo>
                  <a:pt x="478986" y="1018504"/>
                </a:lnTo>
                <a:lnTo>
                  <a:pt x="433662" y="1001381"/>
                </a:lnTo>
                <a:lnTo>
                  <a:pt x="390177" y="983402"/>
                </a:lnTo>
                <a:lnTo>
                  <a:pt x="348601" y="964598"/>
                </a:lnTo>
                <a:lnTo>
                  <a:pt x="309004" y="944998"/>
                </a:lnTo>
                <a:lnTo>
                  <a:pt x="271456" y="924633"/>
                </a:lnTo>
                <a:lnTo>
                  <a:pt x="236027" y="903532"/>
                </a:lnTo>
                <a:lnTo>
                  <a:pt x="202787" y="881727"/>
                </a:lnTo>
                <a:lnTo>
                  <a:pt x="171804" y="859247"/>
                </a:lnTo>
                <a:lnTo>
                  <a:pt x="116894" y="812384"/>
                </a:lnTo>
                <a:lnTo>
                  <a:pt x="71853" y="763183"/>
                </a:lnTo>
                <a:lnTo>
                  <a:pt x="37241" y="711887"/>
                </a:lnTo>
                <a:lnTo>
                  <a:pt x="13616" y="658737"/>
                </a:lnTo>
                <a:lnTo>
                  <a:pt x="1536" y="603974"/>
                </a:lnTo>
                <a:lnTo>
                  <a:pt x="0" y="576063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6326983" y="3218628"/>
            <a:ext cx="1035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Use</a:t>
            </a:r>
            <a:r>
              <a:rPr sz="2000" spc="-9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059832" y="321297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9" y="0"/>
                </a:lnTo>
              </a:path>
            </a:pathLst>
          </a:custGeom>
          <a:ln w="3175">
            <a:solidFill>
              <a:srgbClr val="A7AC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059832" y="321297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8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3282590" y="3258696"/>
            <a:ext cx="1319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Association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266362" y="3578673"/>
            <a:ext cx="64008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Actor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1441994" y="2372871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0" y="133349"/>
                </a:moveTo>
                <a:lnTo>
                  <a:pt x="12699" y="66674"/>
                </a:lnTo>
                <a:lnTo>
                  <a:pt x="52387" y="19050"/>
                </a:lnTo>
                <a:lnTo>
                  <a:pt x="106362" y="0"/>
                </a:lnTo>
                <a:lnTo>
                  <a:pt x="131762" y="6349"/>
                </a:lnTo>
                <a:lnTo>
                  <a:pt x="180974" y="41275"/>
                </a:lnTo>
                <a:lnTo>
                  <a:pt x="209549" y="98424"/>
                </a:lnTo>
                <a:lnTo>
                  <a:pt x="212724" y="133349"/>
                </a:lnTo>
                <a:lnTo>
                  <a:pt x="209549" y="168274"/>
                </a:lnTo>
                <a:lnTo>
                  <a:pt x="180974" y="230187"/>
                </a:lnTo>
                <a:lnTo>
                  <a:pt x="131762" y="265112"/>
                </a:lnTo>
                <a:lnTo>
                  <a:pt x="106362" y="266699"/>
                </a:lnTo>
                <a:lnTo>
                  <a:pt x="79374" y="265112"/>
                </a:lnTo>
                <a:lnTo>
                  <a:pt x="31749" y="230187"/>
                </a:lnTo>
                <a:lnTo>
                  <a:pt x="1587" y="168274"/>
                </a:lnTo>
                <a:lnTo>
                  <a:pt x="0" y="13334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1261019" y="2772921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548356" y="3225358"/>
            <a:ext cx="212725" cy="347980"/>
          </a:xfrm>
          <a:custGeom>
            <a:avLst/>
            <a:gdLst/>
            <a:ahLst/>
            <a:cxnLst/>
            <a:rect l="l" t="t" r="r" b="b"/>
            <a:pathLst>
              <a:path w="212725" h="347979">
                <a:moveTo>
                  <a:pt x="0" y="0"/>
                </a:moveTo>
                <a:lnTo>
                  <a:pt x="212724" y="34766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1335632" y="2639571"/>
            <a:ext cx="212725" cy="933450"/>
          </a:xfrm>
          <a:custGeom>
            <a:avLst/>
            <a:gdLst/>
            <a:ahLst/>
            <a:cxnLst/>
            <a:rect l="l" t="t" r="r" b="b"/>
            <a:pathLst>
              <a:path w="212725" h="933450">
                <a:moveTo>
                  <a:pt x="212724" y="0"/>
                </a:moveTo>
                <a:lnTo>
                  <a:pt x="212724" y="585786"/>
                </a:lnTo>
                <a:lnTo>
                  <a:pt x="0" y="93344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82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Connections</a:t>
            </a:r>
          </a:p>
          <a:p>
            <a:pPr marL="0" indent="0">
              <a:buNone/>
            </a:pPr>
            <a:r>
              <a:rPr lang="en-GB" dirty="0" smtClean="0"/>
              <a:t>- Misuser to misuse cases (Group 2, 6, 5, 7)</a:t>
            </a:r>
          </a:p>
          <a:p>
            <a:pPr marL="0" indent="0">
              <a:buNone/>
            </a:pPr>
            <a:r>
              <a:rPr lang="en-GB" dirty="0" smtClean="0"/>
              <a:t>- Actor to security use cases (Group 7, 3)</a:t>
            </a:r>
          </a:p>
          <a:p>
            <a:pPr marL="0" indent="0">
              <a:buNone/>
            </a:pPr>
            <a:r>
              <a:rPr lang="en-GB" dirty="0" smtClean="0"/>
              <a:t>- Security use cases to use cases (Group 8, 6)</a:t>
            </a:r>
          </a:p>
          <a:p>
            <a:pPr marL="0" indent="0">
              <a:buNone/>
            </a:pPr>
            <a:r>
              <a:rPr lang="en-GB" dirty="0" smtClean="0"/>
              <a:t>- Should not have threaten connection between misuser and use case (Group 1)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Arrow direction</a:t>
            </a:r>
          </a:p>
          <a:p>
            <a:pPr marL="0" indent="0">
              <a:buNone/>
            </a:pPr>
            <a:r>
              <a:rPr lang="en-GB" dirty="0" smtClean="0"/>
              <a:t>- Threaten</a:t>
            </a:r>
          </a:p>
          <a:p>
            <a:pPr marL="0" indent="0">
              <a:buNone/>
            </a:pPr>
            <a:r>
              <a:rPr lang="en-GB" dirty="0" smtClean="0"/>
              <a:t>- Mitig</a:t>
            </a:r>
            <a:r>
              <a:rPr lang="en-GB" dirty="0"/>
              <a:t>ate (Group 3)</a:t>
            </a:r>
          </a:p>
          <a:p>
            <a:endParaRPr lang="en-GB" dirty="0" smtClean="0"/>
          </a:p>
          <a:p>
            <a:r>
              <a:rPr lang="en-GB" dirty="0"/>
              <a:t>Security use cases should be represented by a new oval. (Group 5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EBE62A-D2C7-7844-AFC9-2A139C336D4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013957"/>
      </p:ext>
    </p:extLst>
  </p:cSld>
  <p:clrMapOvr>
    <a:masterClrMapping/>
  </p:clrMapOvr>
</p:sld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48105</TotalTime>
  <Words>303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Open Sans</vt:lpstr>
      <vt:lpstr>Open Sans Semibold</vt:lpstr>
      <vt:lpstr>Arial</vt:lpstr>
      <vt:lpstr>Georgia</vt:lpstr>
      <vt:lpstr>Lucida Sans</vt:lpstr>
      <vt:lpstr>UOS divider slide design</vt:lpstr>
      <vt:lpstr>Eliciting Security Requirements with Misuse Cases  Dr Mu Yang</vt:lpstr>
      <vt:lpstr>Small task (Answer)</vt:lpstr>
      <vt:lpstr>Exercise</vt:lpstr>
      <vt:lpstr>PowerPoint Presentation</vt:lpstr>
      <vt:lpstr>PowerPoint Presentation</vt:lpstr>
      <vt:lpstr>PowerPoint Presentation</vt:lpstr>
      <vt:lpstr>Common problems</vt:lpstr>
      <vt:lpstr>Common problems</vt:lpstr>
      <vt:lpstr>Common problems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Mu Yang</cp:lastModifiedBy>
  <cp:revision>1491</cp:revision>
  <dcterms:created xsi:type="dcterms:W3CDTF">2008-01-25T10:32:18Z</dcterms:created>
  <dcterms:modified xsi:type="dcterms:W3CDTF">2016-10-19T19:27:08Z</dcterms:modified>
</cp:coreProperties>
</file>