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5"/>
  </p:notesMasterIdLst>
  <p:handoutMasterIdLst>
    <p:handoutMasterId r:id="rId6"/>
  </p:handoutMasterIdLst>
  <p:sldIdLst>
    <p:sldId id="302" r:id="rId2"/>
    <p:sldId id="571" r:id="rId3"/>
    <p:sldId id="578" r:id="rId4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3E14"/>
    <a:srgbClr val="A6D85F"/>
    <a:srgbClr val="615A20"/>
    <a:srgbClr val="FFB300"/>
    <a:srgbClr val="F00F2C"/>
    <a:srgbClr val="8A412B"/>
    <a:srgbClr val="CCDA86"/>
    <a:srgbClr val="531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24" autoAdjust="0"/>
    <p:restoredTop sz="91304" autoAdjust="0"/>
  </p:normalViewPr>
  <p:slideViewPr>
    <p:cSldViewPr>
      <p:cViewPr varScale="1">
        <p:scale>
          <a:sx n="61" d="100"/>
          <a:sy n="61" d="100"/>
        </p:scale>
        <p:origin x="4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01B4BE90-A6E8-594E-BB57-51E68382E46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113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00FD3F8E-A2F6-F44B-941F-583D629F076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3380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electronics_computer_science_whit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33375"/>
            <a:ext cx="27209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23850" y="1700213"/>
            <a:ext cx="8496300" cy="4105275"/>
          </a:xfrm>
        </p:spPr>
        <p:txBody>
          <a:bodyPr lIns="91440"/>
          <a:lstStyle>
            <a:lvl1pPr algn="r">
              <a:defRPr sz="75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-69850" y="7461250"/>
            <a:ext cx="69850" cy="69850"/>
          </a:xfrm>
        </p:spPr>
        <p:txBody>
          <a:bodyPr lIns="91440"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5579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BE62A-D2C7-7844-AFC9-2A139C336D4C}" type="datetime1">
              <a:rPr lang="en-US" smtClean="0"/>
              <a:t>10/16/2016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EA1CE-09B3-9948-A942-CC28D5A5F82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84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olo e contenu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sz="quarter"/>
          </p:nvPr>
        </p:nvSpPr>
        <p:spPr>
          <a:xfrm>
            <a:off x="455613" y="207963"/>
            <a:ext cx="8229600" cy="455612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38600" cy="2476500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48200" y="914400"/>
            <a:ext cx="4038600" cy="2476500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57200" y="3543300"/>
            <a:ext cx="4038600" cy="2476500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8200" y="3543300"/>
            <a:ext cx="4038600" cy="2476500"/>
          </a:xfrm>
        </p:spPr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0"/>
          </p:nvPr>
        </p:nvSpPr>
        <p:spPr>
          <a:xfrm>
            <a:off x="152400" y="6477000"/>
            <a:ext cx="19812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54A01B-9DC1-F541-BD90-82BC189224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90805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700213"/>
            <a:ext cx="84963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Georgia" pitchFamily="18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D0810605-D633-F744-9173-6F4A4A38938D}" type="datetime1">
              <a:rPr lang="en-US" smtClean="0"/>
              <a:t>10/16/2016</a:t>
            </a:fld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Georgia" pitchFamily="18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59563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Georgia" charset="0"/>
              </a:defRPr>
            </a:lvl1pPr>
          </a:lstStyle>
          <a:p>
            <a:pPr>
              <a:defRPr/>
            </a:pPr>
            <a:fld id="{991FB837-9E69-D74D-92C8-EF7B7B3CE39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1031" name="Picture 9" descr="ecs(cybsec)6 copy 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888" y="28763913"/>
            <a:ext cx="4602162" cy="14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 descr="cybseclogosmall.png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5963" y="28803600"/>
            <a:ext cx="100965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0" descr="electronics_computer_science_cmyk.jp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638" y="188913"/>
            <a:ext cx="23590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6" r:id="rId2"/>
    <p:sldLayoutId id="2147483978" r:id="rId3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GB" sz="3500" b="1" dirty="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7000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5000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996952"/>
            <a:ext cx="8496300" cy="2448496"/>
          </a:xfrm>
        </p:spPr>
        <p:txBody>
          <a:bodyPr/>
          <a:lstStyle/>
          <a:p>
            <a:pPr algn="l"/>
            <a:r>
              <a:rPr lang="en-GB" sz="4400" dirty="0" smtClean="0">
                <a:latin typeface="+mj-lt"/>
                <a:cs typeface="Open Sans Semibold"/>
              </a:rPr>
              <a:t>Eliciting Security Requirements</a:t>
            </a:r>
            <a:r>
              <a:rPr lang="en-GB" sz="4400" dirty="0">
                <a:latin typeface="Open Sans Semibold"/>
                <a:cs typeface="Open Sans Semibold"/>
              </a:rPr>
              <a:t> </a:t>
            </a:r>
            <a:r>
              <a:rPr lang="en-GB" sz="4400" dirty="0">
                <a:latin typeface="+mj-lt"/>
                <a:cs typeface="Open Sans Semibold"/>
              </a:rPr>
              <a:t>with Misuse Cases</a:t>
            </a:r>
            <a:br>
              <a:rPr lang="en-GB" sz="4400" dirty="0">
                <a:latin typeface="+mj-lt"/>
                <a:cs typeface="Open Sans Semibold"/>
              </a:rPr>
            </a:br>
            <a:r>
              <a:rPr lang="en-GB" sz="4400" dirty="0" smtClean="0">
                <a:latin typeface="+mj-lt"/>
                <a:cs typeface="Open Sans Semibold"/>
              </a:rPr>
              <a:t/>
            </a:r>
            <a:br>
              <a:rPr lang="en-GB" sz="4400" dirty="0" smtClean="0">
                <a:latin typeface="+mj-lt"/>
                <a:cs typeface="Open Sans Semibold"/>
              </a:rPr>
            </a:br>
            <a:r>
              <a:rPr sz="3600" dirty="0" smtClean="0">
                <a:latin typeface="+mj-lt"/>
                <a:cs typeface="Open Sans Semibold"/>
              </a:rPr>
              <a:t>Dr</a:t>
            </a:r>
            <a:r>
              <a:rPr sz="3600" i="1" dirty="0" smtClean="0">
                <a:latin typeface="+mj-lt"/>
                <a:cs typeface="Open Sans Semibold"/>
              </a:rPr>
              <a:t> </a:t>
            </a:r>
            <a:r>
              <a:rPr sz="3600" dirty="0" smtClean="0">
                <a:latin typeface="+mj-lt"/>
                <a:cs typeface="Open Sans Semibold"/>
              </a:rPr>
              <a:t>Mu Yang</a:t>
            </a:r>
            <a:endParaRPr lang="en-US" sz="3600" dirty="0">
              <a:latin typeface="+mj-lt"/>
              <a:cs typeface="Open Sans Semibold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79512" y="6093296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COMP6236 - Software </a:t>
            </a:r>
            <a:r>
              <a:rPr lang="it-IT" sz="2400" b="1" dirty="0" err="1">
                <a:solidFill>
                  <a:schemeClr val="bg1"/>
                </a:solidFill>
                <a:latin typeface="+mj-lt"/>
                <a:cs typeface="Open Sans"/>
              </a:rPr>
              <a:t>Engineering</a:t>
            </a:r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 </a:t>
            </a:r>
            <a:r>
              <a:rPr lang="it-IT" sz="2400" b="1" dirty="0" smtClean="0">
                <a:solidFill>
                  <a:schemeClr val="bg1"/>
                </a:solidFill>
                <a:latin typeface="+mj-lt"/>
                <a:cs typeface="Open Sans"/>
              </a:rPr>
              <a:t>and </a:t>
            </a:r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Cyber Security</a:t>
            </a:r>
            <a:endParaRPr lang="en-US" sz="2400" b="1" dirty="0">
              <a:solidFill>
                <a:schemeClr val="bg1"/>
              </a:solidFill>
              <a:latin typeface="+mj-lt"/>
              <a:cs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Divide in group of </a:t>
            </a:r>
            <a:r>
              <a:rPr lang="en-US" dirty="0" smtClean="0"/>
              <a:t>3-6 </a:t>
            </a:r>
            <a:r>
              <a:rPr lang="en-US" dirty="0" smtClean="0"/>
              <a:t>students </a:t>
            </a:r>
            <a:r>
              <a:rPr lang="en-US" dirty="0" smtClean="0"/>
              <a:t>(5 </a:t>
            </a:r>
            <a:r>
              <a:rPr lang="en-US" dirty="0" smtClean="0"/>
              <a:t>min)</a:t>
            </a:r>
          </a:p>
          <a:p>
            <a:r>
              <a:rPr lang="en-US" dirty="0" smtClean="0"/>
              <a:t>Read the scenario on online shop (5 min)</a:t>
            </a:r>
          </a:p>
          <a:p>
            <a:r>
              <a:rPr lang="en-US" dirty="0" smtClean="0"/>
              <a:t>Complete use case diagram of online shop with misuse cases  </a:t>
            </a:r>
            <a:r>
              <a:rPr lang="en-US" dirty="0" smtClean="0"/>
              <a:t>(30 </a:t>
            </a:r>
            <a:r>
              <a:rPr lang="en-US" dirty="0" smtClean="0"/>
              <a:t>min)</a:t>
            </a:r>
          </a:p>
          <a:p>
            <a:r>
              <a:rPr lang="en-US" dirty="0" smtClean="0"/>
              <a:t>Submit </a:t>
            </a:r>
            <a:r>
              <a:rPr lang="en-US" dirty="0" smtClean="0"/>
              <a:t>results and get feedback next </a:t>
            </a:r>
            <a:r>
              <a:rPr lang="en-US" dirty="0"/>
              <a:t>lecture (5 min)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90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grpSp>
        <p:nvGrpSpPr>
          <p:cNvPr id="6" name="Gruppo 5"/>
          <p:cNvGrpSpPr/>
          <p:nvPr/>
        </p:nvGrpSpPr>
        <p:grpSpPr>
          <a:xfrm>
            <a:off x="945598" y="2431031"/>
            <a:ext cx="576020" cy="1103014"/>
            <a:chOff x="945598" y="2431031"/>
            <a:chExt cx="576020" cy="1103014"/>
          </a:xfrm>
        </p:grpSpPr>
        <p:sp>
          <p:nvSpPr>
            <p:cNvPr id="7" name="Rettangolo 6"/>
            <p:cNvSpPr/>
            <p:nvPr/>
          </p:nvSpPr>
          <p:spPr>
            <a:xfrm>
              <a:off x="945598" y="2431031"/>
              <a:ext cx="576020" cy="1103014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8" name="Ovale 7"/>
            <p:cNvSpPr/>
            <p:nvPr/>
          </p:nvSpPr>
          <p:spPr>
            <a:xfrm>
              <a:off x="1099946" y="2431031"/>
              <a:ext cx="267325" cy="26732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" name="Connettore 1 8"/>
            <p:cNvCxnSpPr/>
            <p:nvPr/>
          </p:nvCxnSpPr>
          <p:spPr>
            <a:xfrm>
              <a:off x="1233608" y="2698356"/>
              <a:ext cx="0" cy="55442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1 9"/>
            <p:cNvCxnSpPr/>
            <p:nvPr/>
          </p:nvCxnSpPr>
          <p:spPr>
            <a:xfrm flipH="1">
              <a:off x="945598" y="3245747"/>
              <a:ext cx="288010" cy="288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ttore 1 10"/>
            <p:cNvCxnSpPr/>
            <p:nvPr/>
          </p:nvCxnSpPr>
          <p:spPr>
            <a:xfrm flipH="1">
              <a:off x="945598" y="2870326"/>
              <a:ext cx="55442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Connettore 1 11"/>
            <p:cNvCxnSpPr/>
            <p:nvPr/>
          </p:nvCxnSpPr>
          <p:spPr>
            <a:xfrm>
              <a:off x="1233608" y="3245747"/>
              <a:ext cx="288010" cy="2882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Ovale 12"/>
          <p:cNvSpPr/>
          <p:nvPr/>
        </p:nvSpPr>
        <p:spPr>
          <a:xfrm>
            <a:off x="4475432" y="4399603"/>
            <a:ext cx="1728000" cy="827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MWS-6: Log out from </a:t>
            </a:r>
            <a:r>
              <a:rPr lang="it-IT" sz="1200" dirty="0" err="1" smtClean="0"/>
              <a:t>customer</a:t>
            </a:r>
            <a:r>
              <a:rPr lang="it-IT" sz="1200" dirty="0" smtClean="0"/>
              <a:t> account</a:t>
            </a:r>
            <a:endParaRPr lang="it-IT" sz="1200" dirty="0"/>
          </a:p>
        </p:txBody>
      </p:sp>
      <p:sp>
        <p:nvSpPr>
          <p:cNvPr id="14" name="Ovale 13"/>
          <p:cNvSpPr/>
          <p:nvPr/>
        </p:nvSpPr>
        <p:spPr>
          <a:xfrm>
            <a:off x="2619901" y="5020588"/>
            <a:ext cx="1728000" cy="827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MWS-4: Set </a:t>
            </a:r>
            <a:r>
              <a:rPr lang="it-IT" sz="1200" dirty="0" err="1" smtClean="0"/>
              <a:t>customer</a:t>
            </a:r>
            <a:r>
              <a:rPr lang="it-IT" sz="1200" dirty="0" smtClean="0"/>
              <a:t> information</a:t>
            </a:r>
            <a:endParaRPr lang="it-IT" sz="1200" dirty="0"/>
          </a:p>
        </p:txBody>
      </p:sp>
      <p:sp>
        <p:nvSpPr>
          <p:cNvPr id="15" name="Ovale 14"/>
          <p:cNvSpPr/>
          <p:nvPr/>
        </p:nvSpPr>
        <p:spPr>
          <a:xfrm>
            <a:off x="1860980" y="323454"/>
            <a:ext cx="1728000" cy="827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MWS-3: </a:t>
            </a:r>
            <a:r>
              <a:rPr lang="it-IT" sz="1200" dirty="0" err="1" smtClean="0"/>
              <a:t>Establish</a:t>
            </a:r>
            <a:r>
              <a:rPr lang="it-IT" sz="1200" dirty="0" smtClean="0"/>
              <a:t> </a:t>
            </a:r>
            <a:r>
              <a:rPr lang="it-IT" sz="1200" dirty="0" err="1" smtClean="0"/>
              <a:t>customer</a:t>
            </a:r>
            <a:r>
              <a:rPr lang="it-IT" sz="1200" dirty="0" smtClean="0"/>
              <a:t> account</a:t>
            </a:r>
            <a:endParaRPr lang="it-IT" sz="1200" dirty="0"/>
          </a:p>
        </p:txBody>
      </p:sp>
      <p:sp>
        <p:nvSpPr>
          <p:cNvPr id="16" name="Ovale 15"/>
          <p:cNvSpPr/>
          <p:nvPr/>
        </p:nvSpPr>
        <p:spPr>
          <a:xfrm>
            <a:off x="2679368" y="2545744"/>
            <a:ext cx="1728000" cy="827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MWS-2: </a:t>
            </a:r>
            <a:r>
              <a:rPr lang="it-IT" sz="1200" dirty="0" err="1" smtClean="0"/>
              <a:t>Buy</a:t>
            </a:r>
            <a:r>
              <a:rPr lang="it-IT" sz="1200" dirty="0" smtClean="0"/>
              <a:t> </a:t>
            </a:r>
            <a:r>
              <a:rPr lang="it-IT" sz="1200" dirty="0" err="1" smtClean="0"/>
              <a:t>product</a:t>
            </a:r>
            <a:endParaRPr lang="it-IT" sz="1200" dirty="0"/>
          </a:p>
        </p:txBody>
      </p:sp>
      <p:sp>
        <p:nvSpPr>
          <p:cNvPr id="17" name="Ovale 16"/>
          <p:cNvSpPr/>
          <p:nvPr/>
        </p:nvSpPr>
        <p:spPr>
          <a:xfrm>
            <a:off x="2413275" y="1292349"/>
            <a:ext cx="1728000" cy="827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MWS-1: </a:t>
            </a:r>
            <a:r>
              <a:rPr lang="it-IT" sz="1200" dirty="0" err="1" smtClean="0"/>
              <a:t>Search</a:t>
            </a:r>
            <a:r>
              <a:rPr lang="it-IT" sz="1200" dirty="0" smtClean="0"/>
              <a:t> for </a:t>
            </a:r>
            <a:r>
              <a:rPr lang="it-IT" sz="1200" dirty="0" err="1" smtClean="0"/>
              <a:t>product</a:t>
            </a:r>
            <a:endParaRPr lang="it-IT" sz="1200" dirty="0"/>
          </a:p>
        </p:txBody>
      </p:sp>
      <p:sp>
        <p:nvSpPr>
          <p:cNvPr id="18" name="Ovale 17"/>
          <p:cNvSpPr/>
          <p:nvPr/>
        </p:nvSpPr>
        <p:spPr>
          <a:xfrm>
            <a:off x="762866" y="4175053"/>
            <a:ext cx="1728000" cy="8279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smtClean="0"/>
              <a:t>MWS-5: Log </a:t>
            </a:r>
            <a:r>
              <a:rPr lang="it-IT" sz="1200" dirty="0" err="1" smtClean="0"/>
              <a:t>into</a:t>
            </a:r>
            <a:r>
              <a:rPr lang="it-IT" sz="1200" dirty="0" smtClean="0"/>
              <a:t> </a:t>
            </a:r>
            <a:r>
              <a:rPr lang="it-IT" sz="1200" dirty="0" err="1" smtClean="0"/>
              <a:t>customer</a:t>
            </a:r>
            <a:r>
              <a:rPr lang="it-IT" sz="1200" dirty="0" smtClean="0"/>
              <a:t> account</a:t>
            </a:r>
            <a:endParaRPr lang="it-IT" sz="1200" dirty="0"/>
          </a:p>
        </p:txBody>
      </p:sp>
      <p:cxnSp>
        <p:nvCxnSpPr>
          <p:cNvPr id="19" name="Connettore 1 18"/>
          <p:cNvCxnSpPr>
            <a:stCxn id="7" idx="3"/>
            <a:endCxn id="15" idx="3"/>
          </p:cNvCxnSpPr>
          <p:nvPr/>
        </p:nvCxnSpPr>
        <p:spPr>
          <a:xfrm flipV="1">
            <a:off x="1521618" y="1030195"/>
            <a:ext cx="592422" cy="1952343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1 19"/>
          <p:cNvCxnSpPr>
            <a:stCxn id="7" idx="3"/>
            <a:endCxn id="17" idx="2"/>
          </p:cNvCxnSpPr>
          <p:nvPr/>
        </p:nvCxnSpPr>
        <p:spPr>
          <a:xfrm flipV="1">
            <a:off x="1521618" y="1706349"/>
            <a:ext cx="891657" cy="1276189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ttore 1 20"/>
          <p:cNvCxnSpPr>
            <a:stCxn id="7" idx="3"/>
            <a:endCxn id="16" idx="2"/>
          </p:cNvCxnSpPr>
          <p:nvPr/>
        </p:nvCxnSpPr>
        <p:spPr>
          <a:xfrm flipV="1">
            <a:off x="1521618" y="2959744"/>
            <a:ext cx="1157750" cy="22794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1 21"/>
          <p:cNvCxnSpPr>
            <a:stCxn id="7" idx="3"/>
            <a:endCxn id="13" idx="0"/>
          </p:cNvCxnSpPr>
          <p:nvPr/>
        </p:nvCxnSpPr>
        <p:spPr>
          <a:xfrm>
            <a:off x="1521618" y="2982538"/>
            <a:ext cx="3817814" cy="1417065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ttore 1 22"/>
          <p:cNvCxnSpPr>
            <a:stCxn id="7" idx="3"/>
            <a:endCxn id="18" idx="0"/>
          </p:cNvCxnSpPr>
          <p:nvPr/>
        </p:nvCxnSpPr>
        <p:spPr>
          <a:xfrm>
            <a:off x="1521618" y="2982538"/>
            <a:ext cx="105248" cy="1192515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1 23"/>
          <p:cNvCxnSpPr>
            <a:stCxn id="7" idx="3"/>
            <a:endCxn id="14" idx="0"/>
          </p:cNvCxnSpPr>
          <p:nvPr/>
        </p:nvCxnSpPr>
        <p:spPr>
          <a:xfrm>
            <a:off x="1521618" y="2982538"/>
            <a:ext cx="1962283" cy="2038050"/>
          </a:xfrm>
          <a:prstGeom prst="line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/>
          <p:cNvCxnSpPr>
            <a:stCxn id="17" idx="4"/>
            <a:endCxn id="16" idx="0"/>
          </p:cNvCxnSpPr>
          <p:nvPr/>
        </p:nvCxnSpPr>
        <p:spPr>
          <a:xfrm>
            <a:off x="3277275" y="2120348"/>
            <a:ext cx="266093" cy="425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2 27"/>
          <p:cNvCxnSpPr>
            <a:stCxn id="16" idx="4"/>
            <a:endCxn id="14" idx="0"/>
          </p:cNvCxnSpPr>
          <p:nvPr/>
        </p:nvCxnSpPr>
        <p:spPr>
          <a:xfrm flipH="1">
            <a:off x="3483901" y="3373743"/>
            <a:ext cx="59467" cy="164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16" idx="4"/>
            <a:endCxn id="18" idx="0"/>
          </p:cNvCxnSpPr>
          <p:nvPr/>
        </p:nvCxnSpPr>
        <p:spPr>
          <a:xfrm flipH="1">
            <a:off x="1626866" y="3373743"/>
            <a:ext cx="1916502" cy="801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/>
          <p:cNvCxnSpPr>
            <a:stCxn id="16" idx="4"/>
            <a:endCxn id="13" idx="0"/>
          </p:cNvCxnSpPr>
          <p:nvPr/>
        </p:nvCxnSpPr>
        <p:spPr>
          <a:xfrm>
            <a:off x="3543368" y="3373743"/>
            <a:ext cx="1796064" cy="1025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Rectangle 118"/>
          <p:cNvSpPr/>
          <p:nvPr/>
        </p:nvSpPr>
        <p:spPr>
          <a:xfrm>
            <a:off x="3403567" y="2193603"/>
            <a:ext cx="10038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&lt;&lt;extend&gt;&gt;</a:t>
            </a:r>
            <a:endParaRPr lang="en-GB" dirty="0"/>
          </a:p>
        </p:txBody>
      </p:sp>
      <p:sp>
        <p:nvSpPr>
          <p:cNvPr id="120" name="Rectangle 119"/>
          <p:cNvSpPr/>
          <p:nvPr/>
        </p:nvSpPr>
        <p:spPr>
          <a:xfrm>
            <a:off x="4084424" y="3471174"/>
            <a:ext cx="10278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&lt;&lt;include&gt;&gt;</a:t>
            </a:r>
            <a:endParaRPr lang="en-GB" dirty="0"/>
          </a:p>
        </p:txBody>
      </p:sp>
      <p:sp>
        <p:nvSpPr>
          <p:cNvPr id="121" name="Rectangle 120"/>
          <p:cNvSpPr/>
          <p:nvPr/>
        </p:nvSpPr>
        <p:spPr>
          <a:xfrm>
            <a:off x="2490527" y="3804971"/>
            <a:ext cx="10278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&lt;&lt;include&gt;&gt;</a:t>
            </a:r>
            <a:endParaRPr lang="en-GB" dirty="0"/>
          </a:p>
        </p:txBody>
      </p:sp>
      <p:sp>
        <p:nvSpPr>
          <p:cNvPr id="122" name="Rectangle 121"/>
          <p:cNvSpPr/>
          <p:nvPr/>
        </p:nvSpPr>
        <p:spPr>
          <a:xfrm>
            <a:off x="3543368" y="4369158"/>
            <a:ext cx="10278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Arial" panose="020B0604020202020204" pitchFamily="34" charset="0"/>
              </a:rPr>
              <a:t>&lt;&lt;include&gt;&gt;</a:t>
            </a:r>
            <a:endParaRPr lang="en-GB" dirty="0"/>
          </a:p>
        </p:txBody>
      </p:sp>
      <p:sp>
        <p:nvSpPr>
          <p:cNvPr id="34" name="TextBox 33"/>
          <p:cNvSpPr txBox="1"/>
          <p:nvPr/>
        </p:nvSpPr>
        <p:spPr>
          <a:xfrm>
            <a:off x="722395" y="3554068"/>
            <a:ext cx="1030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+mn-lt"/>
              </a:rPr>
              <a:t>Customer</a:t>
            </a:r>
            <a:endParaRPr lang="en-GB" sz="14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9093258"/>
      </p:ext>
    </p:extLst>
  </p:cSld>
  <p:clrMapOvr>
    <a:masterClrMapping/>
  </p:clrMapOvr>
</p:sld>
</file>

<file path=ppt/theme/theme1.xml><?xml version="1.0" encoding="utf-8"?>
<a:theme xmlns:a="http://schemas.openxmlformats.org/drawingml/2006/main" name="UOS divider slide design">
  <a:themeElements>
    <a:clrScheme name="Custom 1">
      <a:dk1>
        <a:srgbClr val="323D43"/>
      </a:dk1>
      <a:lt1>
        <a:srgbClr val="FFFFFF"/>
      </a:lt1>
      <a:dk2>
        <a:srgbClr val="014359"/>
      </a:dk2>
      <a:lt2>
        <a:srgbClr val="77ADD3"/>
      </a:lt2>
      <a:accent1>
        <a:srgbClr val="979E45"/>
      </a:accent1>
      <a:accent2>
        <a:srgbClr val="4F5A20"/>
      </a:accent2>
      <a:accent3>
        <a:srgbClr val="FFFFFF"/>
      </a:accent3>
      <a:accent4>
        <a:srgbClr val="293338"/>
      </a:accent4>
      <a:accent5>
        <a:srgbClr val="C9CCB0"/>
      </a:accent5>
      <a:accent6>
        <a:srgbClr val="47511C"/>
      </a:accent6>
      <a:hlink>
        <a:srgbClr val="A67891"/>
      </a:hlink>
      <a:folHlink>
        <a:srgbClr val="8F9E94"/>
      </a:folHlink>
    </a:clrScheme>
    <a:fontScheme name="UOS divider slide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ＭＳ Ｐゴシック" pitchFamily="16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000" dirty="0" smtClean="0">
            <a:latin typeface="+mn-lt"/>
          </a:defRPr>
        </a:defPPr>
      </a:lstStyle>
    </a:txDef>
  </a:objectDefaults>
  <a:extraClrSchemeLst>
    <a:extraClrScheme>
      <a:clrScheme name="UOS divider slide design 1">
        <a:dk1>
          <a:srgbClr val="323D43"/>
        </a:dk1>
        <a:lt1>
          <a:srgbClr val="FFFFFF"/>
        </a:lt1>
        <a:dk2>
          <a:srgbClr val="014359"/>
        </a:dk2>
        <a:lt2>
          <a:srgbClr val="77ADD3"/>
        </a:lt2>
        <a:accent1>
          <a:srgbClr val="979E45"/>
        </a:accent1>
        <a:accent2>
          <a:srgbClr val="4F5A20"/>
        </a:accent2>
        <a:accent3>
          <a:srgbClr val="FFFFFF"/>
        </a:accent3>
        <a:accent4>
          <a:srgbClr val="293338"/>
        </a:accent4>
        <a:accent5>
          <a:srgbClr val="C9CCB0"/>
        </a:accent5>
        <a:accent6>
          <a:srgbClr val="47511C"/>
        </a:accent6>
        <a:hlink>
          <a:srgbClr val="A67891"/>
        </a:hlink>
        <a:folHlink>
          <a:srgbClr val="8F9E9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uos_ppt__template_electronics</Template>
  <TotalTime>47948</TotalTime>
  <Words>106</Words>
  <Application>Microsoft Office PowerPoint</Application>
  <PresentationFormat>On-screen Show (4:3)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ＭＳ Ｐゴシック</vt:lpstr>
      <vt:lpstr>Open Sans</vt:lpstr>
      <vt:lpstr>Open Sans Semibold</vt:lpstr>
      <vt:lpstr>Arial</vt:lpstr>
      <vt:lpstr>Georgia</vt:lpstr>
      <vt:lpstr>Lucida Sans</vt:lpstr>
      <vt:lpstr>UOS divider slide design</vt:lpstr>
      <vt:lpstr>Eliciting Security Requirements with Misuse Cases  Dr Mu Yang</vt:lpstr>
      <vt:lpstr>Exercise</vt:lpstr>
      <vt:lpstr>PowerPoint Presentation</vt:lpstr>
    </vt:vector>
  </TitlesOfParts>
  <Company>University of Southampton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goes here.</dc:title>
  <dc:creator>sep</dc:creator>
  <cp:lastModifiedBy>Mu Yang</cp:lastModifiedBy>
  <cp:revision>1478</cp:revision>
  <dcterms:created xsi:type="dcterms:W3CDTF">2008-01-25T10:32:18Z</dcterms:created>
  <dcterms:modified xsi:type="dcterms:W3CDTF">2016-10-16T11:50:10Z</dcterms:modified>
</cp:coreProperties>
</file>