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89" r:id="rId8"/>
    <p:sldId id="261" r:id="rId9"/>
    <p:sldId id="290" r:id="rId10"/>
    <p:sldId id="291" r:id="rId11"/>
    <p:sldId id="293" r:id="rId12"/>
    <p:sldId id="292" r:id="rId13"/>
    <p:sldId id="262" r:id="rId14"/>
    <p:sldId id="294" r:id="rId15"/>
    <p:sldId id="263" r:id="rId16"/>
    <p:sldId id="295" r:id="rId17"/>
    <p:sldId id="296" r:id="rId18"/>
    <p:sldId id="297" r:id="rId19"/>
    <p:sldId id="264" r:id="rId20"/>
    <p:sldId id="298" r:id="rId21"/>
    <p:sldId id="265" r:id="rId22"/>
    <p:sldId id="299" r:id="rId23"/>
    <p:sldId id="266" r:id="rId24"/>
    <p:sldId id="267" r:id="rId25"/>
    <p:sldId id="300" r:id="rId26"/>
    <p:sldId id="301" r:id="rId27"/>
    <p:sldId id="268" r:id="rId28"/>
    <p:sldId id="269" r:id="rId29"/>
    <p:sldId id="284" r:id="rId30"/>
    <p:sldId id="270" r:id="rId31"/>
    <p:sldId id="302" r:id="rId32"/>
    <p:sldId id="271" r:id="rId33"/>
    <p:sldId id="304" r:id="rId34"/>
    <p:sldId id="303" r:id="rId35"/>
    <p:sldId id="272" r:id="rId36"/>
    <p:sldId id="286" r:id="rId37"/>
    <p:sldId id="273" r:id="rId38"/>
    <p:sldId id="274" r:id="rId39"/>
    <p:sldId id="275" r:id="rId40"/>
    <p:sldId id="276" r:id="rId41"/>
    <p:sldId id="277" r:id="rId42"/>
    <p:sldId id="279" r:id="rId43"/>
    <p:sldId id="287" r:id="rId44"/>
    <p:sldId id="280" r:id="rId45"/>
    <p:sldId id="281" r:id="rId46"/>
    <p:sldId id="282" r:id="rId47"/>
    <p:sldId id="305" r:id="rId48"/>
    <p:sldId id="283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56325" y="333375"/>
            <a:ext cx="2720975" cy="107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97637" y="188912"/>
            <a:ext cx="2359025" cy="93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438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312551"/>
            <a:ext cx="7010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8156" y="6304614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67" y="2971520"/>
            <a:ext cx="4963795" cy="1309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200"/>
              </a:lnSpc>
            </a:pPr>
            <a:r>
              <a:rPr sz="4400" b="1" spc="-5" dirty="0">
                <a:solidFill>
                  <a:srgbClr val="FFFFFF"/>
                </a:solidFill>
                <a:latin typeface="Georgia"/>
                <a:cs typeface="Georgia"/>
              </a:rPr>
              <a:t>Eliciting</a:t>
            </a:r>
            <a:r>
              <a:rPr sz="4400" b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400" b="1" spc="-5" dirty="0">
                <a:solidFill>
                  <a:srgbClr val="FFFFFF"/>
                </a:solidFill>
                <a:latin typeface="Georgia"/>
                <a:cs typeface="Georgia"/>
              </a:rPr>
              <a:t>Security  Requirements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7" y="4947640"/>
            <a:ext cx="392176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err="1">
                <a:solidFill>
                  <a:srgbClr val="FFFFFF"/>
                </a:solidFill>
                <a:latin typeface="Georgia"/>
                <a:cs typeface="Georgia"/>
              </a:rPr>
              <a:t>Dr</a:t>
            </a:r>
            <a:r>
              <a:rPr sz="3600" b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GB" sz="3600" b="1" dirty="0" smtClean="0">
                <a:solidFill>
                  <a:srgbClr val="FFFFFF"/>
                </a:solidFill>
                <a:latin typeface="Georgia"/>
                <a:cs typeface="Georgia"/>
              </a:rPr>
              <a:t>Mu Yang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51" y="6139015"/>
            <a:ext cx="85217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COMP6236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-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Software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Engineering and Cyber</a:t>
            </a:r>
            <a:r>
              <a:rPr sz="2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009890" cy="196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the system should NOT be able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Must take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sz="2400" spc="-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perspective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Should be explicitly stated so that these requirements can be tested as often as </a:t>
            </a: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possible</a:t>
            </a:r>
            <a:endParaRPr sz="2400" spc="-5" dirty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9534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009890" cy="296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the system should NOT be able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Must take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sz="2400" spc="-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perspective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Should be explicitly stated so that these requirements can be tested as often as possible</a:t>
            </a:r>
            <a:endParaRPr sz="2400" spc="-5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271145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Should not be stated separately from functional  requirements nor be boilerplate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5695014"/>
            <a:ext cx="675419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Good example: a system should protect against </a:t>
            </a:r>
            <a:r>
              <a:rPr lang="en-GB" dirty="0" err="1" smtClean="0"/>
              <a:t>DoS</a:t>
            </a:r>
            <a:r>
              <a:rPr lang="en-GB" dirty="0" smtClean="0"/>
              <a:t> attacks in order to fulfil its mission.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71600" y="4713155"/>
            <a:ext cx="675419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Bad example: a system should use firewall.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4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009890" cy="359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the system should NOT be able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Must take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sz="2400" spc="-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perspective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Should be explicitly stated so that these requirements can be tested as often as possible</a:t>
            </a:r>
            <a:endParaRPr sz="2400" spc="-5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marR="271145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Should not be stated separately from functional  requirements nor be boilerplate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.</a:t>
            </a:r>
          </a:p>
          <a:p>
            <a:pPr marL="355600" marR="271145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Should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be done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iteratively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234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Functional </a:t>
            </a:r>
            <a:r>
              <a:rPr dirty="0"/>
              <a:t>vs Security</a:t>
            </a:r>
            <a:r>
              <a:rPr spc="-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917815" cy="410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Functional</a:t>
            </a:r>
            <a:r>
              <a:rPr sz="2400" b="1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Functions that the system must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perform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e.g.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Doctor has ability to update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patient</a:t>
            </a:r>
            <a:r>
              <a:rPr sz="2400" i="1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records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210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Constraints on the functions of the system, where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 constraints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operationalize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one or more security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49300" marR="989965" lvl="1" indent="-279400">
              <a:lnSpc>
                <a:spcPts val="2600"/>
              </a:lnSpc>
              <a:spcBef>
                <a:spcPts val="14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e.g.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Transactions involving </a:t>
            </a:r>
            <a:r>
              <a:rPr sz="2400" i="1" spc="-5" dirty="0" smtClean="0">
                <a:solidFill>
                  <a:srgbClr val="323D43"/>
                </a:solidFill>
                <a:latin typeface="Georgia"/>
                <a:cs typeface="Georgia"/>
              </a:rPr>
              <a:t>personal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health 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information must be logged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(integrity and 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confidentiality </a:t>
            </a:r>
            <a:r>
              <a:rPr lang="en-GB" sz="2400" b="1" spc="-5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Functional </a:t>
            </a:r>
            <a:r>
              <a:rPr dirty="0"/>
              <a:t>vs Security</a:t>
            </a:r>
            <a:r>
              <a:rPr spc="-2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917815" cy="410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Functional</a:t>
            </a:r>
            <a:r>
              <a:rPr sz="2400" b="1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Functions that the system must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perform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e.g.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Doctor has ability to update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patient</a:t>
            </a:r>
            <a:r>
              <a:rPr sz="2400" i="1" spc="-5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records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210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Constraints on the functions of the system, where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 constraints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operationalize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one or more security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749300" marR="989965" lvl="1" indent="-279400">
              <a:lnSpc>
                <a:spcPts val="2600"/>
              </a:lnSpc>
              <a:spcBef>
                <a:spcPts val="14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e.g.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Transactions involving </a:t>
            </a:r>
            <a:r>
              <a:rPr sz="2400" i="1" spc="-5" dirty="0" smtClean="0">
                <a:solidFill>
                  <a:srgbClr val="323D43"/>
                </a:solidFill>
                <a:latin typeface="Georgia"/>
                <a:cs typeface="Georgia"/>
              </a:rPr>
              <a:t>personal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health 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information must be logged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(integrity and 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confidentiality </a:t>
            </a:r>
            <a:r>
              <a:rPr lang="en-GB" sz="2400" b="1" spc="-5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0" y="5105400"/>
            <a:ext cx="1447800" cy="74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Impact on performance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4343400"/>
            <a:ext cx="16002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5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Examples of </a:t>
            </a:r>
            <a:r>
              <a:rPr dirty="0"/>
              <a:t>Security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189595" cy="410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sensitive data must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in encrypted</a:t>
            </a:r>
            <a:r>
              <a:rPr sz="2400" i="1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form.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ts val="2840"/>
              </a:lnSpc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  <a:p>
            <a:pPr marL="355600" marR="777875" indent="-342900" algn="just">
              <a:lnSpc>
                <a:spcPct val="100699"/>
              </a:lnSpc>
              <a:spcBef>
                <a:spcPts val="2000"/>
              </a:spcBef>
              <a:buFont typeface="Georgia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Servers that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untrusted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users access must use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signed  certificates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by a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recognized Certification Authority. 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(authenticity)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An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automatic logout during session inactivity must</a:t>
            </a:r>
            <a:r>
              <a:rPr sz="2400" i="1" spc="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occur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(</a:t>
            </a:r>
            <a:r>
              <a:rPr lang="en-GB" sz="2400" b="1" dirty="0" smtClean="0">
                <a:solidFill>
                  <a:srgbClr val="323D43"/>
                </a:solidFill>
                <a:latin typeface="Georgia"/>
                <a:cs typeface="Georgia"/>
              </a:rPr>
              <a:t>authenticity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marR="197485" indent="-342900">
              <a:lnSpc>
                <a:spcPts val="28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system shall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provide Personnel Information only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to  members of Human Resources Dept.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Examples of </a:t>
            </a:r>
            <a:r>
              <a:rPr dirty="0"/>
              <a:t>Security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189595" cy="410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sensitive data must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in encrypted</a:t>
            </a:r>
            <a:r>
              <a:rPr sz="2400" i="1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form.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ts val="2840"/>
              </a:lnSpc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  <a:p>
            <a:pPr marL="355600" marR="777875" indent="-342900" algn="just">
              <a:lnSpc>
                <a:spcPct val="100699"/>
              </a:lnSpc>
              <a:spcBef>
                <a:spcPts val="2000"/>
              </a:spcBef>
              <a:buFont typeface="Georgia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Servers that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untrusted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users access must use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signed  certificates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by a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recognized Certification Authority. 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(authenticity)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An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automatic logout during session inactivity must</a:t>
            </a:r>
            <a:r>
              <a:rPr sz="2400" i="1" spc="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occur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(</a:t>
            </a:r>
            <a:r>
              <a:rPr lang="en-GB" sz="2400" b="1" dirty="0" smtClean="0">
                <a:solidFill>
                  <a:srgbClr val="323D43"/>
                </a:solidFill>
                <a:latin typeface="Georgia"/>
                <a:cs typeface="Georgia"/>
              </a:rPr>
              <a:t>authenticity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marR="197485" indent="-342900">
              <a:lnSpc>
                <a:spcPts val="28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system shall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provide Personnel Information only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to  members of Human Resources Dept.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590800"/>
            <a:ext cx="716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Examples of </a:t>
            </a:r>
            <a:r>
              <a:rPr dirty="0"/>
              <a:t>Security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189595" cy="410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sensitive data must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in encrypted</a:t>
            </a:r>
            <a:r>
              <a:rPr sz="2400" i="1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form.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ts val="2840"/>
              </a:lnSpc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  <a:p>
            <a:pPr marL="355600" marR="777875" indent="-342900" algn="just">
              <a:lnSpc>
                <a:spcPct val="100699"/>
              </a:lnSpc>
              <a:spcBef>
                <a:spcPts val="2000"/>
              </a:spcBef>
              <a:buFont typeface="Georgia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Servers that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untrusted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users access must use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signed  certificates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by a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recognized Certification Authority. 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(authenticity)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An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automatic logout during session inactivity must</a:t>
            </a:r>
            <a:r>
              <a:rPr sz="2400" i="1" spc="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occur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(</a:t>
            </a:r>
            <a:r>
              <a:rPr lang="en-GB" sz="2400" b="1" dirty="0" smtClean="0">
                <a:solidFill>
                  <a:srgbClr val="323D43"/>
                </a:solidFill>
                <a:latin typeface="Georgia"/>
                <a:cs typeface="Georgia"/>
              </a:rPr>
              <a:t>authenticity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marR="197485" indent="-342900">
              <a:lnSpc>
                <a:spcPts val="28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system shall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provide Personnel Information only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to  members of Human Resources Dept.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150" y="2667000"/>
            <a:ext cx="8513546" cy="228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9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Examples of </a:t>
            </a:r>
            <a:r>
              <a:rPr dirty="0"/>
              <a:t>Security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189595" cy="410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4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sensitive data must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sent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in encrypted</a:t>
            </a:r>
            <a:r>
              <a:rPr sz="2400" i="1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form.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ts val="2840"/>
              </a:lnSpc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  <a:p>
            <a:pPr marL="355600" marR="777875" indent="-342900" algn="just">
              <a:lnSpc>
                <a:spcPct val="100699"/>
              </a:lnSpc>
              <a:spcBef>
                <a:spcPts val="2000"/>
              </a:spcBef>
              <a:buFont typeface="Georgia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Servers that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untrusted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users access must use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signed  certificates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by a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recognized Certification Authority.  </a:t>
            </a: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(authenticity)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An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automatic logout during session inactivity must</a:t>
            </a:r>
            <a:r>
              <a:rPr sz="2400" i="1" spc="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occur</a:t>
            </a:r>
            <a:endParaRPr sz="2400" dirty="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(</a:t>
            </a:r>
            <a:r>
              <a:rPr lang="en-GB" sz="2400" b="1" dirty="0" smtClean="0">
                <a:solidFill>
                  <a:srgbClr val="323D43"/>
                </a:solidFill>
                <a:latin typeface="Georgia"/>
                <a:cs typeface="Georgia"/>
              </a:rPr>
              <a:t>authenticity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marR="197485" indent="-342900">
              <a:lnSpc>
                <a:spcPts val="28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The system shall </a:t>
            </a:r>
            <a:r>
              <a:rPr sz="2400" i="1" spc="-5" dirty="0">
                <a:solidFill>
                  <a:srgbClr val="323D43"/>
                </a:solidFill>
                <a:latin typeface="Georgia"/>
                <a:cs typeface="Georgia"/>
              </a:rPr>
              <a:t>provide Personnel Information only </a:t>
            </a:r>
            <a:r>
              <a:rPr sz="2400" i="1" dirty="0">
                <a:solidFill>
                  <a:srgbClr val="323D43"/>
                </a:solidFill>
                <a:latin typeface="Georgia"/>
                <a:cs typeface="Georgia"/>
              </a:rPr>
              <a:t>to  members of Human Resources Dept.</a:t>
            </a:r>
            <a:r>
              <a:rPr sz="2400" i="1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(confidentiality)</a:t>
            </a:r>
            <a:endParaRPr sz="2400" dirty="0">
              <a:latin typeface="Georgia"/>
              <a:cs typeface="Georgi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5943600"/>
            <a:ext cx="716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9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</a:t>
            </a:r>
            <a:r>
              <a:rPr spc="-8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983855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6306185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Describe what a</a:t>
            </a:r>
            <a:r>
              <a:rPr sz="2400" spc="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system/software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Specify a type of complete interaction between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system/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software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one or more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actors</a:t>
            </a:r>
            <a:endParaRPr sz="2400">
              <a:latin typeface="Georgia"/>
              <a:cs typeface="Georgia"/>
            </a:endParaRPr>
          </a:p>
          <a:p>
            <a:pPr marL="355600" marR="19685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Actors represent entities outside the system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interact  with it in some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way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077" y="4653140"/>
            <a:ext cx="2664460" cy="1152525"/>
          </a:xfrm>
          <a:custGeom>
            <a:avLst/>
            <a:gdLst/>
            <a:ahLst/>
            <a:cxnLst/>
            <a:rect l="l" t="t" r="r" b="b"/>
            <a:pathLst>
              <a:path w="2664459" h="1152525">
                <a:moveTo>
                  <a:pt x="0" y="576063"/>
                </a:moveTo>
                <a:lnTo>
                  <a:pt x="6098" y="520584"/>
                </a:lnTo>
                <a:lnTo>
                  <a:pt x="24020" y="466598"/>
                </a:lnTo>
                <a:lnTo>
                  <a:pt x="53208" y="414344"/>
                </a:lnTo>
                <a:lnTo>
                  <a:pt x="93105" y="364066"/>
                </a:lnTo>
                <a:lnTo>
                  <a:pt x="143150" y="316004"/>
                </a:lnTo>
                <a:lnTo>
                  <a:pt x="202787" y="270399"/>
                </a:lnTo>
                <a:lnTo>
                  <a:pt x="236027" y="248594"/>
                </a:lnTo>
                <a:lnTo>
                  <a:pt x="271456" y="227494"/>
                </a:lnTo>
                <a:lnTo>
                  <a:pt x="309004" y="207129"/>
                </a:lnTo>
                <a:lnTo>
                  <a:pt x="348601" y="187529"/>
                </a:lnTo>
                <a:lnTo>
                  <a:pt x="390177" y="168725"/>
                </a:lnTo>
                <a:lnTo>
                  <a:pt x="433662" y="150746"/>
                </a:lnTo>
                <a:lnTo>
                  <a:pt x="478986" y="133623"/>
                </a:lnTo>
                <a:lnTo>
                  <a:pt x="526081" y="117386"/>
                </a:lnTo>
                <a:lnTo>
                  <a:pt x="574875" y="102066"/>
                </a:lnTo>
                <a:lnTo>
                  <a:pt x="625299" y="87691"/>
                </a:lnTo>
                <a:lnTo>
                  <a:pt x="677284" y="74294"/>
                </a:lnTo>
                <a:lnTo>
                  <a:pt x="730760" y="61902"/>
                </a:lnTo>
                <a:lnTo>
                  <a:pt x="785656" y="50548"/>
                </a:lnTo>
                <a:lnTo>
                  <a:pt x="841904" y="40261"/>
                </a:lnTo>
                <a:lnTo>
                  <a:pt x="899433" y="31071"/>
                </a:lnTo>
                <a:lnTo>
                  <a:pt x="958173" y="23009"/>
                </a:lnTo>
                <a:lnTo>
                  <a:pt x="1018055" y="16104"/>
                </a:lnTo>
                <a:lnTo>
                  <a:pt x="1079009" y="10387"/>
                </a:lnTo>
                <a:lnTo>
                  <a:pt x="1140965" y="5888"/>
                </a:lnTo>
                <a:lnTo>
                  <a:pt x="1203853" y="2637"/>
                </a:lnTo>
                <a:lnTo>
                  <a:pt x="1267605" y="664"/>
                </a:lnTo>
                <a:lnTo>
                  <a:pt x="1332148" y="0"/>
                </a:lnTo>
                <a:lnTo>
                  <a:pt x="1396692" y="664"/>
                </a:lnTo>
                <a:lnTo>
                  <a:pt x="1460442" y="2637"/>
                </a:lnTo>
                <a:lnTo>
                  <a:pt x="1523330" y="5888"/>
                </a:lnTo>
                <a:lnTo>
                  <a:pt x="1585286" y="10387"/>
                </a:lnTo>
                <a:lnTo>
                  <a:pt x="1646240" y="16104"/>
                </a:lnTo>
                <a:lnTo>
                  <a:pt x="1706121" y="23009"/>
                </a:lnTo>
                <a:lnTo>
                  <a:pt x="1764862" y="31071"/>
                </a:lnTo>
                <a:lnTo>
                  <a:pt x="1822390" y="40261"/>
                </a:lnTo>
                <a:lnTo>
                  <a:pt x="1878638" y="50548"/>
                </a:lnTo>
                <a:lnTo>
                  <a:pt x="1933534" y="61902"/>
                </a:lnTo>
                <a:lnTo>
                  <a:pt x="1987009" y="74294"/>
                </a:lnTo>
                <a:lnTo>
                  <a:pt x="2038994" y="87691"/>
                </a:lnTo>
                <a:lnTo>
                  <a:pt x="2089419" y="102066"/>
                </a:lnTo>
                <a:lnTo>
                  <a:pt x="2138213" y="117386"/>
                </a:lnTo>
                <a:lnTo>
                  <a:pt x="2185308" y="133623"/>
                </a:lnTo>
                <a:lnTo>
                  <a:pt x="2230633" y="150746"/>
                </a:lnTo>
                <a:lnTo>
                  <a:pt x="2274118" y="168725"/>
                </a:lnTo>
                <a:lnTo>
                  <a:pt x="2315694" y="187529"/>
                </a:lnTo>
                <a:lnTo>
                  <a:pt x="2355290" y="207129"/>
                </a:lnTo>
                <a:lnTo>
                  <a:pt x="2392838" y="227494"/>
                </a:lnTo>
                <a:lnTo>
                  <a:pt x="2428268" y="248594"/>
                </a:lnTo>
                <a:lnTo>
                  <a:pt x="2461508" y="270399"/>
                </a:lnTo>
                <a:lnTo>
                  <a:pt x="2492491" y="292879"/>
                </a:lnTo>
                <a:lnTo>
                  <a:pt x="2547402" y="339743"/>
                </a:lnTo>
                <a:lnTo>
                  <a:pt x="2592443" y="388943"/>
                </a:lnTo>
                <a:lnTo>
                  <a:pt x="2627056" y="440239"/>
                </a:lnTo>
                <a:lnTo>
                  <a:pt x="2650681" y="493389"/>
                </a:lnTo>
                <a:lnTo>
                  <a:pt x="2662761" y="548152"/>
                </a:lnTo>
                <a:lnTo>
                  <a:pt x="2664297" y="576063"/>
                </a:lnTo>
                <a:lnTo>
                  <a:pt x="2662761" y="603974"/>
                </a:lnTo>
                <a:lnTo>
                  <a:pt x="2650681" y="658737"/>
                </a:lnTo>
                <a:lnTo>
                  <a:pt x="2627056" y="711887"/>
                </a:lnTo>
                <a:lnTo>
                  <a:pt x="2592443" y="763183"/>
                </a:lnTo>
                <a:lnTo>
                  <a:pt x="2547402" y="812384"/>
                </a:lnTo>
                <a:lnTo>
                  <a:pt x="2492491" y="859247"/>
                </a:lnTo>
                <a:lnTo>
                  <a:pt x="2461508" y="881727"/>
                </a:lnTo>
                <a:lnTo>
                  <a:pt x="2428268" y="903532"/>
                </a:lnTo>
                <a:lnTo>
                  <a:pt x="2392838" y="924633"/>
                </a:lnTo>
                <a:lnTo>
                  <a:pt x="2355290" y="944998"/>
                </a:lnTo>
                <a:lnTo>
                  <a:pt x="2315694" y="964598"/>
                </a:lnTo>
                <a:lnTo>
                  <a:pt x="2274118" y="983402"/>
                </a:lnTo>
                <a:lnTo>
                  <a:pt x="2230633" y="1001381"/>
                </a:lnTo>
                <a:lnTo>
                  <a:pt x="2185308" y="1018504"/>
                </a:lnTo>
                <a:lnTo>
                  <a:pt x="2138213" y="1034741"/>
                </a:lnTo>
                <a:lnTo>
                  <a:pt x="2089419" y="1050062"/>
                </a:lnTo>
                <a:lnTo>
                  <a:pt x="2038994" y="1064436"/>
                </a:lnTo>
                <a:lnTo>
                  <a:pt x="1987009" y="1077834"/>
                </a:lnTo>
                <a:lnTo>
                  <a:pt x="1933534" y="1090225"/>
                </a:lnTo>
                <a:lnTo>
                  <a:pt x="1878638" y="1101579"/>
                </a:lnTo>
                <a:lnTo>
                  <a:pt x="1822390" y="1111867"/>
                </a:lnTo>
                <a:lnTo>
                  <a:pt x="1764862" y="1121057"/>
                </a:lnTo>
                <a:lnTo>
                  <a:pt x="1706121" y="1129119"/>
                </a:lnTo>
                <a:lnTo>
                  <a:pt x="1646240" y="1136024"/>
                </a:lnTo>
                <a:lnTo>
                  <a:pt x="1585286" y="1141741"/>
                </a:lnTo>
                <a:lnTo>
                  <a:pt x="1523330" y="1146240"/>
                </a:lnTo>
                <a:lnTo>
                  <a:pt x="1460442" y="1149491"/>
                </a:lnTo>
                <a:lnTo>
                  <a:pt x="1396692" y="1151464"/>
                </a:lnTo>
                <a:lnTo>
                  <a:pt x="1332148" y="1152129"/>
                </a:lnTo>
                <a:lnTo>
                  <a:pt x="1267605" y="1151464"/>
                </a:lnTo>
                <a:lnTo>
                  <a:pt x="1203853" y="1149491"/>
                </a:lnTo>
                <a:lnTo>
                  <a:pt x="1140965" y="1146240"/>
                </a:lnTo>
                <a:lnTo>
                  <a:pt x="1079009" y="1141741"/>
                </a:lnTo>
                <a:lnTo>
                  <a:pt x="1018055" y="1136024"/>
                </a:lnTo>
                <a:lnTo>
                  <a:pt x="958173" y="1129119"/>
                </a:lnTo>
                <a:lnTo>
                  <a:pt x="899433" y="1121057"/>
                </a:lnTo>
                <a:lnTo>
                  <a:pt x="841904" y="1111867"/>
                </a:lnTo>
                <a:lnTo>
                  <a:pt x="785656" y="1101579"/>
                </a:lnTo>
                <a:lnTo>
                  <a:pt x="730760" y="1090225"/>
                </a:lnTo>
                <a:lnTo>
                  <a:pt x="677284" y="1077834"/>
                </a:lnTo>
                <a:lnTo>
                  <a:pt x="625299" y="1064436"/>
                </a:lnTo>
                <a:lnTo>
                  <a:pt x="574875" y="1050062"/>
                </a:lnTo>
                <a:lnTo>
                  <a:pt x="526081" y="1034741"/>
                </a:lnTo>
                <a:lnTo>
                  <a:pt x="478986" y="1018504"/>
                </a:lnTo>
                <a:lnTo>
                  <a:pt x="433662" y="1001381"/>
                </a:lnTo>
                <a:lnTo>
                  <a:pt x="390177" y="983402"/>
                </a:lnTo>
                <a:lnTo>
                  <a:pt x="348601" y="964598"/>
                </a:lnTo>
                <a:lnTo>
                  <a:pt x="309004" y="944998"/>
                </a:lnTo>
                <a:lnTo>
                  <a:pt x="271456" y="924633"/>
                </a:lnTo>
                <a:lnTo>
                  <a:pt x="236027" y="903532"/>
                </a:lnTo>
                <a:lnTo>
                  <a:pt x="202787" y="881727"/>
                </a:lnTo>
                <a:lnTo>
                  <a:pt x="171804" y="859247"/>
                </a:lnTo>
                <a:lnTo>
                  <a:pt x="116894" y="812384"/>
                </a:lnTo>
                <a:lnTo>
                  <a:pt x="71853" y="763183"/>
                </a:lnTo>
                <a:lnTo>
                  <a:pt x="37241" y="711887"/>
                </a:lnTo>
                <a:lnTo>
                  <a:pt x="13616" y="658737"/>
                </a:lnTo>
                <a:lnTo>
                  <a:pt x="1536" y="603974"/>
                </a:lnTo>
                <a:lnTo>
                  <a:pt x="0" y="576063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0960" y="5090833"/>
            <a:ext cx="1035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Use</a:t>
            </a:r>
            <a:r>
              <a:rPr sz="2000" spc="-9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3809" y="5085181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9" y="0"/>
                </a:lnTo>
              </a:path>
            </a:pathLst>
          </a:custGeom>
          <a:ln w="3175">
            <a:solidFill>
              <a:srgbClr val="A7AC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3809" y="5085181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8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6567" y="5130901"/>
            <a:ext cx="1319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Association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339" y="5450878"/>
            <a:ext cx="64008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Actor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5971" y="4245076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0" y="133349"/>
                </a:moveTo>
                <a:lnTo>
                  <a:pt x="12699" y="66674"/>
                </a:lnTo>
                <a:lnTo>
                  <a:pt x="52387" y="19050"/>
                </a:lnTo>
                <a:lnTo>
                  <a:pt x="106362" y="0"/>
                </a:lnTo>
                <a:lnTo>
                  <a:pt x="131762" y="6349"/>
                </a:lnTo>
                <a:lnTo>
                  <a:pt x="180974" y="41275"/>
                </a:lnTo>
                <a:lnTo>
                  <a:pt x="209549" y="98424"/>
                </a:lnTo>
                <a:lnTo>
                  <a:pt x="212724" y="133349"/>
                </a:lnTo>
                <a:lnTo>
                  <a:pt x="209549" y="168274"/>
                </a:lnTo>
                <a:lnTo>
                  <a:pt x="180974" y="230187"/>
                </a:lnTo>
                <a:lnTo>
                  <a:pt x="131762" y="265112"/>
                </a:lnTo>
                <a:lnTo>
                  <a:pt x="106362" y="266699"/>
                </a:lnTo>
                <a:lnTo>
                  <a:pt x="79374" y="265112"/>
                </a:lnTo>
                <a:lnTo>
                  <a:pt x="31749" y="230187"/>
                </a:lnTo>
                <a:lnTo>
                  <a:pt x="1587" y="168274"/>
                </a:lnTo>
                <a:lnTo>
                  <a:pt x="0" y="13334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4996" y="4645126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2333" y="5097563"/>
            <a:ext cx="212725" cy="347980"/>
          </a:xfrm>
          <a:custGeom>
            <a:avLst/>
            <a:gdLst/>
            <a:ahLst/>
            <a:cxnLst/>
            <a:rect l="l" t="t" r="r" b="b"/>
            <a:pathLst>
              <a:path w="212725" h="347979">
                <a:moveTo>
                  <a:pt x="0" y="0"/>
                </a:moveTo>
                <a:lnTo>
                  <a:pt x="212724" y="34766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9609" y="4511776"/>
            <a:ext cx="212725" cy="933450"/>
          </a:xfrm>
          <a:custGeom>
            <a:avLst/>
            <a:gdLst/>
            <a:ahLst/>
            <a:cxnLst/>
            <a:rect l="l" t="t" r="r" b="b"/>
            <a:pathLst>
              <a:path w="212725" h="933450">
                <a:moveTo>
                  <a:pt x="212724" y="0"/>
                </a:moveTo>
                <a:lnTo>
                  <a:pt x="212724" y="585786"/>
                </a:lnTo>
                <a:lnTo>
                  <a:pt x="0" y="93344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Last</a:t>
            </a:r>
            <a:r>
              <a:rPr spc="-95" dirty="0"/>
              <a:t> </a:t>
            </a:r>
            <a:r>
              <a:rPr spc="-5" dirty="0"/>
              <a:t>Week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220584" cy="209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General security risk analysis concepts and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process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CORAS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Graphical language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(diagrams)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Process to identify and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prioritize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sz="2400" spc="-3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risks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</a:t>
            </a:r>
            <a:r>
              <a:rPr spc="-85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983855" cy="234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6306185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Describe what a</a:t>
            </a:r>
            <a:r>
              <a:rPr sz="2400" spc="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system/software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	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Specify a type of complete interaction between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system/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software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and one or more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actors</a:t>
            </a:r>
            <a:endParaRPr sz="2400">
              <a:latin typeface="Georgia"/>
              <a:cs typeface="Georgia"/>
            </a:endParaRPr>
          </a:p>
          <a:p>
            <a:pPr marL="355600" marR="19685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Actors represent entities outside the system that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interact  with it in some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way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077" y="4653140"/>
            <a:ext cx="2664460" cy="1152525"/>
          </a:xfrm>
          <a:custGeom>
            <a:avLst/>
            <a:gdLst/>
            <a:ahLst/>
            <a:cxnLst/>
            <a:rect l="l" t="t" r="r" b="b"/>
            <a:pathLst>
              <a:path w="2664459" h="1152525">
                <a:moveTo>
                  <a:pt x="0" y="576063"/>
                </a:moveTo>
                <a:lnTo>
                  <a:pt x="6098" y="520584"/>
                </a:lnTo>
                <a:lnTo>
                  <a:pt x="24020" y="466598"/>
                </a:lnTo>
                <a:lnTo>
                  <a:pt x="53208" y="414344"/>
                </a:lnTo>
                <a:lnTo>
                  <a:pt x="93105" y="364066"/>
                </a:lnTo>
                <a:lnTo>
                  <a:pt x="143150" y="316004"/>
                </a:lnTo>
                <a:lnTo>
                  <a:pt x="202787" y="270399"/>
                </a:lnTo>
                <a:lnTo>
                  <a:pt x="236027" y="248594"/>
                </a:lnTo>
                <a:lnTo>
                  <a:pt x="271456" y="227494"/>
                </a:lnTo>
                <a:lnTo>
                  <a:pt x="309004" y="207129"/>
                </a:lnTo>
                <a:lnTo>
                  <a:pt x="348601" y="187529"/>
                </a:lnTo>
                <a:lnTo>
                  <a:pt x="390177" y="168725"/>
                </a:lnTo>
                <a:lnTo>
                  <a:pt x="433662" y="150746"/>
                </a:lnTo>
                <a:lnTo>
                  <a:pt x="478986" y="133623"/>
                </a:lnTo>
                <a:lnTo>
                  <a:pt x="526081" y="117386"/>
                </a:lnTo>
                <a:lnTo>
                  <a:pt x="574875" y="102066"/>
                </a:lnTo>
                <a:lnTo>
                  <a:pt x="625299" y="87691"/>
                </a:lnTo>
                <a:lnTo>
                  <a:pt x="677284" y="74294"/>
                </a:lnTo>
                <a:lnTo>
                  <a:pt x="730760" y="61902"/>
                </a:lnTo>
                <a:lnTo>
                  <a:pt x="785656" y="50548"/>
                </a:lnTo>
                <a:lnTo>
                  <a:pt x="841904" y="40261"/>
                </a:lnTo>
                <a:lnTo>
                  <a:pt x="899433" y="31071"/>
                </a:lnTo>
                <a:lnTo>
                  <a:pt x="958173" y="23009"/>
                </a:lnTo>
                <a:lnTo>
                  <a:pt x="1018055" y="16104"/>
                </a:lnTo>
                <a:lnTo>
                  <a:pt x="1079009" y="10387"/>
                </a:lnTo>
                <a:lnTo>
                  <a:pt x="1140965" y="5888"/>
                </a:lnTo>
                <a:lnTo>
                  <a:pt x="1203853" y="2637"/>
                </a:lnTo>
                <a:lnTo>
                  <a:pt x="1267605" y="664"/>
                </a:lnTo>
                <a:lnTo>
                  <a:pt x="1332148" y="0"/>
                </a:lnTo>
                <a:lnTo>
                  <a:pt x="1396692" y="664"/>
                </a:lnTo>
                <a:lnTo>
                  <a:pt x="1460442" y="2637"/>
                </a:lnTo>
                <a:lnTo>
                  <a:pt x="1523330" y="5888"/>
                </a:lnTo>
                <a:lnTo>
                  <a:pt x="1585286" y="10387"/>
                </a:lnTo>
                <a:lnTo>
                  <a:pt x="1646240" y="16104"/>
                </a:lnTo>
                <a:lnTo>
                  <a:pt x="1706121" y="23009"/>
                </a:lnTo>
                <a:lnTo>
                  <a:pt x="1764862" y="31071"/>
                </a:lnTo>
                <a:lnTo>
                  <a:pt x="1822390" y="40261"/>
                </a:lnTo>
                <a:lnTo>
                  <a:pt x="1878638" y="50548"/>
                </a:lnTo>
                <a:lnTo>
                  <a:pt x="1933534" y="61902"/>
                </a:lnTo>
                <a:lnTo>
                  <a:pt x="1987009" y="74294"/>
                </a:lnTo>
                <a:lnTo>
                  <a:pt x="2038994" y="87691"/>
                </a:lnTo>
                <a:lnTo>
                  <a:pt x="2089419" y="102066"/>
                </a:lnTo>
                <a:lnTo>
                  <a:pt x="2138213" y="117386"/>
                </a:lnTo>
                <a:lnTo>
                  <a:pt x="2185308" y="133623"/>
                </a:lnTo>
                <a:lnTo>
                  <a:pt x="2230633" y="150746"/>
                </a:lnTo>
                <a:lnTo>
                  <a:pt x="2274118" y="168725"/>
                </a:lnTo>
                <a:lnTo>
                  <a:pt x="2315694" y="187529"/>
                </a:lnTo>
                <a:lnTo>
                  <a:pt x="2355290" y="207129"/>
                </a:lnTo>
                <a:lnTo>
                  <a:pt x="2392838" y="227494"/>
                </a:lnTo>
                <a:lnTo>
                  <a:pt x="2428268" y="248594"/>
                </a:lnTo>
                <a:lnTo>
                  <a:pt x="2461508" y="270399"/>
                </a:lnTo>
                <a:lnTo>
                  <a:pt x="2492491" y="292879"/>
                </a:lnTo>
                <a:lnTo>
                  <a:pt x="2547402" y="339743"/>
                </a:lnTo>
                <a:lnTo>
                  <a:pt x="2592443" y="388943"/>
                </a:lnTo>
                <a:lnTo>
                  <a:pt x="2627056" y="440239"/>
                </a:lnTo>
                <a:lnTo>
                  <a:pt x="2650681" y="493389"/>
                </a:lnTo>
                <a:lnTo>
                  <a:pt x="2662761" y="548152"/>
                </a:lnTo>
                <a:lnTo>
                  <a:pt x="2664297" y="576063"/>
                </a:lnTo>
                <a:lnTo>
                  <a:pt x="2662761" y="603974"/>
                </a:lnTo>
                <a:lnTo>
                  <a:pt x="2650681" y="658737"/>
                </a:lnTo>
                <a:lnTo>
                  <a:pt x="2627056" y="711887"/>
                </a:lnTo>
                <a:lnTo>
                  <a:pt x="2592443" y="763183"/>
                </a:lnTo>
                <a:lnTo>
                  <a:pt x="2547402" y="812384"/>
                </a:lnTo>
                <a:lnTo>
                  <a:pt x="2492491" y="859247"/>
                </a:lnTo>
                <a:lnTo>
                  <a:pt x="2461508" y="881727"/>
                </a:lnTo>
                <a:lnTo>
                  <a:pt x="2428268" y="903532"/>
                </a:lnTo>
                <a:lnTo>
                  <a:pt x="2392838" y="924633"/>
                </a:lnTo>
                <a:lnTo>
                  <a:pt x="2355290" y="944998"/>
                </a:lnTo>
                <a:lnTo>
                  <a:pt x="2315694" y="964598"/>
                </a:lnTo>
                <a:lnTo>
                  <a:pt x="2274118" y="983402"/>
                </a:lnTo>
                <a:lnTo>
                  <a:pt x="2230633" y="1001381"/>
                </a:lnTo>
                <a:lnTo>
                  <a:pt x="2185308" y="1018504"/>
                </a:lnTo>
                <a:lnTo>
                  <a:pt x="2138213" y="1034741"/>
                </a:lnTo>
                <a:lnTo>
                  <a:pt x="2089419" y="1050062"/>
                </a:lnTo>
                <a:lnTo>
                  <a:pt x="2038994" y="1064436"/>
                </a:lnTo>
                <a:lnTo>
                  <a:pt x="1987009" y="1077834"/>
                </a:lnTo>
                <a:lnTo>
                  <a:pt x="1933534" y="1090225"/>
                </a:lnTo>
                <a:lnTo>
                  <a:pt x="1878638" y="1101579"/>
                </a:lnTo>
                <a:lnTo>
                  <a:pt x="1822390" y="1111867"/>
                </a:lnTo>
                <a:lnTo>
                  <a:pt x="1764862" y="1121057"/>
                </a:lnTo>
                <a:lnTo>
                  <a:pt x="1706121" y="1129119"/>
                </a:lnTo>
                <a:lnTo>
                  <a:pt x="1646240" y="1136024"/>
                </a:lnTo>
                <a:lnTo>
                  <a:pt x="1585286" y="1141741"/>
                </a:lnTo>
                <a:lnTo>
                  <a:pt x="1523330" y="1146240"/>
                </a:lnTo>
                <a:lnTo>
                  <a:pt x="1460442" y="1149491"/>
                </a:lnTo>
                <a:lnTo>
                  <a:pt x="1396692" y="1151464"/>
                </a:lnTo>
                <a:lnTo>
                  <a:pt x="1332148" y="1152129"/>
                </a:lnTo>
                <a:lnTo>
                  <a:pt x="1267605" y="1151464"/>
                </a:lnTo>
                <a:lnTo>
                  <a:pt x="1203853" y="1149491"/>
                </a:lnTo>
                <a:lnTo>
                  <a:pt x="1140965" y="1146240"/>
                </a:lnTo>
                <a:lnTo>
                  <a:pt x="1079009" y="1141741"/>
                </a:lnTo>
                <a:lnTo>
                  <a:pt x="1018055" y="1136024"/>
                </a:lnTo>
                <a:lnTo>
                  <a:pt x="958173" y="1129119"/>
                </a:lnTo>
                <a:lnTo>
                  <a:pt x="899433" y="1121057"/>
                </a:lnTo>
                <a:lnTo>
                  <a:pt x="841904" y="1111867"/>
                </a:lnTo>
                <a:lnTo>
                  <a:pt x="785656" y="1101579"/>
                </a:lnTo>
                <a:lnTo>
                  <a:pt x="730760" y="1090225"/>
                </a:lnTo>
                <a:lnTo>
                  <a:pt x="677284" y="1077834"/>
                </a:lnTo>
                <a:lnTo>
                  <a:pt x="625299" y="1064436"/>
                </a:lnTo>
                <a:lnTo>
                  <a:pt x="574875" y="1050062"/>
                </a:lnTo>
                <a:lnTo>
                  <a:pt x="526081" y="1034741"/>
                </a:lnTo>
                <a:lnTo>
                  <a:pt x="478986" y="1018504"/>
                </a:lnTo>
                <a:lnTo>
                  <a:pt x="433662" y="1001381"/>
                </a:lnTo>
                <a:lnTo>
                  <a:pt x="390177" y="983402"/>
                </a:lnTo>
                <a:lnTo>
                  <a:pt x="348601" y="964598"/>
                </a:lnTo>
                <a:lnTo>
                  <a:pt x="309004" y="944998"/>
                </a:lnTo>
                <a:lnTo>
                  <a:pt x="271456" y="924633"/>
                </a:lnTo>
                <a:lnTo>
                  <a:pt x="236027" y="903532"/>
                </a:lnTo>
                <a:lnTo>
                  <a:pt x="202787" y="881727"/>
                </a:lnTo>
                <a:lnTo>
                  <a:pt x="171804" y="859247"/>
                </a:lnTo>
                <a:lnTo>
                  <a:pt x="116894" y="812384"/>
                </a:lnTo>
                <a:lnTo>
                  <a:pt x="71853" y="763183"/>
                </a:lnTo>
                <a:lnTo>
                  <a:pt x="37241" y="711887"/>
                </a:lnTo>
                <a:lnTo>
                  <a:pt x="13616" y="658737"/>
                </a:lnTo>
                <a:lnTo>
                  <a:pt x="1536" y="603974"/>
                </a:lnTo>
                <a:lnTo>
                  <a:pt x="0" y="576063"/>
                </a:lnTo>
                <a:close/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0960" y="5090833"/>
            <a:ext cx="103568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Use</a:t>
            </a:r>
            <a:r>
              <a:rPr sz="2000" spc="-9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3809" y="5085181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9" y="0"/>
                </a:lnTo>
              </a:path>
            </a:pathLst>
          </a:custGeom>
          <a:ln w="3175">
            <a:solidFill>
              <a:srgbClr val="A7AC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3809" y="5085181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198" y="0"/>
                </a:lnTo>
              </a:path>
            </a:pathLst>
          </a:custGeom>
          <a:ln w="12699">
            <a:solidFill>
              <a:srgbClr val="21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66567" y="5130901"/>
            <a:ext cx="131953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Association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339" y="5450878"/>
            <a:ext cx="64008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Actor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5971" y="4245076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0" y="133349"/>
                </a:moveTo>
                <a:lnTo>
                  <a:pt x="12699" y="66674"/>
                </a:lnTo>
                <a:lnTo>
                  <a:pt x="52387" y="19050"/>
                </a:lnTo>
                <a:lnTo>
                  <a:pt x="106362" y="0"/>
                </a:lnTo>
                <a:lnTo>
                  <a:pt x="131762" y="6349"/>
                </a:lnTo>
                <a:lnTo>
                  <a:pt x="180974" y="41275"/>
                </a:lnTo>
                <a:lnTo>
                  <a:pt x="209549" y="98424"/>
                </a:lnTo>
                <a:lnTo>
                  <a:pt x="212724" y="133349"/>
                </a:lnTo>
                <a:lnTo>
                  <a:pt x="209549" y="168274"/>
                </a:lnTo>
                <a:lnTo>
                  <a:pt x="180974" y="230187"/>
                </a:lnTo>
                <a:lnTo>
                  <a:pt x="131762" y="265112"/>
                </a:lnTo>
                <a:lnTo>
                  <a:pt x="106362" y="266699"/>
                </a:lnTo>
                <a:lnTo>
                  <a:pt x="79374" y="265112"/>
                </a:lnTo>
                <a:lnTo>
                  <a:pt x="31749" y="230187"/>
                </a:lnTo>
                <a:lnTo>
                  <a:pt x="1587" y="168274"/>
                </a:lnTo>
                <a:lnTo>
                  <a:pt x="0" y="133349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4996" y="4645126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7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2333" y="5097563"/>
            <a:ext cx="212725" cy="347980"/>
          </a:xfrm>
          <a:custGeom>
            <a:avLst/>
            <a:gdLst/>
            <a:ahLst/>
            <a:cxnLst/>
            <a:rect l="l" t="t" r="r" b="b"/>
            <a:pathLst>
              <a:path w="212725" h="347979">
                <a:moveTo>
                  <a:pt x="0" y="0"/>
                </a:moveTo>
                <a:lnTo>
                  <a:pt x="212724" y="34766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9609" y="4511776"/>
            <a:ext cx="212725" cy="933450"/>
          </a:xfrm>
          <a:custGeom>
            <a:avLst/>
            <a:gdLst/>
            <a:ahLst/>
            <a:cxnLst/>
            <a:rect l="l" t="t" r="r" b="b"/>
            <a:pathLst>
              <a:path w="212725" h="933450">
                <a:moveTo>
                  <a:pt x="212724" y="0"/>
                </a:moveTo>
                <a:lnTo>
                  <a:pt x="212724" y="585786"/>
                </a:lnTo>
                <a:lnTo>
                  <a:pt x="0" y="933449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5" name="Rectangular Callout 14"/>
          <p:cNvSpPr/>
          <p:nvPr/>
        </p:nvSpPr>
        <p:spPr>
          <a:xfrm>
            <a:off x="516358" y="6030686"/>
            <a:ext cx="2057400" cy="838200"/>
          </a:xfrm>
          <a:prstGeom prst="wedgeRectCallout">
            <a:avLst>
              <a:gd name="adj1" fmla="val -19967"/>
              <a:gd name="adj2" fmla="val -76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Human actor</a:t>
            </a:r>
          </a:p>
          <a:p>
            <a:pPr algn="ctr"/>
            <a:r>
              <a:rPr lang="en-GB" dirty="0" smtClean="0"/>
              <a:t>Non-human actor</a:t>
            </a:r>
          </a:p>
        </p:txBody>
      </p:sp>
    </p:spTree>
    <p:extLst>
      <p:ext uri="{BB962C8B-B14F-4D97-AF65-F5344CB8AC3E}">
        <p14:creationId xmlns:p14="http://schemas.microsoft.com/office/powerpoint/2010/main" val="56863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Use</a:t>
            </a:r>
            <a:r>
              <a:rPr spc="-9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965999"/>
            <a:ext cx="4572000" cy="548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00655" y="6304614"/>
            <a:ext cx="21145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323D43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Use</a:t>
            </a:r>
            <a:r>
              <a:rPr spc="-9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965999"/>
            <a:ext cx="4572000" cy="5488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00655" y="6304614"/>
            <a:ext cx="21145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323D43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91200" y="32004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44196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91200" y="56388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629400" y="2628900"/>
            <a:ext cx="3000168" cy="1143000"/>
            <a:chOff x="6885998" y="2071914"/>
            <a:chExt cx="3000168" cy="1143000"/>
          </a:xfrm>
        </p:grpSpPr>
        <p:grpSp>
          <p:nvGrpSpPr>
            <p:cNvPr id="14" name="Group 13"/>
            <p:cNvGrpSpPr/>
            <p:nvPr/>
          </p:nvGrpSpPr>
          <p:grpSpPr>
            <a:xfrm>
              <a:off x="6885998" y="2071914"/>
              <a:ext cx="2486602" cy="1143000"/>
              <a:chOff x="6885998" y="2071914"/>
              <a:chExt cx="2486602" cy="1143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938736" y="2071914"/>
                <a:ext cx="2433864" cy="1143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153400" y="2285148"/>
                <a:ext cx="1219200" cy="70618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85998" y="2345854"/>
                <a:ext cx="16493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solidFill>
                      <a:schemeClr val="bg1"/>
                    </a:solidFill>
                  </a:rPr>
                  <a:t>User authentication</a:t>
                </a:r>
                <a:endParaRPr lang="en-GB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236857" y="2337745"/>
              <a:ext cx="16493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schemeClr val="bg1"/>
                  </a:solidFill>
                </a:rPr>
                <a:t>Show error message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44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Elicitation Methods and</a:t>
            </a:r>
            <a:r>
              <a:rPr spc="-35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3421379" cy="4111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Techniques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20"/>
              </a:spcBef>
              <a:buClr>
                <a:srgbClr val="323D43"/>
              </a:buClr>
              <a:buFont typeface="Georgia"/>
              <a:buChar char="–"/>
              <a:tabLst>
                <a:tab pos="755650" algn="l"/>
              </a:tabLst>
            </a:pPr>
            <a:r>
              <a:rPr lang="en-GB" sz="2000" b="1" spc="-5" dirty="0" smtClean="0">
                <a:solidFill>
                  <a:srgbClr val="414E55"/>
                </a:solidFill>
                <a:latin typeface="Georgia"/>
                <a:cs typeface="Georgia"/>
              </a:rPr>
              <a:t>Misuse</a:t>
            </a:r>
            <a:r>
              <a:rPr sz="2000" b="1" spc="-5" dirty="0" smtClean="0">
                <a:solidFill>
                  <a:srgbClr val="414E55"/>
                </a:solidFill>
                <a:latin typeface="Georgia"/>
                <a:cs typeface="Georgia"/>
              </a:rPr>
              <a:t>/</a:t>
            </a:r>
            <a:r>
              <a:rPr lang="en-GB" sz="2000" b="1" spc="-5" dirty="0" smtClean="0">
                <a:solidFill>
                  <a:srgbClr val="414E55"/>
                </a:solidFill>
                <a:latin typeface="Georgia"/>
                <a:cs typeface="Georgia"/>
              </a:rPr>
              <a:t>Abuse</a:t>
            </a:r>
            <a:r>
              <a:rPr sz="2000" b="1" spc="-85" dirty="0" smtClean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Cases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Font typeface="Georgia"/>
              <a:buChar char="–"/>
              <a:tabLst>
                <a:tab pos="755650" algn="l"/>
              </a:tabLst>
            </a:pPr>
            <a:r>
              <a:rPr sz="2000" b="1" dirty="0">
                <a:solidFill>
                  <a:srgbClr val="414E55"/>
                </a:solidFill>
                <a:latin typeface="Georgia"/>
                <a:cs typeface="Georgia"/>
              </a:rPr>
              <a:t>Attack</a:t>
            </a:r>
            <a:r>
              <a:rPr sz="2000" b="1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414E55"/>
                </a:solidFill>
                <a:latin typeface="Georgia"/>
                <a:cs typeface="Georgia"/>
              </a:rPr>
              <a:t>Trees</a:t>
            </a:r>
            <a:endParaRPr sz="20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Processes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820"/>
              </a:spcBef>
              <a:buClr>
                <a:srgbClr val="323D43"/>
              </a:buClr>
              <a:buFont typeface="Georgia"/>
              <a:buChar char="–"/>
              <a:tabLst>
                <a:tab pos="755650" algn="l"/>
              </a:tabLst>
            </a:pPr>
            <a:r>
              <a:rPr sz="2000" b="1" spc="-5" dirty="0">
                <a:solidFill>
                  <a:srgbClr val="414E55"/>
                </a:solidFill>
                <a:latin typeface="Georgia"/>
                <a:cs typeface="Georgia"/>
              </a:rPr>
              <a:t>SQUARE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SREP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CLASP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9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SECURE</a:t>
            </a:r>
            <a:r>
              <a:rPr sz="2000" spc="-100" dirty="0">
                <a:solidFill>
                  <a:srgbClr val="414E5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TROPOS</a:t>
            </a:r>
            <a:endParaRPr sz="20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000"/>
              </a:spcBef>
              <a:buClr>
                <a:srgbClr val="323D43"/>
              </a:buClr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414E55"/>
                </a:solidFill>
                <a:latin typeface="Georgia"/>
                <a:cs typeface="Georgia"/>
              </a:rPr>
              <a:t>KAOS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pc="-5" dirty="0" smtClean="0"/>
              <a:t>Misuse</a:t>
            </a:r>
            <a:r>
              <a:rPr spc="-90" dirty="0" smtClean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423275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9944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Tool for helping to think about software the same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way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attackers</a:t>
            </a:r>
            <a:r>
              <a:rPr sz="2400" spc="-6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pc="-5" dirty="0" smtClean="0"/>
              <a:t>Misuse</a:t>
            </a:r>
            <a:r>
              <a:rPr spc="-90" dirty="0" smtClean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423275" cy="195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9944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Tool for helping to think about software the same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way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attackers</a:t>
            </a:r>
            <a:r>
              <a:rPr sz="2400" spc="-6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 is a function the system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 is a function the system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</a:t>
            </a:r>
            <a:r>
              <a:rPr sz="24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allow</a:t>
            </a:r>
          </a:p>
        </p:txBody>
      </p:sp>
    </p:spTree>
    <p:extLst>
      <p:ext uri="{BB962C8B-B14F-4D97-AF65-F5344CB8AC3E}">
        <p14:creationId xmlns:p14="http://schemas.microsoft.com/office/powerpoint/2010/main" val="96421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pc="-5" dirty="0" smtClean="0"/>
              <a:t>Misuse</a:t>
            </a:r>
            <a:r>
              <a:rPr spc="-90" dirty="0" smtClean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6252"/>
            <a:ext cx="8423275" cy="368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9944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Tool for helping to think about software the same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way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attackers</a:t>
            </a:r>
            <a:r>
              <a:rPr sz="2400" spc="-6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 is a function the system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 is a function the system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SHOULD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NOT</a:t>
            </a:r>
            <a:r>
              <a:rPr sz="24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allow</a:t>
            </a:r>
          </a:p>
          <a:p>
            <a:pPr marL="355600" marR="5080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Specify a type of complete interaction between a system</a:t>
            </a:r>
            <a:r>
              <a:rPr sz="2400" spc="-1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and  one or more actors, where the results or the interaction are  </a:t>
            </a: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harmful to the </a:t>
            </a:r>
            <a:r>
              <a:rPr sz="2400" b="1" spc="-5" dirty="0" smtClean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,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one of the actors or one of the  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stakeholders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of the</a:t>
            </a:r>
            <a:r>
              <a:rPr sz="2400" spc="-4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4293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 </a:t>
            </a:r>
            <a:r>
              <a:rPr lang="en-GB" spc="-5" dirty="0" smtClean="0"/>
              <a:t>Misuse</a:t>
            </a:r>
            <a:r>
              <a:rPr spc="-80" dirty="0" smtClean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819085" y="1700212"/>
            <a:ext cx="7505827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Building </a:t>
            </a:r>
            <a:r>
              <a:rPr lang="en-GB" spc="-5" dirty="0" smtClean="0"/>
              <a:t>Misuse</a:t>
            </a:r>
            <a:r>
              <a:rPr spc="-60" dirty="0" smtClean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6348095" cy="37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Start from a normal use case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model</a:t>
            </a:r>
            <a:endParaRPr sz="24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actors</a:t>
            </a:r>
            <a:r>
              <a:rPr sz="2400" spc="-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(attackers</a:t>
            </a:r>
            <a:r>
              <a:rPr lang="en-GB" sz="2400" spc="-5" dirty="0">
                <a:solidFill>
                  <a:srgbClr val="323D43"/>
                </a:solidFill>
                <a:latin typeface="Georgia"/>
                <a:cs typeface="Georgia"/>
              </a:rPr>
              <a:t>/</a:t>
            </a: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misuser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)</a:t>
            </a:r>
            <a:endParaRPr sz="2400" dirty="0">
              <a:latin typeface="Georgia"/>
              <a:cs typeface="Georgia"/>
            </a:endParaRPr>
          </a:p>
          <a:p>
            <a:pPr marL="406400" lvl="1">
              <a:lnSpc>
                <a:spcPct val="100000"/>
              </a:lnSpc>
              <a:spcBef>
                <a:spcPts val="1780"/>
              </a:spcBef>
              <a:tabLst>
                <a:tab pos="862965" algn="l"/>
                <a:tab pos="863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What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skills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sz="2400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has?</a:t>
            </a:r>
            <a:endParaRPr sz="2400" dirty="0">
              <a:latin typeface="Georgia"/>
              <a:cs typeface="Georgia"/>
            </a:endParaRPr>
          </a:p>
          <a:p>
            <a:pPr marL="406400" lvl="1">
              <a:lnSpc>
                <a:spcPct val="100000"/>
              </a:lnSpc>
              <a:spcBef>
                <a:spcPts val="1220"/>
              </a:spcBef>
              <a:tabLst>
                <a:tab pos="862965" algn="l"/>
                <a:tab pos="863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What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resources 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has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?</a:t>
            </a:r>
            <a:endParaRPr sz="2400" dirty="0">
              <a:latin typeface="Georgia"/>
              <a:cs typeface="Georgia"/>
            </a:endParaRPr>
          </a:p>
          <a:p>
            <a:pPr marL="406400" lvl="1">
              <a:lnSpc>
                <a:spcPct val="100000"/>
              </a:lnSpc>
              <a:spcBef>
                <a:spcPts val="1120"/>
              </a:spcBef>
              <a:tabLst>
                <a:tab pos="862965" algn="l"/>
                <a:tab pos="863600" algn="l"/>
                <a:tab pos="4104004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What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does</a:t>
            </a:r>
            <a:r>
              <a:rPr sz="2400" spc="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</a:t>
            </a:r>
            <a:r>
              <a:rPr sz="2400" spc="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want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achieve?</a:t>
            </a:r>
            <a:endParaRPr sz="24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3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400" spc="-6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 dirty="0">
              <a:latin typeface="Georgia"/>
              <a:cs typeface="Georgia"/>
            </a:endParaRPr>
          </a:p>
          <a:p>
            <a:pPr marL="406400" lvl="1">
              <a:lnSpc>
                <a:spcPct val="100000"/>
              </a:lnSpc>
              <a:spcBef>
                <a:spcPts val="1780"/>
              </a:spcBef>
              <a:tabLst>
                <a:tab pos="862965" algn="l"/>
                <a:tab pos="863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-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What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can a bad guy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do?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Building Misuse</a:t>
            </a:r>
            <a:r>
              <a:rPr spc="-65" dirty="0"/>
              <a:t> </a:t>
            </a:r>
            <a:r>
              <a:rPr spc="-5" dirty="0" smtClean="0"/>
              <a:t>Cases</a:t>
            </a:r>
            <a:r>
              <a:rPr lang="en-GB" spc="-5" dirty="0" smtClean="0"/>
              <a:t> 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311150" y="1745932"/>
            <a:ext cx="8680450" cy="2597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64210" indent="-457200">
              <a:lnSpc>
                <a:spcPct val="100699"/>
              </a:lnSpc>
              <a:spcBef>
                <a:spcPts val="2000"/>
              </a:spcBef>
              <a:buFont typeface="+mj-lt"/>
              <a:buAutoNum type="arabicPeriod" startAt="4"/>
              <a:tabLst>
                <a:tab pos="469265" algn="l"/>
                <a:tab pos="469900" algn="l"/>
              </a:tabLst>
            </a:pP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threaten relationships between use cases</a:t>
            </a:r>
            <a:r>
              <a:rPr lang="en-GB"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and  misuse</a:t>
            </a:r>
            <a:r>
              <a:rPr lang="en-GB"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lang="en-GB" sz="24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202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lang="en-GB"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security use cases </a:t>
            </a:r>
            <a:r>
              <a:rPr lang="en-GB" sz="2400" dirty="0" err="1">
                <a:solidFill>
                  <a:srgbClr val="323D43"/>
                </a:solidFill>
                <a:latin typeface="Georgia"/>
                <a:cs typeface="Georgia"/>
              </a:rPr>
              <a:t>a.k.a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 security</a:t>
            </a:r>
            <a:r>
              <a:rPr lang="en-GB"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requirements</a:t>
            </a:r>
            <a:endParaRPr lang="en-GB" sz="24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469265" algn="l"/>
                <a:tab pos="469900" algn="l"/>
              </a:tabLst>
            </a:pP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798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</a:t>
            </a:r>
            <a:r>
              <a:rPr spc="-5" dirty="0"/>
              <a:t>o</a:t>
            </a:r>
            <a:r>
              <a:rPr dirty="0"/>
              <a:t>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5890895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Why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Requirements?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are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Requirements?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How do we elicit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Requirements?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har char="–"/>
              <a:tabLst>
                <a:tab pos="755650" algn="l"/>
              </a:tabLst>
            </a:pPr>
            <a:r>
              <a:rPr lang="en-GB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Misuse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2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Attack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Trees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Exercise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Create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Misuses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 for Online</a:t>
            </a:r>
            <a:r>
              <a:rPr sz="2400" spc="-6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Shop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</a:t>
            </a:r>
            <a:r>
              <a:rPr spc="-90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22309" cy="3957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400" b="1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400" dirty="0">
              <a:latin typeface="Georgia"/>
              <a:cs typeface="Georgia"/>
            </a:endParaRPr>
          </a:p>
          <a:p>
            <a:pPr marL="749300" marR="5080" lvl="1" indent="-279400">
              <a:lnSpc>
                <a:spcPts val="2600"/>
              </a:lnSpc>
              <a:spcBef>
                <a:spcPts val="200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 sequence of actions, including variants that a system  or other entity can perform, interacting with misusers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the entity and causing harm to some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stakeholder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if the  sequence is allowed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complete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Georgi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Misuser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749300" marR="183515" lvl="1" indent="-279400">
              <a:lnSpc>
                <a:spcPts val="2500"/>
              </a:lnSpc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An actor that initiates misuse cases either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intentionally  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inadvertently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 and misuse cases are shown in the same</a:t>
            </a:r>
            <a:r>
              <a:rPr sz="2400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diagram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76800" y="1371282"/>
            <a:ext cx="2057400" cy="686118"/>
            <a:chOff x="4876800" y="6086550"/>
            <a:chExt cx="2664460" cy="1152525"/>
          </a:xfrm>
        </p:grpSpPr>
        <p:sp>
          <p:nvSpPr>
            <p:cNvPr id="5" name="object 4"/>
            <p:cNvSpPr/>
            <p:nvPr/>
          </p:nvSpPr>
          <p:spPr>
            <a:xfrm>
              <a:off x="4876800" y="6086550"/>
              <a:ext cx="2664460" cy="1152525"/>
            </a:xfrm>
            <a:custGeom>
              <a:avLst/>
              <a:gdLst/>
              <a:ahLst/>
              <a:cxnLst/>
              <a:rect l="l" t="t" r="r" b="b"/>
              <a:pathLst>
                <a:path w="2664459" h="1152525">
                  <a:moveTo>
                    <a:pt x="0" y="576063"/>
                  </a:moveTo>
                  <a:lnTo>
                    <a:pt x="6098" y="520584"/>
                  </a:lnTo>
                  <a:lnTo>
                    <a:pt x="24020" y="466598"/>
                  </a:lnTo>
                  <a:lnTo>
                    <a:pt x="53208" y="414344"/>
                  </a:lnTo>
                  <a:lnTo>
                    <a:pt x="93105" y="364066"/>
                  </a:lnTo>
                  <a:lnTo>
                    <a:pt x="143150" y="316004"/>
                  </a:lnTo>
                  <a:lnTo>
                    <a:pt x="202787" y="270399"/>
                  </a:lnTo>
                  <a:lnTo>
                    <a:pt x="236027" y="248594"/>
                  </a:lnTo>
                  <a:lnTo>
                    <a:pt x="271456" y="227494"/>
                  </a:lnTo>
                  <a:lnTo>
                    <a:pt x="309004" y="207129"/>
                  </a:lnTo>
                  <a:lnTo>
                    <a:pt x="348601" y="187529"/>
                  </a:lnTo>
                  <a:lnTo>
                    <a:pt x="390177" y="168725"/>
                  </a:lnTo>
                  <a:lnTo>
                    <a:pt x="433662" y="150746"/>
                  </a:lnTo>
                  <a:lnTo>
                    <a:pt x="478986" y="133623"/>
                  </a:lnTo>
                  <a:lnTo>
                    <a:pt x="526081" y="117386"/>
                  </a:lnTo>
                  <a:lnTo>
                    <a:pt x="574875" y="102066"/>
                  </a:lnTo>
                  <a:lnTo>
                    <a:pt x="625299" y="87691"/>
                  </a:lnTo>
                  <a:lnTo>
                    <a:pt x="677284" y="74294"/>
                  </a:lnTo>
                  <a:lnTo>
                    <a:pt x="730760" y="61902"/>
                  </a:lnTo>
                  <a:lnTo>
                    <a:pt x="785656" y="50548"/>
                  </a:lnTo>
                  <a:lnTo>
                    <a:pt x="841904" y="40261"/>
                  </a:lnTo>
                  <a:lnTo>
                    <a:pt x="899433" y="31071"/>
                  </a:lnTo>
                  <a:lnTo>
                    <a:pt x="958173" y="23009"/>
                  </a:lnTo>
                  <a:lnTo>
                    <a:pt x="1018055" y="16104"/>
                  </a:lnTo>
                  <a:lnTo>
                    <a:pt x="1079009" y="10387"/>
                  </a:lnTo>
                  <a:lnTo>
                    <a:pt x="1140965" y="5888"/>
                  </a:lnTo>
                  <a:lnTo>
                    <a:pt x="1203853" y="2637"/>
                  </a:lnTo>
                  <a:lnTo>
                    <a:pt x="1267605" y="664"/>
                  </a:lnTo>
                  <a:lnTo>
                    <a:pt x="1332148" y="0"/>
                  </a:lnTo>
                  <a:lnTo>
                    <a:pt x="1396692" y="664"/>
                  </a:lnTo>
                  <a:lnTo>
                    <a:pt x="1460442" y="2637"/>
                  </a:lnTo>
                  <a:lnTo>
                    <a:pt x="1523330" y="5888"/>
                  </a:lnTo>
                  <a:lnTo>
                    <a:pt x="1585286" y="10387"/>
                  </a:lnTo>
                  <a:lnTo>
                    <a:pt x="1646240" y="16104"/>
                  </a:lnTo>
                  <a:lnTo>
                    <a:pt x="1706121" y="23009"/>
                  </a:lnTo>
                  <a:lnTo>
                    <a:pt x="1764862" y="31071"/>
                  </a:lnTo>
                  <a:lnTo>
                    <a:pt x="1822390" y="40261"/>
                  </a:lnTo>
                  <a:lnTo>
                    <a:pt x="1878638" y="50548"/>
                  </a:lnTo>
                  <a:lnTo>
                    <a:pt x="1933534" y="61902"/>
                  </a:lnTo>
                  <a:lnTo>
                    <a:pt x="1987009" y="74294"/>
                  </a:lnTo>
                  <a:lnTo>
                    <a:pt x="2038994" y="87691"/>
                  </a:lnTo>
                  <a:lnTo>
                    <a:pt x="2089419" y="102066"/>
                  </a:lnTo>
                  <a:lnTo>
                    <a:pt x="2138213" y="117386"/>
                  </a:lnTo>
                  <a:lnTo>
                    <a:pt x="2185308" y="133623"/>
                  </a:lnTo>
                  <a:lnTo>
                    <a:pt x="2230633" y="150746"/>
                  </a:lnTo>
                  <a:lnTo>
                    <a:pt x="2274118" y="168725"/>
                  </a:lnTo>
                  <a:lnTo>
                    <a:pt x="2315694" y="187529"/>
                  </a:lnTo>
                  <a:lnTo>
                    <a:pt x="2355290" y="207129"/>
                  </a:lnTo>
                  <a:lnTo>
                    <a:pt x="2392838" y="227494"/>
                  </a:lnTo>
                  <a:lnTo>
                    <a:pt x="2428268" y="248594"/>
                  </a:lnTo>
                  <a:lnTo>
                    <a:pt x="2461508" y="270399"/>
                  </a:lnTo>
                  <a:lnTo>
                    <a:pt x="2492491" y="292879"/>
                  </a:lnTo>
                  <a:lnTo>
                    <a:pt x="2547402" y="339743"/>
                  </a:lnTo>
                  <a:lnTo>
                    <a:pt x="2592443" y="388943"/>
                  </a:lnTo>
                  <a:lnTo>
                    <a:pt x="2627056" y="440239"/>
                  </a:lnTo>
                  <a:lnTo>
                    <a:pt x="2650681" y="493389"/>
                  </a:lnTo>
                  <a:lnTo>
                    <a:pt x="2662761" y="548152"/>
                  </a:lnTo>
                  <a:lnTo>
                    <a:pt x="2664297" y="576063"/>
                  </a:lnTo>
                  <a:lnTo>
                    <a:pt x="2662761" y="603974"/>
                  </a:lnTo>
                  <a:lnTo>
                    <a:pt x="2650681" y="658737"/>
                  </a:lnTo>
                  <a:lnTo>
                    <a:pt x="2627056" y="711887"/>
                  </a:lnTo>
                  <a:lnTo>
                    <a:pt x="2592443" y="763183"/>
                  </a:lnTo>
                  <a:lnTo>
                    <a:pt x="2547402" y="812384"/>
                  </a:lnTo>
                  <a:lnTo>
                    <a:pt x="2492491" y="859247"/>
                  </a:lnTo>
                  <a:lnTo>
                    <a:pt x="2461508" y="881727"/>
                  </a:lnTo>
                  <a:lnTo>
                    <a:pt x="2428268" y="903532"/>
                  </a:lnTo>
                  <a:lnTo>
                    <a:pt x="2392838" y="924633"/>
                  </a:lnTo>
                  <a:lnTo>
                    <a:pt x="2355290" y="944998"/>
                  </a:lnTo>
                  <a:lnTo>
                    <a:pt x="2315694" y="964598"/>
                  </a:lnTo>
                  <a:lnTo>
                    <a:pt x="2274118" y="983402"/>
                  </a:lnTo>
                  <a:lnTo>
                    <a:pt x="2230633" y="1001381"/>
                  </a:lnTo>
                  <a:lnTo>
                    <a:pt x="2185308" y="1018504"/>
                  </a:lnTo>
                  <a:lnTo>
                    <a:pt x="2138213" y="1034741"/>
                  </a:lnTo>
                  <a:lnTo>
                    <a:pt x="2089419" y="1050062"/>
                  </a:lnTo>
                  <a:lnTo>
                    <a:pt x="2038994" y="1064436"/>
                  </a:lnTo>
                  <a:lnTo>
                    <a:pt x="1987009" y="1077834"/>
                  </a:lnTo>
                  <a:lnTo>
                    <a:pt x="1933534" y="1090225"/>
                  </a:lnTo>
                  <a:lnTo>
                    <a:pt x="1878638" y="1101579"/>
                  </a:lnTo>
                  <a:lnTo>
                    <a:pt x="1822390" y="1111867"/>
                  </a:lnTo>
                  <a:lnTo>
                    <a:pt x="1764862" y="1121057"/>
                  </a:lnTo>
                  <a:lnTo>
                    <a:pt x="1706121" y="1129119"/>
                  </a:lnTo>
                  <a:lnTo>
                    <a:pt x="1646240" y="1136024"/>
                  </a:lnTo>
                  <a:lnTo>
                    <a:pt x="1585286" y="1141741"/>
                  </a:lnTo>
                  <a:lnTo>
                    <a:pt x="1523330" y="1146240"/>
                  </a:lnTo>
                  <a:lnTo>
                    <a:pt x="1460442" y="1149491"/>
                  </a:lnTo>
                  <a:lnTo>
                    <a:pt x="1396692" y="1151464"/>
                  </a:lnTo>
                  <a:lnTo>
                    <a:pt x="1332148" y="1152129"/>
                  </a:lnTo>
                  <a:lnTo>
                    <a:pt x="1267605" y="1151464"/>
                  </a:lnTo>
                  <a:lnTo>
                    <a:pt x="1203853" y="1149491"/>
                  </a:lnTo>
                  <a:lnTo>
                    <a:pt x="1140965" y="1146240"/>
                  </a:lnTo>
                  <a:lnTo>
                    <a:pt x="1079009" y="1141741"/>
                  </a:lnTo>
                  <a:lnTo>
                    <a:pt x="1018055" y="1136024"/>
                  </a:lnTo>
                  <a:lnTo>
                    <a:pt x="958173" y="1129119"/>
                  </a:lnTo>
                  <a:lnTo>
                    <a:pt x="899433" y="1121057"/>
                  </a:lnTo>
                  <a:lnTo>
                    <a:pt x="841904" y="1111867"/>
                  </a:lnTo>
                  <a:lnTo>
                    <a:pt x="785656" y="1101579"/>
                  </a:lnTo>
                  <a:lnTo>
                    <a:pt x="730760" y="1090225"/>
                  </a:lnTo>
                  <a:lnTo>
                    <a:pt x="677284" y="1077834"/>
                  </a:lnTo>
                  <a:lnTo>
                    <a:pt x="625299" y="1064436"/>
                  </a:lnTo>
                  <a:lnTo>
                    <a:pt x="574875" y="1050062"/>
                  </a:lnTo>
                  <a:lnTo>
                    <a:pt x="526081" y="1034741"/>
                  </a:lnTo>
                  <a:lnTo>
                    <a:pt x="478986" y="1018504"/>
                  </a:lnTo>
                  <a:lnTo>
                    <a:pt x="433662" y="1001381"/>
                  </a:lnTo>
                  <a:lnTo>
                    <a:pt x="390177" y="983402"/>
                  </a:lnTo>
                  <a:lnTo>
                    <a:pt x="348601" y="964598"/>
                  </a:lnTo>
                  <a:lnTo>
                    <a:pt x="309004" y="944998"/>
                  </a:lnTo>
                  <a:lnTo>
                    <a:pt x="271456" y="924633"/>
                  </a:lnTo>
                  <a:lnTo>
                    <a:pt x="236027" y="903532"/>
                  </a:lnTo>
                  <a:lnTo>
                    <a:pt x="202787" y="881727"/>
                  </a:lnTo>
                  <a:lnTo>
                    <a:pt x="171804" y="859247"/>
                  </a:lnTo>
                  <a:lnTo>
                    <a:pt x="116894" y="812384"/>
                  </a:lnTo>
                  <a:lnTo>
                    <a:pt x="71853" y="763183"/>
                  </a:lnTo>
                  <a:lnTo>
                    <a:pt x="37241" y="711887"/>
                  </a:lnTo>
                  <a:lnTo>
                    <a:pt x="13616" y="658737"/>
                  </a:lnTo>
                  <a:lnTo>
                    <a:pt x="1536" y="603974"/>
                  </a:lnTo>
                  <a:lnTo>
                    <a:pt x="0" y="576063"/>
                  </a:lnTo>
                  <a:close/>
                </a:path>
              </a:pathLst>
            </a:custGeom>
            <a:ln w="12699">
              <a:solidFill>
                <a:srgbClr val="2129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5483772" y="6430163"/>
              <a:ext cx="1619517" cy="4652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GB" spc="-5" dirty="0" err="1" smtClean="0">
                  <a:solidFill>
                    <a:srgbClr val="323D43"/>
                  </a:solidFill>
                  <a:latin typeface="Georgia"/>
                  <a:cs typeface="Georgia"/>
                </a:rPr>
                <a:t>Misu</a:t>
              </a:r>
              <a:r>
                <a:rPr spc="-5" dirty="0" smtClean="0">
                  <a:solidFill>
                    <a:srgbClr val="323D43"/>
                  </a:solidFill>
                  <a:latin typeface="Georgia"/>
                  <a:cs typeface="Georgia"/>
                </a:rPr>
                <a:t>se</a:t>
              </a:r>
              <a:r>
                <a:rPr spc="-95" dirty="0" smtClean="0">
                  <a:solidFill>
                    <a:srgbClr val="323D43"/>
                  </a:solidFill>
                  <a:latin typeface="Georgia"/>
                  <a:cs typeface="Georgia"/>
                </a:rPr>
                <a:t> </a:t>
              </a:r>
              <a:r>
                <a:rPr dirty="0">
                  <a:solidFill>
                    <a:srgbClr val="323D43"/>
                  </a:solidFill>
                  <a:latin typeface="Georgia"/>
                  <a:cs typeface="Georgia"/>
                </a:rPr>
                <a:t>Case</a:t>
              </a:r>
              <a:endParaRPr dirty="0">
                <a:latin typeface="Georgia"/>
                <a:cs typeface="Georgi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516547" y="3886199"/>
            <a:ext cx="596438" cy="914149"/>
            <a:chOff x="590355" y="5678486"/>
            <a:chExt cx="859763" cy="1535132"/>
          </a:xfrm>
        </p:grpSpPr>
        <p:sp>
          <p:nvSpPr>
            <p:cNvPr id="10" name="object 9"/>
            <p:cNvSpPr txBox="1"/>
            <p:nvPr/>
          </p:nvSpPr>
          <p:spPr>
            <a:xfrm>
              <a:off x="590355" y="6929351"/>
              <a:ext cx="859763" cy="28426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GB" sz="1100" dirty="0" smtClean="0">
                  <a:solidFill>
                    <a:srgbClr val="323D43"/>
                  </a:solidFill>
                  <a:latin typeface="Georgia"/>
                  <a:cs typeface="Georgia"/>
                </a:rPr>
                <a:t>Misuser</a:t>
              </a:r>
              <a:endParaRPr sz="1100" dirty="0">
                <a:latin typeface="Georgia"/>
                <a:cs typeface="Georgia"/>
              </a:endParaRPr>
            </a:p>
          </p:txBody>
        </p:sp>
        <p:sp>
          <p:nvSpPr>
            <p:cNvPr id="11" name="object 10"/>
            <p:cNvSpPr/>
            <p:nvPr/>
          </p:nvSpPr>
          <p:spPr>
            <a:xfrm>
              <a:off x="810694" y="5678486"/>
              <a:ext cx="212725" cy="266700"/>
            </a:xfrm>
            <a:custGeom>
              <a:avLst/>
              <a:gdLst/>
              <a:ahLst/>
              <a:cxnLst/>
              <a:rect l="l" t="t" r="r" b="b"/>
              <a:pathLst>
                <a:path w="212725" h="266700">
                  <a:moveTo>
                    <a:pt x="0" y="133349"/>
                  </a:moveTo>
                  <a:lnTo>
                    <a:pt x="12699" y="66674"/>
                  </a:lnTo>
                  <a:lnTo>
                    <a:pt x="52387" y="19050"/>
                  </a:lnTo>
                  <a:lnTo>
                    <a:pt x="106362" y="0"/>
                  </a:lnTo>
                  <a:lnTo>
                    <a:pt x="131762" y="6349"/>
                  </a:lnTo>
                  <a:lnTo>
                    <a:pt x="180974" y="41275"/>
                  </a:lnTo>
                  <a:lnTo>
                    <a:pt x="209549" y="98424"/>
                  </a:lnTo>
                  <a:lnTo>
                    <a:pt x="212724" y="133349"/>
                  </a:lnTo>
                  <a:lnTo>
                    <a:pt x="209549" y="168274"/>
                  </a:lnTo>
                  <a:lnTo>
                    <a:pt x="180974" y="230187"/>
                  </a:lnTo>
                  <a:lnTo>
                    <a:pt x="131762" y="265112"/>
                  </a:lnTo>
                  <a:lnTo>
                    <a:pt x="106362" y="266699"/>
                  </a:lnTo>
                  <a:lnTo>
                    <a:pt x="79374" y="265112"/>
                  </a:lnTo>
                  <a:lnTo>
                    <a:pt x="31749" y="230187"/>
                  </a:lnTo>
                  <a:lnTo>
                    <a:pt x="1587" y="168274"/>
                  </a:lnTo>
                  <a:lnTo>
                    <a:pt x="0" y="1333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629719" y="6078536"/>
              <a:ext cx="574675" cy="0"/>
            </a:xfrm>
            <a:custGeom>
              <a:avLst/>
              <a:gdLst/>
              <a:ahLst/>
              <a:cxnLst/>
              <a:rect l="l" t="t" r="r" b="b"/>
              <a:pathLst>
                <a:path w="574675">
                  <a:moveTo>
                    <a:pt x="0" y="0"/>
                  </a:moveTo>
                  <a:lnTo>
                    <a:pt x="574674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917056" y="6530973"/>
              <a:ext cx="212725" cy="347980"/>
            </a:xfrm>
            <a:custGeom>
              <a:avLst/>
              <a:gdLst/>
              <a:ahLst/>
              <a:cxnLst/>
              <a:rect l="l" t="t" r="r" b="b"/>
              <a:pathLst>
                <a:path w="212725" h="347979">
                  <a:moveTo>
                    <a:pt x="0" y="0"/>
                  </a:moveTo>
                  <a:lnTo>
                    <a:pt x="212724" y="3476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704332" y="5945186"/>
              <a:ext cx="212725" cy="933450"/>
            </a:xfrm>
            <a:custGeom>
              <a:avLst/>
              <a:gdLst/>
              <a:ahLst/>
              <a:cxnLst/>
              <a:rect l="l" t="t" r="r" b="b"/>
              <a:pathLst>
                <a:path w="212725" h="933450">
                  <a:moveTo>
                    <a:pt x="212724" y="0"/>
                  </a:moveTo>
                  <a:lnTo>
                    <a:pt x="212724" y="585786"/>
                  </a:lnTo>
                  <a:lnTo>
                    <a:pt x="0" y="93344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</a:t>
            </a:r>
            <a:r>
              <a:rPr spc="-90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61350" cy="3108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Relationships between use cases and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Mitigate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–"/>
            </a:pPr>
            <a:endParaRPr sz="1850" dirty="0">
              <a:latin typeface="Times New Roman"/>
              <a:cs typeface="Times New Roman"/>
            </a:endParaRP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endParaRPr sz="2400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10"/>
              </a:spcBef>
              <a:buChar char="•"/>
              <a:tabLst>
                <a:tab pos="11557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Threaten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0720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</a:t>
            </a:r>
            <a:r>
              <a:rPr spc="-90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61350" cy="373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Relationships between use cases and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Mitigate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–"/>
            </a:pPr>
            <a:endParaRPr sz="1850" dirty="0">
              <a:latin typeface="Times New Roman"/>
              <a:cs typeface="Times New Roman"/>
            </a:endParaRP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endParaRPr sz="2400" dirty="0" smtClean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10"/>
              </a:spcBef>
              <a:buChar char="•"/>
              <a:tabLst>
                <a:tab pos="11557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 smtClean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Threaten</a:t>
            </a:r>
            <a:endParaRPr sz="2400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35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exploited or hindered by the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</a:t>
            </a:r>
            <a:r>
              <a:rPr spc="-90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6135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Relationships between use cases and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 dirty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Mitigate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–"/>
            </a:pPr>
            <a:endParaRPr sz="1850" dirty="0">
              <a:latin typeface="Times New Roman"/>
              <a:cs typeface="Times New Roman"/>
            </a:endParaRP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a countermeasure against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400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10"/>
              </a:spcBef>
              <a:buChar char="•"/>
              <a:tabLst>
                <a:tab pos="11557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endParaRPr sz="2400" dirty="0" smtClean="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dirty="0" smtClean="0">
                <a:solidFill>
                  <a:srgbClr val="323D43"/>
                </a:solidFill>
                <a:latin typeface="Georgia"/>
                <a:cs typeface="Georgia"/>
              </a:rPr>
              <a:t>Threaten</a:t>
            </a:r>
            <a:endParaRPr sz="2400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35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exploited or hindered by the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16996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</a:t>
            </a:r>
            <a:r>
              <a:rPr spc="-90" dirty="0"/>
              <a:t> </a:t>
            </a:r>
            <a:r>
              <a:rPr spc="-5" dirty="0"/>
              <a:t>Cases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6135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Relationships between use cases and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68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Mitigate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–"/>
            </a:pPr>
            <a:endParaRPr sz="1850">
              <a:latin typeface="Times New Roman"/>
              <a:cs typeface="Times New Roman"/>
            </a:endParaRPr>
          </a:p>
          <a:p>
            <a:pPr marL="1155700" marR="345440" lvl="2" indent="-228600">
              <a:lnSpc>
                <a:spcPts val="2820"/>
              </a:lnSpc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a countermeasure against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 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case</a:t>
            </a:r>
            <a:endParaRPr sz="240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10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the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requirement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dirty="0">
                <a:solidFill>
                  <a:srgbClr val="323D43"/>
                </a:solidFill>
                <a:latin typeface="Georgia"/>
                <a:cs typeface="Georgia"/>
              </a:rPr>
              <a:t>Threaten</a:t>
            </a:r>
            <a:endParaRPr sz="240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035"/>
              </a:spcBef>
              <a:buChar char="•"/>
              <a:tabLst>
                <a:tab pos="11557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use case is exploited or hindered by the a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72280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Misuse</a:t>
            </a:r>
            <a:r>
              <a:rPr spc="-9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73990" y="1700212"/>
            <a:ext cx="8341409" cy="500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</a:t>
            </a:r>
            <a:r>
              <a:rPr spc="-5" dirty="0"/>
              <a:t>Misuse</a:t>
            </a:r>
            <a:r>
              <a:rPr spc="-9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573990" y="1700212"/>
            <a:ext cx="8341409" cy="500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4-Point Star 4"/>
          <p:cNvSpPr/>
          <p:nvPr/>
        </p:nvSpPr>
        <p:spPr>
          <a:xfrm>
            <a:off x="2590800" y="3962400"/>
            <a:ext cx="228600" cy="152400"/>
          </a:xfrm>
          <a:prstGeom prst="star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4-Point Star 5"/>
          <p:cNvSpPr/>
          <p:nvPr/>
        </p:nvSpPr>
        <p:spPr>
          <a:xfrm>
            <a:off x="2544170" y="4953000"/>
            <a:ext cx="228600" cy="152400"/>
          </a:xfrm>
          <a:prstGeom prst="star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4-Point Star 6"/>
          <p:cNvSpPr/>
          <p:nvPr/>
        </p:nvSpPr>
        <p:spPr>
          <a:xfrm>
            <a:off x="2492542" y="6152214"/>
            <a:ext cx="228600" cy="152400"/>
          </a:xfrm>
          <a:prstGeom prst="star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72000" y="2209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Security Use Case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a.k.a. Security requirements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699299"/>
            <a:ext cx="508762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 Case</a:t>
            </a:r>
            <a:r>
              <a:rPr spc="-80" dirty="0"/>
              <a:t> </a:t>
            </a:r>
            <a:r>
              <a:rPr spc="-5" dirty="0"/>
              <a:t>Template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436610" cy="3999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Name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Obtain</a:t>
            </a:r>
            <a:r>
              <a:rPr sz="2000" spc="-8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6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Summary: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Hacker obtains and misuse user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700"/>
              </a:spcBef>
            </a:pP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Basic</a:t>
            </a:r>
            <a:r>
              <a:rPr sz="2000" b="1" spc="-8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Path</a:t>
            </a:r>
            <a:endParaRPr sz="20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bp0 An hacker has hacked a network host computer and installed an IP  packet sniffer (step bp0-1.) All sequences of messages sent through the  compromised host and which contain strings like 'Logon', 'Username',  'Password',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'passwd'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etc. are intercepted and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analysed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further (step bp0-2  and extension point e1.) In this way, the hacker collects (likely) user names  and passwords along with the IP addresses of the computers they are valid  on (step bp0-3.) The hacker- possibly much later - uses the user name and  password to gain illegal operator access to web application(step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bp0-4.)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 Case</a:t>
            </a:r>
            <a:r>
              <a:rPr spc="-80" dirty="0"/>
              <a:t> </a:t>
            </a:r>
            <a:r>
              <a:rPr spc="-5" dirty="0"/>
              <a:t>Template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5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6868795" cy="3415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Alternative</a:t>
            </a:r>
            <a:r>
              <a:rPr sz="20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paths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ap1 The Hacker has operator privileges on the network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host.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Capture</a:t>
            </a:r>
            <a:r>
              <a:rPr sz="20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Points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70800"/>
              </a:lnSpc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cp1 The password does not work because it has been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changed  cp2 The password does not work because it is expired  </a:t>
            </a: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Extension</a:t>
            </a:r>
            <a:r>
              <a:rPr sz="2000" b="1" spc="-4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Points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Triggers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tr1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Always</a:t>
            </a:r>
            <a:r>
              <a:rPr sz="2000" spc="-9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323D43"/>
                </a:solidFill>
                <a:latin typeface="Georgia"/>
                <a:cs typeface="Georgia"/>
              </a:rPr>
              <a:t>true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 Case</a:t>
            </a:r>
            <a:r>
              <a:rPr spc="-80" dirty="0"/>
              <a:t> </a:t>
            </a:r>
            <a:r>
              <a:rPr spc="-5" dirty="0"/>
              <a:t>Template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7732" y="6304614"/>
            <a:ext cx="234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323D43"/>
                </a:solidFill>
                <a:latin typeface="Georgia"/>
                <a:cs typeface="Georgia"/>
              </a:rPr>
              <a:t>20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229600" cy="402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Preconditions:</a:t>
            </a:r>
            <a:endParaRPr sz="2000">
              <a:latin typeface="Georgia"/>
              <a:cs typeface="Georgia"/>
            </a:endParaRPr>
          </a:p>
          <a:p>
            <a:pPr marL="12700" marR="368935">
              <a:lnSpc>
                <a:spcPts val="4100"/>
              </a:lnSpc>
              <a:spcBef>
                <a:spcPts val="32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pc1 The system has a special user 'operator' with extended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authorities.  pc2 The system allows the operator to log on over the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network.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Assumptions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as1 The operator uses the network to log on to the system as operator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(for  all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paths.)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Worst case threat</a:t>
            </a:r>
            <a:r>
              <a:rPr sz="2000" b="1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(postcondition):</a:t>
            </a:r>
            <a:endParaRPr sz="2000">
              <a:latin typeface="Georgia"/>
              <a:cs typeface="Georgia"/>
            </a:endParaRPr>
          </a:p>
          <a:p>
            <a:pPr marL="12700" marR="93980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wc1 The hacker has operator authorities on the web app for an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unlimited  time, i.e., she is never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caught.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Learning</a:t>
            </a:r>
            <a:r>
              <a:rPr spc="-4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165975" cy="231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By the end of today’s lecture you should be able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to:</a:t>
            </a:r>
            <a:endParaRPr sz="2400">
              <a:latin typeface="Georgia"/>
              <a:cs typeface="Georgia"/>
            </a:endParaRPr>
          </a:p>
          <a:p>
            <a:pPr marL="749300" marR="325755" lvl="1" indent="-279400">
              <a:lnSpc>
                <a:spcPts val="2600"/>
              </a:lnSpc>
              <a:spcBef>
                <a:spcPts val="200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Differentiate between functional and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 requirements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8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Compare use cases and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>
              <a:latin typeface="Georgia"/>
              <a:cs typeface="Georgia"/>
            </a:endParaRPr>
          </a:p>
          <a:p>
            <a:pPr marL="755650" lvl="1" indent="-285750">
              <a:lnSpc>
                <a:spcPct val="100000"/>
              </a:lnSpc>
              <a:spcBef>
                <a:spcPts val="1120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List and identify misuse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 Case</a:t>
            </a:r>
            <a:r>
              <a:rPr spc="-80" dirty="0"/>
              <a:t> </a:t>
            </a:r>
            <a:r>
              <a:rPr spc="-5" dirty="0"/>
              <a:t>Template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181975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Capture guarantee</a:t>
            </a:r>
            <a:r>
              <a:rPr sz="2000" b="1" spc="-3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323D43"/>
                </a:solidFill>
                <a:latin typeface="Georgia"/>
                <a:cs typeface="Georgia"/>
              </a:rPr>
              <a:t>(postcondition):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dcg1 The hacker never gets operator authorities on the web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app.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Related business</a:t>
            </a:r>
            <a:r>
              <a:rPr sz="20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rules: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br1 The role of web app operator shall give full privileges on the web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app,  the web app computer and the associated local network host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computers.</a:t>
            </a:r>
            <a:endParaRPr sz="2000">
              <a:latin typeface="Georgia"/>
              <a:cs typeface="Georgia"/>
            </a:endParaRPr>
          </a:p>
          <a:p>
            <a:pPr marL="12700" marR="622935">
              <a:lnSpc>
                <a:spcPct val="100000"/>
              </a:lnSpc>
              <a:spcBef>
                <a:spcPts val="1700"/>
              </a:spcBef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br2 Only the role of e-shop system operator shall give the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privileges  mentioned in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br1.</a:t>
            </a:r>
            <a:endParaRPr sz="2000">
              <a:latin typeface="Georgia"/>
              <a:cs typeface="Georgia"/>
            </a:endParaRPr>
          </a:p>
          <a:p>
            <a:pPr marL="12700" marR="1332865">
              <a:lnSpc>
                <a:spcPct val="100000"/>
              </a:lnSpc>
              <a:spcBef>
                <a:spcPts val="17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Potential misuser profile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: Highly skilled, potentially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host  administrator with criminal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intent.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Misuse Case</a:t>
            </a:r>
            <a:r>
              <a:rPr spc="-80" dirty="0"/>
              <a:t> </a:t>
            </a:r>
            <a:r>
              <a:rPr spc="-5" dirty="0"/>
              <a:t>Template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91525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Stakeholders and</a:t>
            </a:r>
            <a:r>
              <a:rPr sz="2000" b="1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threats: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GB" sz="20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000" dirty="0" smtClean="0">
                <a:solidFill>
                  <a:srgbClr val="323D43"/>
                </a:solidFill>
                <a:latin typeface="Georgia"/>
                <a:cs typeface="Georgia"/>
              </a:rPr>
              <a:t>      </a:t>
            </a:r>
            <a:r>
              <a:rPr sz="2000" b="1" dirty="0" smtClean="0">
                <a:solidFill>
                  <a:srgbClr val="323D43"/>
                </a:solidFill>
                <a:latin typeface="Georgia"/>
                <a:cs typeface="Georgia"/>
              </a:rPr>
              <a:t>sh1</a:t>
            </a:r>
            <a:r>
              <a:rPr sz="2000" b="1" spc="-1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company</a:t>
            </a:r>
            <a:endParaRPr sz="2000" b="1" dirty="0">
              <a:latin typeface="Georgia"/>
              <a:cs typeface="Georgia"/>
            </a:endParaRPr>
          </a:p>
          <a:p>
            <a:pPr marL="469900" marR="5080" lvl="1" indent="457200">
              <a:lnSpc>
                <a:spcPct val="15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reduced turnover if misuser uses operator access to sabotage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system  </a:t>
            </a:r>
            <a:endParaRPr lang="en-GB" sz="20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469900" marR="5080" lvl="1">
              <a:lnSpc>
                <a:spcPct val="150000"/>
              </a:lnSpc>
              <a:spcBef>
                <a:spcPts val="300"/>
              </a:spcBef>
              <a:tabLst>
                <a:tab pos="755650" algn="l"/>
              </a:tabLst>
            </a:pPr>
            <a:r>
              <a:rPr sz="2000" b="1" dirty="0" smtClean="0">
                <a:solidFill>
                  <a:srgbClr val="323D43"/>
                </a:solidFill>
                <a:latin typeface="Georgia"/>
                <a:cs typeface="Georgia"/>
              </a:rPr>
              <a:t>sh2</a:t>
            </a:r>
            <a:r>
              <a:rPr sz="2000" b="1" spc="-1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customer</a:t>
            </a:r>
            <a:endParaRPr sz="2000" b="1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23D43"/>
              </a:buClr>
              <a:buFont typeface="Georgia"/>
              <a:buChar char="–"/>
            </a:pPr>
            <a:endParaRPr sz="1550" dirty="0">
              <a:latin typeface="Times New Roman"/>
              <a:cs typeface="Times New Roman"/>
            </a:endParaRPr>
          </a:p>
          <a:p>
            <a:pPr marL="749300" marR="594995" indent="-279400">
              <a:lnSpc>
                <a:spcPts val="2100"/>
              </a:lnSpc>
              <a:buChar char="–"/>
              <a:tabLst>
                <a:tab pos="755650" algn="l"/>
              </a:tabLst>
            </a:pP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loss of privacy if misuser uses operator access to find out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about  customer’s shopping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habits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Scope: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Entire business and business</a:t>
            </a:r>
            <a:r>
              <a:rPr sz="20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environment.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b="1" dirty="0">
                <a:solidFill>
                  <a:srgbClr val="323D43"/>
                </a:solidFill>
                <a:latin typeface="Georgia"/>
                <a:cs typeface="Georgia"/>
              </a:rPr>
              <a:t>Abstraction level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: Misuser</a:t>
            </a:r>
            <a:r>
              <a:rPr sz="20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323D43"/>
                </a:solidFill>
                <a:latin typeface="Georgia"/>
                <a:cs typeface="Georgia"/>
              </a:rPr>
              <a:t>goal</a:t>
            </a:r>
            <a:r>
              <a:rPr sz="2000" dirty="0" smtClean="0">
                <a:solidFill>
                  <a:srgbClr val="323D43"/>
                </a:solidFill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Attack</a:t>
            </a:r>
            <a:r>
              <a:rPr spc="-105" dirty="0"/>
              <a:t> </a:t>
            </a:r>
            <a:r>
              <a:rPr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1532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Proposed by Bruce </a:t>
            </a:r>
            <a:r>
              <a:rPr lang="en-GB" sz="2400" dirty="0" err="1" smtClean="0">
                <a:solidFill>
                  <a:srgbClr val="323D43"/>
                </a:solidFill>
                <a:latin typeface="Georgia"/>
                <a:cs typeface="Georgia"/>
              </a:rPr>
              <a:t>Schneier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, 1999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Used for threat modelling, security requirements elicitation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It focuses on the attackers and the different ways they may try to attack systems.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</a:pP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Attack</a:t>
            </a:r>
            <a:r>
              <a:rPr spc="-105" dirty="0"/>
              <a:t> </a:t>
            </a:r>
            <a:r>
              <a:rPr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15325" cy="3767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Root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the tree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represents the attack goal. 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19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Branches in the tree represent the different paths an attacker can follow to achieve his/her goal. 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Two possible attack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decompositions:</a:t>
            </a:r>
            <a:endParaRPr sz="2400" dirty="0">
              <a:latin typeface="Georgia"/>
              <a:cs typeface="Georgia"/>
            </a:endParaRPr>
          </a:p>
          <a:p>
            <a:pPr marL="749300" marR="338455" lvl="1" indent="-279400">
              <a:lnSpc>
                <a:spcPts val="2600"/>
              </a:lnSpc>
              <a:spcBef>
                <a:spcPts val="21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 smtClean="0">
                <a:solidFill>
                  <a:srgbClr val="323D43"/>
                </a:solidFill>
                <a:latin typeface="Georgia"/>
                <a:cs typeface="Georgia"/>
              </a:rPr>
              <a:t>AND-decomposition</a:t>
            </a:r>
            <a:r>
              <a:rPr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All </a:t>
            </a:r>
            <a:r>
              <a:rPr lang="en-GB" sz="2400" dirty="0" err="1" smtClean="0">
                <a:solidFill>
                  <a:srgbClr val="323D43"/>
                </a:solidFill>
                <a:latin typeface="Georgia"/>
                <a:cs typeface="Georgia"/>
              </a:rPr>
              <a:t>subgoals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must be fulfilled in order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for the parent attack to</a:t>
            </a:r>
            <a:r>
              <a:rPr sz="2400" spc="-10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succeed.</a:t>
            </a:r>
            <a:endParaRPr sz="2400" dirty="0">
              <a:latin typeface="Georgia"/>
              <a:cs typeface="Georgia"/>
            </a:endParaRPr>
          </a:p>
          <a:p>
            <a:pPr marL="749300" marR="262255" lvl="1" indent="-279400">
              <a:lnSpc>
                <a:spcPts val="2600"/>
              </a:lnSpc>
              <a:spcBef>
                <a:spcPts val="1400"/>
              </a:spcBef>
              <a:buFont typeface="Georgia"/>
              <a:buChar char="–"/>
              <a:tabLst>
                <a:tab pos="755650" algn="l"/>
              </a:tabLst>
            </a:pPr>
            <a:r>
              <a:rPr sz="2400" b="1" spc="-5" dirty="0">
                <a:solidFill>
                  <a:srgbClr val="323D43"/>
                </a:solidFill>
                <a:latin typeface="Georgia"/>
                <a:cs typeface="Georgia"/>
              </a:rPr>
              <a:t>OR-decomposition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: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At least one of the </a:t>
            </a:r>
            <a:r>
              <a:rPr lang="en-GB" sz="2400" dirty="0" err="1" smtClean="0">
                <a:solidFill>
                  <a:srgbClr val="323D43"/>
                </a:solidFill>
                <a:latin typeface="Georgia"/>
                <a:cs typeface="Georgia"/>
              </a:rPr>
              <a:t>subgoals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must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succeed for the parent attack to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succeed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23547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An Attack</a:t>
            </a:r>
            <a:r>
              <a:rPr spc="-110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475651" y="1507865"/>
            <a:ext cx="6146126" cy="5017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Building </a:t>
            </a:r>
            <a:r>
              <a:rPr dirty="0"/>
              <a:t>Attack</a:t>
            </a:r>
            <a:r>
              <a:rPr spc="-70" dirty="0"/>
              <a:t> </a:t>
            </a:r>
            <a:r>
              <a:rPr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326755" cy="223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Identify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top level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against the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  <a:endParaRPr sz="24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Brainstorm for different ways these attack can be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achieved</a:t>
            </a:r>
            <a:endParaRPr sz="2400" dirty="0">
              <a:latin typeface="Georgia"/>
              <a:cs typeface="Georgia"/>
            </a:endParaRPr>
          </a:p>
          <a:p>
            <a:pPr marL="749300" marR="638810" indent="-279400">
              <a:lnSpc>
                <a:spcPts val="2600"/>
              </a:lnSpc>
              <a:spcBef>
                <a:spcPts val="2100"/>
              </a:spcBef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– specify children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attacks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recursively, until the way of  performing each attack is obvious so that further  decomposition not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useful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9590"/>
            <a:ext cx="8218805" cy="4117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4945" indent="-342900">
              <a:lnSpc>
                <a:spcPct val="99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Security requirements are constraints on the functions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of  the system, where the constraints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operationalize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one or  more security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goals</a:t>
            </a:r>
            <a:endParaRPr sz="2400" dirty="0">
              <a:latin typeface="Georgia"/>
              <a:cs typeface="Georgia"/>
            </a:endParaRPr>
          </a:p>
          <a:p>
            <a:pPr marL="355600" marR="130810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To identify security requirements you have to think</a:t>
            </a:r>
            <a:r>
              <a:rPr sz="2400" spc="-10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about  the software as an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would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Misuse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cases help to identify how a system can be</a:t>
            </a:r>
            <a:r>
              <a:rPr sz="2400" spc="-7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misused  or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d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3D43"/>
              </a:buClr>
              <a:buFont typeface="Georgi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355600" marR="111125" indent="-342900">
              <a:lnSpc>
                <a:spcPts val="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Attack trees help to identify all the possible ways in</a:t>
            </a:r>
            <a:r>
              <a:rPr sz="2400" spc="-1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which  an attack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can be</a:t>
            </a:r>
            <a:r>
              <a:rPr sz="24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performed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Small task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738664"/>
          </a:xfrm>
        </p:spPr>
        <p:txBody>
          <a:bodyPr/>
          <a:lstStyle/>
          <a:p>
            <a:r>
              <a:rPr lang="en-GB" sz="2400" dirty="0" smtClean="0"/>
              <a:t>Think about the strengths of Misuse Case and Attack Tree, do we need both for eliciting security requirements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61221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Reading</a:t>
            </a:r>
            <a:r>
              <a:rPr spc="-35" dirty="0"/>
              <a:t> </a:t>
            </a:r>
            <a:r>
              <a:rPr spc="-5" dirty="0"/>
              <a:t>Material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61172"/>
            <a:ext cx="8215630" cy="438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970" indent="-342900">
              <a:lnSpc>
                <a:spcPts val="2600"/>
              </a:lnSpc>
              <a:buChar char="•"/>
              <a:tabLst>
                <a:tab pos="354965" algn="l"/>
                <a:tab pos="355600" algn="l"/>
                <a:tab pos="2277745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Gary</a:t>
            </a:r>
            <a:r>
              <a:rPr sz="2200" spc="1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McGraw.	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Software Security. Building Security</a:t>
            </a:r>
            <a:r>
              <a:rPr sz="2200" spc="-7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In.</a:t>
            </a:r>
            <a:r>
              <a:rPr sz="2200" spc="-2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Chapter  8.</a:t>
            </a:r>
            <a:endParaRPr sz="2200" dirty="0">
              <a:latin typeface="Georgia"/>
              <a:cs typeface="Georgia"/>
            </a:endParaRPr>
          </a:p>
          <a:p>
            <a:pPr marL="355600" marR="39370" indent="-342900">
              <a:lnSpc>
                <a:spcPct val="100400"/>
              </a:lnSpc>
              <a:spcBef>
                <a:spcPts val="1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John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McDermott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, Chris Fox.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Using </a:t>
            </a:r>
            <a:r>
              <a:rPr lang="en-GB" sz="2200" dirty="0" smtClean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2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Case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Models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for  Security Requirements Analysis. Proceedings of the 15</a:t>
            </a:r>
            <a:r>
              <a:rPr sz="2175" baseline="24904" dirty="0">
                <a:solidFill>
                  <a:srgbClr val="414E55"/>
                </a:solidFill>
                <a:latin typeface="Georgia"/>
                <a:cs typeface="Georgia"/>
              </a:rPr>
              <a:t>th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Annual  Computer Security Applications Conference,</a:t>
            </a:r>
            <a:r>
              <a:rPr sz="22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1999.</a:t>
            </a:r>
            <a:endParaRPr sz="2200" dirty="0">
              <a:latin typeface="Georgia"/>
              <a:cs typeface="Georgia"/>
            </a:endParaRPr>
          </a:p>
          <a:p>
            <a:pPr marL="355600" marR="467995" indent="-342900">
              <a:lnSpc>
                <a:spcPct val="100400"/>
              </a:lnSpc>
              <a:spcBef>
                <a:spcPts val="1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Guttorm Sindre,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Andreas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L. Opdahl. Eliciting security  requirements with misuse cases. Requirements</a:t>
            </a:r>
            <a:r>
              <a:rPr sz="22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Engineering 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Journal,2005.</a:t>
            </a:r>
            <a:endParaRPr sz="22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4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Guttorm Sindre,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Andreas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L. Opdahl. Templates for </a:t>
            </a:r>
            <a:r>
              <a:rPr sz="2200" spc="-5" dirty="0">
                <a:solidFill>
                  <a:srgbClr val="323D43"/>
                </a:solidFill>
                <a:latin typeface="Georgia"/>
                <a:cs typeface="Georgia"/>
              </a:rPr>
              <a:t>Misuse</a:t>
            </a:r>
            <a:r>
              <a:rPr sz="2200" spc="-6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Case  Description. Proceedings of Requirements Engineering:  Foundations for Software Quality,</a:t>
            </a:r>
            <a:r>
              <a:rPr sz="22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323D43"/>
                </a:solidFill>
                <a:latin typeface="Georgia"/>
                <a:cs typeface="Georgia"/>
              </a:rPr>
              <a:t>2001.</a:t>
            </a:r>
            <a:endParaRPr sz="2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904653" y="1773237"/>
            <a:ext cx="7334694" cy="437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624" y="2133231"/>
            <a:ext cx="1152525" cy="647700"/>
          </a:xfrm>
          <a:custGeom>
            <a:avLst/>
            <a:gdLst/>
            <a:ahLst/>
            <a:cxnLst/>
            <a:rect l="l" t="t" r="r" b="b"/>
            <a:pathLst>
              <a:path w="1152525" h="647700">
                <a:moveTo>
                  <a:pt x="0" y="0"/>
                </a:moveTo>
                <a:lnTo>
                  <a:pt x="1152129" y="0"/>
                </a:lnTo>
                <a:lnTo>
                  <a:pt x="115212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7" y="278130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0"/>
                </a:moveTo>
                <a:lnTo>
                  <a:pt x="720079" y="0"/>
                </a:lnTo>
                <a:lnTo>
                  <a:pt x="720079" y="359667"/>
                </a:lnTo>
                <a:lnTo>
                  <a:pt x="0" y="359667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904653" y="1773237"/>
            <a:ext cx="7334694" cy="437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624" y="2133231"/>
            <a:ext cx="1152525" cy="647700"/>
          </a:xfrm>
          <a:custGeom>
            <a:avLst/>
            <a:gdLst/>
            <a:ahLst/>
            <a:cxnLst/>
            <a:rect l="l" t="t" r="r" b="b"/>
            <a:pathLst>
              <a:path w="1152525" h="647700">
                <a:moveTo>
                  <a:pt x="0" y="0"/>
                </a:moveTo>
                <a:lnTo>
                  <a:pt x="1152129" y="0"/>
                </a:lnTo>
                <a:lnTo>
                  <a:pt x="115212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7" y="278130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0"/>
                </a:moveTo>
                <a:lnTo>
                  <a:pt x="720079" y="0"/>
                </a:lnTo>
                <a:lnTo>
                  <a:pt x="720079" y="359667"/>
                </a:lnTo>
                <a:lnTo>
                  <a:pt x="0" y="359667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129567" y="4922539"/>
            <a:ext cx="675419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 is very difficult and expensive to improve security at late stages of SDLC.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5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904653" y="1773237"/>
            <a:ext cx="7334694" cy="437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624" y="2133231"/>
            <a:ext cx="1152525" cy="647700"/>
          </a:xfrm>
          <a:custGeom>
            <a:avLst/>
            <a:gdLst/>
            <a:ahLst/>
            <a:cxnLst/>
            <a:rect l="l" t="t" r="r" b="b"/>
            <a:pathLst>
              <a:path w="1152525" h="647700">
                <a:moveTo>
                  <a:pt x="0" y="0"/>
                </a:moveTo>
                <a:lnTo>
                  <a:pt x="1152129" y="0"/>
                </a:lnTo>
                <a:lnTo>
                  <a:pt x="1152129" y="647699"/>
                </a:lnTo>
                <a:lnTo>
                  <a:pt x="0" y="647699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607" y="2781300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0"/>
                </a:moveTo>
                <a:lnTo>
                  <a:pt x="720079" y="0"/>
                </a:lnTo>
                <a:lnTo>
                  <a:pt x="720079" y="359667"/>
                </a:lnTo>
                <a:lnTo>
                  <a:pt x="0" y="359667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151338" y="5608339"/>
            <a:ext cx="675419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Introducing secure engineering practices early in the SDLC brings the highest rate of return.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129567" y="4922539"/>
            <a:ext cx="6754193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 is very difficult and expensive to improve security at late stages of SDLC.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69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0098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the system should NOT be able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</a:t>
            </a:r>
            <a:r>
              <a:rPr spc="-5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8009890" cy="9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What the system should NOT be able to</a:t>
            </a:r>
            <a:r>
              <a:rPr sz="2400" spc="-1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do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Must take </a:t>
            </a:r>
            <a:r>
              <a:rPr sz="2400" dirty="0">
                <a:solidFill>
                  <a:srgbClr val="323D43"/>
                </a:solidFill>
                <a:latin typeface="Georgia"/>
                <a:cs typeface="Georgia"/>
              </a:rPr>
              <a:t>the </a:t>
            </a:r>
            <a:r>
              <a:rPr sz="2400" spc="-5" dirty="0">
                <a:solidFill>
                  <a:srgbClr val="323D43"/>
                </a:solidFill>
                <a:latin typeface="Georgia"/>
                <a:cs typeface="Georgia"/>
              </a:rPr>
              <a:t>attacker</a:t>
            </a:r>
            <a:r>
              <a:rPr sz="2400" spc="-25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sz="2400" dirty="0" smtClean="0">
                <a:solidFill>
                  <a:srgbClr val="323D43"/>
                </a:solidFill>
                <a:latin typeface="Georgia"/>
                <a:cs typeface="Georgia"/>
              </a:rPr>
              <a:t>perspective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1991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1792</Words>
  <Application>Microsoft Office PowerPoint</Application>
  <PresentationFormat>On-screen Show (4:3)</PresentationFormat>
  <Paragraphs>303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Georgia</vt:lpstr>
      <vt:lpstr>Times New Roman</vt:lpstr>
      <vt:lpstr>Office Theme</vt:lpstr>
      <vt:lpstr>PowerPoint Presentation</vt:lpstr>
      <vt:lpstr>Last Week</vt:lpstr>
      <vt:lpstr>Today</vt:lpstr>
      <vt:lpstr>Learning outcomes</vt:lpstr>
      <vt:lpstr>Security Requirements</vt:lpstr>
      <vt:lpstr>Security Requirements</vt:lpstr>
      <vt:lpstr>Security Requirements</vt:lpstr>
      <vt:lpstr>Security Requirements</vt:lpstr>
      <vt:lpstr>Security Requirements</vt:lpstr>
      <vt:lpstr>Security Requirements</vt:lpstr>
      <vt:lpstr>Security Requirements</vt:lpstr>
      <vt:lpstr>Security Requirements</vt:lpstr>
      <vt:lpstr>Functional vs Security Requirements</vt:lpstr>
      <vt:lpstr>Functional vs Security Requirements</vt:lpstr>
      <vt:lpstr>Examples of Security Requirements</vt:lpstr>
      <vt:lpstr>Examples of Security Requirements</vt:lpstr>
      <vt:lpstr>Examples of Security Requirements</vt:lpstr>
      <vt:lpstr>Examples of Security Requirements</vt:lpstr>
      <vt:lpstr>Use Cases</vt:lpstr>
      <vt:lpstr>Use Cases</vt:lpstr>
      <vt:lpstr>A Use Case</vt:lpstr>
      <vt:lpstr>A Use Case</vt:lpstr>
      <vt:lpstr>Elicitation Methods and Techniques</vt:lpstr>
      <vt:lpstr>Misuse Cases</vt:lpstr>
      <vt:lpstr>Misuse Cases</vt:lpstr>
      <vt:lpstr>Misuse Cases</vt:lpstr>
      <vt:lpstr>An Misuse Case</vt:lpstr>
      <vt:lpstr>Building Misuse Cases</vt:lpstr>
      <vt:lpstr>Building Misuse Cases (Cont.)</vt:lpstr>
      <vt:lpstr>Misuse Cases</vt:lpstr>
      <vt:lpstr>Misuse Cases</vt:lpstr>
      <vt:lpstr>Misuse Cases</vt:lpstr>
      <vt:lpstr>Misuse Cases</vt:lpstr>
      <vt:lpstr>Misuse Cases</vt:lpstr>
      <vt:lpstr>A Misuse Case</vt:lpstr>
      <vt:lpstr>A Misuse Case</vt:lpstr>
      <vt:lpstr>Misuse Case Template</vt:lpstr>
      <vt:lpstr>Misuse Case Template</vt:lpstr>
      <vt:lpstr>Misuse Case Template</vt:lpstr>
      <vt:lpstr>Misuse Case Template</vt:lpstr>
      <vt:lpstr>Misuse Case Template</vt:lpstr>
      <vt:lpstr>Attack Trees</vt:lpstr>
      <vt:lpstr>Attack Trees</vt:lpstr>
      <vt:lpstr>An Attack Tree</vt:lpstr>
      <vt:lpstr>Building Attack Trees</vt:lpstr>
      <vt:lpstr>Summary</vt:lpstr>
      <vt:lpstr>Small task</vt:lpstr>
      <vt:lpstr>Reading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Mu Yang</cp:lastModifiedBy>
  <cp:revision>48</cp:revision>
  <dcterms:created xsi:type="dcterms:W3CDTF">2016-09-28T14:24:50Z</dcterms:created>
  <dcterms:modified xsi:type="dcterms:W3CDTF">2016-10-16T11:38:41Z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2016-09-28T00:00:00Z</vt:filetime>
  </property>
</Properties>
</file>