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7" r:id="rId6"/>
    <p:sldId id="288" r:id="rId7"/>
    <p:sldId id="260" r:id="rId8"/>
    <p:sldId id="261" r:id="rId9"/>
    <p:sldId id="262" r:id="rId10"/>
    <p:sldId id="289" r:id="rId11"/>
    <p:sldId id="263" r:id="rId12"/>
    <p:sldId id="290" r:id="rId13"/>
    <p:sldId id="291" r:id="rId14"/>
    <p:sldId id="292" r:id="rId15"/>
    <p:sldId id="293" r:id="rId16"/>
    <p:sldId id="264" r:id="rId17"/>
    <p:sldId id="29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277" r:id="rId40"/>
    <p:sldId id="278" r:id="rId41"/>
    <p:sldId id="304" r:id="rId42"/>
    <p:sldId id="305" r:id="rId43"/>
    <p:sldId id="279" r:id="rId44"/>
    <p:sldId id="280" r:id="rId45"/>
    <p:sldId id="306" r:id="rId46"/>
    <p:sldId id="281" r:id="rId47"/>
    <p:sldId id="282" r:id="rId48"/>
    <p:sldId id="307" r:id="rId49"/>
    <p:sldId id="283" r:id="rId50"/>
    <p:sldId id="308" r:id="rId51"/>
    <p:sldId id="284" r:id="rId52"/>
    <p:sldId id="309" r:id="rId53"/>
    <p:sldId id="310" r:id="rId54"/>
    <p:sldId id="285" r:id="rId55"/>
    <p:sldId id="286" r:id="rId5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5" autoAdjust="0"/>
    <p:restoredTop sz="94660"/>
  </p:normalViewPr>
  <p:slideViewPr>
    <p:cSldViewPr>
      <p:cViewPr varScale="1">
        <p:scale>
          <a:sx n="70" d="100"/>
          <a:sy n="70" d="100"/>
        </p:scale>
        <p:origin x="11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1150" y="965999"/>
            <a:ext cx="85217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1435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14/10/15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1435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14/10/15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1435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14/10/15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1435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14/10/15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56325" y="333375"/>
            <a:ext cx="2720975" cy="1079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14/10/15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97637" y="188912"/>
            <a:ext cx="2359025" cy="936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150" y="965999"/>
            <a:ext cx="852170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1435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6486" y="1825777"/>
            <a:ext cx="8554085" cy="450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312551"/>
            <a:ext cx="725169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14/10/15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8156" y="6304614"/>
            <a:ext cx="25654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i.cmu.edu/publications/documents/05.reports/05sr005.html" TargetMode="External"/><Relationship Id="rId2" Type="http://schemas.openxmlformats.org/officeDocument/2006/relationships/hyperlink" Target="http://www.sei.cmu.edu/publications/documents/04.reports/04tn04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i.cmu.edu/publications/documents/06.reports/06sr003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146" y="3276320"/>
            <a:ext cx="6771054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2720" algn="l"/>
              </a:tabLst>
            </a:pPr>
            <a:r>
              <a:rPr sz="4400" b="1" spc="-5" dirty="0" smtClean="0">
                <a:solidFill>
                  <a:srgbClr val="FFFFFF"/>
                </a:solidFill>
                <a:latin typeface="Georgia"/>
                <a:cs typeface="Georgia"/>
              </a:rPr>
              <a:t>SQUARE</a:t>
            </a:r>
            <a:r>
              <a:rPr lang="en-GB" sz="4400" b="1" spc="-5" dirty="0" smtClean="0">
                <a:solidFill>
                  <a:srgbClr val="FFFFFF"/>
                </a:solidFill>
                <a:latin typeface="Georgia"/>
                <a:cs typeface="Georgia"/>
              </a:rPr>
              <a:t> Methodology</a:t>
            </a:r>
            <a:r>
              <a:rPr sz="4400" b="1" spc="-5" dirty="0">
                <a:solidFill>
                  <a:srgbClr val="FFFFFF"/>
                </a:solidFill>
                <a:latin typeface="Georgia"/>
                <a:cs typeface="Georgia"/>
              </a:rPr>
              <a:t>	</a:t>
            </a:r>
            <a:endParaRPr sz="4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67" y="4609820"/>
            <a:ext cx="392176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 err="1">
                <a:solidFill>
                  <a:srgbClr val="FFFFFF"/>
                </a:solidFill>
                <a:latin typeface="Georgia"/>
                <a:cs typeface="Georgia"/>
              </a:rPr>
              <a:t>Dr</a:t>
            </a:r>
            <a:r>
              <a:rPr sz="3600" b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GB" sz="3600" b="1" dirty="0" smtClean="0">
                <a:solidFill>
                  <a:srgbClr val="FFFFFF"/>
                </a:solidFill>
                <a:latin typeface="Georgia"/>
                <a:cs typeface="Georgia"/>
              </a:rPr>
              <a:t>Mu Yang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51" y="6139015"/>
            <a:ext cx="852170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COMP6236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-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Software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Engineering and Cyber</a:t>
            </a:r>
            <a:r>
              <a:rPr sz="2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Security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1 Agree </a:t>
            </a:r>
            <a:r>
              <a:rPr spc="-5" dirty="0"/>
              <a:t>on</a:t>
            </a:r>
            <a:r>
              <a:rPr spc="-65" dirty="0"/>
              <a:t> </a:t>
            </a:r>
            <a:r>
              <a:rPr spc="-5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284209" cy="133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14E55"/>
                </a:solidFill>
                <a:latin typeface="Georgia"/>
                <a:cs typeface="Georgia"/>
              </a:rPr>
              <a:t>Objective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Agree on definitions between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stakeholders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and  the requirements engineering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team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40"/>
              </a:spcBef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14E55"/>
                </a:solidFill>
                <a:latin typeface="Georgia"/>
                <a:cs typeface="Georgia"/>
              </a:rPr>
              <a:t>Output: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Well-documented set of agreed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definitions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9591" y="5022659"/>
            <a:ext cx="76073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dirty="0">
                <a:latin typeface="Georgia"/>
                <a:cs typeface="Georgia"/>
              </a:rPr>
              <a:t>[JONES  02]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9591" y="4591811"/>
            <a:ext cx="8108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eorgia"/>
                <a:cs typeface="Georgia"/>
              </a:rPr>
              <a:t>[ISO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04]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2882" y="3475799"/>
            <a:ext cx="10864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eorgia"/>
                <a:cs typeface="Georgia"/>
              </a:rPr>
              <a:t>[SANS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03a]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9929" y="3485959"/>
            <a:ext cx="5176520" cy="235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  <a:buFont typeface="MS PGothic"/>
              <a:buChar char="□"/>
              <a:tabLst>
                <a:tab pos="280670" algn="l"/>
              </a:tabLst>
            </a:pPr>
            <a:r>
              <a:rPr sz="1600" dirty="0">
                <a:latin typeface="Georgia"/>
                <a:cs typeface="Georgia"/>
              </a:rPr>
              <a:t>The property that information is not made available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or  disclosed to unauthorized individuals, entities, or  processes (i.e., to any unauthorized system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entity).</a:t>
            </a:r>
            <a:endParaRPr sz="1600">
              <a:latin typeface="Georgia"/>
              <a:cs typeface="Georgia"/>
            </a:endParaRPr>
          </a:p>
          <a:p>
            <a:pPr marL="12700" marR="221615">
              <a:lnSpc>
                <a:spcPts val="1900"/>
              </a:lnSpc>
              <a:spcBef>
                <a:spcPts val="1385"/>
              </a:spcBef>
              <a:buFont typeface="MS PGothic"/>
              <a:buChar char="□"/>
              <a:tabLst>
                <a:tab pos="344170" algn="l"/>
                <a:tab pos="344805" algn="l"/>
              </a:tabLst>
            </a:pPr>
            <a:r>
              <a:rPr sz="1600" dirty="0">
                <a:latin typeface="Georgia"/>
                <a:cs typeface="Georgia"/>
              </a:rPr>
              <a:t>Ensuring that information is available to only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those  with authorized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access.</a:t>
            </a:r>
            <a:endParaRPr sz="1600">
              <a:latin typeface="Georgia"/>
              <a:cs typeface="Georgia"/>
            </a:endParaRPr>
          </a:p>
          <a:p>
            <a:pPr marL="15875" marR="274320">
              <a:lnSpc>
                <a:spcPts val="1900"/>
              </a:lnSpc>
              <a:spcBef>
                <a:spcPts val="1050"/>
              </a:spcBef>
              <a:buFont typeface="MS PGothic"/>
              <a:buChar char="□"/>
              <a:tabLst>
                <a:tab pos="347345" algn="l"/>
                <a:tab pos="347980" algn="l"/>
              </a:tabLst>
            </a:pPr>
            <a:r>
              <a:rPr sz="1600" dirty="0">
                <a:latin typeface="Georgia"/>
                <a:cs typeface="Georgia"/>
              </a:rPr>
              <a:t>Restricting access to information via a hierarchy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of  </a:t>
            </a:r>
            <a:r>
              <a:rPr sz="1600" spc="-5" dirty="0">
                <a:latin typeface="Georgia"/>
                <a:cs typeface="Georgia"/>
              </a:rPr>
              <a:t>classes </a:t>
            </a:r>
            <a:r>
              <a:rPr sz="1600" dirty="0">
                <a:latin typeface="Georgia"/>
                <a:cs typeface="Georgia"/>
              </a:rPr>
              <a:t>of</a:t>
            </a:r>
            <a:r>
              <a:rPr sz="1600" spc="-9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access.</a:t>
            </a:r>
            <a:endParaRPr sz="1600">
              <a:latin typeface="Georgia"/>
              <a:cs typeface="Georgia"/>
            </a:endParaRPr>
          </a:p>
          <a:p>
            <a:pPr marL="344170" indent="-331470">
              <a:lnSpc>
                <a:spcPct val="100000"/>
              </a:lnSpc>
              <a:spcBef>
                <a:spcPts val="755"/>
              </a:spcBef>
              <a:buFont typeface="MS PGothic"/>
              <a:buChar char="□"/>
              <a:tabLst>
                <a:tab pos="344170" algn="l"/>
                <a:tab pos="344805" algn="l"/>
                <a:tab pos="4549140" algn="l"/>
              </a:tabLst>
            </a:pPr>
            <a:r>
              <a:rPr sz="1600" dirty="0">
                <a:latin typeface="Georgia"/>
                <a:cs typeface="Georgia"/>
              </a:rPr>
              <a:t>Other:</a:t>
            </a:r>
            <a:r>
              <a:rPr sz="1600" spc="120" dirty="0">
                <a:latin typeface="Georgia"/>
                <a:cs typeface="Georgia"/>
              </a:rPr>
              <a:t> </a:t>
            </a:r>
            <a:r>
              <a:rPr sz="1600" u="heavy" dirty="0">
                <a:latin typeface="Georgia"/>
                <a:cs typeface="Georgia"/>
              </a:rPr>
              <a:t> 	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819" y="3475799"/>
            <a:ext cx="15563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Georgia"/>
                <a:cs typeface="Georgia"/>
              </a:rPr>
              <a:t>confidentiality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519" y="3429000"/>
            <a:ext cx="8517890" cy="1905"/>
          </a:xfrm>
          <a:custGeom>
            <a:avLst/>
            <a:gdLst/>
            <a:ahLst/>
            <a:cxnLst/>
            <a:rect l="l" t="t" r="r" b="b"/>
            <a:pathLst>
              <a:path w="8517890" h="1904">
                <a:moveTo>
                  <a:pt x="0" y="0"/>
                </a:moveTo>
                <a:lnTo>
                  <a:pt x="8517443" y="158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519" y="6194426"/>
            <a:ext cx="8517890" cy="1905"/>
          </a:xfrm>
          <a:custGeom>
            <a:avLst/>
            <a:gdLst/>
            <a:ahLst/>
            <a:cxnLst/>
            <a:rect l="l" t="t" r="r" b="b"/>
            <a:pathLst>
              <a:path w="8517890" h="1904">
                <a:moveTo>
                  <a:pt x="0" y="0"/>
                </a:moveTo>
                <a:lnTo>
                  <a:pt x="8517443" y="158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519" y="3429000"/>
            <a:ext cx="1905" cy="2765425"/>
          </a:xfrm>
          <a:custGeom>
            <a:avLst/>
            <a:gdLst/>
            <a:ahLst/>
            <a:cxnLst/>
            <a:rect l="l" t="t" r="r" b="b"/>
            <a:pathLst>
              <a:path w="1904" h="2765425">
                <a:moveTo>
                  <a:pt x="0" y="0"/>
                </a:moveTo>
                <a:lnTo>
                  <a:pt x="1669" y="276542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52624" y="3429000"/>
            <a:ext cx="1905" cy="2765425"/>
          </a:xfrm>
          <a:custGeom>
            <a:avLst/>
            <a:gdLst/>
            <a:ahLst/>
            <a:cxnLst/>
            <a:rect l="l" t="t" r="r" b="b"/>
            <a:pathLst>
              <a:path w="1905" h="2765425">
                <a:moveTo>
                  <a:pt x="0" y="0"/>
                </a:moveTo>
                <a:lnTo>
                  <a:pt x="1669" y="2765427"/>
                </a:lnTo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2285" y="3429000"/>
            <a:ext cx="1905" cy="2765425"/>
          </a:xfrm>
          <a:custGeom>
            <a:avLst/>
            <a:gdLst/>
            <a:ahLst/>
            <a:cxnLst/>
            <a:rect l="l" t="t" r="r" b="b"/>
            <a:pathLst>
              <a:path w="1904" h="2765425">
                <a:moveTo>
                  <a:pt x="0" y="0"/>
                </a:moveTo>
                <a:lnTo>
                  <a:pt x="1668" y="2765427"/>
                </a:lnTo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8968" y="3429000"/>
            <a:ext cx="1905" cy="2765425"/>
          </a:xfrm>
          <a:custGeom>
            <a:avLst/>
            <a:gdLst/>
            <a:ahLst/>
            <a:cxnLst/>
            <a:rect l="l" t="t" r="r" b="b"/>
            <a:pathLst>
              <a:path w="1904" h="2765425">
                <a:moveTo>
                  <a:pt x="0" y="0"/>
                </a:moveTo>
                <a:lnTo>
                  <a:pt x="1668" y="276542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5964" y="4297362"/>
            <a:ext cx="6616700" cy="1905"/>
          </a:xfrm>
          <a:custGeom>
            <a:avLst/>
            <a:gdLst/>
            <a:ahLst/>
            <a:cxnLst/>
            <a:rect l="l" t="t" r="r" b="b"/>
            <a:pathLst>
              <a:path w="6616700" h="1904">
                <a:moveTo>
                  <a:pt x="0" y="0"/>
                </a:moveTo>
                <a:lnTo>
                  <a:pt x="6616325" y="1588"/>
                </a:lnTo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52624" y="5016500"/>
            <a:ext cx="6616700" cy="1905"/>
          </a:xfrm>
          <a:custGeom>
            <a:avLst/>
            <a:gdLst/>
            <a:ahLst/>
            <a:cxnLst/>
            <a:rect l="l" t="t" r="r" b="b"/>
            <a:pathLst>
              <a:path w="6616700" h="1904">
                <a:moveTo>
                  <a:pt x="0" y="0"/>
                </a:moveTo>
                <a:lnTo>
                  <a:pt x="6616335" y="1588"/>
                </a:lnTo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2624" y="5534025"/>
            <a:ext cx="6616700" cy="1905"/>
          </a:xfrm>
          <a:custGeom>
            <a:avLst/>
            <a:gdLst/>
            <a:ahLst/>
            <a:cxnLst/>
            <a:rect l="l" t="t" r="r" b="b"/>
            <a:pathLst>
              <a:path w="6616700" h="1904">
                <a:moveTo>
                  <a:pt x="0" y="0"/>
                </a:moveTo>
                <a:lnTo>
                  <a:pt x="6616335" y="1587"/>
                </a:lnTo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8384" y="6096142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599" y="0"/>
                </a:lnTo>
              </a:path>
            </a:pathLst>
          </a:custGeom>
          <a:ln w="1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0" name="Rectangular Callout 19"/>
          <p:cNvSpPr/>
          <p:nvPr/>
        </p:nvSpPr>
        <p:spPr>
          <a:xfrm>
            <a:off x="4997280" y="3077432"/>
            <a:ext cx="2317920" cy="381000"/>
          </a:xfrm>
          <a:prstGeom prst="wedgeRectCallout">
            <a:avLst>
              <a:gd name="adj1" fmla="val -81083"/>
              <a:gd name="adj2" fmla="val 58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Options to select</a:t>
            </a:r>
            <a:endParaRPr lang="en-GB" dirty="0"/>
          </a:p>
        </p:txBody>
      </p:sp>
      <p:sp>
        <p:nvSpPr>
          <p:cNvPr id="21" name="Rectangular Callout 20"/>
          <p:cNvSpPr/>
          <p:nvPr/>
        </p:nvSpPr>
        <p:spPr>
          <a:xfrm>
            <a:off x="1904600" y="3012313"/>
            <a:ext cx="2317920" cy="381000"/>
          </a:xfrm>
          <a:prstGeom prst="wedgeRectCallout">
            <a:avLst>
              <a:gd name="adj1" fmla="val -81083"/>
              <a:gd name="adj2" fmla="val 58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 each term</a:t>
            </a:r>
            <a:endParaRPr lang="en-GB" dirty="0"/>
          </a:p>
        </p:txBody>
      </p:sp>
      <p:sp>
        <p:nvSpPr>
          <p:cNvPr id="22" name="Rectangular Callout 21"/>
          <p:cNvSpPr/>
          <p:nvPr/>
        </p:nvSpPr>
        <p:spPr>
          <a:xfrm>
            <a:off x="5635024" y="6304614"/>
            <a:ext cx="2317920" cy="381000"/>
          </a:xfrm>
          <a:prstGeom prst="wedgeRectCallout">
            <a:avLst>
              <a:gd name="adj1" fmla="val 55913"/>
              <a:gd name="adj2" fmla="val -188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Well cited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06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2: </a:t>
            </a:r>
            <a:r>
              <a:rPr spc="-5" dirty="0"/>
              <a:t>Identify </a:t>
            </a: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173084" cy="439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07010" indent="-342900">
              <a:lnSpc>
                <a:spcPts val="2800"/>
              </a:lnSpc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14E55"/>
                </a:solidFill>
                <a:latin typeface="Georgia"/>
                <a:cs typeface="Georgia"/>
              </a:rPr>
              <a:t>Objective: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Stakeholders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must formally agree on a set</a:t>
            </a:r>
            <a:r>
              <a:rPr sz="2400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of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prioritized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2400" spc="-4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74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Identify a single business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Identify approximately six security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goals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9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Resolve conflicts among security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goals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Prioritize security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goals</a:t>
            </a:r>
            <a:endParaRPr sz="2000">
              <a:latin typeface="Georgia"/>
              <a:cs typeface="Georgia"/>
            </a:endParaRPr>
          </a:p>
          <a:p>
            <a:pPr marL="355600" marR="5080" indent="-342900">
              <a:lnSpc>
                <a:spcPct val="99000"/>
              </a:lnSpc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 engineering team must ensure that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  goals are generated, not security requirements or  recommendations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14E55"/>
                </a:solidFill>
                <a:latin typeface="Georgia"/>
                <a:cs typeface="Georgia"/>
              </a:rPr>
              <a:t>Output: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Single business goal,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prioritized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2400" spc="-8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2: </a:t>
            </a:r>
            <a:r>
              <a:rPr spc="-5" dirty="0"/>
              <a:t>Identify </a:t>
            </a: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173084" cy="439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07010" indent="-342900">
              <a:lnSpc>
                <a:spcPts val="2800"/>
              </a:lnSpc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14E55"/>
                </a:solidFill>
                <a:latin typeface="Georgia"/>
                <a:cs typeface="Georgia"/>
              </a:rPr>
              <a:t>Objective: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Stakeholders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must formally agree on a set</a:t>
            </a:r>
            <a:r>
              <a:rPr sz="2400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of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prioritized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2400" spc="-4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74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Identify a single business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Identify approximately six security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goals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9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Resolve conflicts among security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goals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Prioritize security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goals</a:t>
            </a:r>
            <a:endParaRPr sz="2000">
              <a:latin typeface="Georgia"/>
              <a:cs typeface="Georgia"/>
            </a:endParaRPr>
          </a:p>
          <a:p>
            <a:pPr marL="355600" marR="5080" indent="-342900">
              <a:lnSpc>
                <a:spcPct val="99000"/>
              </a:lnSpc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 engineering team must ensure that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  goals are generated, not security requirements or  recommendations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14E55"/>
                </a:solidFill>
                <a:latin typeface="Georgia"/>
                <a:cs typeface="Georgia"/>
              </a:rPr>
              <a:t>Output: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Single business goal,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prioritized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2400" spc="-8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181600" y="2362200"/>
            <a:ext cx="3048000" cy="381000"/>
          </a:xfrm>
          <a:prstGeom prst="wedgeRectCallout">
            <a:avLst>
              <a:gd name="adj1" fmla="val -81083"/>
              <a:gd name="adj2" fmla="val 58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Stakeholders’ responsibility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68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2: </a:t>
            </a:r>
            <a:r>
              <a:rPr spc="-5" dirty="0"/>
              <a:t>Identify </a:t>
            </a: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173084" cy="439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07010" indent="-342900">
              <a:lnSpc>
                <a:spcPts val="2800"/>
              </a:lnSpc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14E55"/>
                </a:solidFill>
                <a:latin typeface="Georgia"/>
                <a:cs typeface="Georgia"/>
              </a:rPr>
              <a:t>Objective: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Stakeholders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must formally agree on a set</a:t>
            </a:r>
            <a:r>
              <a:rPr sz="2400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of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prioritized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2400" spc="-4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74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Identify a single business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</a:t>
            </a:r>
            <a:endParaRPr sz="20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Identify approximately six security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goals</a:t>
            </a:r>
            <a:endParaRPr sz="20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9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Resolve conflicts among security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goals</a:t>
            </a:r>
            <a:endParaRPr sz="20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Prioritize security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goals</a:t>
            </a:r>
            <a:endParaRPr sz="2000" dirty="0">
              <a:latin typeface="Georgia"/>
              <a:cs typeface="Georgia"/>
            </a:endParaRPr>
          </a:p>
          <a:p>
            <a:pPr marL="355600" marR="5080" indent="-342900">
              <a:lnSpc>
                <a:spcPct val="99000"/>
              </a:lnSpc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 engineering team must ensure that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  goals are generated, not security requirements or  recommendations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14E55"/>
                </a:solidFill>
                <a:latin typeface="Georgia"/>
                <a:cs typeface="Georgia"/>
              </a:rPr>
              <a:t>Output: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Single business goal,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prioritized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2400" spc="-8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181600" y="2362200"/>
            <a:ext cx="3048000" cy="381000"/>
          </a:xfrm>
          <a:prstGeom prst="wedgeRectCallout">
            <a:avLst>
              <a:gd name="adj1" fmla="val -81083"/>
              <a:gd name="adj2" fmla="val 58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Stakeholders’ responsibility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5535396" y="2809393"/>
            <a:ext cx="3048000" cy="381000"/>
          </a:xfrm>
          <a:prstGeom prst="wedgeRectCallout">
            <a:avLst>
              <a:gd name="adj1" fmla="val -81083"/>
              <a:gd name="adj2" fmla="val 58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Brainstorm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267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2: </a:t>
            </a:r>
            <a:r>
              <a:rPr spc="-5" dirty="0"/>
              <a:t>Identify </a:t>
            </a: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173084" cy="439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07010" indent="-342900">
              <a:lnSpc>
                <a:spcPts val="2800"/>
              </a:lnSpc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14E55"/>
                </a:solidFill>
                <a:latin typeface="Georgia"/>
                <a:cs typeface="Georgia"/>
              </a:rPr>
              <a:t>Objective: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Stakeholders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must formally agree on a set</a:t>
            </a:r>
            <a:r>
              <a:rPr sz="2400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of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prioritized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2400" spc="-4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74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Identify a single business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</a:t>
            </a:r>
            <a:endParaRPr sz="20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Identify approximately six security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goals</a:t>
            </a:r>
            <a:endParaRPr sz="20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9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Resolve conflicts among security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goals</a:t>
            </a:r>
            <a:endParaRPr sz="20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Prioritize security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goals</a:t>
            </a:r>
            <a:endParaRPr sz="2000" dirty="0">
              <a:latin typeface="Georgia"/>
              <a:cs typeface="Georgia"/>
            </a:endParaRPr>
          </a:p>
          <a:p>
            <a:pPr marL="355600" marR="5080" indent="-342900">
              <a:lnSpc>
                <a:spcPct val="99000"/>
              </a:lnSpc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 engineering team must ensure that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  goals are generated, not security requirements or  recommendations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14E55"/>
                </a:solidFill>
                <a:latin typeface="Georgia"/>
                <a:cs typeface="Georgia"/>
              </a:rPr>
              <a:t>Output: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Single business goal,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prioritized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2400" spc="-8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181600" y="2362200"/>
            <a:ext cx="3048000" cy="381000"/>
          </a:xfrm>
          <a:prstGeom prst="wedgeRectCallout">
            <a:avLst>
              <a:gd name="adj1" fmla="val -81083"/>
              <a:gd name="adj2" fmla="val 58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Stakeholders’ responsibility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5535396" y="2809393"/>
            <a:ext cx="3048000" cy="381000"/>
          </a:xfrm>
          <a:prstGeom prst="wedgeRectCallout">
            <a:avLst>
              <a:gd name="adj1" fmla="val -81083"/>
              <a:gd name="adj2" fmla="val 58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Brainstorm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5619909" y="3622967"/>
            <a:ext cx="2971800" cy="568239"/>
          </a:xfrm>
          <a:prstGeom prst="wedgeRectCallout">
            <a:avLst>
              <a:gd name="adj1" fmla="val -68215"/>
              <a:gd name="adj2" fmla="val 9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RQ Engineers review and provide feedback on…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90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2: </a:t>
            </a:r>
            <a:r>
              <a:rPr spc="-5" dirty="0"/>
              <a:t>Identify </a:t>
            </a: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173084" cy="439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07010" indent="-342900">
              <a:lnSpc>
                <a:spcPts val="2800"/>
              </a:lnSpc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14E55"/>
                </a:solidFill>
                <a:latin typeface="Georgia"/>
                <a:cs typeface="Georgia"/>
              </a:rPr>
              <a:t>Objective: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Stakeholders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must formally agree on a set</a:t>
            </a:r>
            <a:r>
              <a:rPr sz="2400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of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prioritized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2400" spc="-4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74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Identify a single business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</a:t>
            </a:r>
            <a:endParaRPr sz="20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Identify approximately six security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goals</a:t>
            </a:r>
            <a:endParaRPr sz="20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9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Resolve conflicts among security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goals</a:t>
            </a:r>
            <a:endParaRPr sz="20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Prioritize security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goals</a:t>
            </a:r>
            <a:endParaRPr sz="2000" dirty="0">
              <a:latin typeface="Georgia"/>
              <a:cs typeface="Georgia"/>
            </a:endParaRPr>
          </a:p>
          <a:p>
            <a:pPr marL="355600" marR="5080" indent="-342900">
              <a:lnSpc>
                <a:spcPct val="99000"/>
              </a:lnSpc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 engineering team must ensure that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  goals are generated, not security requirements or  recommendations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14E55"/>
                </a:solidFill>
                <a:latin typeface="Georgia"/>
                <a:cs typeface="Georgia"/>
              </a:rPr>
              <a:t>Output: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Single business goal,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prioritized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2400" spc="-8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181600" y="2362200"/>
            <a:ext cx="3048000" cy="381000"/>
          </a:xfrm>
          <a:prstGeom prst="wedgeRectCallout">
            <a:avLst>
              <a:gd name="adj1" fmla="val -81083"/>
              <a:gd name="adj2" fmla="val 58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Stakeholders’ responsibility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5535396" y="2809393"/>
            <a:ext cx="3048000" cy="381000"/>
          </a:xfrm>
          <a:prstGeom prst="wedgeRectCallout">
            <a:avLst>
              <a:gd name="adj1" fmla="val -81083"/>
              <a:gd name="adj2" fmla="val 58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Brainstorm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5619909" y="3622967"/>
            <a:ext cx="2971800" cy="568239"/>
          </a:xfrm>
          <a:prstGeom prst="wedgeRectCallout">
            <a:avLst>
              <a:gd name="adj1" fmla="val -68215"/>
              <a:gd name="adj2" fmla="val 9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RQ Engineers review and provide feedback on…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29000" y="5181600"/>
            <a:ext cx="3810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5562600"/>
            <a:ext cx="2590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8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2: </a:t>
            </a:r>
            <a:r>
              <a:rPr spc="-5" dirty="0"/>
              <a:t>Identify </a:t>
            </a: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353425" cy="3916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93750" indent="-342900">
              <a:lnSpc>
                <a:spcPts val="2800"/>
              </a:lnSpc>
              <a:buSzPct val="8333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Generate security goals not security requirements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not  recommendations!!!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40"/>
              </a:spcBef>
              <a:buSzPct val="83333"/>
              <a:buChar char="•"/>
              <a:tabLst>
                <a:tab pos="354965" algn="l"/>
                <a:tab pos="3556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endParaRPr sz="2400" dirty="0">
              <a:latin typeface="Georgia"/>
              <a:cs typeface="Georgia"/>
            </a:endParaRPr>
          </a:p>
          <a:p>
            <a:pPr marL="749300" marR="5080" lvl="1" indent="-279400">
              <a:lnSpc>
                <a:spcPts val="2000"/>
              </a:lnSpc>
              <a:spcBef>
                <a:spcPts val="2040"/>
              </a:spcBef>
              <a:buSzPct val="83333"/>
              <a:buFont typeface="Georgia"/>
              <a:buChar char="–"/>
              <a:tabLst>
                <a:tab pos="755015" algn="l"/>
                <a:tab pos="755650" algn="l"/>
              </a:tabLst>
            </a:pPr>
            <a:r>
              <a:rPr lang="en-GB" sz="1800" i="1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</a:p>
          <a:p>
            <a:pPr marL="749300" marR="5080" lvl="1" indent="-279400">
              <a:lnSpc>
                <a:spcPts val="2000"/>
              </a:lnSpc>
              <a:spcBef>
                <a:spcPts val="2040"/>
              </a:spcBef>
              <a:buSzPct val="83333"/>
              <a:buFont typeface="Georgia"/>
              <a:buChar char="–"/>
              <a:tabLst>
                <a:tab pos="755015" algn="l"/>
                <a:tab pos="755650" algn="l"/>
              </a:tabLst>
            </a:pPr>
            <a:endParaRPr sz="18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–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3333"/>
              <a:buChar char="•"/>
              <a:tabLst>
                <a:tab pos="354965" algn="l"/>
                <a:tab pos="3556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23D43"/>
              </a:buClr>
              <a:buFont typeface="Georgi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749300" marR="289560" lvl="1" indent="-279400">
              <a:lnSpc>
                <a:spcPts val="2020"/>
              </a:lnSpc>
              <a:spcBef>
                <a:spcPts val="5"/>
              </a:spcBef>
              <a:buClr>
                <a:srgbClr val="323D43"/>
              </a:buClr>
              <a:buSzPct val="82926"/>
              <a:buFont typeface="Georgia"/>
              <a:buChar char="–"/>
              <a:tabLst>
                <a:tab pos="755650" algn="l"/>
              </a:tabLst>
            </a:pPr>
            <a:endParaRPr lang="en-GB" i="1" spc="-5" dirty="0">
              <a:solidFill>
                <a:srgbClr val="323D43"/>
              </a:solidFill>
              <a:latin typeface="Georgia"/>
              <a:cs typeface="MS PGothic"/>
            </a:endParaRPr>
          </a:p>
          <a:p>
            <a:pPr marL="749300" marR="289560" lvl="1" indent="-279400">
              <a:lnSpc>
                <a:spcPts val="2020"/>
              </a:lnSpc>
              <a:spcBef>
                <a:spcPts val="5"/>
              </a:spcBef>
              <a:buClr>
                <a:srgbClr val="323D43"/>
              </a:buClr>
              <a:buSzPct val="82926"/>
              <a:buFont typeface="Georgia"/>
              <a:buChar char="–"/>
              <a:tabLst>
                <a:tab pos="755650" algn="l"/>
              </a:tabLst>
            </a:pPr>
            <a:endParaRPr sz="1850" dirty="0">
              <a:latin typeface="MS PGothic"/>
              <a:cs typeface="MS P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2400" y="2122351"/>
            <a:ext cx="502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Security goal:</a:t>
            </a:r>
          </a:p>
          <a:p>
            <a:pPr algn="ctr"/>
            <a:r>
              <a:rPr lang="en-GB" dirty="0" smtClean="0"/>
              <a:t>The system shall be </a:t>
            </a:r>
            <a:r>
              <a:rPr lang="en-GB" b="1" dirty="0" smtClean="0"/>
              <a:t>available</a:t>
            </a:r>
            <a:r>
              <a:rPr lang="en-GB" dirty="0" smtClean="0"/>
              <a:t> for use when needed.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2: </a:t>
            </a:r>
            <a:r>
              <a:rPr spc="-5" dirty="0"/>
              <a:t>Identify </a:t>
            </a: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353425" cy="362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93750" indent="-342900">
              <a:lnSpc>
                <a:spcPts val="2800"/>
              </a:lnSpc>
              <a:buSzPct val="8333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Generate security goals not security requirements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not  recommendations!!!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40"/>
              </a:spcBef>
              <a:buSzPct val="8333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 – state what must be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done</a:t>
            </a:r>
            <a:endParaRPr sz="2400" dirty="0">
              <a:latin typeface="Georgia"/>
              <a:cs typeface="Georgia"/>
            </a:endParaRPr>
          </a:p>
          <a:p>
            <a:pPr marL="749300" marR="5080" lvl="1" indent="-279400">
              <a:lnSpc>
                <a:spcPts val="2000"/>
              </a:lnSpc>
              <a:spcBef>
                <a:spcPts val="2040"/>
              </a:spcBef>
              <a:buSzPct val="83333"/>
              <a:buFont typeface="Georgia"/>
              <a:buChar char="–"/>
              <a:tabLst>
                <a:tab pos="755015" algn="l"/>
                <a:tab pos="755650" algn="l"/>
              </a:tabLst>
            </a:pPr>
            <a:r>
              <a:rPr sz="1800" i="1" dirty="0">
                <a:solidFill>
                  <a:srgbClr val="323D43"/>
                </a:solidFill>
                <a:latin typeface="Georgia"/>
                <a:cs typeface="Georgia"/>
              </a:rPr>
              <a:t>“A continuity of operations plan (COOP) must be in place to assure</a:t>
            </a:r>
            <a:r>
              <a:rPr sz="1800" i="1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1800" i="1" dirty="0">
                <a:solidFill>
                  <a:srgbClr val="323D43"/>
                </a:solidFill>
                <a:latin typeface="Georgia"/>
                <a:cs typeface="Georgia"/>
              </a:rPr>
              <a:t>system  </a:t>
            </a:r>
            <a:r>
              <a:rPr sz="1800" i="1" spc="-5" dirty="0">
                <a:solidFill>
                  <a:srgbClr val="323D43"/>
                </a:solidFill>
                <a:latin typeface="Georgia"/>
                <a:cs typeface="Georgia"/>
              </a:rPr>
              <a:t>availability.”</a:t>
            </a:r>
            <a:endParaRPr sz="18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–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333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Recommendations – state a general good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idea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23D43"/>
              </a:buClr>
              <a:buFont typeface="Georgi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749300" marR="289560" lvl="1" indent="-279400">
              <a:lnSpc>
                <a:spcPts val="2020"/>
              </a:lnSpc>
              <a:spcBef>
                <a:spcPts val="5"/>
              </a:spcBef>
              <a:buClr>
                <a:srgbClr val="323D43"/>
              </a:buClr>
              <a:buSzPct val="82926"/>
              <a:buFont typeface="Georgia"/>
              <a:buChar char="–"/>
              <a:tabLst>
                <a:tab pos="755650" algn="l"/>
              </a:tabLst>
            </a:pPr>
            <a:r>
              <a:rPr sz="2050" i="1" spc="-5" dirty="0">
                <a:solidFill>
                  <a:srgbClr val="414E55"/>
                </a:solidFill>
                <a:latin typeface="MS PGothic"/>
                <a:cs typeface="MS PGothic"/>
              </a:rPr>
              <a:t>“</a:t>
            </a:r>
            <a:r>
              <a:rPr sz="1800" i="1" spc="-5" dirty="0">
                <a:solidFill>
                  <a:srgbClr val="323D43"/>
                </a:solidFill>
                <a:latin typeface="Georgia"/>
                <a:cs typeface="Georgia"/>
              </a:rPr>
              <a:t>Invest </a:t>
            </a:r>
            <a:r>
              <a:rPr sz="1800" i="1" dirty="0">
                <a:solidFill>
                  <a:srgbClr val="323D43"/>
                </a:solidFill>
                <a:latin typeface="Georgia"/>
                <a:cs typeface="Georgia"/>
              </a:rPr>
              <a:t>in </a:t>
            </a:r>
            <a:r>
              <a:rPr sz="1800" i="1" spc="-5" dirty="0">
                <a:solidFill>
                  <a:srgbClr val="323D43"/>
                </a:solidFill>
                <a:latin typeface="Georgia"/>
                <a:cs typeface="Georgia"/>
              </a:rPr>
              <a:t>backup information technology hardware </a:t>
            </a:r>
            <a:r>
              <a:rPr sz="1800" i="1" dirty="0">
                <a:solidFill>
                  <a:srgbClr val="323D43"/>
                </a:solidFill>
                <a:latin typeface="Georgia"/>
                <a:cs typeface="Georgia"/>
              </a:rPr>
              <a:t>to </a:t>
            </a:r>
            <a:r>
              <a:rPr sz="1800" i="1" spc="-5" dirty="0">
                <a:solidFill>
                  <a:srgbClr val="323D43"/>
                </a:solidFill>
                <a:latin typeface="Georgia"/>
                <a:cs typeface="Georgia"/>
              </a:rPr>
              <a:t>ensure business  continuity.</a:t>
            </a:r>
            <a:r>
              <a:rPr sz="1850" i="1" spc="-5" dirty="0">
                <a:solidFill>
                  <a:srgbClr val="414E55"/>
                </a:solidFill>
                <a:latin typeface="MS PGothic"/>
                <a:cs typeface="MS PGothic"/>
              </a:rPr>
              <a:t>”</a:t>
            </a:r>
            <a:endParaRPr sz="1850" dirty="0">
              <a:latin typeface="MS PGothic"/>
              <a:cs typeface="MS P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2400" y="2122351"/>
            <a:ext cx="502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Security goal:</a:t>
            </a:r>
          </a:p>
          <a:p>
            <a:pPr algn="ctr"/>
            <a:r>
              <a:rPr lang="en-GB" dirty="0" smtClean="0"/>
              <a:t>The system shall be </a:t>
            </a:r>
            <a:r>
              <a:rPr lang="en-GB" b="1" dirty="0" smtClean="0"/>
              <a:t>available</a:t>
            </a:r>
            <a:r>
              <a:rPr lang="en-GB" dirty="0" smtClean="0"/>
              <a:t> for use when needed.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212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2: </a:t>
            </a:r>
            <a:r>
              <a:rPr spc="-5" dirty="0"/>
              <a:t>Identify </a:t>
            </a: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Goals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00655" y="6304614"/>
            <a:ext cx="21145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323D43"/>
                </a:solidFill>
                <a:latin typeface="Georgia"/>
                <a:cs typeface="Georgia"/>
              </a:rPr>
              <a:t>10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410575" cy="246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Results </a:t>
            </a: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of </a:t>
            </a: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Step 2 are very</a:t>
            </a:r>
            <a:r>
              <a:rPr sz="2400" b="1" spc="-4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important!</a:t>
            </a:r>
            <a:endParaRPr sz="2400" dirty="0">
              <a:latin typeface="Georgia"/>
              <a:cs typeface="Georgia"/>
            </a:endParaRPr>
          </a:p>
          <a:p>
            <a:pPr marL="749300" marR="320675" indent="-279400">
              <a:lnSpc>
                <a:spcPts val="2600"/>
              </a:lnSpc>
              <a:spcBef>
                <a:spcPts val="2000"/>
              </a:spcBef>
              <a:buSzPct val="85416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Without overall security goals for the project, it is  impossible to identify the priority and relevance of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any  security requirements that are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generated.</a:t>
            </a:r>
            <a:endParaRPr sz="2400" dirty="0">
              <a:latin typeface="Georgia"/>
              <a:cs typeface="Georgia"/>
            </a:endParaRPr>
          </a:p>
          <a:p>
            <a:pPr marL="749300" marR="5080" indent="-279400">
              <a:lnSpc>
                <a:spcPts val="2600"/>
              </a:lnSpc>
              <a:spcBef>
                <a:spcPts val="1500"/>
              </a:spcBef>
              <a:buSzPct val="83333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establishment of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security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goals scopes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 rest of the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SQUARE</a:t>
            </a:r>
            <a:r>
              <a:rPr sz="2400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process.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2: </a:t>
            </a:r>
            <a:r>
              <a:rPr spc="-5" dirty="0"/>
              <a:t>Identify </a:t>
            </a: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Goals</a:t>
            </a:r>
          </a:p>
        </p:txBody>
      </p:sp>
      <p:sp>
        <p:nvSpPr>
          <p:cNvPr id="3" name="object 3"/>
          <p:cNvSpPr/>
          <p:nvPr/>
        </p:nvSpPr>
        <p:spPr>
          <a:xfrm>
            <a:off x="749226" y="2828874"/>
            <a:ext cx="7357745" cy="0"/>
          </a:xfrm>
          <a:custGeom>
            <a:avLst/>
            <a:gdLst/>
            <a:ahLst/>
            <a:cxnLst/>
            <a:rect l="l" t="t" r="r" b="b"/>
            <a:pathLst>
              <a:path w="7357745">
                <a:moveTo>
                  <a:pt x="0" y="0"/>
                </a:moveTo>
                <a:lnTo>
                  <a:pt x="7357524" y="0"/>
                </a:lnTo>
              </a:path>
            </a:pathLst>
          </a:custGeom>
          <a:ln w="12700">
            <a:solidFill>
              <a:srgbClr val="323D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576" y="1664284"/>
            <a:ext cx="0" cy="4278630"/>
          </a:xfrm>
          <a:custGeom>
            <a:avLst/>
            <a:gdLst/>
            <a:ahLst/>
            <a:cxnLst/>
            <a:rect l="l" t="t" r="r" b="b"/>
            <a:pathLst>
              <a:path h="4278630">
                <a:moveTo>
                  <a:pt x="0" y="0"/>
                </a:moveTo>
                <a:lnTo>
                  <a:pt x="0" y="4278262"/>
                </a:lnTo>
              </a:path>
            </a:pathLst>
          </a:custGeom>
          <a:ln w="12700">
            <a:solidFill>
              <a:srgbClr val="323D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00400" y="1664284"/>
            <a:ext cx="0" cy="4278630"/>
          </a:xfrm>
          <a:custGeom>
            <a:avLst/>
            <a:gdLst/>
            <a:ahLst/>
            <a:cxnLst/>
            <a:rect l="l" t="t" r="r" b="b"/>
            <a:pathLst>
              <a:path h="4278630">
                <a:moveTo>
                  <a:pt x="0" y="0"/>
                </a:moveTo>
                <a:lnTo>
                  <a:pt x="0" y="4278262"/>
                </a:lnTo>
              </a:path>
            </a:pathLst>
          </a:custGeom>
          <a:ln w="12700">
            <a:solidFill>
              <a:srgbClr val="323D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26" y="1670634"/>
            <a:ext cx="7357745" cy="0"/>
          </a:xfrm>
          <a:custGeom>
            <a:avLst/>
            <a:gdLst/>
            <a:ahLst/>
            <a:cxnLst/>
            <a:rect l="l" t="t" r="r" b="b"/>
            <a:pathLst>
              <a:path w="7357745">
                <a:moveTo>
                  <a:pt x="0" y="0"/>
                </a:moveTo>
                <a:lnTo>
                  <a:pt x="7357524" y="0"/>
                </a:lnTo>
              </a:path>
            </a:pathLst>
          </a:custGeom>
          <a:ln w="12700">
            <a:solidFill>
              <a:srgbClr val="323D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226" y="5936196"/>
            <a:ext cx="7357745" cy="0"/>
          </a:xfrm>
          <a:custGeom>
            <a:avLst/>
            <a:gdLst/>
            <a:ahLst/>
            <a:cxnLst/>
            <a:rect l="l" t="t" r="r" b="b"/>
            <a:pathLst>
              <a:path w="7357745">
                <a:moveTo>
                  <a:pt x="0" y="0"/>
                </a:moveTo>
                <a:lnTo>
                  <a:pt x="7357524" y="0"/>
                </a:lnTo>
              </a:path>
            </a:pathLst>
          </a:custGeom>
          <a:ln w="12700">
            <a:solidFill>
              <a:srgbClr val="323D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8942" y="1716354"/>
            <a:ext cx="6688455" cy="144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30"/>
              </a:lnSpc>
            </a:pPr>
            <a:r>
              <a:rPr sz="1800" b="1" spc="-5" dirty="0">
                <a:solidFill>
                  <a:srgbClr val="323D43"/>
                </a:solidFill>
                <a:latin typeface="Georgia"/>
                <a:cs typeface="Georgia"/>
              </a:rPr>
              <a:t>Business</a:t>
            </a:r>
            <a:r>
              <a:rPr sz="1800" b="1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323D43"/>
                </a:solidFill>
                <a:latin typeface="Georgia"/>
                <a:cs typeface="Georgia"/>
              </a:rPr>
              <a:t>Goal</a:t>
            </a:r>
            <a:endParaRPr sz="1800" dirty="0">
              <a:latin typeface="Georgia"/>
              <a:cs typeface="Georgia"/>
            </a:endParaRPr>
          </a:p>
          <a:p>
            <a:pPr marL="12700" marR="5080" algn="ctr">
              <a:lnSpc>
                <a:spcPts val="2200"/>
              </a:lnSpc>
              <a:spcBef>
                <a:spcPts val="10"/>
              </a:spcBef>
            </a:pPr>
            <a:r>
              <a:rPr sz="1800" i="1" dirty="0">
                <a:solidFill>
                  <a:srgbClr val="323D43"/>
                </a:solidFill>
                <a:latin typeface="Georgia"/>
                <a:cs typeface="Georgia"/>
              </a:rPr>
              <a:t>The system </a:t>
            </a:r>
            <a:r>
              <a:rPr sz="1800" i="1" spc="-5" dirty="0">
                <a:solidFill>
                  <a:srgbClr val="323D43"/>
                </a:solidFill>
                <a:latin typeface="Georgia"/>
                <a:cs typeface="Georgia"/>
              </a:rPr>
              <a:t>allows </a:t>
            </a:r>
            <a:r>
              <a:rPr sz="1800" i="1" dirty="0">
                <a:solidFill>
                  <a:srgbClr val="323D43"/>
                </a:solidFill>
                <a:latin typeface="Georgia"/>
                <a:cs typeface="Georgia"/>
              </a:rPr>
              <a:t>the client to buy music, </a:t>
            </a:r>
            <a:r>
              <a:rPr sz="1800" i="1" spc="-5" dirty="0">
                <a:solidFill>
                  <a:srgbClr val="323D43"/>
                </a:solidFill>
                <a:latin typeface="Georgia"/>
                <a:cs typeface="Georgia"/>
              </a:rPr>
              <a:t>video, </a:t>
            </a:r>
            <a:r>
              <a:rPr sz="1800" i="1" dirty="0">
                <a:solidFill>
                  <a:srgbClr val="323D43"/>
                </a:solidFill>
                <a:latin typeface="Georgia"/>
                <a:cs typeface="Georgia"/>
              </a:rPr>
              <a:t>films, call </a:t>
            </a:r>
            <a:r>
              <a:rPr sz="1800" i="1" spc="-5" dirty="0">
                <a:solidFill>
                  <a:srgbClr val="323D43"/>
                </a:solidFill>
                <a:latin typeface="Georgia"/>
                <a:cs typeface="Georgia"/>
              </a:rPr>
              <a:t>tunes,  software </a:t>
            </a:r>
            <a:r>
              <a:rPr sz="1800" i="1" dirty="0">
                <a:solidFill>
                  <a:srgbClr val="323D43"/>
                </a:solidFill>
                <a:latin typeface="Georgia"/>
                <a:cs typeface="Georgia"/>
              </a:rPr>
              <a:t>and </a:t>
            </a:r>
            <a:r>
              <a:rPr sz="1800" i="1" spc="-5" dirty="0">
                <a:solidFill>
                  <a:srgbClr val="323D43"/>
                </a:solidFill>
                <a:latin typeface="Georgia"/>
                <a:cs typeface="Georgia"/>
              </a:rPr>
              <a:t>other products  for mobile</a:t>
            </a:r>
            <a:r>
              <a:rPr sz="1800" i="1" spc="1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1800" i="1" spc="-5" dirty="0">
                <a:solidFill>
                  <a:srgbClr val="323D43"/>
                </a:solidFill>
                <a:latin typeface="Georgia"/>
                <a:cs typeface="Georgia"/>
              </a:rPr>
              <a:t>devices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1800" b="1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15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914400" y="3329009"/>
            <a:ext cx="6781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rgbClr val="323D43"/>
                </a:solidFill>
                <a:latin typeface="Georgia" panose="02040502050405020303" pitchFamily="18" charset="0"/>
              </a:rPr>
              <a:t>G-01 The </a:t>
            </a:r>
            <a:r>
              <a:rPr lang="en-GB" i="1" dirty="0">
                <a:solidFill>
                  <a:srgbClr val="323D43"/>
                </a:solidFill>
                <a:latin typeface="Georgia" panose="02040502050405020303" pitchFamily="18" charset="0"/>
              </a:rPr>
              <a:t>system shall be available for use when needed</a:t>
            </a:r>
            <a:r>
              <a:rPr lang="en-GB" i="1" dirty="0" smtClean="0">
                <a:solidFill>
                  <a:srgbClr val="323D43"/>
                </a:solidFill>
                <a:latin typeface="Georgia" panose="02040502050405020303" pitchFamily="18" charset="0"/>
              </a:rPr>
              <a:t>.</a:t>
            </a:r>
          </a:p>
          <a:p>
            <a:endParaRPr lang="en-GB" i="1" dirty="0" smtClean="0">
              <a:solidFill>
                <a:srgbClr val="323D43"/>
              </a:solidFill>
              <a:latin typeface="Georgia" panose="02040502050405020303" pitchFamily="18" charset="0"/>
            </a:endParaRPr>
          </a:p>
          <a:p>
            <a:r>
              <a:rPr lang="en-GB" i="1" dirty="0" smtClean="0">
                <a:solidFill>
                  <a:srgbClr val="323D43"/>
                </a:solidFill>
                <a:latin typeface="Georgia" panose="02040502050405020303" pitchFamily="18" charset="0"/>
              </a:rPr>
              <a:t>G-02 The integrity, accuracy, and confidentiality of customers' data shall be maintained. </a:t>
            </a:r>
            <a:endParaRPr lang="en-GB" i="1" dirty="0">
              <a:solidFill>
                <a:srgbClr val="323D43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</a:t>
            </a:r>
            <a:r>
              <a:rPr spc="-5" dirty="0"/>
              <a:t>o</a:t>
            </a:r>
            <a:r>
              <a:rPr dirty="0"/>
              <a:t>day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5715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SQUARE</a:t>
            </a:r>
            <a:r>
              <a:rPr sz="2400" spc="-2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Methodology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Step3 </a:t>
            </a:r>
            <a:r>
              <a:rPr spc="-5" dirty="0"/>
              <a:t>Develop</a:t>
            </a:r>
            <a:r>
              <a:rPr spc="-75" dirty="0"/>
              <a:t> </a:t>
            </a:r>
            <a:r>
              <a:rPr dirty="0"/>
              <a:t>Artifacts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15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298180" cy="3691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14E55"/>
                </a:solidFill>
                <a:latin typeface="Georgia"/>
                <a:cs typeface="Georgia"/>
              </a:rPr>
              <a:t>Objective: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Collect a complete set of artifacts of the</a:t>
            </a:r>
            <a:r>
              <a:rPr sz="2400" spc="-1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system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Desirable artifacts to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collect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82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System architecture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diagrams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Use case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diagrams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Misuse case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diagrams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9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Attack</a:t>
            </a:r>
            <a:r>
              <a:rPr sz="2000" spc="-9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14E55"/>
                </a:solidFill>
                <a:latin typeface="Georgia"/>
                <a:cs typeface="Georgia"/>
              </a:rPr>
              <a:t>trees</a:t>
            </a:r>
            <a:endParaRPr sz="2000">
              <a:latin typeface="Georgia"/>
              <a:cs typeface="Georgia"/>
            </a:endParaRPr>
          </a:p>
          <a:p>
            <a:pPr marL="355600" marR="342900" indent="-342900">
              <a:lnSpc>
                <a:spcPct val="100699"/>
              </a:lnSpc>
              <a:spcBef>
                <a:spcPts val="1180"/>
              </a:spcBef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14E55"/>
                </a:solidFill>
                <a:latin typeface="Georgia"/>
                <a:cs typeface="Georgia"/>
              </a:rPr>
              <a:t>Output: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architecture diagrams, use cases, misuse</a:t>
            </a:r>
            <a:r>
              <a:rPr sz="2400" spc="-114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cases,  attack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trees, templates,</a:t>
            </a:r>
            <a:r>
              <a:rPr sz="2400" spc="-5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forms..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42887"/>
            <a:ext cx="550545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3 </a:t>
            </a:r>
            <a:r>
              <a:rPr spc="-5" dirty="0"/>
              <a:t>Develop</a:t>
            </a:r>
            <a:r>
              <a:rPr spc="5" dirty="0"/>
              <a:t> </a:t>
            </a:r>
            <a:r>
              <a:rPr dirty="0"/>
              <a:t>Artifacts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188720"/>
            <a:ext cx="389382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System architecture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diagram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723" y="1699878"/>
            <a:ext cx="5544616" cy="4753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5895" y="2564904"/>
            <a:ext cx="864235" cy="1152525"/>
          </a:xfrm>
          <a:custGeom>
            <a:avLst/>
            <a:gdLst/>
            <a:ahLst/>
            <a:cxnLst/>
            <a:rect l="l" t="t" r="r" b="b"/>
            <a:pathLst>
              <a:path w="864235" h="1152525">
                <a:moveTo>
                  <a:pt x="0" y="0"/>
                </a:moveTo>
                <a:lnTo>
                  <a:pt x="864095" y="0"/>
                </a:lnTo>
                <a:lnTo>
                  <a:pt x="864095" y="1152129"/>
                </a:lnTo>
                <a:lnTo>
                  <a:pt x="0" y="115212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16017" y="2924949"/>
            <a:ext cx="792480" cy="792480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0"/>
                </a:moveTo>
                <a:lnTo>
                  <a:pt x="792087" y="0"/>
                </a:lnTo>
                <a:lnTo>
                  <a:pt x="792087" y="792087"/>
                </a:lnTo>
                <a:lnTo>
                  <a:pt x="0" y="79208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3764" y="3212973"/>
            <a:ext cx="864235" cy="792480"/>
          </a:xfrm>
          <a:custGeom>
            <a:avLst/>
            <a:gdLst/>
            <a:ahLst/>
            <a:cxnLst/>
            <a:rect l="l" t="t" r="r" b="b"/>
            <a:pathLst>
              <a:path w="864235" h="792479">
                <a:moveTo>
                  <a:pt x="0" y="0"/>
                </a:moveTo>
                <a:lnTo>
                  <a:pt x="864095" y="0"/>
                </a:lnTo>
                <a:lnTo>
                  <a:pt x="864095" y="792087"/>
                </a:lnTo>
                <a:lnTo>
                  <a:pt x="0" y="79208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3: </a:t>
            </a:r>
            <a:r>
              <a:rPr spc="-5" dirty="0"/>
              <a:t>Develop</a:t>
            </a:r>
            <a:r>
              <a:rPr spc="-75" dirty="0"/>
              <a:t> </a:t>
            </a:r>
            <a:r>
              <a:rPr dirty="0"/>
              <a:t>Artifacts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271653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Use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</a:t>
            </a:r>
            <a:r>
              <a:rPr sz="2400" spc="-8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diagram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pSp>
        <p:nvGrpSpPr>
          <p:cNvPr id="35" name="Group 34"/>
          <p:cNvGrpSpPr/>
          <p:nvPr/>
        </p:nvGrpSpPr>
        <p:grpSpPr>
          <a:xfrm>
            <a:off x="1066800" y="2236336"/>
            <a:ext cx="3581400" cy="4545464"/>
            <a:chOff x="690215" y="2329130"/>
            <a:chExt cx="5481037" cy="5525133"/>
          </a:xfrm>
        </p:grpSpPr>
        <p:grpSp>
          <p:nvGrpSpPr>
            <p:cNvPr id="7" name="Gruppo 5"/>
            <p:cNvGrpSpPr/>
            <p:nvPr/>
          </p:nvGrpSpPr>
          <p:grpSpPr>
            <a:xfrm>
              <a:off x="913418" y="4436707"/>
              <a:ext cx="576020" cy="1103014"/>
              <a:chOff x="945598" y="2431031"/>
              <a:chExt cx="576020" cy="1103014"/>
            </a:xfrm>
          </p:grpSpPr>
          <p:sp>
            <p:nvSpPr>
              <p:cNvPr id="8" name="Rettangolo 6"/>
              <p:cNvSpPr/>
              <p:nvPr/>
            </p:nvSpPr>
            <p:spPr>
              <a:xfrm>
                <a:off x="945598" y="2431031"/>
                <a:ext cx="576020" cy="110301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sp>
            <p:nvSpPr>
              <p:cNvPr id="9" name="Ovale 7"/>
              <p:cNvSpPr/>
              <p:nvPr/>
            </p:nvSpPr>
            <p:spPr>
              <a:xfrm>
                <a:off x="1099946" y="2431031"/>
                <a:ext cx="267325" cy="26732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cxnSp>
            <p:nvCxnSpPr>
              <p:cNvPr id="10" name="Connettore 1 8"/>
              <p:cNvCxnSpPr/>
              <p:nvPr/>
            </p:nvCxnSpPr>
            <p:spPr>
              <a:xfrm>
                <a:off x="1233608" y="2698356"/>
                <a:ext cx="0" cy="5544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ttore 1 9"/>
              <p:cNvCxnSpPr/>
              <p:nvPr/>
            </p:nvCxnSpPr>
            <p:spPr>
              <a:xfrm flipH="1">
                <a:off x="945598" y="3245747"/>
                <a:ext cx="288010" cy="2882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ttore 1 10"/>
              <p:cNvCxnSpPr/>
              <p:nvPr/>
            </p:nvCxnSpPr>
            <p:spPr>
              <a:xfrm flipH="1">
                <a:off x="945598" y="2870326"/>
                <a:ext cx="5544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ttore 1 11"/>
              <p:cNvCxnSpPr/>
              <p:nvPr/>
            </p:nvCxnSpPr>
            <p:spPr>
              <a:xfrm>
                <a:off x="1233608" y="3245747"/>
                <a:ext cx="288010" cy="2882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Ovale 12"/>
            <p:cNvSpPr/>
            <p:nvPr/>
          </p:nvSpPr>
          <p:spPr>
            <a:xfrm>
              <a:off x="4443252" y="6405279"/>
              <a:ext cx="1728000" cy="827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MWS-6: Log out from </a:t>
              </a:r>
              <a:r>
                <a:rPr lang="it-IT" sz="900" dirty="0" err="1" smtClean="0"/>
                <a:t>customer</a:t>
              </a:r>
              <a:r>
                <a:rPr lang="it-IT" sz="900" dirty="0" smtClean="0"/>
                <a:t> account</a:t>
              </a:r>
              <a:endParaRPr lang="it-IT" sz="900" dirty="0"/>
            </a:p>
          </p:txBody>
        </p:sp>
        <p:sp>
          <p:nvSpPr>
            <p:cNvPr id="15" name="Ovale 13"/>
            <p:cNvSpPr/>
            <p:nvPr/>
          </p:nvSpPr>
          <p:spPr>
            <a:xfrm>
              <a:off x="2587721" y="7026264"/>
              <a:ext cx="1728000" cy="827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MWS-4: Set </a:t>
              </a:r>
              <a:r>
                <a:rPr lang="it-IT" sz="900" dirty="0" err="1" smtClean="0"/>
                <a:t>customer</a:t>
              </a:r>
              <a:r>
                <a:rPr lang="it-IT" sz="900" dirty="0" smtClean="0"/>
                <a:t> information</a:t>
              </a:r>
              <a:endParaRPr lang="it-IT" sz="900" dirty="0"/>
            </a:p>
          </p:txBody>
        </p:sp>
        <p:sp>
          <p:nvSpPr>
            <p:cNvPr id="16" name="Ovale 14"/>
            <p:cNvSpPr/>
            <p:nvPr/>
          </p:nvSpPr>
          <p:spPr>
            <a:xfrm>
              <a:off x="1828800" y="2329130"/>
              <a:ext cx="1728000" cy="827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MWS-3: </a:t>
              </a:r>
              <a:r>
                <a:rPr lang="it-IT" sz="900" dirty="0" err="1" smtClean="0"/>
                <a:t>Establish</a:t>
              </a:r>
              <a:r>
                <a:rPr lang="it-IT" sz="900" dirty="0" smtClean="0"/>
                <a:t> </a:t>
              </a:r>
              <a:r>
                <a:rPr lang="it-IT" sz="900" dirty="0" err="1" smtClean="0"/>
                <a:t>customer</a:t>
              </a:r>
              <a:r>
                <a:rPr lang="it-IT" sz="900" dirty="0" smtClean="0"/>
                <a:t> account</a:t>
              </a:r>
              <a:endParaRPr lang="it-IT" sz="900" dirty="0"/>
            </a:p>
          </p:txBody>
        </p:sp>
        <p:sp>
          <p:nvSpPr>
            <p:cNvPr id="17" name="Ovale 15"/>
            <p:cNvSpPr/>
            <p:nvPr/>
          </p:nvSpPr>
          <p:spPr>
            <a:xfrm>
              <a:off x="2647188" y="4551420"/>
              <a:ext cx="1728000" cy="827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MWS-2: </a:t>
              </a:r>
              <a:r>
                <a:rPr lang="it-IT" sz="900" dirty="0" err="1" smtClean="0"/>
                <a:t>Buy</a:t>
              </a:r>
              <a:r>
                <a:rPr lang="it-IT" sz="900" dirty="0" smtClean="0"/>
                <a:t> </a:t>
              </a:r>
              <a:r>
                <a:rPr lang="it-IT" sz="900" dirty="0" err="1" smtClean="0"/>
                <a:t>product</a:t>
              </a:r>
              <a:endParaRPr lang="it-IT" sz="900" dirty="0"/>
            </a:p>
          </p:txBody>
        </p:sp>
        <p:sp>
          <p:nvSpPr>
            <p:cNvPr id="18" name="Ovale 16"/>
            <p:cNvSpPr/>
            <p:nvPr/>
          </p:nvSpPr>
          <p:spPr>
            <a:xfrm>
              <a:off x="2381095" y="3298025"/>
              <a:ext cx="1728000" cy="827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MWS-1: </a:t>
              </a:r>
              <a:r>
                <a:rPr lang="it-IT" sz="900" dirty="0" err="1" smtClean="0"/>
                <a:t>Search</a:t>
              </a:r>
              <a:r>
                <a:rPr lang="it-IT" sz="900" dirty="0" smtClean="0"/>
                <a:t> for </a:t>
              </a:r>
              <a:r>
                <a:rPr lang="it-IT" sz="900" dirty="0" err="1" smtClean="0"/>
                <a:t>product</a:t>
              </a:r>
              <a:endParaRPr lang="it-IT" sz="900" dirty="0"/>
            </a:p>
          </p:txBody>
        </p:sp>
        <p:sp>
          <p:nvSpPr>
            <p:cNvPr id="19" name="Ovale 17"/>
            <p:cNvSpPr/>
            <p:nvPr/>
          </p:nvSpPr>
          <p:spPr>
            <a:xfrm>
              <a:off x="730686" y="6180729"/>
              <a:ext cx="1728000" cy="827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MWS-5: Log </a:t>
              </a:r>
              <a:r>
                <a:rPr lang="it-IT" sz="900" dirty="0" err="1" smtClean="0"/>
                <a:t>into</a:t>
              </a:r>
              <a:r>
                <a:rPr lang="it-IT" sz="900" dirty="0" smtClean="0"/>
                <a:t> </a:t>
              </a:r>
              <a:r>
                <a:rPr lang="it-IT" sz="900" dirty="0" err="1" smtClean="0"/>
                <a:t>customer</a:t>
              </a:r>
              <a:r>
                <a:rPr lang="it-IT" sz="900" dirty="0" smtClean="0"/>
                <a:t> account</a:t>
              </a:r>
              <a:endParaRPr lang="it-IT" sz="900" dirty="0"/>
            </a:p>
          </p:txBody>
        </p:sp>
        <p:cxnSp>
          <p:nvCxnSpPr>
            <p:cNvPr id="20" name="Connettore 1 18"/>
            <p:cNvCxnSpPr>
              <a:stCxn id="8" idx="3"/>
              <a:endCxn id="16" idx="3"/>
            </p:cNvCxnSpPr>
            <p:nvPr/>
          </p:nvCxnSpPr>
          <p:spPr>
            <a:xfrm flipV="1">
              <a:off x="1489438" y="3035871"/>
              <a:ext cx="592422" cy="195234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ttore 1 19"/>
            <p:cNvCxnSpPr>
              <a:stCxn id="8" idx="3"/>
              <a:endCxn id="18" idx="2"/>
            </p:cNvCxnSpPr>
            <p:nvPr/>
          </p:nvCxnSpPr>
          <p:spPr>
            <a:xfrm flipV="1">
              <a:off x="1489438" y="3712025"/>
              <a:ext cx="891657" cy="1276189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1 20"/>
            <p:cNvCxnSpPr>
              <a:stCxn id="8" idx="3"/>
              <a:endCxn id="17" idx="2"/>
            </p:cNvCxnSpPr>
            <p:nvPr/>
          </p:nvCxnSpPr>
          <p:spPr>
            <a:xfrm flipV="1">
              <a:off x="1489438" y="4965420"/>
              <a:ext cx="1157750" cy="2279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ttore 1 21"/>
            <p:cNvCxnSpPr>
              <a:stCxn id="8" idx="3"/>
              <a:endCxn id="14" idx="0"/>
            </p:cNvCxnSpPr>
            <p:nvPr/>
          </p:nvCxnSpPr>
          <p:spPr>
            <a:xfrm>
              <a:off x="1489438" y="4988214"/>
              <a:ext cx="3817814" cy="1417065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1 22"/>
            <p:cNvCxnSpPr>
              <a:stCxn id="8" idx="3"/>
              <a:endCxn id="19" idx="0"/>
            </p:cNvCxnSpPr>
            <p:nvPr/>
          </p:nvCxnSpPr>
          <p:spPr>
            <a:xfrm>
              <a:off x="1489438" y="4988214"/>
              <a:ext cx="105248" cy="1192515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1 23"/>
            <p:cNvCxnSpPr>
              <a:stCxn id="8" idx="3"/>
              <a:endCxn id="15" idx="0"/>
            </p:cNvCxnSpPr>
            <p:nvPr/>
          </p:nvCxnSpPr>
          <p:spPr>
            <a:xfrm>
              <a:off x="1489438" y="4988214"/>
              <a:ext cx="1962283" cy="203805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2 24"/>
            <p:cNvCxnSpPr>
              <a:stCxn id="18" idx="4"/>
              <a:endCxn id="17" idx="0"/>
            </p:cNvCxnSpPr>
            <p:nvPr/>
          </p:nvCxnSpPr>
          <p:spPr>
            <a:xfrm>
              <a:off x="3245095" y="4126024"/>
              <a:ext cx="266093" cy="425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2 27"/>
            <p:cNvCxnSpPr>
              <a:stCxn id="17" idx="4"/>
              <a:endCxn id="15" idx="0"/>
            </p:cNvCxnSpPr>
            <p:nvPr/>
          </p:nvCxnSpPr>
          <p:spPr>
            <a:xfrm flipH="1">
              <a:off x="3451721" y="5379419"/>
              <a:ext cx="59467" cy="164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2 28"/>
            <p:cNvCxnSpPr>
              <a:stCxn id="17" idx="4"/>
              <a:endCxn id="19" idx="0"/>
            </p:cNvCxnSpPr>
            <p:nvPr/>
          </p:nvCxnSpPr>
          <p:spPr>
            <a:xfrm flipH="1">
              <a:off x="1594686" y="5379419"/>
              <a:ext cx="1916502" cy="801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2 29"/>
            <p:cNvCxnSpPr>
              <a:stCxn id="17" idx="4"/>
              <a:endCxn id="14" idx="0"/>
            </p:cNvCxnSpPr>
            <p:nvPr/>
          </p:nvCxnSpPr>
          <p:spPr>
            <a:xfrm>
              <a:off x="3511188" y="5379419"/>
              <a:ext cx="1796064" cy="102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371387" y="4199279"/>
              <a:ext cx="1224669" cy="280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&lt;&lt;extend&gt;&gt;</a:t>
              </a:r>
              <a:endParaRPr lang="en-GB" sz="9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52244" y="5476850"/>
              <a:ext cx="1254108" cy="280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&lt;&lt;include&gt;&gt;</a:t>
              </a:r>
              <a:endParaRPr lang="en-GB" sz="9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58348" y="5810647"/>
              <a:ext cx="1254108" cy="280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&lt;&lt;include&gt;&gt;</a:t>
              </a:r>
              <a:endParaRPr lang="en-GB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11188" y="6374833"/>
              <a:ext cx="1254108" cy="280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&lt;&lt;include&gt;&gt;</a:t>
              </a:r>
              <a:endParaRPr lang="en-GB" sz="9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0215" y="5559744"/>
              <a:ext cx="1030901" cy="28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>
                  <a:latin typeface="+mn-lt"/>
                </a:rPr>
                <a:t>Customer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3: </a:t>
            </a:r>
            <a:r>
              <a:rPr spc="-5" dirty="0"/>
              <a:t>Develop</a:t>
            </a:r>
            <a:r>
              <a:rPr spc="-75" dirty="0"/>
              <a:t> </a:t>
            </a:r>
            <a:r>
              <a:rPr dirty="0"/>
              <a:t>Artifacts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316484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Misuse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</a:t>
            </a:r>
            <a:r>
              <a:rPr sz="2400" spc="-7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diagram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2236336"/>
            <a:ext cx="3581400" cy="4545464"/>
            <a:chOff x="690215" y="2329130"/>
            <a:chExt cx="5481037" cy="5525133"/>
          </a:xfrm>
        </p:grpSpPr>
        <p:grpSp>
          <p:nvGrpSpPr>
            <p:cNvPr id="8" name="Gruppo 5"/>
            <p:cNvGrpSpPr/>
            <p:nvPr/>
          </p:nvGrpSpPr>
          <p:grpSpPr>
            <a:xfrm>
              <a:off x="913418" y="4436707"/>
              <a:ext cx="576020" cy="1103014"/>
              <a:chOff x="945598" y="2431031"/>
              <a:chExt cx="576020" cy="1103014"/>
            </a:xfrm>
          </p:grpSpPr>
          <p:sp>
            <p:nvSpPr>
              <p:cNvPr id="30" name="Rettangolo 6"/>
              <p:cNvSpPr/>
              <p:nvPr/>
            </p:nvSpPr>
            <p:spPr>
              <a:xfrm>
                <a:off x="945598" y="2431031"/>
                <a:ext cx="576020" cy="110301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sp>
            <p:nvSpPr>
              <p:cNvPr id="31" name="Ovale 7"/>
              <p:cNvSpPr/>
              <p:nvPr/>
            </p:nvSpPr>
            <p:spPr>
              <a:xfrm>
                <a:off x="1099946" y="2431031"/>
                <a:ext cx="267325" cy="26732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cxnSp>
            <p:nvCxnSpPr>
              <p:cNvPr id="32" name="Connettore 1 8"/>
              <p:cNvCxnSpPr/>
              <p:nvPr/>
            </p:nvCxnSpPr>
            <p:spPr>
              <a:xfrm>
                <a:off x="1233608" y="2698356"/>
                <a:ext cx="0" cy="5544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ttore 1 9"/>
              <p:cNvCxnSpPr/>
              <p:nvPr/>
            </p:nvCxnSpPr>
            <p:spPr>
              <a:xfrm flipH="1">
                <a:off x="945598" y="3245747"/>
                <a:ext cx="288010" cy="2882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ttore 1 10"/>
              <p:cNvCxnSpPr/>
              <p:nvPr/>
            </p:nvCxnSpPr>
            <p:spPr>
              <a:xfrm flipH="1">
                <a:off x="945598" y="2870326"/>
                <a:ext cx="5544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ttore 1 11"/>
              <p:cNvCxnSpPr/>
              <p:nvPr/>
            </p:nvCxnSpPr>
            <p:spPr>
              <a:xfrm>
                <a:off x="1233608" y="3245747"/>
                <a:ext cx="288010" cy="2882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Ovale 12"/>
            <p:cNvSpPr/>
            <p:nvPr/>
          </p:nvSpPr>
          <p:spPr>
            <a:xfrm>
              <a:off x="4443252" y="6405279"/>
              <a:ext cx="1728000" cy="827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MWS-6: Log out from </a:t>
              </a:r>
              <a:r>
                <a:rPr lang="it-IT" sz="900" dirty="0" err="1" smtClean="0"/>
                <a:t>customer</a:t>
              </a:r>
              <a:r>
                <a:rPr lang="it-IT" sz="900" dirty="0" smtClean="0"/>
                <a:t> account</a:t>
              </a:r>
              <a:endParaRPr lang="it-IT" sz="900" dirty="0"/>
            </a:p>
          </p:txBody>
        </p:sp>
        <p:sp>
          <p:nvSpPr>
            <p:cNvPr id="10" name="Ovale 13"/>
            <p:cNvSpPr/>
            <p:nvPr/>
          </p:nvSpPr>
          <p:spPr>
            <a:xfrm>
              <a:off x="2587721" y="7026264"/>
              <a:ext cx="1728000" cy="827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MWS-4: Set </a:t>
              </a:r>
              <a:r>
                <a:rPr lang="it-IT" sz="900" dirty="0" err="1" smtClean="0"/>
                <a:t>customer</a:t>
              </a:r>
              <a:r>
                <a:rPr lang="it-IT" sz="900" dirty="0" smtClean="0"/>
                <a:t> information</a:t>
              </a:r>
              <a:endParaRPr lang="it-IT" sz="900" dirty="0"/>
            </a:p>
          </p:txBody>
        </p:sp>
        <p:sp>
          <p:nvSpPr>
            <p:cNvPr id="11" name="Ovale 14"/>
            <p:cNvSpPr/>
            <p:nvPr/>
          </p:nvSpPr>
          <p:spPr>
            <a:xfrm>
              <a:off x="1828800" y="2329130"/>
              <a:ext cx="1728000" cy="827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MWS-3: </a:t>
              </a:r>
              <a:r>
                <a:rPr lang="it-IT" sz="900" dirty="0" err="1" smtClean="0"/>
                <a:t>Establish</a:t>
              </a:r>
              <a:r>
                <a:rPr lang="it-IT" sz="900" dirty="0" smtClean="0"/>
                <a:t> </a:t>
              </a:r>
              <a:r>
                <a:rPr lang="it-IT" sz="900" dirty="0" err="1" smtClean="0"/>
                <a:t>customer</a:t>
              </a:r>
              <a:r>
                <a:rPr lang="it-IT" sz="900" dirty="0" smtClean="0"/>
                <a:t> account</a:t>
              </a:r>
              <a:endParaRPr lang="it-IT" sz="900" dirty="0"/>
            </a:p>
          </p:txBody>
        </p:sp>
        <p:sp>
          <p:nvSpPr>
            <p:cNvPr id="12" name="Ovale 15"/>
            <p:cNvSpPr/>
            <p:nvPr/>
          </p:nvSpPr>
          <p:spPr>
            <a:xfrm>
              <a:off x="2647188" y="4551420"/>
              <a:ext cx="1728000" cy="827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MWS-2: </a:t>
              </a:r>
              <a:r>
                <a:rPr lang="it-IT" sz="900" dirty="0" err="1" smtClean="0"/>
                <a:t>Buy</a:t>
              </a:r>
              <a:r>
                <a:rPr lang="it-IT" sz="900" dirty="0" smtClean="0"/>
                <a:t> </a:t>
              </a:r>
              <a:r>
                <a:rPr lang="it-IT" sz="900" dirty="0" err="1" smtClean="0"/>
                <a:t>product</a:t>
              </a:r>
              <a:endParaRPr lang="it-IT" sz="900" dirty="0"/>
            </a:p>
          </p:txBody>
        </p:sp>
        <p:sp>
          <p:nvSpPr>
            <p:cNvPr id="13" name="Ovale 16"/>
            <p:cNvSpPr/>
            <p:nvPr/>
          </p:nvSpPr>
          <p:spPr>
            <a:xfrm>
              <a:off x="2381095" y="3298025"/>
              <a:ext cx="1728000" cy="827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MWS-1: </a:t>
              </a:r>
              <a:r>
                <a:rPr lang="it-IT" sz="900" dirty="0" err="1" smtClean="0"/>
                <a:t>Search</a:t>
              </a:r>
              <a:r>
                <a:rPr lang="it-IT" sz="900" dirty="0" smtClean="0"/>
                <a:t> for </a:t>
              </a:r>
              <a:r>
                <a:rPr lang="it-IT" sz="900" dirty="0" err="1" smtClean="0"/>
                <a:t>product</a:t>
              </a:r>
              <a:endParaRPr lang="it-IT" sz="900" dirty="0"/>
            </a:p>
          </p:txBody>
        </p:sp>
        <p:sp>
          <p:nvSpPr>
            <p:cNvPr id="14" name="Ovale 17"/>
            <p:cNvSpPr/>
            <p:nvPr/>
          </p:nvSpPr>
          <p:spPr>
            <a:xfrm>
              <a:off x="730686" y="6180729"/>
              <a:ext cx="1728000" cy="827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MWS-5: Log </a:t>
              </a:r>
              <a:r>
                <a:rPr lang="it-IT" sz="900" dirty="0" err="1" smtClean="0"/>
                <a:t>into</a:t>
              </a:r>
              <a:r>
                <a:rPr lang="it-IT" sz="900" dirty="0" smtClean="0"/>
                <a:t> </a:t>
              </a:r>
              <a:r>
                <a:rPr lang="it-IT" sz="900" dirty="0" err="1" smtClean="0"/>
                <a:t>customer</a:t>
              </a:r>
              <a:r>
                <a:rPr lang="it-IT" sz="900" dirty="0" smtClean="0"/>
                <a:t> account</a:t>
              </a:r>
              <a:endParaRPr lang="it-IT" sz="900" dirty="0"/>
            </a:p>
          </p:txBody>
        </p:sp>
        <p:cxnSp>
          <p:nvCxnSpPr>
            <p:cNvPr id="15" name="Connettore 1 18"/>
            <p:cNvCxnSpPr>
              <a:stCxn id="30" idx="3"/>
              <a:endCxn id="11" idx="3"/>
            </p:cNvCxnSpPr>
            <p:nvPr/>
          </p:nvCxnSpPr>
          <p:spPr>
            <a:xfrm flipV="1">
              <a:off x="1489438" y="3035871"/>
              <a:ext cx="592422" cy="195234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ttore 1 19"/>
            <p:cNvCxnSpPr>
              <a:stCxn id="30" idx="3"/>
              <a:endCxn id="13" idx="2"/>
            </p:cNvCxnSpPr>
            <p:nvPr/>
          </p:nvCxnSpPr>
          <p:spPr>
            <a:xfrm flipV="1">
              <a:off x="1489438" y="3712025"/>
              <a:ext cx="891657" cy="1276189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ttore 1 20"/>
            <p:cNvCxnSpPr>
              <a:stCxn id="30" idx="3"/>
              <a:endCxn id="12" idx="2"/>
            </p:cNvCxnSpPr>
            <p:nvPr/>
          </p:nvCxnSpPr>
          <p:spPr>
            <a:xfrm flipV="1">
              <a:off x="1489438" y="4965420"/>
              <a:ext cx="1157750" cy="2279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ttore 1 21"/>
            <p:cNvCxnSpPr>
              <a:stCxn id="30" idx="3"/>
              <a:endCxn id="9" idx="0"/>
            </p:cNvCxnSpPr>
            <p:nvPr/>
          </p:nvCxnSpPr>
          <p:spPr>
            <a:xfrm>
              <a:off x="1489438" y="4988214"/>
              <a:ext cx="3817814" cy="1417065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1 22"/>
            <p:cNvCxnSpPr>
              <a:stCxn id="30" idx="3"/>
              <a:endCxn id="14" idx="0"/>
            </p:cNvCxnSpPr>
            <p:nvPr/>
          </p:nvCxnSpPr>
          <p:spPr>
            <a:xfrm>
              <a:off x="1489438" y="4988214"/>
              <a:ext cx="105248" cy="1192515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ttore 1 23"/>
            <p:cNvCxnSpPr>
              <a:stCxn id="30" idx="3"/>
              <a:endCxn id="10" idx="0"/>
            </p:cNvCxnSpPr>
            <p:nvPr/>
          </p:nvCxnSpPr>
          <p:spPr>
            <a:xfrm>
              <a:off x="1489438" y="4988214"/>
              <a:ext cx="1962283" cy="203805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ttore 2 24"/>
            <p:cNvCxnSpPr>
              <a:stCxn id="13" idx="4"/>
              <a:endCxn id="12" idx="0"/>
            </p:cNvCxnSpPr>
            <p:nvPr/>
          </p:nvCxnSpPr>
          <p:spPr>
            <a:xfrm>
              <a:off x="3245095" y="4126024"/>
              <a:ext cx="266093" cy="425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2 27"/>
            <p:cNvCxnSpPr>
              <a:stCxn id="12" idx="4"/>
              <a:endCxn id="10" idx="0"/>
            </p:cNvCxnSpPr>
            <p:nvPr/>
          </p:nvCxnSpPr>
          <p:spPr>
            <a:xfrm flipH="1">
              <a:off x="3451721" y="5379419"/>
              <a:ext cx="59467" cy="164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ttore 2 28"/>
            <p:cNvCxnSpPr>
              <a:stCxn id="12" idx="4"/>
              <a:endCxn id="14" idx="0"/>
            </p:cNvCxnSpPr>
            <p:nvPr/>
          </p:nvCxnSpPr>
          <p:spPr>
            <a:xfrm flipH="1">
              <a:off x="1594686" y="5379419"/>
              <a:ext cx="1916502" cy="801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2 29"/>
            <p:cNvCxnSpPr>
              <a:stCxn id="12" idx="4"/>
              <a:endCxn id="9" idx="0"/>
            </p:cNvCxnSpPr>
            <p:nvPr/>
          </p:nvCxnSpPr>
          <p:spPr>
            <a:xfrm>
              <a:off x="3511188" y="5379419"/>
              <a:ext cx="1796064" cy="102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371387" y="4199279"/>
              <a:ext cx="1224669" cy="280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&lt;&lt;extend&gt;&gt;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52244" y="5476850"/>
              <a:ext cx="1254108" cy="280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&lt;&lt;include&gt;&gt;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58348" y="5810647"/>
              <a:ext cx="1254108" cy="280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&lt;&lt;include&gt;&gt;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11188" y="6374833"/>
              <a:ext cx="1254108" cy="280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&lt;&lt;include&gt;&gt;</a:t>
              </a:r>
              <a:endParaRPr lang="en-GB" sz="9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0215" y="5559744"/>
              <a:ext cx="1030901" cy="28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>
                  <a:latin typeface="+mn-lt"/>
                </a:rPr>
                <a:t>Customer</a:t>
              </a:r>
            </a:p>
          </p:txBody>
        </p:sp>
      </p:grpSp>
      <p:sp>
        <p:nvSpPr>
          <p:cNvPr id="37" name="Ovale 14"/>
          <p:cNvSpPr/>
          <p:nvPr/>
        </p:nvSpPr>
        <p:spPr>
          <a:xfrm>
            <a:off x="5809282" y="2496234"/>
            <a:ext cx="1129104" cy="68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MSC-1: SQL injection</a:t>
            </a:r>
            <a:endParaRPr lang="it-IT" sz="900" dirty="0"/>
          </a:p>
        </p:txBody>
      </p:sp>
      <p:sp>
        <p:nvSpPr>
          <p:cNvPr id="38" name="Ovale 14"/>
          <p:cNvSpPr/>
          <p:nvPr/>
        </p:nvSpPr>
        <p:spPr>
          <a:xfrm>
            <a:off x="5577222" y="5583638"/>
            <a:ext cx="1129104" cy="68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MSC-3: Brute-force attack</a:t>
            </a:r>
            <a:endParaRPr lang="it-IT" sz="900" dirty="0"/>
          </a:p>
        </p:txBody>
      </p:sp>
      <p:sp>
        <p:nvSpPr>
          <p:cNvPr id="39" name="Ovale 14"/>
          <p:cNvSpPr/>
          <p:nvPr/>
        </p:nvSpPr>
        <p:spPr>
          <a:xfrm>
            <a:off x="6864992" y="5598364"/>
            <a:ext cx="1129104" cy="68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MSC-4: Password sniffing</a:t>
            </a:r>
            <a:endParaRPr lang="it-IT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7813813" y="1460334"/>
            <a:ext cx="118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Threatens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44" name="Connettore 1 18"/>
          <p:cNvCxnSpPr>
            <a:stCxn id="37" idx="2"/>
            <a:endCxn id="13" idx="6"/>
          </p:cNvCxnSpPr>
          <p:nvPr/>
        </p:nvCxnSpPr>
        <p:spPr>
          <a:xfrm flipH="1">
            <a:off x="3300753" y="2836827"/>
            <a:ext cx="2508529" cy="5372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ttore 1 18"/>
          <p:cNvCxnSpPr>
            <a:stCxn id="53" idx="2"/>
            <a:endCxn id="14" idx="6"/>
          </p:cNvCxnSpPr>
          <p:nvPr/>
        </p:nvCxnSpPr>
        <p:spPr>
          <a:xfrm flipH="1">
            <a:off x="2222348" y="4380529"/>
            <a:ext cx="3398081" cy="136506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Ovale 14"/>
          <p:cNvSpPr/>
          <p:nvPr/>
        </p:nvSpPr>
        <p:spPr>
          <a:xfrm>
            <a:off x="5620429" y="4039936"/>
            <a:ext cx="1129104" cy="681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MSC-2: Obtain user name and password</a:t>
            </a:r>
            <a:endParaRPr lang="it-IT" sz="900" dirty="0"/>
          </a:p>
        </p:txBody>
      </p:sp>
      <p:cxnSp>
        <p:nvCxnSpPr>
          <p:cNvPr id="59" name="Connettore 2 24"/>
          <p:cNvCxnSpPr>
            <a:stCxn id="53" idx="4"/>
            <a:endCxn id="39" idx="0"/>
          </p:cNvCxnSpPr>
          <p:nvPr/>
        </p:nvCxnSpPr>
        <p:spPr>
          <a:xfrm>
            <a:off x="6184981" y="4721121"/>
            <a:ext cx="1244563" cy="87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2 24"/>
          <p:cNvCxnSpPr>
            <a:stCxn id="53" idx="4"/>
          </p:cNvCxnSpPr>
          <p:nvPr/>
        </p:nvCxnSpPr>
        <p:spPr>
          <a:xfrm flipH="1">
            <a:off x="6099240" y="4721121"/>
            <a:ext cx="85741" cy="88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721055" y="5040839"/>
            <a:ext cx="8194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&lt;&lt;include&gt;&gt;</a:t>
            </a:r>
            <a:endParaRPr lang="en-GB" sz="900" dirty="0"/>
          </a:p>
        </p:txBody>
      </p:sp>
      <p:sp>
        <p:nvSpPr>
          <p:cNvPr id="64" name="Rectangle 63"/>
          <p:cNvSpPr/>
          <p:nvPr/>
        </p:nvSpPr>
        <p:spPr>
          <a:xfrm>
            <a:off x="5401857" y="4876007"/>
            <a:ext cx="8194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&lt;&lt;include&gt;&gt;</a:t>
            </a:r>
            <a:endParaRPr lang="en-GB" sz="900" dirty="0"/>
          </a:p>
        </p:txBody>
      </p:sp>
      <p:sp>
        <p:nvSpPr>
          <p:cNvPr id="65" name="Rettangolo 6"/>
          <p:cNvSpPr/>
          <p:nvPr/>
        </p:nvSpPr>
        <p:spPr>
          <a:xfrm>
            <a:off x="7871382" y="3424182"/>
            <a:ext cx="376381" cy="9074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900"/>
          </a:p>
        </p:txBody>
      </p:sp>
      <p:cxnSp>
        <p:nvCxnSpPr>
          <p:cNvPr id="66" name="Connettore 1 10"/>
          <p:cNvCxnSpPr/>
          <p:nvPr/>
        </p:nvCxnSpPr>
        <p:spPr>
          <a:xfrm flipH="1">
            <a:off x="7871382" y="3785585"/>
            <a:ext cx="362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813813" y="4355136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latin typeface="+mn-lt"/>
              </a:rPr>
              <a:t>Hacker</a:t>
            </a:r>
          </a:p>
        </p:txBody>
      </p:sp>
      <p:sp>
        <p:nvSpPr>
          <p:cNvPr id="68" name="Ovale 7"/>
          <p:cNvSpPr/>
          <p:nvPr/>
        </p:nvSpPr>
        <p:spPr>
          <a:xfrm>
            <a:off x="7975942" y="3393195"/>
            <a:ext cx="174675" cy="21992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900"/>
          </a:p>
        </p:txBody>
      </p:sp>
      <p:cxnSp>
        <p:nvCxnSpPr>
          <p:cNvPr id="69" name="Connettore 1 8"/>
          <p:cNvCxnSpPr/>
          <p:nvPr/>
        </p:nvCxnSpPr>
        <p:spPr>
          <a:xfrm>
            <a:off x="8063279" y="3613120"/>
            <a:ext cx="0" cy="45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1 9"/>
          <p:cNvCxnSpPr/>
          <p:nvPr/>
        </p:nvCxnSpPr>
        <p:spPr>
          <a:xfrm flipH="1">
            <a:off x="7875088" y="4063453"/>
            <a:ext cx="188191" cy="237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1 11"/>
          <p:cNvCxnSpPr/>
          <p:nvPr/>
        </p:nvCxnSpPr>
        <p:spPr>
          <a:xfrm>
            <a:off x="8063279" y="4063453"/>
            <a:ext cx="188191" cy="237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2 24"/>
          <p:cNvCxnSpPr>
            <a:stCxn id="65" idx="1"/>
            <a:endCxn id="37" idx="5"/>
          </p:cNvCxnSpPr>
          <p:nvPr/>
        </p:nvCxnSpPr>
        <p:spPr>
          <a:xfrm flipH="1" flipV="1">
            <a:off x="6773033" y="3077662"/>
            <a:ext cx="1098349" cy="80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ttore 2 24"/>
          <p:cNvCxnSpPr>
            <a:stCxn id="65" idx="1"/>
            <a:endCxn id="53" idx="6"/>
          </p:cNvCxnSpPr>
          <p:nvPr/>
        </p:nvCxnSpPr>
        <p:spPr>
          <a:xfrm flipH="1">
            <a:off x="6749533" y="3877901"/>
            <a:ext cx="1121849" cy="50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ttore 2 24"/>
          <p:cNvCxnSpPr>
            <a:stCxn id="65" idx="1"/>
            <a:endCxn id="39" idx="0"/>
          </p:cNvCxnSpPr>
          <p:nvPr/>
        </p:nvCxnSpPr>
        <p:spPr>
          <a:xfrm flipH="1">
            <a:off x="7429544" y="3877901"/>
            <a:ext cx="441838" cy="172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2 24"/>
          <p:cNvCxnSpPr>
            <a:stCxn id="65" idx="1"/>
            <a:endCxn id="38" idx="0"/>
          </p:cNvCxnSpPr>
          <p:nvPr/>
        </p:nvCxnSpPr>
        <p:spPr>
          <a:xfrm flipH="1">
            <a:off x="6141774" y="3877901"/>
            <a:ext cx="1729608" cy="170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ttore 1 18"/>
          <p:cNvCxnSpPr/>
          <p:nvPr/>
        </p:nvCxnSpPr>
        <p:spPr>
          <a:xfrm flipH="1" flipV="1">
            <a:off x="7650463" y="1744765"/>
            <a:ext cx="1075114" cy="104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3: </a:t>
            </a:r>
            <a:r>
              <a:rPr spc="-5" dirty="0"/>
              <a:t>Develop</a:t>
            </a:r>
            <a:r>
              <a:rPr spc="-75" dirty="0"/>
              <a:t> </a:t>
            </a:r>
            <a:r>
              <a:rPr dirty="0"/>
              <a:t>Artifacts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183705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Attack</a:t>
            </a:r>
            <a:r>
              <a:rPr sz="2400" spc="-9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tree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619" y="2420886"/>
            <a:ext cx="8715054" cy="307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3: </a:t>
            </a:r>
            <a:r>
              <a:rPr spc="-5" dirty="0"/>
              <a:t>Develop</a:t>
            </a:r>
            <a:r>
              <a:rPr spc="-75" dirty="0"/>
              <a:t> </a:t>
            </a:r>
            <a:r>
              <a:rPr dirty="0"/>
              <a:t>Artifacts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6772909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Mapping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between misuse cases and attack</a:t>
            </a:r>
            <a:r>
              <a:rPr sz="2400" spc="-7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trees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57962"/>
              </p:ext>
            </p:extLst>
          </p:nvPr>
        </p:nvGraphicFramePr>
        <p:xfrm>
          <a:off x="1205953" y="2558554"/>
          <a:ext cx="6096002" cy="174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1"/>
                <a:gridCol w="3048001"/>
              </a:tblGrid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spc="-5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Misuse Case</a:t>
                      </a:r>
                      <a:r>
                        <a:rPr sz="1800" b="1" spc="-75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Name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Attack</a:t>
                      </a:r>
                      <a:r>
                        <a:rPr sz="1800" b="1" spc="-1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Tree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SQL</a:t>
                      </a:r>
                      <a:r>
                        <a:rPr sz="1800" spc="-1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Injection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 cap="flat" cmpd="sng" algn="ctr">
                      <a:solidFill>
                        <a:srgbClr val="323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23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AT-01-05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23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 cap="flat" cmpd="sng" algn="ctr">
                      <a:solidFill>
                        <a:srgbClr val="323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Password</a:t>
                      </a:r>
                      <a:r>
                        <a:rPr sz="1800" spc="-1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Sniffing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AT-01-03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Brute </a:t>
                      </a:r>
                      <a:r>
                        <a:rPr sz="1800" spc="-5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Force</a:t>
                      </a:r>
                      <a:r>
                        <a:rPr sz="1800" spc="-1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Attack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AT-01-04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4: </a:t>
            </a:r>
            <a:r>
              <a:rPr spc="-5" dirty="0"/>
              <a:t>Perform </a:t>
            </a:r>
            <a:r>
              <a:rPr dirty="0"/>
              <a:t>Risk</a:t>
            </a:r>
            <a:r>
              <a:rPr spc="-30" dirty="0"/>
              <a:t> </a:t>
            </a:r>
            <a:r>
              <a:rPr spc="-5" dirty="0"/>
              <a:t>Assessment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7945755" cy="286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03935">
              <a:lnSpc>
                <a:spcPts val="2800"/>
              </a:lnSpc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Objective: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stakeholders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and the</a:t>
            </a:r>
            <a:r>
              <a:rPr sz="2400" spc="-5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  engineering team must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identify</a:t>
            </a:r>
            <a:endParaRPr sz="2400">
              <a:latin typeface="Georgia"/>
              <a:cs typeface="Georgia"/>
            </a:endParaRPr>
          </a:p>
          <a:p>
            <a:pPr marL="750570" indent="-280670">
              <a:lnSpc>
                <a:spcPct val="100000"/>
              </a:lnSpc>
              <a:spcBef>
                <a:spcPts val="1700"/>
              </a:spcBef>
              <a:buSzPct val="85416"/>
              <a:buChar char="–"/>
              <a:tabLst>
                <a:tab pos="751205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Vulnerabilities and threats that face the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system</a:t>
            </a:r>
            <a:endParaRPr sz="2400">
              <a:latin typeface="Georgia"/>
              <a:cs typeface="Georgia"/>
            </a:endParaRPr>
          </a:p>
          <a:p>
            <a:pPr marL="750570" indent="-280670">
              <a:lnSpc>
                <a:spcPct val="100000"/>
              </a:lnSpc>
              <a:spcBef>
                <a:spcPts val="1220"/>
              </a:spcBef>
              <a:buSzPct val="85416"/>
              <a:buChar char="–"/>
              <a:tabLst>
                <a:tab pos="751205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Likelihood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that threats will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materialize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as real</a:t>
            </a:r>
            <a:r>
              <a:rPr sz="2400" spc="2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attacks</a:t>
            </a:r>
            <a:endParaRPr sz="2400">
              <a:latin typeface="Georgia"/>
              <a:cs typeface="Georgia"/>
            </a:endParaRPr>
          </a:p>
          <a:p>
            <a:pPr marL="750570" indent="-280670">
              <a:lnSpc>
                <a:spcPct val="100000"/>
              </a:lnSpc>
              <a:spcBef>
                <a:spcPts val="1120"/>
              </a:spcBef>
              <a:buSzPct val="83333"/>
              <a:buChar char="–"/>
              <a:tabLst>
                <a:tab pos="751205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Potential consequences of an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attack</a:t>
            </a:r>
            <a:endParaRPr sz="2400">
              <a:latin typeface="Georgia"/>
              <a:cs typeface="Georgia"/>
            </a:endParaRPr>
          </a:p>
          <a:p>
            <a:pPr marL="344170" indent="-280670">
              <a:lnSpc>
                <a:spcPct val="100000"/>
              </a:lnSpc>
              <a:spcBef>
                <a:spcPts val="1360"/>
              </a:spcBef>
              <a:buSzPct val="83333"/>
              <a:buFont typeface="Georgia"/>
              <a:buChar char="•"/>
              <a:tabLst>
                <a:tab pos="344170" algn="l"/>
                <a:tab pos="344805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Output: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Risk assessment</a:t>
            </a:r>
            <a:r>
              <a:rPr sz="2400" spc="-1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results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4: </a:t>
            </a:r>
            <a:r>
              <a:rPr spc="-5" dirty="0"/>
              <a:t>Perform </a:t>
            </a:r>
            <a:r>
              <a:rPr dirty="0"/>
              <a:t>Risk</a:t>
            </a:r>
            <a:r>
              <a:rPr spc="-30" dirty="0"/>
              <a:t> </a:t>
            </a:r>
            <a:r>
              <a:rPr spc="-5" dirty="0"/>
              <a:t>Assessment</a:t>
            </a:r>
          </a:p>
        </p:txBody>
      </p:sp>
      <p:sp>
        <p:nvSpPr>
          <p:cNvPr id="3" name="object 3"/>
          <p:cNvSpPr/>
          <p:nvPr/>
        </p:nvSpPr>
        <p:spPr>
          <a:xfrm>
            <a:off x="1055488" y="2160346"/>
            <a:ext cx="6888683" cy="4065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5: </a:t>
            </a:r>
            <a:r>
              <a:rPr dirty="0"/>
              <a:t>Select </a:t>
            </a:r>
            <a:r>
              <a:rPr spc="-5" dirty="0"/>
              <a:t>Elicitation</a:t>
            </a:r>
            <a:r>
              <a:rPr spc="-5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77732" y="6304614"/>
            <a:ext cx="2343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323D43"/>
                </a:solidFill>
                <a:latin typeface="Georgia"/>
                <a:cs typeface="Georgia"/>
              </a:rPr>
              <a:t>20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194675" cy="4378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buSzPct val="83333"/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Objective: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Select an elicitation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technique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and</a:t>
            </a:r>
            <a:r>
              <a:rPr sz="2400" spc="-1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document  the rationale for the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choice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40"/>
              </a:spcBef>
              <a:buSzPct val="8333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Sample of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techniques</a:t>
            </a:r>
            <a:endParaRPr sz="2400" dirty="0">
              <a:latin typeface="Georgia"/>
              <a:cs typeface="Georgia"/>
            </a:endParaRPr>
          </a:p>
          <a:p>
            <a:pPr marL="828675" lvl="1" indent="-358775">
              <a:lnSpc>
                <a:spcPct val="100000"/>
              </a:lnSpc>
              <a:spcBef>
                <a:spcPts val="1780"/>
              </a:spcBef>
              <a:buSzPct val="83333"/>
              <a:buChar char="–"/>
              <a:tabLst>
                <a:tab pos="828675" algn="l"/>
                <a:tab pos="82931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Structured/Unstructured</a:t>
            </a:r>
            <a:r>
              <a:rPr sz="2400" spc="5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Interviews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220"/>
              </a:spcBef>
              <a:buSzPct val="83333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Use/Misuse</a:t>
            </a:r>
            <a:r>
              <a:rPr sz="2400" spc="-6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Cases</a:t>
            </a:r>
            <a:endParaRPr lang="en-GB" sz="2400" dirty="0" smtClean="0">
              <a:solidFill>
                <a:srgbClr val="323D43"/>
              </a:solidFill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220"/>
              </a:spcBef>
              <a:buSzPct val="83333"/>
              <a:buChar char="–"/>
              <a:tabLst>
                <a:tab pos="75565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Attack Trees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120"/>
              </a:spcBef>
              <a:buSzPct val="83333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Accelerated Requirements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Method</a:t>
            </a:r>
            <a:r>
              <a:rPr sz="2400" spc="-5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(ARM)</a:t>
            </a:r>
            <a:endParaRPr sz="2400" dirty="0">
              <a:latin typeface="Georgia"/>
              <a:cs typeface="Georgia"/>
            </a:endParaRPr>
          </a:p>
          <a:p>
            <a:pPr marL="355600" marR="76200" indent="-342900">
              <a:lnSpc>
                <a:spcPct val="100699"/>
              </a:lnSpc>
              <a:spcBef>
                <a:spcPts val="1340"/>
              </a:spcBef>
              <a:buSzPct val="83333"/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Output: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Selected elicitation technique + rationale for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 choice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5: </a:t>
            </a:r>
            <a:r>
              <a:rPr dirty="0"/>
              <a:t>Select </a:t>
            </a:r>
            <a:r>
              <a:rPr spc="-5" dirty="0"/>
              <a:t>Elicitation</a:t>
            </a:r>
            <a:r>
              <a:rPr spc="-5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3570604" cy="370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Criteria for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selection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172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Adaptability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CASE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tool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Client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acceptance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Complexity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Graphical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output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Implementation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duration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Learning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curve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Maturity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Scalability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Learning</a:t>
            </a:r>
            <a:r>
              <a:rPr spc="-45" dirty="0"/>
              <a:t> </a:t>
            </a:r>
            <a:r>
              <a:rPr spc="-5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084820" cy="2328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Differentiate among security goals, security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lang="en-GB" sz="2400" dirty="0" smtClean="0">
              <a:solidFill>
                <a:srgbClr val="323D43"/>
              </a:solidFill>
              <a:latin typeface="Georgia"/>
              <a:cs typeface="Georgia"/>
            </a:endParaRPr>
          </a:p>
          <a:p>
            <a:pPr marL="12700" marR="5080">
              <a:lnSpc>
                <a:spcPts val="2800"/>
              </a:lnSpc>
              <a:tabLst>
                <a:tab pos="354965" algn="l"/>
                <a:tab pos="355600" algn="l"/>
              </a:tabLst>
            </a:pP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  </a:t>
            </a:r>
            <a:endParaRPr lang="en-GB" sz="2400" dirty="0" smtClean="0">
              <a:solidFill>
                <a:srgbClr val="323D43"/>
              </a:solidFill>
              <a:latin typeface="Georgia"/>
              <a:cs typeface="Georgia"/>
            </a:endParaRPr>
          </a:p>
          <a:p>
            <a:pPr marL="355600" marR="5080" indent="-342900">
              <a:lnSpc>
                <a:spcPts val="28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Identify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and list security</a:t>
            </a:r>
            <a:r>
              <a:rPr sz="2400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Identify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and list security</a:t>
            </a:r>
            <a:r>
              <a:rPr sz="2400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2400" spc="-5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5: </a:t>
            </a:r>
            <a:r>
              <a:rPr dirty="0"/>
              <a:t>Select </a:t>
            </a:r>
            <a:r>
              <a:rPr spc="-5" dirty="0"/>
              <a:t>Elicitation</a:t>
            </a:r>
            <a:r>
              <a:rPr spc="-5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3570604" cy="370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Criteria for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selection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172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Adaptability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CASE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tool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Client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acceptance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Complexity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Graphical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output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Implementation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duration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Learning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curve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Maturity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Scalability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38400" y="2209800"/>
            <a:ext cx="556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r>
              <a:rPr lang="en-GB" dirty="0" smtClean="0"/>
              <a:t>o security requirements; diverse environments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697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5: </a:t>
            </a:r>
            <a:r>
              <a:rPr dirty="0"/>
              <a:t>Select </a:t>
            </a:r>
            <a:r>
              <a:rPr spc="-5" dirty="0"/>
              <a:t>Elicitation</a:t>
            </a:r>
            <a:r>
              <a:rPr spc="-5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3570604" cy="370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Criteria for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selection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172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Adaptability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CASE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tool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Client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acceptance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Complexity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Graphical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output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Implementation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duration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Learning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curve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Maturity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Scalability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62200" y="2667000"/>
            <a:ext cx="556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Computer-aided software engineering</a:t>
            </a:r>
            <a:r>
              <a:rPr lang="en-GB" dirty="0"/>
              <a:t> (</a:t>
            </a:r>
            <a:r>
              <a:rPr lang="en-GB" b="1" dirty="0"/>
              <a:t>CASE</a:t>
            </a:r>
            <a:r>
              <a:rPr lang="en-GB" dirty="0"/>
              <a:t>) </a:t>
            </a:r>
            <a:endParaRPr lang="en-GB" dirty="0" smtClean="0"/>
          </a:p>
          <a:p>
            <a:pPr algn="ctr"/>
            <a:r>
              <a:rPr lang="en-GB" dirty="0" smtClean="0"/>
              <a:t>Software tool to 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556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5: </a:t>
            </a:r>
            <a:r>
              <a:rPr dirty="0"/>
              <a:t>Select </a:t>
            </a:r>
            <a:r>
              <a:rPr spc="-5" dirty="0"/>
              <a:t>Elicitation</a:t>
            </a:r>
            <a:r>
              <a:rPr spc="-5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3570604" cy="370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Criteria for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selection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172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Adaptability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CASE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tool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Client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acceptance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Complexity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Graphical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output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Implementation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duration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Learning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curve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Maturity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Scalability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33826" y="2971800"/>
            <a:ext cx="556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e.g., Invasive in a business environment?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553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5: </a:t>
            </a:r>
            <a:r>
              <a:rPr dirty="0"/>
              <a:t>Select </a:t>
            </a:r>
            <a:r>
              <a:rPr spc="-5" dirty="0"/>
              <a:t>Elicitation</a:t>
            </a:r>
            <a:r>
              <a:rPr spc="-5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3570604" cy="370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Criteria for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selection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172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Adaptability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CASE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tool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Client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acceptance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Complexity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Graphical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output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Implementation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duration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Learning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curve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Maturity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Scalability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05556" y="3221286"/>
            <a:ext cx="556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Easy to understand and execute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201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5: </a:t>
            </a:r>
            <a:r>
              <a:rPr dirty="0"/>
              <a:t>Select </a:t>
            </a:r>
            <a:r>
              <a:rPr spc="-5" dirty="0"/>
              <a:t>Elicitation</a:t>
            </a:r>
            <a:r>
              <a:rPr spc="-5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3570604" cy="370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Criteria for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selection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172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Adaptability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CASE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tool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Client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acceptance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Complexity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Graphical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output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Implementation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duration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Learning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curve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Maturity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Scalability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05556" y="3592672"/>
            <a:ext cx="556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Visual </a:t>
            </a:r>
            <a:r>
              <a:rPr lang="en-GB" b="1" dirty="0" err="1" smtClean="0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373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5: </a:t>
            </a:r>
            <a:r>
              <a:rPr dirty="0"/>
              <a:t>Select </a:t>
            </a:r>
            <a:r>
              <a:rPr spc="-5" dirty="0"/>
              <a:t>Elicitation</a:t>
            </a:r>
            <a:r>
              <a:rPr spc="-5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3570604" cy="370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Criteria for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selection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172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Adaptability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CASE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tool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Client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acceptance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Complexity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Graphical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output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Implementation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duration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Learning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curve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Maturity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Scalability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33304" y="4038600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The length of time to fully execute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129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5: </a:t>
            </a:r>
            <a:r>
              <a:rPr dirty="0"/>
              <a:t>Select </a:t>
            </a:r>
            <a:r>
              <a:rPr spc="-5" dirty="0"/>
              <a:t>Elicitation</a:t>
            </a:r>
            <a:r>
              <a:rPr spc="-5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3570604" cy="370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Criteria for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selection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172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Adaptability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CASE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tool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Client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acceptance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Complexity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Graphical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output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Implementation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duration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Learning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curve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Maturity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Scalability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71800" y="4419600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The speed that RQ and SH can fully comprehend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513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5: </a:t>
            </a:r>
            <a:r>
              <a:rPr dirty="0"/>
              <a:t>Select </a:t>
            </a:r>
            <a:r>
              <a:rPr spc="-5" dirty="0"/>
              <a:t>Elicitation</a:t>
            </a:r>
            <a:r>
              <a:rPr spc="-5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3570604" cy="370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Criteria for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selection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172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Adaptability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CASE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tool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Client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acceptance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Complexity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Graphical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output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Implementation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duration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Learning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curve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Maturity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Scalability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38400" y="4724400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RQ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75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5: </a:t>
            </a:r>
            <a:r>
              <a:rPr dirty="0"/>
              <a:t>Select </a:t>
            </a:r>
            <a:r>
              <a:rPr spc="-5" dirty="0"/>
              <a:t>Elicitation</a:t>
            </a:r>
            <a:r>
              <a:rPr spc="-5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3570604" cy="370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Criteria for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selection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172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Adaptability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CASE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tool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Client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acceptance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Complexity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Graphical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output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Implementation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duration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Learning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curve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Maturity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323D43"/>
              </a:buClr>
              <a:buSzPct val="70000"/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Scalability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62200" y="515262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Address the RQs of enterprise-level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77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5: </a:t>
            </a:r>
            <a:r>
              <a:rPr dirty="0"/>
              <a:t>Select </a:t>
            </a:r>
            <a:r>
              <a:rPr spc="-5" dirty="0"/>
              <a:t>Elicitation</a:t>
            </a:r>
            <a:r>
              <a:rPr spc="-5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276" y="1706460"/>
            <a:ext cx="339725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3 = very good 2 = fair 1 =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poor</a:t>
            </a:r>
            <a:endParaRPr sz="20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4585"/>
              </p:ext>
            </p:extLst>
          </p:nvPr>
        </p:nvGraphicFramePr>
        <p:xfrm>
          <a:off x="376486" y="1825777"/>
          <a:ext cx="6372865" cy="455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4071"/>
                <a:gridCol w="2124081"/>
                <a:gridCol w="2124713"/>
              </a:tblGrid>
              <a:tr h="288023">
                <a:tc gridSpan="3">
                  <a:txBody>
                    <a:bodyPr/>
                    <a:lstStyle/>
                    <a:p>
                      <a:endParaRPr sz="20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38099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23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20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38099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>
                      <a:solidFill>
                        <a:srgbClr val="FF2600"/>
                      </a:solidFill>
                      <a:prstDash val="solid"/>
                    </a:lnR>
                    <a:lnT w="38099">
                      <a:solidFill>
                        <a:srgbClr val="FF2600"/>
                      </a:solidFill>
                      <a:prstDash val="solid"/>
                    </a:lnT>
                    <a:lnB w="12700" cap="flat" cmpd="sng" algn="ctr">
                      <a:solidFill>
                        <a:srgbClr val="323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Misuse</a:t>
                      </a:r>
                      <a:r>
                        <a:rPr sz="1800" b="1" spc="-85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Cases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 smtClean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ARM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Adaptability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 smtClean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spc="-5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CASE</a:t>
                      </a:r>
                      <a:r>
                        <a:rPr sz="1800" b="1" spc="-85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Tool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 smtClean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spc="-5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Acceptance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 smtClean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Complexity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 smtClean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4455" marR="855980">
                        <a:lnSpc>
                          <a:spcPts val="21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Graphical  Output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 smtClean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Duration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 smtClean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Learning</a:t>
                      </a:r>
                      <a:r>
                        <a:rPr sz="1800" b="1" spc="-1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Curve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 smtClean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Maturity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 smtClean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Scalability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 smtClean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31">
                <a:tc gridSpan="3">
                  <a:txBody>
                    <a:bodyPr/>
                    <a:lstStyle/>
                    <a:p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38099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38099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>
                      <a:solidFill>
                        <a:srgbClr val="FF2600"/>
                      </a:solidFill>
                      <a:prstDash val="solid"/>
                    </a:lnR>
                    <a:lnT w="12700" cap="flat" cmpd="sng" algn="ctr">
                      <a:solidFill>
                        <a:srgbClr val="323D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rgbClr val="FF26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SQU</a:t>
            </a:r>
            <a:r>
              <a:rPr spc="-5" dirty="0"/>
              <a:t>A</a:t>
            </a:r>
            <a:r>
              <a:rPr dirty="0"/>
              <a:t>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7498715" cy="2577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550" indent="-342900">
              <a:lnSpc>
                <a:spcPts val="2800"/>
              </a:lnSpc>
              <a:buChar char="•"/>
              <a:tabLst>
                <a:tab pos="354965" algn="l"/>
                <a:tab pos="355600" algn="l"/>
                <a:tab pos="3980179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Developed by the </a:t>
            </a:r>
            <a:r>
              <a:rPr sz="2400" spc="-5" dirty="0">
                <a:latin typeface="Georgia"/>
                <a:cs typeface="Georgia"/>
              </a:rPr>
              <a:t>CERT®	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Program at</a:t>
            </a:r>
            <a:r>
              <a:rPr sz="2400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SEI,</a:t>
            </a:r>
            <a:r>
              <a:rPr sz="2400" spc="-3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Carnagie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Mellon</a:t>
            </a:r>
            <a:r>
              <a:rPr sz="2400" spc="-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University</a:t>
            </a:r>
            <a:endParaRPr sz="2400" dirty="0">
              <a:latin typeface="Georgia"/>
              <a:cs typeface="Georgia"/>
            </a:endParaRPr>
          </a:p>
          <a:p>
            <a:pPr marL="355600" marR="5080" indent="-342900">
              <a:lnSpc>
                <a:spcPct val="100699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</a:p>
          <a:p>
            <a:pPr marL="355600" marR="5080" indent="-342900">
              <a:lnSpc>
                <a:spcPct val="100699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endParaRPr sz="2400" dirty="0">
              <a:solidFill>
                <a:srgbClr val="323D43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5: </a:t>
            </a:r>
            <a:r>
              <a:rPr dirty="0"/>
              <a:t>Select </a:t>
            </a:r>
            <a:r>
              <a:rPr spc="-5" dirty="0"/>
              <a:t>Elicitation</a:t>
            </a:r>
            <a:r>
              <a:rPr spc="-5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383270" cy="148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8333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Accelerated Requirements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Method</a:t>
            </a:r>
            <a:r>
              <a:rPr sz="2400" spc="-5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(ARM)</a:t>
            </a:r>
            <a:endParaRPr sz="2400" dirty="0">
              <a:latin typeface="Georgia"/>
              <a:cs typeface="Georgia"/>
            </a:endParaRPr>
          </a:p>
          <a:p>
            <a:pPr marL="749300" lvl="1" indent="-279400">
              <a:lnSpc>
                <a:spcPct val="100000"/>
              </a:lnSpc>
              <a:spcBef>
                <a:spcPts val="1680"/>
              </a:spcBef>
              <a:buSzPct val="85416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Most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often efficacious in eliciting security</a:t>
            </a:r>
            <a:r>
              <a:rPr sz="2400" spc="-8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 dirty="0">
              <a:latin typeface="Georgia"/>
              <a:cs typeface="Georgia"/>
            </a:endParaRPr>
          </a:p>
          <a:p>
            <a:pPr marL="469900" marR="1358900" lvl="1">
              <a:lnSpc>
                <a:spcPts val="2600"/>
              </a:lnSpc>
              <a:spcBef>
                <a:spcPts val="1540"/>
              </a:spcBef>
              <a:buSzPct val="85416"/>
              <a:tabLst>
                <a:tab pos="755650" algn="l"/>
              </a:tabLst>
            </a:pP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5: </a:t>
            </a:r>
            <a:r>
              <a:rPr dirty="0"/>
              <a:t>Select </a:t>
            </a:r>
            <a:r>
              <a:rPr spc="-5" dirty="0"/>
              <a:t>Elicitation</a:t>
            </a:r>
            <a:r>
              <a:rPr spc="-5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383270" cy="2662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8333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Accelerated Requirements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Method</a:t>
            </a:r>
            <a:r>
              <a:rPr sz="2400" spc="-5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(ARM)</a:t>
            </a:r>
            <a:endParaRPr sz="2400" dirty="0">
              <a:latin typeface="Georgia"/>
              <a:cs typeface="Georgia"/>
            </a:endParaRPr>
          </a:p>
          <a:p>
            <a:pPr marL="749300" lvl="1" indent="-279400">
              <a:lnSpc>
                <a:spcPct val="100000"/>
              </a:lnSpc>
              <a:spcBef>
                <a:spcPts val="1680"/>
              </a:spcBef>
              <a:buSzPct val="85416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Most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often efficacious in eliciting security</a:t>
            </a:r>
            <a:r>
              <a:rPr sz="2400" spc="-8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 dirty="0">
              <a:latin typeface="Georgia"/>
              <a:cs typeface="Georgia"/>
            </a:endParaRPr>
          </a:p>
          <a:p>
            <a:pPr marL="749300" marR="1358900" lvl="1" indent="-279400">
              <a:lnSpc>
                <a:spcPts val="2600"/>
              </a:lnSpc>
              <a:spcBef>
                <a:spcPts val="1540"/>
              </a:spcBef>
              <a:buSzPct val="85416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Participants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asked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 contribute seven</a:t>
            </a:r>
            <a:r>
              <a:rPr sz="2400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  requirements in seven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minutes</a:t>
            </a:r>
            <a:endParaRPr sz="2400" dirty="0">
              <a:latin typeface="Georgia"/>
              <a:cs typeface="Georgia"/>
            </a:endParaRPr>
          </a:p>
          <a:p>
            <a:pPr marL="749300" marR="5080" lvl="1" indent="-279400">
              <a:lnSpc>
                <a:spcPts val="2600"/>
              </a:lnSpc>
              <a:spcBef>
                <a:spcPts val="1400"/>
              </a:spcBef>
              <a:buSzPct val="83333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Participants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asked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 pick three of those requirements</a:t>
            </a:r>
            <a:r>
              <a:rPr sz="2400" spc="-8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as  the most important in three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minutes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58858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5: </a:t>
            </a:r>
            <a:r>
              <a:rPr dirty="0"/>
              <a:t>Select </a:t>
            </a:r>
            <a:r>
              <a:rPr spc="-5" dirty="0"/>
              <a:t>Elicitation</a:t>
            </a:r>
            <a:r>
              <a:rPr spc="-5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383270" cy="314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8333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Accelerated Requirements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Method</a:t>
            </a:r>
            <a:r>
              <a:rPr sz="2400" spc="-5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(ARM)</a:t>
            </a:r>
            <a:endParaRPr sz="2400" dirty="0">
              <a:latin typeface="Georgia"/>
              <a:cs typeface="Georgia"/>
            </a:endParaRPr>
          </a:p>
          <a:p>
            <a:pPr marL="749300" lvl="1" indent="-279400">
              <a:lnSpc>
                <a:spcPct val="100000"/>
              </a:lnSpc>
              <a:spcBef>
                <a:spcPts val="1680"/>
              </a:spcBef>
              <a:buSzPct val="85416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Most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often efficacious in eliciting security</a:t>
            </a:r>
            <a:r>
              <a:rPr sz="2400" spc="-8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 dirty="0">
              <a:latin typeface="Georgia"/>
              <a:cs typeface="Georgia"/>
            </a:endParaRPr>
          </a:p>
          <a:p>
            <a:pPr marL="749300" marR="1358900" lvl="1" indent="-279400">
              <a:lnSpc>
                <a:spcPts val="2600"/>
              </a:lnSpc>
              <a:spcBef>
                <a:spcPts val="1540"/>
              </a:spcBef>
              <a:buSzPct val="85416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Participants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asked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 contribute seven</a:t>
            </a:r>
            <a:r>
              <a:rPr sz="2400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  requirements in seven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minutes</a:t>
            </a:r>
            <a:endParaRPr sz="2400" dirty="0">
              <a:latin typeface="Georgia"/>
              <a:cs typeface="Georgia"/>
            </a:endParaRPr>
          </a:p>
          <a:p>
            <a:pPr marL="749300" marR="5080" lvl="1" indent="-279400">
              <a:lnSpc>
                <a:spcPts val="2600"/>
              </a:lnSpc>
              <a:spcBef>
                <a:spcPts val="1400"/>
              </a:spcBef>
              <a:buSzPct val="83333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Participants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asked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 pick three of those requirements</a:t>
            </a:r>
            <a:r>
              <a:rPr sz="2400" spc="-8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as  the most important in three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minutes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80"/>
              </a:spcBef>
              <a:buSzPct val="83333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Results posted on a wall and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discussed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5029200"/>
            <a:ext cx="3691356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Identify duplicated and inadequate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294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6: Elicit </a:t>
            </a:r>
            <a:r>
              <a:rPr dirty="0"/>
              <a:t>Security</a:t>
            </a:r>
            <a:r>
              <a:rPr spc="-1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341995" cy="317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83333"/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Objective: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Identify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initial set of security</a:t>
            </a:r>
            <a:r>
              <a:rPr sz="2400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>
              <a:latin typeface="Georgia"/>
              <a:cs typeface="Georgia"/>
            </a:endParaRPr>
          </a:p>
          <a:p>
            <a:pPr marL="749300" marR="5080" lvl="1" indent="-279400">
              <a:lnSpc>
                <a:spcPts val="2600"/>
              </a:lnSpc>
              <a:spcBef>
                <a:spcPts val="2000"/>
              </a:spcBef>
              <a:buSzPct val="85416"/>
              <a:buChar char="–"/>
              <a:tabLst>
                <a:tab pos="832485" algn="l"/>
                <a:tab pos="833119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requirements engineering team must work with</a:t>
            </a:r>
            <a:r>
              <a:rPr sz="2400" spc="-1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stakeholders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 elicit security requirements for the  project (face to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face).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180"/>
              </a:spcBef>
              <a:buSzPct val="83333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They simply execute the technique selected in Step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5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120"/>
              </a:spcBef>
              <a:buSzPct val="83333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Document the requirements as they are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collected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360"/>
              </a:spcBef>
              <a:buSzPct val="83333"/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Output: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Initial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set of security</a:t>
            </a:r>
            <a:r>
              <a:rPr sz="2400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6: Elicit </a:t>
            </a:r>
            <a:r>
              <a:rPr dirty="0"/>
              <a:t>Security</a:t>
            </a:r>
            <a:r>
              <a:rPr spc="-1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342630" cy="1990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85416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must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680"/>
              </a:spcBef>
              <a:buSzPct val="85416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be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verifiable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220"/>
              </a:spcBef>
              <a:buSzPct val="85416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not be vague or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ambiguous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120"/>
              </a:spcBef>
              <a:buSzPct val="83333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be quantifiable whenever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possible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6: Elicit </a:t>
            </a:r>
            <a:r>
              <a:rPr dirty="0"/>
              <a:t>Security</a:t>
            </a:r>
            <a:r>
              <a:rPr spc="-1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342630" cy="39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85416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must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680"/>
              </a:spcBef>
              <a:buSzPct val="85416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be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verifiable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220"/>
              </a:spcBef>
              <a:buSzPct val="85416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not be vague or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ambiguous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120"/>
              </a:spcBef>
              <a:buSzPct val="83333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be quantifiable whenever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possible</a:t>
            </a:r>
            <a:endParaRPr sz="2400" dirty="0">
              <a:latin typeface="Georgia"/>
              <a:cs typeface="Georgia"/>
            </a:endParaRPr>
          </a:p>
          <a:p>
            <a:pPr marL="355600" marR="661035" indent="-342900">
              <a:lnSpc>
                <a:spcPct val="100699"/>
              </a:lnSpc>
              <a:spcBef>
                <a:spcPts val="1340"/>
              </a:spcBef>
              <a:buSzPct val="85416"/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Bad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:</a:t>
            </a:r>
            <a:r>
              <a:rPr sz="2400" spc="-5" dirty="0">
                <a:solidFill>
                  <a:srgbClr val="323D43"/>
                </a:solidFill>
                <a:latin typeface="MS PGothic"/>
                <a:cs typeface="MS PGothic"/>
              </a:rPr>
              <a:t>“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The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system shall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improve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the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availability of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the 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existing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customer service</a:t>
            </a:r>
            <a:r>
              <a:rPr sz="2400" i="1" spc="-3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center</a:t>
            </a:r>
            <a:r>
              <a:rPr sz="2400" spc="-5" dirty="0">
                <a:solidFill>
                  <a:srgbClr val="323D43"/>
                </a:solidFill>
                <a:latin typeface="MS PGothic"/>
                <a:cs typeface="MS PGothic"/>
              </a:rPr>
              <a:t>”</a:t>
            </a:r>
            <a:endParaRPr sz="2400" dirty="0">
              <a:latin typeface="MS PGothic"/>
              <a:cs typeface="MS PGothic"/>
            </a:endParaRPr>
          </a:p>
          <a:p>
            <a:pPr marL="355600" marR="5080" indent="-342900">
              <a:lnSpc>
                <a:spcPct val="100699"/>
              </a:lnSpc>
              <a:spcBef>
                <a:spcPts val="2000"/>
              </a:spcBef>
              <a:buSzPct val="85416"/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Good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: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“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The system shall handle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at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least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300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simultaneous  connections to the customer service</a:t>
            </a:r>
            <a:r>
              <a:rPr sz="2400" i="1" spc="2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center</a:t>
            </a:r>
            <a:r>
              <a:rPr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”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37365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6: Elicit </a:t>
            </a:r>
            <a:r>
              <a:rPr dirty="0"/>
              <a:t>Security</a:t>
            </a:r>
            <a:r>
              <a:rPr spc="-1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9186" y="2414536"/>
          <a:ext cx="849630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782"/>
                <a:gridCol w="7560522"/>
              </a:tblGrid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R-01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The system is required to</a:t>
                      </a:r>
                      <a:r>
                        <a:rPr sz="1400" spc="-1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……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R-02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R-03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R-04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R-05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R-06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spc="-5" dirty="0">
                          <a:solidFill>
                            <a:srgbClr val="323D43"/>
                          </a:solidFill>
                          <a:latin typeface="Georgia"/>
                          <a:cs typeface="Georgia"/>
                        </a:rPr>
                        <a:t>………………………………………………………………………………………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23D43"/>
                      </a:solidFill>
                      <a:prstDash val="solid"/>
                    </a:lnL>
                    <a:lnR w="12700">
                      <a:solidFill>
                        <a:srgbClr val="323D43"/>
                      </a:solidFill>
                      <a:prstDash val="solid"/>
                    </a:lnR>
                    <a:lnT w="12700">
                      <a:solidFill>
                        <a:srgbClr val="323D43"/>
                      </a:solidFill>
                      <a:prstDash val="solid"/>
                    </a:lnT>
                    <a:lnB w="12700">
                      <a:solidFill>
                        <a:srgbClr val="323D4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7: </a:t>
            </a:r>
            <a:r>
              <a:rPr spc="-5" dirty="0"/>
              <a:t>Categorize</a:t>
            </a:r>
            <a:r>
              <a:rPr spc="-1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20674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Objective: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Allows requirements engineers and</a:t>
            </a:r>
            <a:r>
              <a:rPr sz="2400" spc="-5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stakeholders 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 classify requirements, for example,</a:t>
            </a:r>
            <a:r>
              <a:rPr sz="2400" spc="-1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6442" y="4472952"/>
            <a:ext cx="221805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Georgia"/>
                <a:cs typeface="Georgia"/>
              </a:rPr>
              <a:t>Group D :</a:t>
            </a:r>
            <a:r>
              <a:rPr sz="1400" spc="-7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Authentication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099" y="4472952"/>
            <a:ext cx="21043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Georgia"/>
                <a:cs typeface="Georgia"/>
              </a:rPr>
              <a:t>Group </a:t>
            </a:r>
            <a:r>
              <a:rPr sz="1400" dirty="0">
                <a:latin typeface="Georgia"/>
                <a:cs typeface="Georgia"/>
              </a:rPr>
              <a:t>C : </a:t>
            </a:r>
            <a:r>
              <a:rPr sz="1400" b="1" dirty="0">
                <a:latin typeface="Georgia"/>
                <a:cs typeface="Georgia"/>
              </a:rPr>
              <a:t>Data</a:t>
            </a:r>
            <a:r>
              <a:rPr sz="1400" b="1" spc="-9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Integrity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6442" y="2899740"/>
            <a:ext cx="2180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Georgia"/>
                <a:cs typeface="Georgia"/>
              </a:rPr>
              <a:t>Group </a:t>
            </a:r>
            <a:r>
              <a:rPr sz="1400" dirty="0">
                <a:latin typeface="Georgia"/>
                <a:cs typeface="Georgia"/>
              </a:rPr>
              <a:t>B : </a:t>
            </a:r>
            <a:r>
              <a:rPr sz="1400" b="1" dirty="0">
                <a:latin typeface="Georgia"/>
                <a:cs typeface="Georgia"/>
              </a:rPr>
              <a:t>Access</a:t>
            </a:r>
            <a:r>
              <a:rPr sz="1400" b="1" spc="-9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Control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099" y="2899740"/>
            <a:ext cx="22028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Georgia"/>
                <a:cs typeface="Georgia"/>
              </a:rPr>
              <a:t>Group </a:t>
            </a:r>
            <a:r>
              <a:rPr sz="1400" dirty="0">
                <a:latin typeface="Georgia"/>
                <a:cs typeface="Georgia"/>
              </a:rPr>
              <a:t>A :</a:t>
            </a:r>
            <a:r>
              <a:rPr sz="1400" spc="-9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Confidentiality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2852940"/>
            <a:ext cx="8448675" cy="1905"/>
          </a:xfrm>
          <a:custGeom>
            <a:avLst/>
            <a:gdLst/>
            <a:ahLst/>
            <a:cxnLst/>
            <a:rect l="l" t="t" r="r" b="b"/>
            <a:pathLst>
              <a:path w="8448675" h="1905">
                <a:moveTo>
                  <a:pt x="0" y="0"/>
                </a:moveTo>
                <a:lnTo>
                  <a:pt x="8448663" y="158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4426153"/>
            <a:ext cx="8448675" cy="1905"/>
          </a:xfrm>
          <a:custGeom>
            <a:avLst/>
            <a:gdLst/>
            <a:ahLst/>
            <a:cxnLst/>
            <a:rect l="l" t="t" r="r" b="b"/>
            <a:pathLst>
              <a:path w="8448675" h="1904">
                <a:moveTo>
                  <a:pt x="0" y="0"/>
                </a:moveTo>
                <a:lnTo>
                  <a:pt x="8448663" y="1588"/>
                </a:lnTo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5888235"/>
            <a:ext cx="8448675" cy="1905"/>
          </a:xfrm>
          <a:custGeom>
            <a:avLst/>
            <a:gdLst/>
            <a:ahLst/>
            <a:cxnLst/>
            <a:rect l="l" t="t" r="r" b="b"/>
            <a:pathLst>
              <a:path w="8448675" h="1904">
                <a:moveTo>
                  <a:pt x="0" y="0"/>
                </a:moveTo>
                <a:lnTo>
                  <a:pt x="8448663" y="158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2852940"/>
            <a:ext cx="1905" cy="3035300"/>
          </a:xfrm>
          <a:custGeom>
            <a:avLst/>
            <a:gdLst/>
            <a:ahLst/>
            <a:cxnLst/>
            <a:rect l="l" t="t" r="r" b="b"/>
            <a:pathLst>
              <a:path w="1904" h="3035300">
                <a:moveTo>
                  <a:pt x="0" y="0"/>
                </a:moveTo>
                <a:lnTo>
                  <a:pt x="1588" y="303529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9137" y="2852940"/>
            <a:ext cx="1905" cy="3035300"/>
          </a:xfrm>
          <a:custGeom>
            <a:avLst/>
            <a:gdLst/>
            <a:ahLst/>
            <a:cxnLst/>
            <a:rect l="l" t="t" r="r" b="b"/>
            <a:pathLst>
              <a:path w="1904" h="3035300">
                <a:moveTo>
                  <a:pt x="0" y="0"/>
                </a:moveTo>
                <a:lnTo>
                  <a:pt x="1587" y="3035297"/>
                </a:lnTo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53474" y="2852940"/>
            <a:ext cx="1905" cy="3035300"/>
          </a:xfrm>
          <a:custGeom>
            <a:avLst/>
            <a:gdLst/>
            <a:ahLst/>
            <a:cxnLst/>
            <a:rect l="l" t="t" r="r" b="b"/>
            <a:pathLst>
              <a:path w="1904" h="3035300">
                <a:moveTo>
                  <a:pt x="0" y="0"/>
                </a:moveTo>
                <a:lnTo>
                  <a:pt x="1588" y="303529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7: </a:t>
            </a:r>
            <a:r>
              <a:rPr spc="-5" dirty="0"/>
              <a:t>Categorize</a:t>
            </a:r>
            <a:r>
              <a:rPr spc="-1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20674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Objective: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Allows requirements engineers and</a:t>
            </a:r>
            <a:r>
              <a:rPr sz="2400" spc="-5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stakeholders 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 classify requirements, for example,</a:t>
            </a:r>
            <a:r>
              <a:rPr sz="2400" spc="-1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6442" y="4472952"/>
            <a:ext cx="221805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Georgia"/>
                <a:cs typeface="Georgia"/>
              </a:rPr>
              <a:t>Group D :</a:t>
            </a:r>
            <a:r>
              <a:rPr sz="1400" spc="-7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Authentication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099" y="4472952"/>
            <a:ext cx="21043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Georgia"/>
                <a:cs typeface="Georgia"/>
              </a:rPr>
              <a:t>Group </a:t>
            </a:r>
            <a:r>
              <a:rPr sz="1400" dirty="0">
                <a:latin typeface="Georgia"/>
                <a:cs typeface="Georgia"/>
              </a:rPr>
              <a:t>C : </a:t>
            </a:r>
            <a:r>
              <a:rPr sz="1400" b="1" dirty="0">
                <a:latin typeface="Georgia"/>
                <a:cs typeface="Georgia"/>
              </a:rPr>
              <a:t>Data</a:t>
            </a:r>
            <a:r>
              <a:rPr sz="1400" b="1" spc="-9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Integrity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6442" y="2899740"/>
            <a:ext cx="2180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Georgia"/>
                <a:cs typeface="Georgia"/>
              </a:rPr>
              <a:t>Group </a:t>
            </a:r>
            <a:r>
              <a:rPr sz="1400" dirty="0">
                <a:latin typeface="Georgia"/>
                <a:cs typeface="Georgia"/>
              </a:rPr>
              <a:t>B : </a:t>
            </a:r>
            <a:r>
              <a:rPr sz="1400" b="1" dirty="0">
                <a:latin typeface="Georgia"/>
                <a:cs typeface="Georgia"/>
              </a:rPr>
              <a:t>Access</a:t>
            </a:r>
            <a:r>
              <a:rPr sz="1400" b="1" spc="-9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Control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099" y="2899740"/>
            <a:ext cx="22028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Georgia"/>
                <a:cs typeface="Georgia"/>
              </a:rPr>
              <a:t>Group </a:t>
            </a:r>
            <a:r>
              <a:rPr sz="1400" dirty="0">
                <a:latin typeface="Georgia"/>
                <a:cs typeface="Georgia"/>
              </a:rPr>
              <a:t>A :</a:t>
            </a:r>
            <a:r>
              <a:rPr sz="1400" spc="-9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Confidentiality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2852940"/>
            <a:ext cx="8448675" cy="1905"/>
          </a:xfrm>
          <a:custGeom>
            <a:avLst/>
            <a:gdLst/>
            <a:ahLst/>
            <a:cxnLst/>
            <a:rect l="l" t="t" r="r" b="b"/>
            <a:pathLst>
              <a:path w="8448675" h="1905">
                <a:moveTo>
                  <a:pt x="0" y="0"/>
                </a:moveTo>
                <a:lnTo>
                  <a:pt x="8448663" y="158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4426153"/>
            <a:ext cx="8448675" cy="1905"/>
          </a:xfrm>
          <a:custGeom>
            <a:avLst/>
            <a:gdLst/>
            <a:ahLst/>
            <a:cxnLst/>
            <a:rect l="l" t="t" r="r" b="b"/>
            <a:pathLst>
              <a:path w="8448675" h="1904">
                <a:moveTo>
                  <a:pt x="0" y="0"/>
                </a:moveTo>
                <a:lnTo>
                  <a:pt x="8448663" y="1588"/>
                </a:lnTo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5888235"/>
            <a:ext cx="8448675" cy="1905"/>
          </a:xfrm>
          <a:custGeom>
            <a:avLst/>
            <a:gdLst/>
            <a:ahLst/>
            <a:cxnLst/>
            <a:rect l="l" t="t" r="r" b="b"/>
            <a:pathLst>
              <a:path w="8448675" h="1904">
                <a:moveTo>
                  <a:pt x="0" y="0"/>
                </a:moveTo>
                <a:lnTo>
                  <a:pt x="8448663" y="158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2852940"/>
            <a:ext cx="1905" cy="3035300"/>
          </a:xfrm>
          <a:custGeom>
            <a:avLst/>
            <a:gdLst/>
            <a:ahLst/>
            <a:cxnLst/>
            <a:rect l="l" t="t" r="r" b="b"/>
            <a:pathLst>
              <a:path w="1904" h="3035300">
                <a:moveTo>
                  <a:pt x="0" y="0"/>
                </a:moveTo>
                <a:lnTo>
                  <a:pt x="1588" y="303529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9137" y="2852940"/>
            <a:ext cx="1905" cy="3035300"/>
          </a:xfrm>
          <a:custGeom>
            <a:avLst/>
            <a:gdLst/>
            <a:ahLst/>
            <a:cxnLst/>
            <a:rect l="l" t="t" r="r" b="b"/>
            <a:pathLst>
              <a:path w="1904" h="3035300">
                <a:moveTo>
                  <a:pt x="0" y="0"/>
                </a:moveTo>
                <a:lnTo>
                  <a:pt x="1587" y="3035297"/>
                </a:lnTo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53474" y="2852940"/>
            <a:ext cx="1905" cy="3035300"/>
          </a:xfrm>
          <a:custGeom>
            <a:avLst/>
            <a:gdLst/>
            <a:ahLst/>
            <a:cxnLst/>
            <a:rect l="l" t="t" r="r" b="b"/>
            <a:pathLst>
              <a:path w="1904" h="3035300">
                <a:moveTo>
                  <a:pt x="0" y="0"/>
                </a:moveTo>
                <a:lnTo>
                  <a:pt x="1588" y="303529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15" name="Rectangle 14"/>
          <p:cNvSpPr/>
          <p:nvPr/>
        </p:nvSpPr>
        <p:spPr>
          <a:xfrm>
            <a:off x="4191000" y="5334000"/>
            <a:ext cx="2895600" cy="97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Detect functional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8063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8: </a:t>
            </a:r>
            <a:r>
              <a:rPr spc="-5" dirty="0"/>
              <a:t>Prioritize 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281034" cy="29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04495" indent="-342900">
              <a:lnSpc>
                <a:spcPts val="2800"/>
              </a:lnSpc>
              <a:buSzPct val="85416"/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Objective: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Stakeholders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choose which requirements to  implement</a:t>
            </a:r>
            <a:endParaRPr sz="2400" dirty="0">
              <a:latin typeface="Georgia"/>
              <a:cs typeface="Georgia"/>
            </a:endParaRPr>
          </a:p>
          <a:p>
            <a:pPr marL="749300" marR="83185" lvl="1" indent="-279400">
              <a:lnSpc>
                <a:spcPts val="2200"/>
              </a:lnSpc>
              <a:spcBef>
                <a:spcPts val="1980"/>
              </a:spcBef>
              <a:buClr>
                <a:srgbClr val="323D43"/>
              </a:buClr>
              <a:buSzPct val="85000"/>
              <a:buFont typeface="Georgia"/>
              <a:buChar char="–"/>
              <a:tabLst>
                <a:tab pos="755650" algn="l"/>
              </a:tabLst>
            </a:pPr>
            <a:r>
              <a:rPr sz="2000" b="1" spc="-5" dirty="0">
                <a:solidFill>
                  <a:srgbClr val="414E55"/>
                </a:solidFill>
                <a:latin typeface="Georgia"/>
                <a:cs typeface="Georgia"/>
              </a:rPr>
              <a:t>Essential: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The produce will be unacceptable if the requirement</a:t>
            </a:r>
            <a:r>
              <a:rPr sz="2000" spc="-7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is  absent</a:t>
            </a:r>
            <a:endParaRPr sz="2000" dirty="0">
              <a:latin typeface="Georgia"/>
              <a:cs typeface="Georgia"/>
            </a:endParaRPr>
          </a:p>
          <a:p>
            <a:pPr marL="749300" marR="5080" lvl="1" indent="-279400">
              <a:lnSpc>
                <a:spcPts val="2200"/>
              </a:lnSpc>
              <a:spcBef>
                <a:spcPts val="1100"/>
              </a:spcBef>
              <a:buClr>
                <a:srgbClr val="323D43"/>
              </a:buClr>
              <a:buSzPct val="85000"/>
              <a:buFont typeface="Georgia"/>
              <a:buChar char="–"/>
              <a:tabLst>
                <a:tab pos="755650" algn="l"/>
              </a:tabLst>
            </a:pPr>
            <a:r>
              <a:rPr sz="2000" b="1" spc="-5" dirty="0">
                <a:solidFill>
                  <a:srgbClr val="414E55"/>
                </a:solidFill>
                <a:latin typeface="Georgia"/>
                <a:cs typeface="Georgia"/>
              </a:rPr>
              <a:t>Conditional: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The requirement enhances security, but the</a:t>
            </a:r>
            <a:r>
              <a:rPr sz="2000" spc="-7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product  is acceptable if this requirement is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absent</a:t>
            </a:r>
            <a:endParaRPr sz="2000" dirty="0">
              <a:latin typeface="Georgia"/>
              <a:cs typeface="Georgia"/>
            </a:endParaRPr>
          </a:p>
          <a:p>
            <a:pPr marL="749300" marR="765810" lvl="1" indent="-279400">
              <a:lnSpc>
                <a:spcPts val="2100"/>
              </a:lnSpc>
              <a:spcBef>
                <a:spcPts val="1280"/>
              </a:spcBef>
              <a:buClr>
                <a:srgbClr val="323D43"/>
              </a:buClr>
              <a:buSzPct val="85000"/>
              <a:buFont typeface="Georgia"/>
              <a:buChar char="–"/>
              <a:tabLst>
                <a:tab pos="755650" algn="l"/>
              </a:tabLst>
            </a:pPr>
            <a:r>
              <a:rPr sz="2000" b="1" dirty="0">
                <a:solidFill>
                  <a:srgbClr val="414E55"/>
                </a:solidFill>
                <a:latin typeface="Georgia"/>
                <a:cs typeface="Georgia"/>
              </a:rPr>
              <a:t>Optional: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The requirement is clearly of lower priority than  essential  and conditional</a:t>
            </a:r>
            <a:r>
              <a:rPr sz="20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 smtClean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SQU</a:t>
            </a:r>
            <a:r>
              <a:rPr spc="-5" dirty="0"/>
              <a:t>A</a:t>
            </a:r>
            <a:r>
              <a:rPr dirty="0"/>
              <a:t>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7498715" cy="2333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550" indent="-342900">
              <a:lnSpc>
                <a:spcPts val="2800"/>
              </a:lnSpc>
              <a:buChar char="•"/>
              <a:tabLst>
                <a:tab pos="354965" algn="l"/>
                <a:tab pos="355600" algn="l"/>
                <a:tab pos="3980179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Developed by the </a:t>
            </a:r>
            <a:r>
              <a:rPr sz="2400" spc="-5" dirty="0">
                <a:latin typeface="Georgia"/>
                <a:cs typeface="Georgia"/>
              </a:rPr>
              <a:t>CERT®	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Program at</a:t>
            </a:r>
            <a:r>
              <a:rPr sz="2400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SEI,</a:t>
            </a:r>
            <a:r>
              <a:rPr sz="2400" spc="-3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Carnagie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Mellon</a:t>
            </a:r>
            <a:r>
              <a:rPr sz="2400" spc="-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University</a:t>
            </a:r>
            <a:endParaRPr sz="2400" dirty="0">
              <a:latin typeface="Georgia"/>
              <a:cs typeface="Georgia"/>
            </a:endParaRPr>
          </a:p>
          <a:p>
            <a:pPr marL="355600" marR="5080" indent="-342900">
              <a:lnSpc>
                <a:spcPct val="100699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Step-wise methodology for eliciting,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categorizing</a:t>
            </a:r>
            <a:r>
              <a:rPr sz="2400" spc="-5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and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prioritizing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 requirements 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377278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8: </a:t>
            </a:r>
            <a:r>
              <a:rPr spc="-5" dirty="0"/>
              <a:t>Prioritize 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281034" cy="406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04495" indent="-342900">
              <a:lnSpc>
                <a:spcPts val="2800"/>
              </a:lnSpc>
              <a:buSzPct val="85416"/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Objective: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Stakeholders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choose which requirements to  implement</a:t>
            </a:r>
            <a:endParaRPr sz="2400" dirty="0">
              <a:latin typeface="Georgia"/>
              <a:cs typeface="Georgia"/>
            </a:endParaRPr>
          </a:p>
          <a:p>
            <a:pPr marL="749300" marR="83185" lvl="1" indent="-279400">
              <a:lnSpc>
                <a:spcPts val="2200"/>
              </a:lnSpc>
              <a:spcBef>
                <a:spcPts val="1980"/>
              </a:spcBef>
              <a:buClr>
                <a:srgbClr val="323D43"/>
              </a:buClr>
              <a:buSzPct val="85000"/>
              <a:buFont typeface="Georgia"/>
              <a:buChar char="–"/>
              <a:tabLst>
                <a:tab pos="755650" algn="l"/>
              </a:tabLst>
            </a:pPr>
            <a:r>
              <a:rPr sz="2000" b="1" spc="-5" dirty="0">
                <a:solidFill>
                  <a:srgbClr val="414E55"/>
                </a:solidFill>
                <a:latin typeface="Georgia"/>
                <a:cs typeface="Georgia"/>
              </a:rPr>
              <a:t>Essential: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The produce will be unacceptable if the requirement</a:t>
            </a:r>
            <a:r>
              <a:rPr sz="2000" spc="-7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is  absent</a:t>
            </a:r>
            <a:endParaRPr sz="2000" dirty="0">
              <a:latin typeface="Georgia"/>
              <a:cs typeface="Georgia"/>
            </a:endParaRPr>
          </a:p>
          <a:p>
            <a:pPr marL="749300" marR="5080" lvl="1" indent="-279400">
              <a:lnSpc>
                <a:spcPts val="2200"/>
              </a:lnSpc>
              <a:spcBef>
                <a:spcPts val="1100"/>
              </a:spcBef>
              <a:buClr>
                <a:srgbClr val="323D43"/>
              </a:buClr>
              <a:buSzPct val="85000"/>
              <a:buFont typeface="Georgia"/>
              <a:buChar char="–"/>
              <a:tabLst>
                <a:tab pos="755650" algn="l"/>
              </a:tabLst>
            </a:pPr>
            <a:r>
              <a:rPr sz="2000" b="1" spc="-5" dirty="0">
                <a:solidFill>
                  <a:srgbClr val="414E55"/>
                </a:solidFill>
                <a:latin typeface="Georgia"/>
                <a:cs typeface="Georgia"/>
              </a:rPr>
              <a:t>Conditional: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The requirement enhances security, but the</a:t>
            </a:r>
            <a:r>
              <a:rPr sz="2000" spc="-7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product  is acceptable if this requirement is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absent</a:t>
            </a:r>
            <a:endParaRPr sz="2000" dirty="0">
              <a:latin typeface="Georgia"/>
              <a:cs typeface="Georgia"/>
            </a:endParaRPr>
          </a:p>
          <a:p>
            <a:pPr marL="749300" marR="765810" lvl="1" indent="-279400">
              <a:lnSpc>
                <a:spcPts val="2100"/>
              </a:lnSpc>
              <a:spcBef>
                <a:spcPts val="1280"/>
              </a:spcBef>
              <a:buClr>
                <a:srgbClr val="323D43"/>
              </a:buClr>
              <a:buSzPct val="85000"/>
              <a:buFont typeface="Georgia"/>
              <a:buChar char="–"/>
              <a:tabLst>
                <a:tab pos="755650" algn="l"/>
              </a:tabLst>
            </a:pPr>
            <a:r>
              <a:rPr sz="2000" b="1" dirty="0">
                <a:solidFill>
                  <a:srgbClr val="414E55"/>
                </a:solidFill>
                <a:latin typeface="Georgia"/>
                <a:cs typeface="Georgia"/>
              </a:rPr>
              <a:t>Optional: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The requirement is clearly of lower priority than  essential  and conditional</a:t>
            </a:r>
            <a:r>
              <a:rPr sz="20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0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SzPct val="85416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Use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results of risk</a:t>
            </a:r>
            <a:r>
              <a:rPr sz="2400" spc="-9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assessment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SzPct val="83333"/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Output: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Prioritized</a:t>
            </a:r>
            <a:r>
              <a:rPr sz="2400" spc="-5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64603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9: Requirements</a:t>
            </a:r>
            <a:r>
              <a:rPr dirty="0"/>
              <a:t> </a:t>
            </a:r>
            <a:r>
              <a:rPr spc="-5" dirty="0"/>
              <a:t>Inspection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38454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83333"/>
              <a:buFont typeface="Georgia"/>
              <a:buChar char="•"/>
              <a:tabLst>
                <a:tab pos="354965" algn="l"/>
                <a:tab pos="355600" algn="l"/>
                <a:tab pos="2082164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Objective:	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Find defects in the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 dirty="0">
              <a:latin typeface="Georgia"/>
              <a:cs typeface="Georgia"/>
            </a:endParaRPr>
          </a:p>
          <a:p>
            <a:pPr marL="749300" marR="661670" lvl="1" indent="-279400">
              <a:lnSpc>
                <a:spcPts val="2600"/>
              </a:lnSpc>
              <a:spcBef>
                <a:spcPts val="2000"/>
              </a:spcBef>
              <a:buSzPct val="85416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Come to a consensus on the validity of each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 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requirement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9: Requirements</a:t>
            </a:r>
            <a:r>
              <a:rPr dirty="0"/>
              <a:t> </a:t>
            </a:r>
            <a:r>
              <a:rPr spc="-5" dirty="0"/>
              <a:t>Inspection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384540" cy="2998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83333"/>
              <a:buFont typeface="Georgia"/>
              <a:buChar char="•"/>
              <a:tabLst>
                <a:tab pos="354965" algn="l"/>
                <a:tab pos="355600" algn="l"/>
                <a:tab pos="2082164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Objective:	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Find defects in the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 dirty="0">
              <a:latin typeface="Georgia"/>
              <a:cs typeface="Georgia"/>
            </a:endParaRPr>
          </a:p>
          <a:p>
            <a:pPr marL="749300" marR="661670" lvl="1" indent="-279400">
              <a:lnSpc>
                <a:spcPts val="2600"/>
              </a:lnSpc>
              <a:spcBef>
                <a:spcPts val="2000"/>
              </a:spcBef>
              <a:buSzPct val="85416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Come to a consensus on the validity of each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  requirement</a:t>
            </a:r>
            <a:endParaRPr sz="2400" dirty="0">
              <a:latin typeface="Georgia"/>
              <a:cs typeface="Georgia"/>
            </a:endParaRPr>
          </a:p>
          <a:p>
            <a:pPr marL="749300" marR="94615" lvl="1" indent="-279400">
              <a:lnSpc>
                <a:spcPts val="2600"/>
              </a:lnSpc>
              <a:spcBef>
                <a:spcPts val="1500"/>
              </a:spcBef>
              <a:buSzPct val="85416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Verify that each requirement is verifiable and feasible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  implement</a:t>
            </a:r>
            <a:endParaRPr sz="2400" dirty="0">
              <a:latin typeface="Georgia"/>
              <a:cs typeface="Georgia"/>
            </a:endParaRPr>
          </a:p>
          <a:p>
            <a:pPr marL="749300" marR="5080" lvl="1" indent="-279400">
              <a:lnSpc>
                <a:spcPts val="2600"/>
              </a:lnSpc>
              <a:spcBef>
                <a:spcPts val="1400"/>
              </a:spcBef>
              <a:buSzPct val="83333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Verify that each requirement is directly applicable to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one  or more of the security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284974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</a:t>
            </a:r>
            <a:r>
              <a:rPr spc="-5" dirty="0"/>
              <a:t>9: Requirements</a:t>
            </a:r>
            <a:r>
              <a:rPr dirty="0"/>
              <a:t> </a:t>
            </a:r>
            <a:r>
              <a:rPr spc="-5" dirty="0"/>
              <a:t>Inspection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384540" cy="407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83333"/>
              <a:buFont typeface="Georgia"/>
              <a:buChar char="•"/>
              <a:tabLst>
                <a:tab pos="354965" algn="l"/>
                <a:tab pos="355600" algn="l"/>
                <a:tab pos="2082164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Objective:	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Find defects in the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 dirty="0">
              <a:latin typeface="Georgia"/>
              <a:cs typeface="Georgia"/>
            </a:endParaRPr>
          </a:p>
          <a:p>
            <a:pPr marL="749300" marR="661670" lvl="1" indent="-279400">
              <a:lnSpc>
                <a:spcPts val="2600"/>
              </a:lnSpc>
              <a:spcBef>
                <a:spcPts val="2000"/>
              </a:spcBef>
              <a:buSzPct val="85416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Come to a consensus on the validity of each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  requirement</a:t>
            </a:r>
            <a:endParaRPr sz="2400" dirty="0">
              <a:latin typeface="Georgia"/>
              <a:cs typeface="Georgia"/>
            </a:endParaRPr>
          </a:p>
          <a:p>
            <a:pPr marL="749300" marR="94615" lvl="1" indent="-279400">
              <a:lnSpc>
                <a:spcPts val="2600"/>
              </a:lnSpc>
              <a:spcBef>
                <a:spcPts val="1500"/>
              </a:spcBef>
              <a:buSzPct val="85416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Verify that each requirement is verifiable and feasible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  implement</a:t>
            </a:r>
            <a:endParaRPr sz="2400" dirty="0">
              <a:latin typeface="Georgia"/>
              <a:cs typeface="Georgia"/>
            </a:endParaRPr>
          </a:p>
          <a:p>
            <a:pPr marL="749300" marR="5080" lvl="1" indent="-279400">
              <a:lnSpc>
                <a:spcPts val="2600"/>
              </a:lnSpc>
              <a:spcBef>
                <a:spcPts val="1400"/>
              </a:spcBef>
              <a:buSzPct val="83333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Verify that each requirement is directly applicable to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one  or more of the security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220"/>
              </a:spcBef>
              <a:buSzPct val="83333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Produce final requirements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document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360"/>
              </a:spcBef>
              <a:buSzPct val="83333"/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Output: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Final list of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prioritized</a:t>
            </a:r>
            <a:r>
              <a:rPr sz="2400" spc="-2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95876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761172"/>
            <a:ext cx="8364220" cy="3637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8425" indent="-342900">
              <a:lnSpc>
                <a:spcPts val="26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23D43"/>
                </a:solidFill>
                <a:latin typeface="Georgia"/>
                <a:cs typeface="Georgia"/>
              </a:rPr>
              <a:t>Identify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security requirements is essential to avoid security</a:t>
            </a:r>
            <a:r>
              <a:rPr sz="2200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bugs  and vulnerabilities and reduce cost of the software</a:t>
            </a:r>
            <a:r>
              <a:rPr sz="22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development</a:t>
            </a:r>
            <a:endParaRPr sz="22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780"/>
              </a:spcBef>
              <a:buChar char="•"/>
              <a:tabLst>
                <a:tab pos="354965" algn="l"/>
                <a:tab pos="355600" algn="l"/>
                <a:tab pos="6444615" algn="l"/>
              </a:tabLst>
            </a:pP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A security goal is a security concern for</a:t>
            </a:r>
            <a:r>
              <a:rPr sz="2200" spc="1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an</a:t>
            </a:r>
            <a:r>
              <a:rPr sz="2200" spc="-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200" spc="-5" dirty="0" smtClean="0">
                <a:solidFill>
                  <a:srgbClr val="323D43"/>
                </a:solidFill>
                <a:latin typeface="Georgia"/>
                <a:cs typeface="Georgia"/>
              </a:rPr>
              <a:t>asset</a:t>
            </a:r>
            <a:r>
              <a:rPr sz="2200" spc="-5" dirty="0">
                <a:solidFill>
                  <a:srgbClr val="323D43"/>
                </a:solidFill>
                <a:latin typeface="Georgia"/>
                <a:cs typeface="Georgia"/>
              </a:rPr>
              <a:t>	</a:t>
            </a:r>
            <a:endParaRPr lang="en-GB" sz="2200" spc="-5" dirty="0" smtClean="0">
              <a:solidFill>
                <a:srgbClr val="323D43"/>
              </a:solidFill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780"/>
              </a:spcBef>
              <a:buChar char="•"/>
              <a:tabLst>
                <a:tab pos="354965" algn="l"/>
                <a:tab pos="355600" algn="l"/>
                <a:tab pos="6444615" algn="l"/>
              </a:tabLst>
            </a:pPr>
            <a:endParaRPr sz="17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6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A security requirement is a constraint on a software</a:t>
            </a:r>
            <a:r>
              <a:rPr sz="22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functionality  that </a:t>
            </a:r>
            <a:r>
              <a:rPr sz="2200" spc="-5" dirty="0">
                <a:solidFill>
                  <a:srgbClr val="323D43"/>
                </a:solidFill>
                <a:latin typeface="Georgia"/>
                <a:cs typeface="Georgia"/>
              </a:rPr>
              <a:t>operationalize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a security goal</a:t>
            </a:r>
            <a:r>
              <a:rPr sz="2200" spc="-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endParaRPr lang="en-GB" sz="2200" spc="-30" dirty="0" smtClean="0">
              <a:solidFill>
                <a:srgbClr val="323D43"/>
              </a:solidFill>
              <a:latin typeface="Georgia"/>
              <a:cs typeface="Georgia"/>
            </a:endParaRPr>
          </a:p>
          <a:p>
            <a:pPr marL="355600" marR="5080" indent="-342900">
              <a:lnSpc>
                <a:spcPts val="2600"/>
              </a:lnSpc>
              <a:buChar char="•"/>
              <a:tabLst>
                <a:tab pos="354965" algn="l"/>
                <a:tab pos="355600" algn="l"/>
              </a:tabLst>
            </a:pPr>
            <a:endParaRPr lang="en-GB" sz="2200" spc="-30" dirty="0" smtClean="0">
              <a:solidFill>
                <a:srgbClr val="323D43"/>
              </a:solidFill>
              <a:latin typeface="Georgia"/>
              <a:cs typeface="Georgia"/>
            </a:endParaRPr>
          </a:p>
          <a:p>
            <a:pPr marL="355600" marR="407670" indent="-342900">
              <a:lnSpc>
                <a:spcPct val="102299"/>
              </a:lnSpc>
              <a:spcBef>
                <a:spcPts val="1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 smtClean="0">
                <a:solidFill>
                  <a:srgbClr val="323D43"/>
                </a:solidFill>
                <a:latin typeface="Georgia"/>
                <a:cs typeface="Georgia"/>
              </a:rPr>
              <a:t>SQUARE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is a 9-steps methodology to identify, </a:t>
            </a:r>
            <a:r>
              <a:rPr sz="2200" spc="-5" dirty="0">
                <a:solidFill>
                  <a:srgbClr val="323D43"/>
                </a:solidFill>
                <a:latin typeface="Georgia"/>
                <a:cs typeface="Georgia"/>
              </a:rPr>
              <a:t>categorize,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and  </a:t>
            </a:r>
            <a:r>
              <a:rPr sz="2200" spc="-5" dirty="0">
                <a:solidFill>
                  <a:srgbClr val="323D43"/>
                </a:solidFill>
                <a:latin typeface="Georgia"/>
                <a:cs typeface="Georgia"/>
              </a:rPr>
              <a:t>prioritize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2200" spc="-5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Reading</a:t>
            </a:r>
            <a:r>
              <a:rPr spc="-35" dirty="0"/>
              <a:t> </a:t>
            </a:r>
            <a:r>
              <a:rPr spc="-5" dirty="0"/>
              <a:t>Material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749590"/>
            <a:ext cx="8604250" cy="4592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9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Julia H. Allen, Sean Barnum, Robert J. Ellison, Gary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McGraw,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Nancy R.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Mead.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Software Security Engineering</a:t>
            </a:r>
            <a:r>
              <a:rPr sz="2400" spc="-5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–  A Guide for Project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Managers.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Chapter</a:t>
            </a:r>
            <a:r>
              <a:rPr sz="2400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3.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BSI content on requirements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engineering</a:t>
            </a:r>
            <a:endParaRPr sz="2400" dirty="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solidFill>
                  <a:srgbClr val="323D43"/>
                </a:solidFill>
                <a:latin typeface="Georgia"/>
                <a:cs typeface="Georgia"/>
              </a:rPr>
              <a:t>https://buildsecurityin.us-cert.gov/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55600" marR="163830" indent="-342900">
              <a:lnSpc>
                <a:spcPct val="100699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SQUARE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Technical Report – SEI website</a:t>
            </a:r>
            <a:r>
              <a:rPr sz="2400" spc="-8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sz="2000" dirty="0">
                <a:solidFill>
                  <a:srgbClr val="323D43"/>
                </a:solidFill>
                <a:latin typeface="Georgia"/>
                <a:cs typeface="Georgia"/>
              </a:rPr>
              <a:t>http://resources.sei.cmu.edu/asset_files/technicalreport/2005_005_001_14594.pdf </a:t>
            </a:r>
            <a:endParaRPr lang="en-GB" sz="2000" dirty="0" smtClean="0">
              <a:solidFill>
                <a:srgbClr val="323D43"/>
              </a:solidFill>
              <a:latin typeface="Georgia"/>
              <a:cs typeface="Georgia"/>
            </a:endParaRPr>
          </a:p>
          <a:p>
            <a:pPr marL="355600" marR="163830" indent="-342900">
              <a:lnSpc>
                <a:spcPct val="100699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SQUARE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 Study reports – SEI website  </a:t>
            </a:r>
            <a:r>
              <a:rPr sz="2000" spc="-5" dirty="0">
                <a:solidFill>
                  <a:srgbClr val="323D43"/>
                </a:solidFill>
                <a:latin typeface="Georgia"/>
                <a:cs typeface="Georgia"/>
                <a:hlinkClick r:id="rId2"/>
              </a:rPr>
              <a:t>www.sei.cmu.edu/publications/documents/04.reports/04tn045.html </a:t>
            </a:r>
            <a:r>
              <a:rPr sz="2000" spc="-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323D43"/>
                </a:solidFill>
                <a:latin typeface="Georgia"/>
                <a:cs typeface="Georgia"/>
                <a:hlinkClick r:id="rId3"/>
              </a:rPr>
              <a:t>www.sei.cmu.edu/publications/documents/05.reports/05sr005.html </a:t>
            </a:r>
            <a:r>
              <a:rPr sz="2000" spc="-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323D43"/>
                </a:solidFill>
                <a:latin typeface="Georgia"/>
                <a:cs typeface="Georgia"/>
                <a:hlinkClick r:id="rId4"/>
              </a:rPr>
              <a:t>www.sei.cmu.edu/publications/documents/06.reports/06sr003.html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SQU</a:t>
            </a:r>
            <a:r>
              <a:rPr spc="-5" dirty="0"/>
              <a:t>A</a:t>
            </a:r>
            <a:r>
              <a:rPr dirty="0"/>
              <a:t>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7498715" cy="3424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550" indent="-342900">
              <a:lnSpc>
                <a:spcPts val="2800"/>
              </a:lnSpc>
              <a:buChar char="•"/>
              <a:tabLst>
                <a:tab pos="354965" algn="l"/>
                <a:tab pos="355600" algn="l"/>
                <a:tab pos="3980179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Developed by the </a:t>
            </a:r>
            <a:r>
              <a:rPr sz="2400" spc="-5" dirty="0">
                <a:latin typeface="Georgia"/>
                <a:cs typeface="Georgia"/>
              </a:rPr>
              <a:t>CERT®	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Program at</a:t>
            </a:r>
            <a:r>
              <a:rPr sz="2400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SEI,</a:t>
            </a:r>
            <a:r>
              <a:rPr sz="2400" spc="-3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Carnagie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Mellon</a:t>
            </a:r>
            <a:r>
              <a:rPr sz="2400" spc="-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University</a:t>
            </a:r>
            <a:endParaRPr sz="2400" dirty="0">
              <a:latin typeface="Georgia"/>
              <a:cs typeface="Georgia"/>
            </a:endParaRPr>
          </a:p>
          <a:p>
            <a:pPr marL="355600" marR="5080" indent="-342900">
              <a:lnSpc>
                <a:spcPct val="100699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Step-wise methodology for eliciting,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categorizing</a:t>
            </a:r>
            <a:r>
              <a:rPr sz="2400" spc="-5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and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prioritizing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Who is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involved?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78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Stakeholders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of the</a:t>
            </a:r>
            <a:r>
              <a:rPr sz="2400" spc="-4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software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120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 engineers with security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expertise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4205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SQUARE</a:t>
            </a:r>
            <a:r>
              <a:rPr spc="-70"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1517078" y="2277694"/>
            <a:ext cx="261851" cy="1500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1401" y="2299055"/>
            <a:ext cx="170345" cy="1409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7814" y="1990893"/>
            <a:ext cx="1982584" cy="1230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3702" y="2244434"/>
            <a:ext cx="1350822" cy="714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3119" y="2014791"/>
            <a:ext cx="1892678" cy="11356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99468" y="2308402"/>
            <a:ext cx="1226820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9055">
              <a:lnSpc>
                <a:spcPts val="22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Agree on  definitions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7078" y="3695014"/>
            <a:ext cx="261851" cy="15004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1401" y="3718572"/>
            <a:ext cx="170345" cy="14096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7814" y="3412369"/>
            <a:ext cx="1982584" cy="12261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7574" y="3661754"/>
            <a:ext cx="1778927" cy="714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3119" y="3434308"/>
            <a:ext cx="1892678" cy="11356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4662" y="3727919"/>
            <a:ext cx="1656080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ts val="22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Identify  security</a:t>
            </a:r>
            <a:r>
              <a:rPr sz="21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goals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4352" y="5025044"/>
            <a:ext cx="2601887" cy="261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1482" y="5047996"/>
            <a:ext cx="2507437" cy="1703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7814" y="4829694"/>
            <a:ext cx="1982584" cy="12302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50072" y="5083231"/>
            <a:ext cx="1118062" cy="7148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3119" y="4853825"/>
            <a:ext cx="1892678" cy="11356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10679" y="5104257"/>
            <a:ext cx="100456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3078" y="5383657"/>
            <a:ext cx="9594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artifacts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31665" y="3695014"/>
            <a:ext cx="261851" cy="150044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78668" y="3718572"/>
            <a:ext cx="170345" cy="14096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6568" y="4829694"/>
            <a:ext cx="1982584" cy="123028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36072" y="5083231"/>
            <a:ext cx="1579422" cy="71489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0383" y="4853825"/>
            <a:ext cx="1892693" cy="11356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98556" y="5104257"/>
            <a:ext cx="14630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sz="21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endParaRPr sz="2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05718" y="5383657"/>
            <a:ext cx="14484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assessment</a:t>
            </a:r>
            <a:endParaRPr sz="2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31665" y="2277694"/>
            <a:ext cx="261851" cy="150044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78668" y="2299055"/>
            <a:ext cx="170345" cy="14096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6568" y="3412369"/>
            <a:ext cx="1982584" cy="12261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15041" y="3520440"/>
            <a:ext cx="1421472" cy="10058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80383" y="3434308"/>
            <a:ext cx="1892693" cy="11356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072199" y="3574966"/>
            <a:ext cx="1315720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893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Select  elicitation  techniques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23118" y="2186251"/>
            <a:ext cx="2597721" cy="2618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8749" y="2208974"/>
            <a:ext cx="2507449" cy="17034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6568" y="1990893"/>
            <a:ext cx="1982584" cy="123028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3728" y="2244434"/>
            <a:ext cx="1704111" cy="71489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80383" y="2014791"/>
            <a:ext cx="1892693" cy="11356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939173" y="2265222"/>
            <a:ext cx="15817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Elicit</a:t>
            </a:r>
            <a:r>
              <a:rPr sz="21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38978" y="2544622"/>
            <a:ext cx="15824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50431" y="2277694"/>
            <a:ext cx="261851" cy="150044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95935" y="2299055"/>
            <a:ext cx="170345" cy="14096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51168" y="1990893"/>
            <a:ext cx="1986737" cy="123028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92481" y="2244434"/>
            <a:ext cx="1704111" cy="71489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97663" y="2014791"/>
            <a:ext cx="1892680" cy="11356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89608" y="2265222"/>
            <a:ext cx="13157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Categorize</a:t>
            </a:r>
            <a:endParaRPr sz="2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56258" y="2544622"/>
            <a:ext cx="15824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550431" y="3695014"/>
            <a:ext cx="261851" cy="15004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95935" y="3718572"/>
            <a:ext cx="170345" cy="14096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51168" y="3412369"/>
            <a:ext cx="1986737" cy="122612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92481" y="3661754"/>
            <a:ext cx="1704111" cy="71489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97663" y="3434308"/>
            <a:ext cx="1892680" cy="113560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456258" y="3727919"/>
            <a:ext cx="1582420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9079">
              <a:lnSpc>
                <a:spcPts val="22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Prioritize  requirements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251168" y="4829694"/>
            <a:ext cx="1986737" cy="123028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38455" y="5083231"/>
            <a:ext cx="1808022" cy="71489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97663" y="4853825"/>
            <a:ext cx="1892680" cy="113560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404363" y="5147436"/>
            <a:ext cx="1685925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315" marR="5080" indent="-222250">
              <a:lnSpc>
                <a:spcPts val="22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Requirements  Inspection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Online</a:t>
            </a:r>
            <a:r>
              <a:rPr spc="-105" dirty="0"/>
              <a:t> </a:t>
            </a:r>
            <a:r>
              <a:rPr spc="-5" dirty="0"/>
              <a:t>Shop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9590"/>
            <a:ext cx="8313420" cy="438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9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 web shop is going to be set up for music, video, films,</a:t>
            </a:r>
            <a:r>
              <a:rPr sz="2400" spc="-114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call  tunes, software and other products for mobile computer  equipment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like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3G</a:t>
            </a:r>
            <a:r>
              <a:rPr sz="2400" spc="-8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phones.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6 Essential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Functionalities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82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Search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product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Buy</a:t>
            </a:r>
            <a:r>
              <a:rPr sz="2000" spc="-105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product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9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Establish customer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account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Set customer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information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9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Log into customer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account</a:t>
            </a:r>
            <a:endParaRPr sz="20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Log out </a:t>
            </a:r>
            <a:r>
              <a:rPr sz="2000" spc="-5" dirty="0">
                <a:solidFill>
                  <a:srgbClr val="414E55"/>
                </a:solidFill>
                <a:latin typeface="Georgia"/>
                <a:cs typeface="Georgia"/>
              </a:rPr>
              <a:t>from customer</a:t>
            </a:r>
            <a:r>
              <a:rPr sz="2000" spc="-3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14E55"/>
                </a:solidFill>
                <a:latin typeface="Georgia"/>
                <a:cs typeface="Georgia"/>
              </a:rPr>
              <a:t>account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1 Agree </a:t>
            </a:r>
            <a:r>
              <a:rPr spc="-5" dirty="0"/>
              <a:t>on</a:t>
            </a:r>
            <a:r>
              <a:rPr spc="-65" dirty="0"/>
              <a:t> </a:t>
            </a:r>
            <a:r>
              <a:rPr spc="-5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284209" cy="133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14E55"/>
                </a:solidFill>
                <a:latin typeface="Georgia"/>
                <a:cs typeface="Georgia"/>
              </a:rPr>
              <a:t>Objective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Agree on definitions between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stakeholders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and  the requirements engineering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team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40"/>
              </a:spcBef>
              <a:buClr>
                <a:srgbClr val="323D43"/>
              </a:buClr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14E55"/>
                </a:solidFill>
                <a:latin typeface="Georgia"/>
                <a:cs typeface="Georgia"/>
              </a:rPr>
              <a:t>Output: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Well-documented set of agreed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definitions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9591" y="5022659"/>
            <a:ext cx="76073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dirty="0">
                <a:latin typeface="Georgia"/>
                <a:cs typeface="Georgia"/>
              </a:rPr>
              <a:t>[JONES  02]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9591" y="4591811"/>
            <a:ext cx="8108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eorgia"/>
                <a:cs typeface="Georgia"/>
              </a:rPr>
              <a:t>[ISO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04]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2882" y="3475799"/>
            <a:ext cx="10864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eorgia"/>
                <a:cs typeface="Georgia"/>
              </a:rPr>
              <a:t>[SANS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03a]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9929" y="3485959"/>
            <a:ext cx="5176520" cy="235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  <a:buFont typeface="MS PGothic"/>
              <a:buChar char="□"/>
              <a:tabLst>
                <a:tab pos="280670" algn="l"/>
              </a:tabLst>
            </a:pPr>
            <a:r>
              <a:rPr sz="1600" dirty="0">
                <a:latin typeface="Georgia"/>
                <a:cs typeface="Georgia"/>
              </a:rPr>
              <a:t>The property that information is not made available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or  disclosed to unauthorized individuals, entities, or  processes (i.e., to any unauthorized system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entity).</a:t>
            </a:r>
            <a:endParaRPr sz="1600">
              <a:latin typeface="Georgia"/>
              <a:cs typeface="Georgia"/>
            </a:endParaRPr>
          </a:p>
          <a:p>
            <a:pPr marL="12700" marR="221615">
              <a:lnSpc>
                <a:spcPts val="1900"/>
              </a:lnSpc>
              <a:spcBef>
                <a:spcPts val="1385"/>
              </a:spcBef>
              <a:buFont typeface="MS PGothic"/>
              <a:buChar char="□"/>
              <a:tabLst>
                <a:tab pos="344170" algn="l"/>
                <a:tab pos="344805" algn="l"/>
              </a:tabLst>
            </a:pPr>
            <a:r>
              <a:rPr sz="1600" dirty="0">
                <a:latin typeface="Georgia"/>
                <a:cs typeface="Georgia"/>
              </a:rPr>
              <a:t>Ensuring that information is available to only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those  with authorized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access.</a:t>
            </a:r>
            <a:endParaRPr sz="1600">
              <a:latin typeface="Georgia"/>
              <a:cs typeface="Georgia"/>
            </a:endParaRPr>
          </a:p>
          <a:p>
            <a:pPr marL="15875" marR="274320">
              <a:lnSpc>
                <a:spcPts val="1900"/>
              </a:lnSpc>
              <a:spcBef>
                <a:spcPts val="1050"/>
              </a:spcBef>
              <a:buFont typeface="MS PGothic"/>
              <a:buChar char="□"/>
              <a:tabLst>
                <a:tab pos="347345" algn="l"/>
                <a:tab pos="347980" algn="l"/>
              </a:tabLst>
            </a:pPr>
            <a:r>
              <a:rPr sz="1600" dirty="0">
                <a:latin typeface="Georgia"/>
                <a:cs typeface="Georgia"/>
              </a:rPr>
              <a:t>Restricting access to information via a hierarchy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of  </a:t>
            </a:r>
            <a:r>
              <a:rPr sz="1600" spc="-5" dirty="0">
                <a:latin typeface="Georgia"/>
                <a:cs typeface="Georgia"/>
              </a:rPr>
              <a:t>classes </a:t>
            </a:r>
            <a:r>
              <a:rPr sz="1600" dirty="0">
                <a:latin typeface="Georgia"/>
                <a:cs typeface="Georgia"/>
              </a:rPr>
              <a:t>of</a:t>
            </a:r>
            <a:r>
              <a:rPr sz="1600" spc="-9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access.</a:t>
            </a:r>
            <a:endParaRPr sz="1600">
              <a:latin typeface="Georgia"/>
              <a:cs typeface="Georgia"/>
            </a:endParaRPr>
          </a:p>
          <a:p>
            <a:pPr marL="344170" indent="-331470">
              <a:lnSpc>
                <a:spcPct val="100000"/>
              </a:lnSpc>
              <a:spcBef>
                <a:spcPts val="755"/>
              </a:spcBef>
              <a:buFont typeface="MS PGothic"/>
              <a:buChar char="□"/>
              <a:tabLst>
                <a:tab pos="344170" algn="l"/>
                <a:tab pos="344805" algn="l"/>
                <a:tab pos="4549140" algn="l"/>
              </a:tabLst>
            </a:pPr>
            <a:r>
              <a:rPr sz="1600" dirty="0">
                <a:latin typeface="Georgia"/>
                <a:cs typeface="Georgia"/>
              </a:rPr>
              <a:t>Other:</a:t>
            </a:r>
            <a:r>
              <a:rPr sz="1600" spc="120" dirty="0">
                <a:latin typeface="Georgia"/>
                <a:cs typeface="Georgia"/>
              </a:rPr>
              <a:t> </a:t>
            </a:r>
            <a:r>
              <a:rPr sz="1600" u="heavy" dirty="0">
                <a:latin typeface="Georgia"/>
                <a:cs typeface="Georgia"/>
              </a:rPr>
              <a:t> 	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819" y="3475799"/>
            <a:ext cx="15563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Georgia"/>
                <a:cs typeface="Georgia"/>
              </a:rPr>
              <a:t>confidentiality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519" y="3429000"/>
            <a:ext cx="8517890" cy="1905"/>
          </a:xfrm>
          <a:custGeom>
            <a:avLst/>
            <a:gdLst/>
            <a:ahLst/>
            <a:cxnLst/>
            <a:rect l="l" t="t" r="r" b="b"/>
            <a:pathLst>
              <a:path w="8517890" h="1904">
                <a:moveTo>
                  <a:pt x="0" y="0"/>
                </a:moveTo>
                <a:lnTo>
                  <a:pt x="8517443" y="158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519" y="6194426"/>
            <a:ext cx="8517890" cy="1905"/>
          </a:xfrm>
          <a:custGeom>
            <a:avLst/>
            <a:gdLst/>
            <a:ahLst/>
            <a:cxnLst/>
            <a:rect l="l" t="t" r="r" b="b"/>
            <a:pathLst>
              <a:path w="8517890" h="1904">
                <a:moveTo>
                  <a:pt x="0" y="0"/>
                </a:moveTo>
                <a:lnTo>
                  <a:pt x="8517443" y="158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519" y="3429000"/>
            <a:ext cx="1905" cy="2765425"/>
          </a:xfrm>
          <a:custGeom>
            <a:avLst/>
            <a:gdLst/>
            <a:ahLst/>
            <a:cxnLst/>
            <a:rect l="l" t="t" r="r" b="b"/>
            <a:pathLst>
              <a:path w="1904" h="2765425">
                <a:moveTo>
                  <a:pt x="0" y="0"/>
                </a:moveTo>
                <a:lnTo>
                  <a:pt x="1669" y="276542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52624" y="3429000"/>
            <a:ext cx="1905" cy="2765425"/>
          </a:xfrm>
          <a:custGeom>
            <a:avLst/>
            <a:gdLst/>
            <a:ahLst/>
            <a:cxnLst/>
            <a:rect l="l" t="t" r="r" b="b"/>
            <a:pathLst>
              <a:path w="1905" h="2765425">
                <a:moveTo>
                  <a:pt x="0" y="0"/>
                </a:moveTo>
                <a:lnTo>
                  <a:pt x="1669" y="2765427"/>
                </a:lnTo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2285" y="3429000"/>
            <a:ext cx="1905" cy="2765425"/>
          </a:xfrm>
          <a:custGeom>
            <a:avLst/>
            <a:gdLst/>
            <a:ahLst/>
            <a:cxnLst/>
            <a:rect l="l" t="t" r="r" b="b"/>
            <a:pathLst>
              <a:path w="1904" h="2765425">
                <a:moveTo>
                  <a:pt x="0" y="0"/>
                </a:moveTo>
                <a:lnTo>
                  <a:pt x="1668" y="2765427"/>
                </a:lnTo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8968" y="3429000"/>
            <a:ext cx="1905" cy="2765425"/>
          </a:xfrm>
          <a:custGeom>
            <a:avLst/>
            <a:gdLst/>
            <a:ahLst/>
            <a:cxnLst/>
            <a:rect l="l" t="t" r="r" b="b"/>
            <a:pathLst>
              <a:path w="1904" h="2765425">
                <a:moveTo>
                  <a:pt x="0" y="0"/>
                </a:moveTo>
                <a:lnTo>
                  <a:pt x="1668" y="2765427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5964" y="4297362"/>
            <a:ext cx="6616700" cy="1905"/>
          </a:xfrm>
          <a:custGeom>
            <a:avLst/>
            <a:gdLst/>
            <a:ahLst/>
            <a:cxnLst/>
            <a:rect l="l" t="t" r="r" b="b"/>
            <a:pathLst>
              <a:path w="6616700" h="1904">
                <a:moveTo>
                  <a:pt x="0" y="0"/>
                </a:moveTo>
                <a:lnTo>
                  <a:pt x="6616325" y="1588"/>
                </a:lnTo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52624" y="5016500"/>
            <a:ext cx="6616700" cy="1905"/>
          </a:xfrm>
          <a:custGeom>
            <a:avLst/>
            <a:gdLst/>
            <a:ahLst/>
            <a:cxnLst/>
            <a:rect l="l" t="t" r="r" b="b"/>
            <a:pathLst>
              <a:path w="6616700" h="1904">
                <a:moveTo>
                  <a:pt x="0" y="0"/>
                </a:moveTo>
                <a:lnTo>
                  <a:pt x="6616335" y="1588"/>
                </a:lnTo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2624" y="5534025"/>
            <a:ext cx="6616700" cy="1905"/>
          </a:xfrm>
          <a:custGeom>
            <a:avLst/>
            <a:gdLst/>
            <a:ahLst/>
            <a:cxnLst/>
            <a:rect l="l" t="t" r="r" b="b"/>
            <a:pathLst>
              <a:path w="6616700" h="1904">
                <a:moveTo>
                  <a:pt x="0" y="0"/>
                </a:moveTo>
                <a:lnTo>
                  <a:pt x="6616335" y="1587"/>
                </a:lnTo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8384" y="6096142"/>
            <a:ext cx="4165600" cy="0"/>
          </a:xfrm>
          <a:custGeom>
            <a:avLst/>
            <a:gdLst/>
            <a:ahLst/>
            <a:cxnLst/>
            <a:rect l="l" t="t" r="r" b="b"/>
            <a:pathLst>
              <a:path w="4165600">
                <a:moveTo>
                  <a:pt x="0" y="0"/>
                </a:moveTo>
                <a:lnTo>
                  <a:pt x="4165599" y="0"/>
                </a:lnTo>
              </a:path>
            </a:pathLst>
          </a:custGeom>
          <a:ln w="1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23D4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2152</Words>
  <Application>Microsoft Office PowerPoint</Application>
  <PresentationFormat>On-screen Show (4:3)</PresentationFormat>
  <Paragraphs>522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MS PGothic</vt:lpstr>
      <vt:lpstr>Arial</vt:lpstr>
      <vt:lpstr>Calibri</vt:lpstr>
      <vt:lpstr>Georgia</vt:lpstr>
      <vt:lpstr>Times New Roman</vt:lpstr>
      <vt:lpstr>Office Theme</vt:lpstr>
      <vt:lpstr>PowerPoint Presentation</vt:lpstr>
      <vt:lpstr>Today</vt:lpstr>
      <vt:lpstr>Learning outcomes</vt:lpstr>
      <vt:lpstr>SQUARE</vt:lpstr>
      <vt:lpstr>SQUARE</vt:lpstr>
      <vt:lpstr>SQUARE</vt:lpstr>
      <vt:lpstr>SQUARE Process</vt:lpstr>
      <vt:lpstr>Online Shop</vt:lpstr>
      <vt:lpstr>Step 1 Agree on Definitions</vt:lpstr>
      <vt:lpstr>Step 1 Agree on Definitions</vt:lpstr>
      <vt:lpstr>Step 2: Identify Security Goals</vt:lpstr>
      <vt:lpstr>Step 2: Identify Security Goals</vt:lpstr>
      <vt:lpstr>Step 2: Identify Security Goals</vt:lpstr>
      <vt:lpstr>Step 2: Identify Security Goals</vt:lpstr>
      <vt:lpstr>Step 2: Identify Security Goals</vt:lpstr>
      <vt:lpstr>Step 2: Identify Security Goals</vt:lpstr>
      <vt:lpstr>Step 2: Identify Security Goals</vt:lpstr>
      <vt:lpstr>Step 2: Identify Security Goals</vt:lpstr>
      <vt:lpstr>Step 2: Identify Security Goals</vt:lpstr>
      <vt:lpstr>Step3 Develop Artifacts</vt:lpstr>
      <vt:lpstr>Step 3 Develop Artifacts</vt:lpstr>
      <vt:lpstr>Step 3: Develop Artifacts</vt:lpstr>
      <vt:lpstr>Step 3: Develop Artifacts</vt:lpstr>
      <vt:lpstr>Step 3: Develop Artifacts</vt:lpstr>
      <vt:lpstr>Step 3: Develop Artifacts</vt:lpstr>
      <vt:lpstr>Step 4: Perform Risk Assessment</vt:lpstr>
      <vt:lpstr>Step 4: Perform Risk Assessment</vt:lpstr>
      <vt:lpstr>Step 5: Select Elicitation Technique</vt:lpstr>
      <vt:lpstr>Step 5: Select Elicitation Technique</vt:lpstr>
      <vt:lpstr>Step 5: Select Elicitation Technique</vt:lpstr>
      <vt:lpstr>Step 5: Select Elicitation Technique</vt:lpstr>
      <vt:lpstr>Step 5: Select Elicitation Technique</vt:lpstr>
      <vt:lpstr>Step 5: Select Elicitation Technique</vt:lpstr>
      <vt:lpstr>Step 5: Select Elicitation Technique</vt:lpstr>
      <vt:lpstr>Step 5: Select Elicitation Technique</vt:lpstr>
      <vt:lpstr>Step 5: Select Elicitation Technique</vt:lpstr>
      <vt:lpstr>Step 5: Select Elicitation Technique</vt:lpstr>
      <vt:lpstr>Step 5: Select Elicitation Technique</vt:lpstr>
      <vt:lpstr>Step 5: Select Elicitation Technique</vt:lpstr>
      <vt:lpstr>Step 5: Select Elicitation Technique</vt:lpstr>
      <vt:lpstr>Step 5: Select Elicitation Technique</vt:lpstr>
      <vt:lpstr>Step 5: Select Elicitation Technique</vt:lpstr>
      <vt:lpstr>Step 6: Elicit Security Requirements</vt:lpstr>
      <vt:lpstr>Step 6: Elicit Security Requirements</vt:lpstr>
      <vt:lpstr>Step 6: Elicit Security Requirements</vt:lpstr>
      <vt:lpstr>Step 6: Elicit Security Requirements</vt:lpstr>
      <vt:lpstr>Step 7: Categorize Requirements</vt:lpstr>
      <vt:lpstr>Step 7: Categorize Requirements</vt:lpstr>
      <vt:lpstr>Step 8: Prioritize Requirements</vt:lpstr>
      <vt:lpstr>Step 8: Prioritize Requirements</vt:lpstr>
      <vt:lpstr>Step 9: Requirements Inspection</vt:lpstr>
      <vt:lpstr>Step 9: Requirements Inspection</vt:lpstr>
      <vt:lpstr>Step 9: Requirements Inspection</vt:lpstr>
      <vt:lpstr>Summary</vt:lpstr>
      <vt:lpstr>Reading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 Yang</cp:lastModifiedBy>
  <cp:revision>50</cp:revision>
  <dcterms:created xsi:type="dcterms:W3CDTF">2016-09-28T14:26:23Z</dcterms:created>
  <dcterms:modified xsi:type="dcterms:W3CDTF">2016-10-19T21:47:24Z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2016-09-28T00:00:00Z</vt:filetime>
  </property>
</Properties>
</file>