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65" r:id="rId19"/>
    <p:sldId id="304" r:id="rId20"/>
    <p:sldId id="266" r:id="rId21"/>
    <p:sldId id="267" r:id="rId22"/>
    <p:sldId id="268" r:id="rId23"/>
    <p:sldId id="269" r:id="rId24"/>
    <p:sldId id="270" r:id="rId25"/>
    <p:sldId id="271" r:id="rId26"/>
    <p:sldId id="273" r:id="rId27"/>
    <p:sldId id="272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9156700" cy="6883400"/>
  <p:notesSz cx="9156700" cy="688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76" y="334610"/>
            <a:ext cx="2724754" cy="108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4300" y="1706510"/>
            <a:ext cx="8508100" cy="4120480"/>
          </a:xfrm>
        </p:spPr>
        <p:txBody>
          <a:bodyPr lIns="91440"/>
          <a:lstStyle>
            <a:lvl1pPr algn="r">
              <a:defRPr sz="751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947" y="7488884"/>
            <a:ext cx="69947" cy="70109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049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978" y="3009053"/>
            <a:ext cx="8508100" cy="1423247"/>
          </a:xfrm>
        </p:spPr>
        <p:txBody>
          <a:bodyPr/>
          <a:lstStyle/>
          <a:p>
            <a:pPr marL="12700" algn="l">
              <a:lnSpc>
                <a:spcPts val="4615"/>
              </a:lnSpc>
              <a:spcBef>
                <a:spcPts val="230"/>
              </a:spcBef>
            </a:pPr>
            <a:r>
              <a:rPr lang="en-GB" sz="4400" b="1" dirty="0">
                <a:solidFill>
                  <a:srgbClr val="FEFFFE"/>
                </a:solidFill>
                <a:latin typeface="Georgia"/>
                <a:cs typeface="Georgia"/>
              </a:rPr>
              <a:t>Uncover Security Design</a:t>
            </a:r>
            <a:r>
              <a:rPr lang="en-GB" sz="4400" dirty="0">
                <a:latin typeface="Georgia"/>
                <a:cs typeface="Georgia"/>
              </a:rPr>
              <a:t/>
            </a:r>
            <a:br>
              <a:rPr lang="en-GB" sz="4400" dirty="0">
                <a:latin typeface="Georgia"/>
                <a:cs typeface="Georgia"/>
              </a:rPr>
            </a:br>
            <a:r>
              <a:rPr lang="en-GB" sz="4400" b="1" dirty="0">
                <a:solidFill>
                  <a:srgbClr val="FEFFFE"/>
                </a:solidFill>
                <a:latin typeface="Georgia"/>
                <a:cs typeface="Georgia"/>
              </a:rPr>
              <a:t>Flaws with </a:t>
            </a:r>
            <a:r>
              <a:rPr lang="en-GB" sz="4400" b="1" dirty="0" smtClean="0">
                <a:solidFill>
                  <a:srgbClr val="FEFFFE"/>
                </a:solidFill>
                <a:latin typeface="Georgia"/>
                <a:cs typeface="Georgia"/>
              </a:rPr>
              <a:t>STRIDE</a:t>
            </a:r>
            <a:endParaRPr lang="en-US" sz="3605" dirty="0"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761" y="6109697"/>
            <a:ext cx="8725069" cy="46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3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3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3" b="1" dirty="0">
                <a:solidFill>
                  <a:schemeClr val="bg1"/>
                </a:solidFill>
                <a:latin typeface="+mj-lt"/>
                <a:cs typeface="Open Sans"/>
              </a:rPr>
              <a:t> and Cyber Security</a:t>
            </a:r>
            <a:endParaRPr lang="en-US" sz="2403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02266" y="5048558"/>
            <a:ext cx="57762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sz="3600" b="1" spc="0" dirty="0" err="1" smtClean="0">
                <a:solidFill>
                  <a:srgbClr val="FEFFFE"/>
                </a:solidFill>
                <a:latin typeface="Georgia"/>
                <a:cs typeface="Georgia"/>
              </a:rPr>
              <a:t>Dr</a:t>
            </a:r>
            <a:r>
              <a:rPr sz="3600" b="1" spc="0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lang="en-GB" sz="3600" b="1" spc="0" dirty="0" smtClean="0">
                <a:solidFill>
                  <a:srgbClr val="FEFFFE"/>
                </a:solidFill>
                <a:latin typeface="Georgia"/>
                <a:cs typeface="Georgia"/>
              </a:rPr>
              <a:t>Md Sadek Ferdous</a:t>
            </a:r>
            <a:endParaRPr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193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1150" y="1039062"/>
            <a:ext cx="389742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 Modeling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6950" y="6304613"/>
            <a:ext cx="22129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10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4" y="2832100"/>
            <a:ext cx="8578172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1150" y="1039062"/>
            <a:ext cx="389742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 Modeling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" y="1792045"/>
            <a:ext cx="8527096" cy="413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>
                <a:latin typeface="Georgia" panose="02040502050405020303" pitchFamily="18" charset="0"/>
              </a:rPr>
              <a:t>Define use scenarios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Gather </a:t>
            </a:r>
            <a:r>
              <a:rPr lang="en-GB" sz="2400" dirty="0">
                <a:latin typeface="Georgia" panose="02040502050405020303" pitchFamily="18" charset="0"/>
              </a:rPr>
              <a:t>a list of external </a:t>
            </a:r>
            <a:r>
              <a:rPr lang="en-GB" sz="2400" dirty="0" smtClean="0">
                <a:latin typeface="Georgia" panose="02040502050405020303" pitchFamily="18" charset="0"/>
              </a:rPr>
              <a:t>dependencies.</a:t>
            </a:r>
            <a:endParaRPr lang="en-GB" sz="2400" dirty="0">
              <a:latin typeface="Georgia" panose="02040502050405020303" pitchFamily="18" charset="0"/>
            </a:endParaRP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Define </a:t>
            </a:r>
            <a:r>
              <a:rPr lang="en-GB" sz="2400" dirty="0">
                <a:latin typeface="Georgia" panose="02040502050405020303" pitchFamily="18" charset="0"/>
              </a:rPr>
              <a:t>security </a:t>
            </a:r>
            <a:r>
              <a:rPr lang="en-GB" sz="2400" dirty="0" smtClean="0">
                <a:latin typeface="Georgia" panose="02040502050405020303" pitchFamily="18" charset="0"/>
              </a:rPr>
              <a:t>assumptions.</a:t>
            </a:r>
            <a:endParaRPr lang="en-GB" sz="2400" dirty="0">
              <a:latin typeface="Georgia" panose="02040502050405020303" pitchFamily="18" charset="0"/>
            </a:endParaRP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Create </a:t>
            </a:r>
            <a:r>
              <a:rPr lang="en-GB" sz="2400" dirty="0">
                <a:latin typeface="Georgia" panose="02040502050405020303" pitchFamily="18" charset="0"/>
              </a:rPr>
              <a:t>external security notes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Create </a:t>
            </a:r>
            <a:r>
              <a:rPr lang="en-GB" sz="2400" dirty="0">
                <a:latin typeface="Georgia" panose="02040502050405020303" pitchFamily="18" charset="0"/>
              </a:rPr>
              <a:t>one or more DFDs of the application being </a:t>
            </a:r>
            <a:r>
              <a:rPr lang="en-GB" sz="2400" dirty="0" smtClean="0">
                <a:latin typeface="Georgia" panose="02040502050405020303" pitchFamily="18" charset="0"/>
              </a:rPr>
              <a:t>modelled.</a:t>
            </a:r>
            <a:endParaRPr lang="en-GB" sz="2400" dirty="0">
              <a:latin typeface="Georgia" panose="02040502050405020303" pitchFamily="18" charset="0"/>
            </a:endParaRP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Determine </a:t>
            </a:r>
            <a:r>
              <a:rPr lang="en-GB" sz="2400" dirty="0">
                <a:latin typeface="Georgia" panose="02040502050405020303" pitchFamily="18" charset="0"/>
              </a:rPr>
              <a:t>threat types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Identify </a:t>
            </a:r>
            <a:r>
              <a:rPr lang="en-GB" sz="2400" dirty="0">
                <a:latin typeface="Georgia" panose="02040502050405020303" pitchFamily="18" charset="0"/>
              </a:rPr>
              <a:t>the threats to the system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Determine </a:t>
            </a:r>
            <a:r>
              <a:rPr lang="en-GB" sz="2400" dirty="0">
                <a:latin typeface="Georgia" panose="02040502050405020303" pitchFamily="18" charset="0"/>
              </a:rPr>
              <a:t>risk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Plan </a:t>
            </a:r>
            <a:r>
              <a:rPr lang="en-GB" sz="2400" dirty="0">
                <a:latin typeface="Georgia" panose="02040502050405020303" pitchFamily="18" charset="0"/>
              </a:rPr>
              <a:t>mitigations </a:t>
            </a:r>
            <a:br>
              <a:rPr lang="en-GB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6950" y="6304613"/>
            <a:ext cx="22129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11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2302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750" y="3441700"/>
            <a:ext cx="8229600" cy="2487427"/>
          </a:xfrm>
          <a:prstGeom prst="roundRect">
            <a:avLst/>
          </a:prstGeom>
          <a:solidFill>
            <a:srgbClr val="4F81BD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1150" y="1039062"/>
            <a:ext cx="389742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 Modeling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" y="1792045"/>
            <a:ext cx="8527096" cy="413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>
                <a:latin typeface="Georgia" panose="02040502050405020303" pitchFamily="18" charset="0"/>
              </a:rPr>
              <a:t>Define use scenarios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Gather </a:t>
            </a:r>
            <a:r>
              <a:rPr lang="en-GB" sz="2400" dirty="0">
                <a:latin typeface="Georgia" panose="02040502050405020303" pitchFamily="18" charset="0"/>
              </a:rPr>
              <a:t>a list of external </a:t>
            </a:r>
            <a:r>
              <a:rPr lang="en-GB" sz="2400" dirty="0" smtClean="0">
                <a:latin typeface="Georgia" panose="02040502050405020303" pitchFamily="18" charset="0"/>
              </a:rPr>
              <a:t>dependencies.</a:t>
            </a:r>
            <a:endParaRPr lang="en-GB" sz="2400" dirty="0">
              <a:latin typeface="Georgia" panose="02040502050405020303" pitchFamily="18" charset="0"/>
            </a:endParaRP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Define </a:t>
            </a:r>
            <a:r>
              <a:rPr lang="en-GB" sz="2400" dirty="0">
                <a:latin typeface="Georgia" panose="02040502050405020303" pitchFamily="18" charset="0"/>
              </a:rPr>
              <a:t>security </a:t>
            </a:r>
            <a:r>
              <a:rPr lang="en-GB" sz="2400" dirty="0" smtClean="0">
                <a:latin typeface="Georgia" panose="02040502050405020303" pitchFamily="18" charset="0"/>
              </a:rPr>
              <a:t>assumptions.</a:t>
            </a:r>
            <a:endParaRPr lang="en-GB" sz="2400" dirty="0">
              <a:latin typeface="Georgia" panose="02040502050405020303" pitchFamily="18" charset="0"/>
            </a:endParaRP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Create </a:t>
            </a:r>
            <a:r>
              <a:rPr lang="en-GB" sz="2400" dirty="0">
                <a:latin typeface="Georgia" panose="02040502050405020303" pitchFamily="18" charset="0"/>
              </a:rPr>
              <a:t>external security notes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Create </a:t>
            </a:r>
            <a:r>
              <a:rPr lang="en-GB" sz="2400" dirty="0">
                <a:latin typeface="Georgia" panose="02040502050405020303" pitchFamily="18" charset="0"/>
              </a:rPr>
              <a:t>one or more DFDs of the application being </a:t>
            </a:r>
            <a:r>
              <a:rPr lang="en-GB" sz="2400" dirty="0" smtClean="0">
                <a:latin typeface="Georgia" panose="02040502050405020303" pitchFamily="18" charset="0"/>
              </a:rPr>
              <a:t>modelled.</a:t>
            </a:r>
            <a:endParaRPr lang="en-GB" sz="2400" dirty="0">
              <a:latin typeface="Georgia" panose="02040502050405020303" pitchFamily="18" charset="0"/>
            </a:endParaRP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Determine </a:t>
            </a:r>
            <a:r>
              <a:rPr lang="en-GB" sz="2400" dirty="0">
                <a:latin typeface="Georgia" panose="02040502050405020303" pitchFamily="18" charset="0"/>
              </a:rPr>
              <a:t>threat types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Identify </a:t>
            </a:r>
            <a:r>
              <a:rPr lang="en-GB" sz="2400" dirty="0">
                <a:latin typeface="Georgia" panose="02040502050405020303" pitchFamily="18" charset="0"/>
              </a:rPr>
              <a:t>the threats to the system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Determine </a:t>
            </a:r>
            <a:r>
              <a:rPr lang="en-GB" sz="2400" dirty="0">
                <a:latin typeface="Georgia" panose="02040502050405020303" pitchFamily="18" charset="0"/>
              </a:rPr>
              <a:t>risk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400" dirty="0" smtClean="0">
                <a:latin typeface="Georgia" panose="02040502050405020303" pitchFamily="18" charset="0"/>
              </a:rPr>
              <a:t>Plan </a:t>
            </a:r>
            <a:r>
              <a:rPr lang="en-GB" sz="2400" dirty="0">
                <a:latin typeface="Georgia" panose="02040502050405020303" pitchFamily="18" charset="0"/>
              </a:rPr>
              <a:t>mitigations </a:t>
            </a:r>
            <a:br>
              <a:rPr lang="en-GB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6950" y="6304613"/>
            <a:ext cx="22129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12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9343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1150" y="1039062"/>
            <a:ext cx="5410200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lang="en-GB"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Define use scenarios</a:t>
            </a:r>
            <a:endParaRPr sz="35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" y="1792045"/>
            <a:ext cx="8527096" cy="413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</a:rPr>
              <a:t>Not the use-case scenario of the software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</a:rPr>
              <a:t>Determine </a:t>
            </a:r>
            <a:r>
              <a:rPr lang="en-GB" sz="2400" dirty="0">
                <a:latin typeface="Georgia" panose="02040502050405020303" pitchFamily="18" charset="0"/>
              </a:rPr>
              <a:t>which key threat scenarios are within </a:t>
            </a:r>
            <a:r>
              <a:rPr lang="en-GB" sz="2400" dirty="0" smtClean="0">
                <a:latin typeface="Georgia" panose="02040502050405020303" pitchFamily="18" charset="0"/>
              </a:rPr>
              <a:t>scope</a:t>
            </a:r>
          </a:p>
          <a:p>
            <a:pPr marL="812800" lvl="1" indent="-342900">
              <a:lnSpc>
                <a:spcPts val="2565"/>
              </a:lnSpc>
              <a:spcBef>
                <a:spcPts val="128"/>
              </a:spcBef>
              <a:spcAft>
                <a:spcPts val="12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Georgia" panose="02040502050405020303" pitchFamily="18" charset="0"/>
              </a:rPr>
              <a:t>e.g. if the software to be used in a mobile, consider the stolen-mobile device scenario</a:t>
            </a:r>
          </a:p>
          <a:p>
            <a:pPr marL="812800" lvl="1" indent="-342900">
              <a:lnSpc>
                <a:spcPts val="2565"/>
              </a:lnSpc>
              <a:spcBef>
                <a:spcPts val="128"/>
              </a:spcBef>
              <a:spcAft>
                <a:spcPts val="12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Georgia" panose="02040502050405020303" pitchFamily="18" charset="0"/>
              </a:rPr>
              <a:t>What happens to the data when the device gets stolen?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</a:rPr>
              <a:t>Don’t forget the </a:t>
            </a:r>
            <a:r>
              <a:rPr lang="en-GB" sz="2400" dirty="0">
                <a:latin typeface="Georgia" panose="02040502050405020303" pitchFamily="18" charset="0"/>
              </a:rPr>
              <a:t>insider-threat </a:t>
            </a:r>
            <a:r>
              <a:rPr lang="en-GB" sz="2400" dirty="0" smtClean="0">
                <a:latin typeface="Georgia" panose="02040502050405020303" pitchFamily="18" charset="0"/>
              </a:rPr>
              <a:t>scenario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</a:rPr>
              <a:t>Also include other common, but not security-related, </a:t>
            </a:r>
            <a:r>
              <a:rPr lang="en-GB" sz="2400" dirty="0" smtClean="0">
                <a:latin typeface="Georgia" panose="02040502050405020303" pitchFamily="18" charset="0"/>
              </a:rPr>
              <a:t>scenarios:</a:t>
            </a:r>
          </a:p>
          <a:p>
            <a:pPr marL="812800" lvl="1" indent="-342900">
              <a:lnSpc>
                <a:spcPts val="2565"/>
              </a:lnSpc>
              <a:spcBef>
                <a:spcPts val="128"/>
              </a:spcBef>
              <a:spcAft>
                <a:spcPts val="12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Georgia" panose="02040502050405020303" pitchFamily="18" charset="0"/>
              </a:rPr>
              <a:t>e.g. the type of customer expected to use the software</a:t>
            </a:r>
            <a:endParaRPr sz="24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6950" y="6304613"/>
            <a:ext cx="22129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13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5752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750" y="1039062"/>
            <a:ext cx="8697912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lang="en-GB" sz="3500" b="1" dirty="0">
                <a:solidFill>
                  <a:srgbClr val="014358"/>
                </a:solidFill>
                <a:latin typeface="Georgia"/>
                <a:cs typeface="Georgia"/>
              </a:rPr>
              <a:t>Gather a list of </a:t>
            </a:r>
            <a:r>
              <a:rPr lang="en-GB" sz="3500" b="1" dirty="0" smtClean="0">
                <a:solidFill>
                  <a:srgbClr val="014358"/>
                </a:solidFill>
                <a:latin typeface="Georgia"/>
                <a:cs typeface="Georgia"/>
              </a:rPr>
              <a:t>external dependencies</a:t>
            </a:r>
            <a:endParaRPr sz="35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" y="1792045"/>
            <a:ext cx="8527096" cy="413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</a:rPr>
              <a:t>Consider and document each external dependencies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  <a:cs typeface="Georgia"/>
              </a:rPr>
              <a:t>Which OS it will be installed on?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Georgia" panose="02040502050405020303" pitchFamily="18" charset="0"/>
                <a:cs typeface="Georgia"/>
              </a:rPr>
              <a:t>If a web application, which web-server it will be deployed on?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  <a:cs typeface="Georgia"/>
              </a:rPr>
              <a:t>Will it use any DB? If so, which DB is preferred?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  <a:cs typeface="Georgia"/>
              </a:rPr>
              <a:t>Which high-level application framework it uses?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  <a:cs typeface="Georgia"/>
              </a:rPr>
              <a:t>Which external API and/or code it utilises?</a:t>
            </a:r>
            <a:endParaRPr sz="24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6950" y="6304613"/>
            <a:ext cx="22129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14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0767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750" y="1039062"/>
            <a:ext cx="8697912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lang="en-GB" sz="3500" b="1" dirty="0" smtClean="0">
                <a:solidFill>
                  <a:srgbClr val="014358"/>
                </a:solidFill>
                <a:latin typeface="Georgia"/>
                <a:cs typeface="Georgia"/>
              </a:rPr>
              <a:t>Define security assumptions</a:t>
            </a:r>
            <a:endParaRPr sz="35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" y="1792045"/>
            <a:ext cx="8527096" cy="413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  <a:cs typeface="Georgia"/>
              </a:rPr>
              <a:t>Inaccurate security assumptions might make </a:t>
            </a:r>
            <a:r>
              <a:rPr lang="en-GB" sz="2400" dirty="0">
                <a:latin typeface="Georgia" panose="02040502050405020303" pitchFamily="18" charset="0"/>
                <a:cs typeface="Georgia"/>
              </a:rPr>
              <a:t>an application </a:t>
            </a:r>
            <a:r>
              <a:rPr lang="en-GB" sz="2400" dirty="0" smtClean="0">
                <a:latin typeface="Georgia" panose="02040502050405020303" pitchFamily="18" charset="0"/>
                <a:cs typeface="Georgia"/>
              </a:rPr>
              <a:t>utterly insecure</a:t>
            </a:r>
          </a:p>
          <a:p>
            <a:pPr marL="812800" lvl="1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Georgia" panose="02040502050405020303" pitchFamily="18" charset="0"/>
                <a:cs typeface="Georgia"/>
              </a:rPr>
              <a:t>regarding external dependencies as well the software components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  <a:cs typeface="Georgia"/>
              </a:rPr>
              <a:t>Example: storing encryption key</a:t>
            </a:r>
          </a:p>
          <a:p>
            <a:pPr marL="812800" lvl="1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Georgia" panose="02040502050405020303" pitchFamily="18" charset="0"/>
                <a:cs typeface="Georgia"/>
              </a:rPr>
              <a:t>storing at the system?</a:t>
            </a:r>
          </a:p>
          <a:p>
            <a:pPr marL="812800" lvl="1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Georgia" panose="02040502050405020303" pitchFamily="18" charset="0"/>
                <a:cs typeface="Georgia"/>
              </a:rPr>
              <a:t>how to protect unauthorised access?</a:t>
            </a:r>
            <a:endParaRPr sz="22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6950" y="6304613"/>
            <a:ext cx="22129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15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76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750" y="1039062"/>
            <a:ext cx="8697912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lang="en-GB" sz="3500" b="1" dirty="0">
                <a:solidFill>
                  <a:srgbClr val="014358"/>
                </a:solidFill>
                <a:latin typeface="Georgia"/>
                <a:cs typeface="Georgia"/>
              </a:rPr>
              <a:t>Create External Security Notes</a:t>
            </a:r>
            <a:endParaRPr sz="35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" y="1792045"/>
            <a:ext cx="8527096" cy="413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  <a:cs typeface="Georgia"/>
              </a:rPr>
              <a:t>Notes regarding security for users </a:t>
            </a:r>
            <a:r>
              <a:rPr lang="en-GB" sz="2400" dirty="0">
                <a:latin typeface="Georgia" panose="02040502050405020303" pitchFamily="18" charset="0"/>
                <a:cs typeface="Georgia"/>
              </a:rPr>
              <a:t>and other application </a:t>
            </a:r>
            <a:r>
              <a:rPr lang="en-GB" sz="2400" dirty="0" smtClean="0">
                <a:latin typeface="Georgia" panose="02040502050405020303" pitchFamily="18" charset="0"/>
                <a:cs typeface="Georgia"/>
              </a:rPr>
              <a:t>designers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  <a:cs typeface="Georgia"/>
              </a:rPr>
              <a:t>To be used during their interaction with the </a:t>
            </a:r>
            <a:r>
              <a:rPr lang="en-GB" sz="2400" dirty="0">
                <a:latin typeface="Georgia" panose="02040502050405020303" pitchFamily="18" charset="0"/>
                <a:cs typeface="Georgia"/>
              </a:rPr>
              <a:t>product </a:t>
            </a:r>
            <a:endParaRPr lang="en-GB" sz="2400" dirty="0" smtClean="0">
              <a:latin typeface="Georgia" panose="02040502050405020303" pitchFamily="18" charset="0"/>
              <a:cs typeface="Georgia"/>
            </a:endParaRP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eorgia" panose="02040502050405020303" pitchFamily="18" charset="0"/>
                <a:cs typeface="Georgia"/>
              </a:rPr>
              <a:t>Help them to understand:</a:t>
            </a:r>
          </a:p>
          <a:p>
            <a:pPr marL="812800" lvl="1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Georgia" panose="02040502050405020303" pitchFamily="18" charset="0"/>
                <a:cs typeface="Georgia"/>
              </a:rPr>
              <a:t>application’s </a:t>
            </a:r>
            <a:r>
              <a:rPr lang="en-GB" sz="2200" dirty="0">
                <a:latin typeface="Georgia" panose="02040502050405020303" pitchFamily="18" charset="0"/>
                <a:cs typeface="Georgia"/>
              </a:rPr>
              <a:t>security boundaries and </a:t>
            </a:r>
            <a:endParaRPr lang="en-GB" sz="2200" dirty="0" smtClean="0">
              <a:latin typeface="Georgia" panose="02040502050405020303" pitchFamily="18" charset="0"/>
              <a:cs typeface="Georgia"/>
            </a:endParaRPr>
          </a:p>
          <a:p>
            <a:pPr marL="812800" lvl="1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GB" sz="2200" dirty="0" smtClean="0">
                <a:latin typeface="Georgia" panose="02040502050405020303" pitchFamily="18" charset="0"/>
                <a:cs typeface="Georgia"/>
              </a:rPr>
              <a:t>how </a:t>
            </a:r>
            <a:r>
              <a:rPr lang="en-GB" sz="2200" dirty="0">
                <a:latin typeface="Georgia" panose="02040502050405020303" pitchFamily="18" charset="0"/>
                <a:cs typeface="Georgia"/>
              </a:rPr>
              <a:t>they can maintain security when using your application</a:t>
            </a:r>
            <a:endParaRPr sz="22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6950" y="6304613"/>
            <a:ext cx="22129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16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441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750" y="1716273"/>
            <a:ext cx="8229600" cy="2487427"/>
          </a:xfrm>
          <a:prstGeom prst="roundRect">
            <a:avLst/>
          </a:prstGeom>
          <a:solidFill>
            <a:srgbClr val="4F81BD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1150" y="1039062"/>
            <a:ext cx="389742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 Modeling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" y="1792045"/>
            <a:ext cx="8527096" cy="413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GB" sz="2400" dirty="0" smtClean="0">
                <a:latin typeface="Georgia" panose="02040502050405020303" pitchFamily="18" charset="0"/>
              </a:rPr>
              <a:t>Create </a:t>
            </a:r>
            <a:r>
              <a:rPr lang="en-GB" sz="2400" dirty="0">
                <a:latin typeface="Georgia" panose="02040502050405020303" pitchFamily="18" charset="0"/>
              </a:rPr>
              <a:t>one or more DFDs of the application being </a:t>
            </a:r>
            <a:r>
              <a:rPr lang="en-GB" sz="2400" dirty="0" smtClean="0">
                <a:latin typeface="Georgia" panose="02040502050405020303" pitchFamily="18" charset="0"/>
              </a:rPr>
              <a:t>modelled.</a:t>
            </a:r>
            <a:endParaRPr lang="en-GB" sz="2400" dirty="0">
              <a:latin typeface="Georgia" panose="02040502050405020303" pitchFamily="18" charset="0"/>
            </a:endParaRP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GB" sz="2400" dirty="0" smtClean="0">
                <a:latin typeface="Georgia" panose="02040502050405020303" pitchFamily="18" charset="0"/>
              </a:rPr>
              <a:t>Determine </a:t>
            </a:r>
            <a:r>
              <a:rPr lang="en-GB" sz="2400" dirty="0">
                <a:latin typeface="Georgia" panose="02040502050405020303" pitchFamily="18" charset="0"/>
              </a:rPr>
              <a:t>threat types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GB" sz="2400" dirty="0" smtClean="0">
                <a:latin typeface="Georgia" panose="02040502050405020303" pitchFamily="18" charset="0"/>
              </a:rPr>
              <a:t>Identify </a:t>
            </a:r>
            <a:r>
              <a:rPr lang="en-GB" sz="2400" dirty="0">
                <a:latin typeface="Georgia" panose="02040502050405020303" pitchFamily="18" charset="0"/>
              </a:rPr>
              <a:t>the threats to the system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GB" sz="2400" dirty="0" smtClean="0">
                <a:latin typeface="Georgia" panose="02040502050405020303" pitchFamily="18" charset="0"/>
              </a:rPr>
              <a:t>Determine </a:t>
            </a:r>
            <a:r>
              <a:rPr lang="en-GB" sz="2400" dirty="0">
                <a:latin typeface="Georgia" panose="02040502050405020303" pitchFamily="18" charset="0"/>
              </a:rPr>
              <a:t>risk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pPr marL="469900" indent="-457200">
              <a:lnSpc>
                <a:spcPts val="2565"/>
              </a:lnSpc>
              <a:spcBef>
                <a:spcPts val="128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GB" sz="2400" dirty="0" smtClean="0">
                <a:latin typeface="Georgia" panose="02040502050405020303" pitchFamily="18" charset="0"/>
              </a:rPr>
              <a:t>Plan </a:t>
            </a:r>
            <a:r>
              <a:rPr lang="en-GB" sz="2400" dirty="0">
                <a:latin typeface="Georgia" panose="02040502050405020303" pitchFamily="18" charset="0"/>
              </a:rPr>
              <a:t>mitigations </a:t>
            </a:r>
            <a:br>
              <a:rPr lang="en-GB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6950" y="6304613"/>
            <a:ext cx="22129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17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1980" y="3247968"/>
            <a:ext cx="2151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FF0000"/>
                </a:solidFill>
              </a:rPr>
              <a:t>STRIDE</a:t>
            </a:r>
            <a:endParaRPr lang="en-GB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8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1150" y="1039062"/>
            <a:ext cx="192847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STRIDE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150" y="1792045"/>
            <a:ext cx="234886" cy="1573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12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050" y="1792045"/>
            <a:ext cx="653626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Popular threat modeling technique by Microsoft</a:t>
            </a:r>
            <a:endParaRPr sz="2400" dirty="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  <a:spcBef>
                <a:spcPts val="1944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Focus on what an attacker is trying to achieve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050" y="3023945"/>
            <a:ext cx="6142108" cy="698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Endorsed by Security Touchpoints, OWASP’s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  <a:spcBef>
                <a:spcPts val="41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Microsoft’s SDL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8547" y="3023945"/>
            <a:ext cx="10121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CLASP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3104" y="3023945"/>
            <a:ext cx="5798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150" y="4014545"/>
            <a:ext cx="234886" cy="1586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12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50" y="4014545"/>
            <a:ext cx="55738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Taught in security certification programs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0274" y="4014545"/>
            <a:ext cx="5582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like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0893" y="4014545"/>
            <a:ext cx="9786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CSSLP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50" y="4636845"/>
            <a:ext cx="32682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Widely used in industry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" y="5259144"/>
            <a:ext cx="426513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Require little security expertise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0650" y="6304614"/>
            <a:ext cx="23748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</a:t>
            </a: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8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1150" y="1039062"/>
            <a:ext cx="192847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STRIDE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0650" y="6304614"/>
            <a:ext cx="23748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1</a:t>
            </a: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9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311150" y="1792045"/>
            <a:ext cx="8527096" cy="413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eorgia" panose="02040502050405020303" pitchFamily="18" charset="0"/>
                <a:cs typeface="Georgia"/>
              </a:rPr>
              <a:t>S</a:t>
            </a:r>
            <a:r>
              <a:rPr lang="en-GB" sz="2400" dirty="0" smtClean="0">
                <a:latin typeface="Georgia" panose="02040502050405020303" pitchFamily="18" charset="0"/>
                <a:cs typeface="Georgia"/>
              </a:rPr>
              <a:t>poofing Identity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eorgia" panose="02040502050405020303" pitchFamily="18" charset="0"/>
                <a:cs typeface="Georgia"/>
              </a:rPr>
              <a:t>T</a:t>
            </a:r>
            <a:r>
              <a:rPr lang="en-GB" sz="2400" dirty="0" smtClean="0">
                <a:latin typeface="Georgia" panose="02040502050405020303" pitchFamily="18" charset="0"/>
                <a:cs typeface="Georgia"/>
              </a:rPr>
              <a:t>ampering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eorgia" panose="02040502050405020303" pitchFamily="18" charset="0"/>
                <a:cs typeface="Georgia"/>
              </a:rPr>
              <a:t>R</a:t>
            </a:r>
            <a:r>
              <a:rPr lang="en-GB" sz="2400" dirty="0" smtClean="0">
                <a:latin typeface="Georgia" panose="02040502050405020303" pitchFamily="18" charset="0"/>
                <a:cs typeface="Georgia"/>
              </a:rPr>
              <a:t>epudiation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eorgia" panose="02040502050405020303" pitchFamily="18" charset="0"/>
                <a:cs typeface="Georgia"/>
              </a:rPr>
              <a:t>I</a:t>
            </a:r>
            <a:r>
              <a:rPr lang="en-GB" sz="2400" dirty="0" smtClean="0">
                <a:latin typeface="Georgia" panose="02040502050405020303" pitchFamily="18" charset="0"/>
                <a:cs typeface="Georgia"/>
              </a:rPr>
              <a:t>nformation Disclosure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eorgia" panose="02040502050405020303" pitchFamily="18" charset="0"/>
                <a:cs typeface="Georgia"/>
              </a:rPr>
              <a:t>D</a:t>
            </a:r>
            <a:r>
              <a:rPr lang="en-GB" sz="2400" dirty="0" smtClean="0">
                <a:latin typeface="Georgia" panose="02040502050405020303" pitchFamily="18" charset="0"/>
                <a:cs typeface="Georgia"/>
              </a:rPr>
              <a:t>enial of Service</a:t>
            </a:r>
          </a:p>
          <a:p>
            <a:pPr marL="355600" indent="-342900">
              <a:lnSpc>
                <a:spcPts val="2565"/>
              </a:lnSpc>
              <a:spcBef>
                <a:spcPts val="128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eorgia" panose="02040502050405020303" pitchFamily="18" charset="0"/>
                <a:cs typeface="Georgia"/>
              </a:rPr>
              <a:t>E</a:t>
            </a:r>
            <a:r>
              <a:rPr lang="en-GB" sz="2400" dirty="0" smtClean="0">
                <a:latin typeface="Georgia" panose="02040502050405020303" pitchFamily="18" charset="0"/>
                <a:cs typeface="Georgia"/>
              </a:rPr>
              <a:t>levation of Privilege</a:t>
            </a:r>
            <a:endParaRPr sz="2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8668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8010426" y="2981226"/>
            <a:ext cx="51847" cy="9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149" y="1039062"/>
            <a:ext cx="1065266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Last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7730" y="1039062"/>
            <a:ext cx="1381298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Week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6859" y="6304614"/>
            <a:ext cx="151387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 smtClean="0">
                <a:solidFill>
                  <a:srgbClr val="323D42"/>
                </a:solidFill>
                <a:latin typeface="Georgia"/>
                <a:cs typeface="Georgia"/>
              </a:rPr>
              <a:t>25</a:t>
            </a: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/10/1</a:t>
            </a: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6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3607" y="2133227"/>
            <a:ext cx="144015" cy="647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63687" y="2781113"/>
            <a:ext cx="576063" cy="35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15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43" y="1645576"/>
            <a:ext cx="747712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1150" y="1039062"/>
            <a:ext cx="3812849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STRIDE Process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150" y="1792045"/>
            <a:ext cx="367641" cy="951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412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1.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2.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350" y="1792045"/>
            <a:ext cx="501846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Create Data Flow Diagrams (DFDs)</a:t>
            </a:r>
            <a:endParaRPr sz="2400" dirty="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  <a:spcBef>
                <a:spcPts val="1944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Identify the Threats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349" y="2993465"/>
            <a:ext cx="367641" cy="862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412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1.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2.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5550" y="2993465"/>
            <a:ext cx="50039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Map STRIDE to DFD Element Types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5550" y="3514165"/>
            <a:ext cx="19670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Refine threats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4984" y="3514165"/>
            <a:ext cx="4653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via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2761" y="3514165"/>
            <a:ext cx="8847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threat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9912" y="3514165"/>
            <a:ext cx="5958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tree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8204" y="3514165"/>
            <a:ext cx="11932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patterns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150" y="4052645"/>
            <a:ext cx="369576" cy="963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18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3.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4.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350" y="4052645"/>
            <a:ext cx="20920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Determine risk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50" y="4674944"/>
            <a:ext cx="22831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Plan mitigations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0750" y="6304613"/>
            <a:ext cx="297391" cy="211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 smtClean="0">
                <a:solidFill>
                  <a:srgbClr val="323D42"/>
                </a:solidFill>
                <a:latin typeface="Georgia"/>
                <a:cs typeface="Georgia"/>
              </a:rPr>
              <a:t>20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150" y="1039062"/>
            <a:ext cx="6348499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Create Data Flow Diagrams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150" y="17920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50" y="1792045"/>
            <a:ext cx="7729362" cy="2127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248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 DFD is a graphical representation of the system under</a:t>
            </a:r>
            <a:endParaRPr sz="2400" dirty="0">
              <a:latin typeface="Georgia"/>
              <a:cs typeface="Georgia"/>
            </a:endParaRPr>
          </a:p>
          <a:p>
            <a:pPr marL="12700" marR="39248">
              <a:lnSpc>
                <a:spcPct val="94685"/>
              </a:lnSpc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review</a:t>
            </a:r>
            <a:endParaRPr sz="2400" dirty="0">
              <a:latin typeface="Georgia"/>
              <a:cs typeface="Georgia"/>
            </a:endParaRPr>
          </a:p>
          <a:p>
            <a:pPr marL="406399" indent="-279399">
              <a:lnSpc>
                <a:spcPts val="2600"/>
              </a:lnSpc>
              <a:spcBef>
                <a:spcPts val="2183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Model how data enters, leaves and traverses software components</a:t>
            </a:r>
            <a:endParaRPr sz="2400" dirty="0">
              <a:latin typeface="Georgia"/>
              <a:cs typeface="Georgia"/>
            </a:endParaRPr>
          </a:p>
          <a:p>
            <a:pPr marL="126999" marR="39248">
              <a:lnSpc>
                <a:spcPct val="95825"/>
              </a:lnSpc>
              <a:spcBef>
                <a:spcPts val="109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Shows all data sources and destinations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049" y="4127500"/>
            <a:ext cx="7956411" cy="868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9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Show</a:t>
            </a:r>
            <a:r>
              <a:rPr lang="en-GB" sz="2400" spc="0" dirty="0" smtClean="0">
                <a:solidFill>
                  <a:srgbClr val="323D42"/>
                </a:solidFill>
                <a:latin typeface="Georgia"/>
                <a:cs typeface="Georgia"/>
              </a:rPr>
              <a:t>s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 all relevant processes that the data</a:t>
            </a:r>
            <a:r>
              <a:rPr lang="en-GB" sz="2400" spc="0" dirty="0" smtClean="0">
                <a:solidFill>
                  <a:srgbClr val="323D42"/>
                </a:solidFill>
                <a:latin typeface="Georgia"/>
                <a:cs typeface="Georgia"/>
              </a:rPr>
              <a:t> goes through</a:t>
            </a:r>
            <a:endParaRPr sz="2400" dirty="0">
              <a:latin typeface="Georgia"/>
              <a:cs typeface="Georgia"/>
            </a:endParaRPr>
          </a:p>
          <a:p>
            <a:pPr marL="12700" marR="14814">
              <a:lnSpc>
                <a:spcPct val="94685"/>
              </a:lnSpc>
              <a:spcBef>
                <a:spcPts val="1384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Good DFDs are critical to threat modeling!!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50" y="46368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0461" y="6304614"/>
            <a:ext cx="22767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21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2582944" y="4911364"/>
            <a:ext cx="3959257" cy="1404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8737" y="4906963"/>
            <a:ext cx="3933823" cy="1370011"/>
          </a:xfrm>
          <a:custGeom>
            <a:avLst/>
            <a:gdLst/>
            <a:ahLst/>
            <a:cxnLst/>
            <a:rect l="l" t="t" r="r" b="b"/>
            <a:pathLst>
              <a:path w="3933823" h="1370011">
                <a:moveTo>
                  <a:pt x="0" y="88214"/>
                </a:moveTo>
                <a:lnTo>
                  <a:pt x="0" y="1281796"/>
                </a:lnTo>
                <a:lnTo>
                  <a:pt x="814" y="1293833"/>
                </a:lnTo>
                <a:lnTo>
                  <a:pt x="16163" y="1332705"/>
                </a:lnTo>
                <a:lnTo>
                  <a:pt x="47021" y="1359822"/>
                </a:lnTo>
                <a:lnTo>
                  <a:pt x="88215" y="1370011"/>
                </a:lnTo>
                <a:lnTo>
                  <a:pt x="3845608" y="1370011"/>
                </a:lnTo>
                <a:lnTo>
                  <a:pt x="3884610" y="1360942"/>
                </a:lnTo>
                <a:lnTo>
                  <a:pt x="3916221" y="1334679"/>
                </a:lnTo>
                <a:lnTo>
                  <a:pt x="3932627" y="1296356"/>
                </a:lnTo>
                <a:lnTo>
                  <a:pt x="3933823" y="1281796"/>
                </a:lnTo>
                <a:lnTo>
                  <a:pt x="3933823" y="88214"/>
                </a:lnTo>
                <a:lnTo>
                  <a:pt x="3924755" y="49212"/>
                </a:lnTo>
                <a:lnTo>
                  <a:pt x="3898491" y="17602"/>
                </a:lnTo>
                <a:lnTo>
                  <a:pt x="3860168" y="1195"/>
                </a:lnTo>
                <a:lnTo>
                  <a:pt x="3845608" y="0"/>
                </a:lnTo>
                <a:lnTo>
                  <a:pt x="88215" y="0"/>
                </a:lnTo>
                <a:lnTo>
                  <a:pt x="49213" y="9068"/>
                </a:lnTo>
                <a:lnTo>
                  <a:pt x="17602" y="35330"/>
                </a:lnTo>
                <a:lnTo>
                  <a:pt x="1195" y="73653"/>
                </a:lnTo>
                <a:lnTo>
                  <a:pt x="0" y="88214"/>
                </a:lnTo>
                <a:close/>
              </a:path>
            </a:pathLst>
          </a:custGeom>
          <a:solidFill>
            <a:srgbClr val="00A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7287" y="5095505"/>
            <a:ext cx="1929333" cy="0"/>
          </a:xfrm>
          <a:custGeom>
            <a:avLst/>
            <a:gdLst/>
            <a:ahLst/>
            <a:cxnLst/>
            <a:rect l="l" t="t" r="r" b="b"/>
            <a:pathLst>
              <a:path w="1929333">
                <a:moveTo>
                  <a:pt x="0" y="0"/>
                </a:moveTo>
                <a:lnTo>
                  <a:pt x="1929333" y="0"/>
                </a:lnTo>
              </a:path>
            </a:pathLst>
          </a:custGeom>
          <a:ln w="57149">
            <a:solidFill>
              <a:srgbClr val="F9FB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9847" y="1668544"/>
            <a:ext cx="1791092" cy="3016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27848" y="1665288"/>
            <a:ext cx="1758949" cy="2981323"/>
          </a:xfrm>
          <a:custGeom>
            <a:avLst/>
            <a:gdLst/>
            <a:ahLst/>
            <a:cxnLst/>
            <a:rect l="l" t="t" r="r" b="b"/>
            <a:pathLst>
              <a:path w="1758949" h="2981323">
                <a:moveTo>
                  <a:pt x="0" y="113258"/>
                </a:moveTo>
                <a:lnTo>
                  <a:pt x="0" y="2868065"/>
                </a:lnTo>
                <a:lnTo>
                  <a:pt x="353" y="2877083"/>
                </a:lnTo>
                <a:lnTo>
                  <a:pt x="11564" y="2917980"/>
                </a:lnTo>
                <a:lnTo>
                  <a:pt x="36211" y="2951079"/>
                </a:lnTo>
                <a:lnTo>
                  <a:pt x="71156" y="2973239"/>
                </a:lnTo>
                <a:lnTo>
                  <a:pt x="113259" y="2981323"/>
                </a:lnTo>
                <a:lnTo>
                  <a:pt x="1645691" y="2981323"/>
                </a:lnTo>
                <a:lnTo>
                  <a:pt x="1695606" y="2969759"/>
                </a:lnTo>
                <a:lnTo>
                  <a:pt x="1728705" y="2945113"/>
                </a:lnTo>
                <a:lnTo>
                  <a:pt x="1750865" y="2910168"/>
                </a:lnTo>
                <a:lnTo>
                  <a:pt x="1758949" y="2868065"/>
                </a:lnTo>
                <a:lnTo>
                  <a:pt x="1758949" y="113258"/>
                </a:lnTo>
                <a:lnTo>
                  <a:pt x="1747385" y="63343"/>
                </a:lnTo>
                <a:lnTo>
                  <a:pt x="1722739" y="30244"/>
                </a:lnTo>
                <a:lnTo>
                  <a:pt x="1687795" y="8084"/>
                </a:lnTo>
                <a:lnTo>
                  <a:pt x="1645691" y="0"/>
                </a:lnTo>
                <a:lnTo>
                  <a:pt x="113259" y="0"/>
                </a:lnTo>
                <a:lnTo>
                  <a:pt x="63343" y="11564"/>
                </a:lnTo>
                <a:lnTo>
                  <a:pt x="30245" y="36211"/>
                </a:lnTo>
                <a:lnTo>
                  <a:pt x="8084" y="71155"/>
                </a:lnTo>
                <a:lnTo>
                  <a:pt x="0" y="113258"/>
                </a:lnTo>
                <a:close/>
              </a:path>
            </a:pathLst>
          </a:custGeom>
          <a:solidFill>
            <a:srgbClr val="00A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23064" y="1897558"/>
            <a:ext cx="1043711" cy="1"/>
          </a:xfrm>
          <a:custGeom>
            <a:avLst/>
            <a:gdLst/>
            <a:ahLst/>
            <a:cxnLst/>
            <a:rect l="l" t="t" r="r" b="b"/>
            <a:pathLst>
              <a:path w="1043711" h="1">
                <a:moveTo>
                  <a:pt x="0" y="0"/>
                </a:moveTo>
                <a:lnTo>
                  <a:pt x="1043711" y="1"/>
                </a:lnTo>
              </a:path>
            </a:pathLst>
          </a:custGeom>
          <a:ln w="15874">
            <a:solidFill>
              <a:srgbClr val="FFD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24550" y="2332561"/>
            <a:ext cx="1043712" cy="1"/>
          </a:xfrm>
          <a:custGeom>
            <a:avLst/>
            <a:gdLst/>
            <a:ahLst/>
            <a:cxnLst/>
            <a:rect l="l" t="t" r="r" b="b"/>
            <a:pathLst>
              <a:path w="1043712" h="1">
                <a:moveTo>
                  <a:pt x="0" y="0"/>
                </a:moveTo>
                <a:lnTo>
                  <a:pt x="1043712" y="1"/>
                </a:lnTo>
              </a:path>
            </a:pathLst>
          </a:custGeom>
          <a:ln w="15874">
            <a:solidFill>
              <a:srgbClr val="FFD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1109" y="1668544"/>
            <a:ext cx="1791092" cy="3016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70965" y="1665288"/>
            <a:ext cx="1758949" cy="2981323"/>
          </a:xfrm>
          <a:custGeom>
            <a:avLst/>
            <a:gdLst/>
            <a:ahLst/>
            <a:cxnLst/>
            <a:rect l="l" t="t" r="r" b="b"/>
            <a:pathLst>
              <a:path w="1758949" h="2981323">
                <a:moveTo>
                  <a:pt x="0" y="113258"/>
                </a:moveTo>
                <a:lnTo>
                  <a:pt x="0" y="2868065"/>
                </a:lnTo>
                <a:lnTo>
                  <a:pt x="353" y="2877082"/>
                </a:lnTo>
                <a:lnTo>
                  <a:pt x="11564" y="2917980"/>
                </a:lnTo>
                <a:lnTo>
                  <a:pt x="36210" y="2951078"/>
                </a:lnTo>
                <a:lnTo>
                  <a:pt x="71154" y="2973239"/>
                </a:lnTo>
                <a:lnTo>
                  <a:pt x="113258" y="2981323"/>
                </a:lnTo>
                <a:lnTo>
                  <a:pt x="1645690" y="2981323"/>
                </a:lnTo>
                <a:lnTo>
                  <a:pt x="1695606" y="2969759"/>
                </a:lnTo>
                <a:lnTo>
                  <a:pt x="1728704" y="2945112"/>
                </a:lnTo>
                <a:lnTo>
                  <a:pt x="1750865" y="2910168"/>
                </a:lnTo>
                <a:lnTo>
                  <a:pt x="1758949" y="2868065"/>
                </a:lnTo>
                <a:lnTo>
                  <a:pt x="1758949" y="113258"/>
                </a:lnTo>
                <a:lnTo>
                  <a:pt x="1747385" y="63342"/>
                </a:lnTo>
                <a:lnTo>
                  <a:pt x="1722738" y="30244"/>
                </a:lnTo>
                <a:lnTo>
                  <a:pt x="1687793" y="8084"/>
                </a:lnTo>
                <a:lnTo>
                  <a:pt x="1645690" y="0"/>
                </a:lnTo>
                <a:lnTo>
                  <a:pt x="113258" y="0"/>
                </a:lnTo>
                <a:lnTo>
                  <a:pt x="63343" y="11564"/>
                </a:lnTo>
                <a:lnTo>
                  <a:pt x="30244" y="36210"/>
                </a:lnTo>
                <a:lnTo>
                  <a:pt x="8084" y="71154"/>
                </a:lnTo>
                <a:lnTo>
                  <a:pt x="0" y="113258"/>
                </a:lnTo>
                <a:close/>
              </a:path>
            </a:pathLst>
          </a:custGeom>
          <a:solidFill>
            <a:srgbClr val="00A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67345" y="1906106"/>
            <a:ext cx="1012051" cy="329953"/>
          </a:xfrm>
          <a:custGeom>
            <a:avLst/>
            <a:gdLst/>
            <a:ahLst/>
            <a:cxnLst/>
            <a:rect l="l" t="t" r="r" b="b"/>
            <a:pathLst>
              <a:path w="1012051" h="329953">
                <a:moveTo>
                  <a:pt x="0" y="329953"/>
                </a:moveTo>
                <a:lnTo>
                  <a:pt x="96837" y="325984"/>
                </a:lnTo>
                <a:lnTo>
                  <a:pt x="190499" y="315665"/>
                </a:lnTo>
                <a:lnTo>
                  <a:pt x="277812" y="299790"/>
                </a:lnTo>
                <a:lnTo>
                  <a:pt x="356393" y="278359"/>
                </a:lnTo>
                <a:lnTo>
                  <a:pt x="422274" y="252959"/>
                </a:lnTo>
                <a:lnTo>
                  <a:pt x="473868" y="225178"/>
                </a:lnTo>
                <a:lnTo>
                  <a:pt x="492918" y="210097"/>
                </a:lnTo>
                <a:lnTo>
                  <a:pt x="506411" y="195015"/>
                </a:lnTo>
                <a:lnTo>
                  <a:pt x="515143" y="179934"/>
                </a:lnTo>
                <a:lnTo>
                  <a:pt x="518318" y="164059"/>
                </a:lnTo>
                <a:lnTo>
                  <a:pt x="521493" y="148978"/>
                </a:lnTo>
                <a:lnTo>
                  <a:pt x="530224" y="133103"/>
                </a:lnTo>
                <a:lnTo>
                  <a:pt x="543718" y="118022"/>
                </a:lnTo>
                <a:lnTo>
                  <a:pt x="562768" y="103734"/>
                </a:lnTo>
                <a:lnTo>
                  <a:pt x="614361" y="75159"/>
                </a:lnTo>
                <a:lnTo>
                  <a:pt x="680243" y="50553"/>
                </a:lnTo>
                <a:lnTo>
                  <a:pt x="758824" y="29122"/>
                </a:lnTo>
                <a:lnTo>
                  <a:pt x="846930" y="13247"/>
                </a:lnTo>
                <a:lnTo>
                  <a:pt x="940592" y="2928"/>
                </a:lnTo>
                <a:lnTo>
                  <a:pt x="1012051" y="0"/>
                </a:lnTo>
              </a:path>
            </a:pathLst>
          </a:custGeom>
          <a:ln w="15874">
            <a:solidFill>
              <a:srgbClr val="FFD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5283" y="1846820"/>
            <a:ext cx="129492" cy="126893"/>
          </a:xfrm>
          <a:custGeom>
            <a:avLst/>
            <a:gdLst/>
            <a:ahLst/>
            <a:cxnLst/>
            <a:rect l="l" t="t" r="r" b="b"/>
            <a:pathLst>
              <a:path w="129492" h="126893">
                <a:moveTo>
                  <a:pt x="5199" y="126893"/>
                </a:moveTo>
                <a:lnTo>
                  <a:pt x="129492" y="58245"/>
                </a:lnTo>
                <a:lnTo>
                  <a:pt x="0" y="0"/>
                </a:lnTo>
                <a:lnTo>
                  <a:pt x="5199" y="126893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1797" y="1668544"/>
            <a:ext cx="1781665" cy="30165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4082" y="1665288"/>
            <a:ext cx="1758949" cy="2981323"/>
          </a:xfrm>
          <a:custGeom>
            <a:avLst/>
            <a:gdLst/>
            <a:ahLst/>
            <a:cxnLst/>
            <a:rect l="l" t="t" r="r" b="b"/>
            <a:pathLst>
              <a:path w="1758949" h="2981323">
                <a:moveTo>
                  <a:pt x="0" y="113258"/>
                </a:moveTo>
                <a:lnTo>
                  <a:pt x="0" y="2868065"/>
                </a:lnTo>
                <a:lnTo>
                  <a:pt x="353" y="2877082"/>
                </a:lnTo>
                <a:lnTo>
                  <a:pt x="11564" y="2917980"/>
                </a:lnTo>
                <a:lnTo>
                  <a:pt x="36210" y="2951078"/>
                </a:lnTo>
                <a:lnTo>
                  <a:pt x="71154" y="2973239"/>
                </a:lnTo>
                <a:lnTo>
                  <a:pt x="113258" y="2981323"/>
                </a:lnTo>
                <a:lnTo>
                  <a:pt x="1645690" y="2981323"/>
                </a:lnTo>
                <a:lnTo>
                  <a:pt x="1695606" y="2969759"/>
                </a:lnTo>
                <a:lnTo>
                  <a:pt x="1728704" y="2945112"/>
                </a:lnTo>
                <a:lnTo>
                  <a:pt x="1750865" y="2910168"/>
                </a:lnTo>
                <a:lnTo>
                  <a:pt x="1758949" y="2868065"/>
                </a:lnTo>
                <a:lnTo>
                  <a:pt x="1758949" y="113258"/>
                </a:lnTo>
                <a:lnTo>
                  <a:pt x="1747385" y="63342"/>
                </a:lnTo>
                <a:lnTo>
                  <a:pt x="1722738" y="30244"/>
                </a:lnTo>
                <a:lnTo>
                  <a:pt x="1687793" y="8084"/>
                </a:lnTo>
                <a:lnTo>
                  <a:pt x="1645690" y="0"/>
                </a:lnTo>
                <a:lnTo>
                  <a:pt x="113258" y="0"/>
                </a:lnTo>
                <a:lnTo>
                  <a:pt x="63343" y="11564"/>
                </a:lnTo>
                <a:lnTo>
                  <a:pt x="30244" y="36210"/>
                </a:lnTo>
                <a:lnTo>
                  <a:pt x="8084" y="71154"/>
                </a:lnTo>
                <a:lnTo>
                  <a:pt x="0" y="113258"/>
                </a:lnTo>
                <a:close/>
              </a:path>
            </a:pathLst>
          </a:custGeom>
          <a:solidFill>
            <a:srgbClr val="00A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26898" y="1811448"/>
            <a:ext cx="576047" cy="576046"/>
          </a:xfrm>
          <a:custGeom>
            <a:avLst/>
            <a:gdLst/>
            <a:ahLst/>
            <a:cxnLst/>
            <a:rect l="l" t="t" r="r" b="b"/>
            <a:pathLst>
              <a:path w="576047" h="576046">
                <a:moveTo>
                  <a:pt x="0" y="288023"/>
                </a:moveTo>
                <a:lnTo>
                  <a:pt x="954" y="264400"/>
                </a:lnTo>
                <a:lnTo>
                  <a:pt x="3769" y="241304"/>
                </a:lnTo>
                <a:lnTo>
                  <a:pt x="8370" y="218808"/>
                </a:lnTo>
                <a:lnTo>
                  <a:pt x="14683" y="196985"/>
                </a:lnTo>
                <a:lnTo>
                  <a:pt x="22634" y="175911"/>
                </a:lnTo>
                <a:lnTo>
                  <a:pt x="32148" y="155660"/>
                </a:lnTo>
                <a:lnTo>
                  <a:pt x="43152" y="136304"/>
                </a:lnTo>
                <a:lnTo>
                  <a:pt x="55571" y="117920"/>
                </a:lnTo>
                <a:lnTo>
                  <a:pt x="69332" y="100580"/>
                </a:lnTo>
                <a:lnTo>
                  <a:pt x="84360" y="84360"/>
                </a:lnTo>
                <a:lnTo>
                  <a:pt x="100580" y="69332"/>
                </a:lnTo>
                <a:lnTo>
                  <a:pt x="117920" y="55571"/>
                </a:lnTo>
                <a:lnTo>
                  <a:pt x="136305" y="43152"/>
                </a:lnTo>
                <a:lnTo>
                  <a:pt x="155660" y="32148"/>
                </a:lnTo>
                <a:lnTo>
                  <a:pt x="175911" y="22634"/>
                </a:lnTo>
                <a:lnTo>
                  <a:pt x="196985" y="14683"/>
                </a:lnTo>
                <a:lnTo>
                  <a:pt x="218808" y="8370"/>
                </a:lnTo>
                <a:lnTo>
                  <a:pt x="241304" y="3769"/>
                </a:lnTo>
                <a:lnTo>
                  <a:pt x="264401" y="954"/>
                </a:lnTo>
                <a:lnTo>
                  <a:pt x="288023" y="0"/>
                </a:lnTo>
                <a:lnTo>
                  <a:pt x="311645" y="954"/>
                </a:lnTo>
                <a:lnTo>
                  <a:pt x="334742" y="3769"/>
                </a:lnTo>
                <a:lnTo>
                  <a:pt x="357238" y="8370"/>
                </a:lnTo>
                <a:lnTo>
                  <a:pt x="379061" y="14683"/>
                </a:lnTo>
                <a:lnTo>
                  <a:pt x="400135" y="22634"/>
                </a:lnTo>
                <a:lnTo>
                  <a:pt x="420386" y="32148"/>
                </a:lnTo>
                <a:lnTo>
                  <a:pt x="439741" y="43152"/>
                </a:lnTo>
                <a:lnTo>
                  <a:pt x="458126" y="55571"/>
                </a:lnTo>
                <a:lnTo>
                  <a:pt x="475466" y="69332"/>
                </a:lnTo>
                <a:lnTo>
                  <a:pt x="491686" y="84360"/>
                </a:lnTo>
                <a:lnTo>
                  <a:pt x="506714" y="100580"/>
                </a:lnTo>
                <a:lnTo>
                  <a:pt x="520475" y="117920"/>
                </a:lnTo>
                <a:lnTo>
                  <a:pt x="532894" y="136304"/>
                </a:lnTo>
                <a:lnTo>
                  <a:pt x="543898" y="155660"/>
                </a:lnTo>
                <a:lnTo>
                  <a:pt x="553412" y="175911"/>
                </a:lnTo>
                <a:lnTo>
                  <a:pt x="561363" y="196985"/>
                </a:lnTo>
                <a:lnTo>
                  <a:pt x="567676" y="218808"/>
                </a:lnTo>
                <a:lnTo>
                  <a:pt x="572277" y="241304"/>
                </a:lnTo>
                <a:lnTo>
                  <a:pt x="575092" y="264400"/>
                </a:lnTo>
                <a:lnTo>
                  <a:pt x="576047" y="288023"/>
                </a:lnTo>
                <a:lnTo>
                  <a:pt x="575092" y="311645"/>
                </a:lnTo>
                <a:lnTo>
                  <a:pt x="572277" y="334742"/>
                </a:lnTo>
                <a:lnTo>
                  <a:pt x="567676" y="357238"/>
                </a:lnTo>
                <a:lnTo>
                  <a:pt x="561363" y="379061"/>
                </a:lnTo>
                <a:lnTo>
                  <a:pt x="553412" y="400135"/>
                </a:lnTo>
                <a:lnTo>
                  <a:pt x="543898" y="420386"/>
                </a:lnTo>
                <a:lnTo>
                  <a:pt x="532894" y="439741"/>
                </a:lnTo>
                <a:lnTo>
                  <a:pt x="520475" y="458126"/>
                </a:lnTo>
                <a:lnTo>
                  <a:pt x="506714" y="475466"/>
                </a:lnTo>
                <a:lnTo>
                  <a:pt x="491686" y="491686"/>
                </a:lnTo>
                <a:lnTo>
                  <a:pt x="475466" y="506714"/>
                </a:lnTo>
                <a:lnTo>
                  <a:pt x="458126" y="520475"/>
                </a:lnTo>
                <a:lnTo>
                  <a:pt x="439741" y="532894"/>
                </a:lnTo>
                <a:lnTo>
                  <a:pt x="420386" y="543898"/>
                </a:lnTo>
                <a:lnTo>
                  <a:pt x="400135" y="553412"/>
                </a:lnTo>
                <a:lnTo>
                  <a:pt x="379061" y="561363"/>
                </a:lnTo>
                <a:lnTo>
                  <a:pt x="357238" y="567676"/>
                </a:lnTo>
                <a:lnTo>
                  <a:pt x="334742" y="572277"/>
                </a:lnTo>
                <a:lnTo>
                  <a:pt x="311645" y="575092"/>
                </a:lnTo>
                <a:lnTo>
                  <a:pt x="288023" y="576046"/>
                </a:lnTo>
                <a:lnTo>
                  <a:pt x="264401" y="575092"/>
                </a:lnTo>
                <a:lnTo>
                  <a:pt x="241304" y="572277"/>
                </a:lnTo>
                <a:lnTo>
                  <a:pt x="218808" y="567676"/>
                </a:lnTo>
                <a:lnTo>
                  <a:pt x="196985" y="561363"/>
                </a:lnTo>
                <a:lnTo>
                  <a:pt x="175911" y="553412"/>
                </a:lnTo>
                <a:lnTo>
                  <a:pt x="155660" y="543898"/>
                </a:lnTo>
                <a:lnTo>
                  <a:pt x="136305" y="532894"/>
                </a:lnTo>
                <a:lnTo>
                  <a:pt x="117920" y="520475"/>
                </a:lnTo>
                <a:lnTo>
                  <a:pt x="100580" y="506714"/>
                </a:lnTo>
                <a:lnTo>
                  <a:pt x="84360" y="491686"/>
                </a:lnTo>
                <a:lnTo>
                  <a:pt x="69332" y="475466"/>
                </a:lnTo>
                <a:lnTo>
                  <a:pt x="55571" y="458126"/>
                </a:lnTo>
                <a:lnTo>
                  <a:pt x="43152" y="439741"/>
                </a:lnTo>
                <a:lnTo>
                  <a:pt x="32148" y="420386"/>
                </a:lnTo>
                <a:lnTo>
                  <a:pt x="22634" y="400135"/>
                </a:lnTo>
                <a:lnTo>
                  <a:pt x="14683" y="379061"/>
                </a:lnTo>
                <a:lnTo>
                  <a:pt x="8370" y="357238"/>
                </a:lnTo>
                <a:lnTo>
                  <a:pt x="3769" y="334742"/>
                </a:lnTo>
                <a:lnTo>
                  <a:pt x="954" y="311645"/>
                </a:lnTo>
                <a:lnTo>
                  <a:pt x="0" y="288023"/>
                </a:lnTo>
                <a:close/>
              </a:path>
            </a:pathLst>
          </a:custGeom>
          <a:ln w="15874">
            <a:solidFill>
              <a:srgbClr val="FFD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059" y="1668544"/>
            <a:ext cx="1781665" cy="3026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1671811"/>
            <a:ext cx="1758949" cy="2981324"/>
          </a:xfrm>
          <a:custGeom>
            <a:avLst/>
            <a:gdLst/>
            <a:ahLst/>
            <a:cxnLst/>
            <a:rect l="l" t="t" r="r" b="b"/>
            <a:pathLst>
              <a:path w="1758949" h="2981324">
                <a:moveTo>
                  <a:pt x="0" y="113258"/>
                </a:moveTo>
                <a:lnTo>
                  <a:pt x="0" y="2868065"/>
                </a:lnTo>
                <a:lnTo>
                  <a:pt x="353" y="2877083"/>
                </a:lnTo>
                <a:lnTo>
                  <a:pt x="11564" y="2917981"/>
                </a:lnTo>
                <a:lnTo>
                  <a:pt x="36211" y="2951079"/>
                </a:lnTo>
                <a:lnTo>
                  <a:pt x="71155" y="2973240"/>
                </a:lnTo>
                <a:lnTo>
                  <a:pt x="113258" y="2981324"/>
                </a:lnTo>
                <a:lnTo>
                  <a:pt x="1645690" y="2981324"/>
                </a:lnTo>
                <a:lnTo>
                  <a:pt x="1695606" y="2969759"/>
                </a:lnTo>
                <a:lnTo>
                  <a:pt x="1728705" y="2945112"/>
                </a:lnTo>
                <a:lnTo>
                  <a:pt x="1750865" y="2910168"/>
                </a:lnTo>
                <a:lnTo>
                  <a:pt x="1758949" y="2868065"/>
                </a:lnTo>
                <a:lnTo>
                  <a:pt x="1758949" y="113258"/>
                </a:lnTo>
                <a:lnTo>
                  <a:pt x="1747385" y="63342"/>
                </a:lnTo>
                <a:lnTo>
                  <a:pt x="1722738" y="30244"/>
                </a:lnTo>
                <a:lnTo>
                  <a:pt x="1687793" y="8084"/>
                </a:lnTo>
                <a:lnTo>
                  <a:pt x="1645690" y="0"/>
                </a:lnTo>
                <a:lnTo>
                  <a:pt x="113258" y="0"/>
                </a:lnTo>
                <a:lnTo>
                  <a:pt x="63343" y="11564"/>
                </a:lnTo>
                <a:lnTo>
                  <a:pt x="30244" y="36210"/>
                </a:lnTo>
                <a:lnTo>
                  <a:pt x="8084" y="71155"/>
                </a:lnTo>
                <a:lnTo>
                  <a:pt x="0" y="113258"/>
                </a:lnTo>
                <a:close/>
              </a:path>
            </a:pathLst>
          </a:custGeom>
          <a:solidFill>
            <a:srgbClr val="00A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6596" y="1827778"/>
            <a:ext cx="1071923" cy="601286"/>
          </a:xfrm>
          <a:custGeom>
            <a:avLst/>
            <a:gdLst/>
            <a:ahLst/>
            <a:cxnLst/>
            <a:rect l="l" t="t" r="r" b="b"/>
            <a:pathLst>
              <a:path w="1071923" h="601286">
                <a:moveTo>
                  <a:pt x="0" y="0"/>
                </a:moveTo>
                <a:lnTo>
                  <a:pt x="1071923" y="0"/>
                </a:lnTo>
                <a:lnTo>
                  <a:pt x="1071923" y="601286"/>
                </a:lnTo>
                <a:lnTo>
                  <a:pt x="0" y="601286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FFD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1150" y="981118"/>
            <a:ext cx="2088424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Diagram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0346" y="981118"/>
            <a:ext cx="2236652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Elements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6580" y="1834114"/>
            <a:ext cx="483006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Data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6017" y="1965188"/>
            <a:ext cx="56040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Process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1182" y="1998976"/>
            <a:ext cx="1007178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Data Store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9423" y="2075413"/>
            <a:ext cx="495201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Flow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404" y="2666089"/>
            <a:ext cx="1473467" cy="718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608">
              <a:lnSpc>
                <a:spcPts val="1739"/>
              </a:lnSpc>
              <a:spcBef>
                <a:spcPts val="87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People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Other systems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Microsoft.com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089" y="2666810"/>
            <a:ext cx="1364828" cy="1696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608">
              <a:lnSpc>
                <a:spcPts val="1739"/>
              </a:lnSpc>
              <a:spcBef>
                <a:spcPts val="87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DLLs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EXEs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  <a:spcBef>
                <a:spcPts val="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COM object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  <a:spcBef>
                <a:spcPts val="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Components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  <a:spcBef>
                <a:spcPts val="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Services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95825"/>
              </a:lnSpc>
              <a:spcBef>
                <a:spcPts val="1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Web Services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  <a:spcBef>
                <a:spcPts val="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Assemblies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6693" y="2666810"/>
            <a:ext cx="1535769" cy="1193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608">
              <a:lnSpc>
                <a:spcPts val="1739"/>
              </a:lnSpc>
              <a:spcBef>
                <a:spcPts val="87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Function call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95825"/>
              </a:lnSpc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Network traffic</a:t>
            </a:r>
            <a:endParaRPr sz="1600">
              <a:latin typeface="Georgia"/>
              <a:cs typeface="Georgia"/>
            </a:endParaRPr>
          </a:p>
          <a:p>
            <a:pPr marL="126999" marR="53772" indent="-114299">
              <a:lnSpc>
                <a:spcPct val="100137"/>
              </a:lnSpc>
              <a:spcBef>
                <a:spcPts val="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Remote Procedure Call (RPC)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0852" y="2666810"/>
            <a:ext cx="1433634" cy="1455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608">
              <a:lnSpc>
                <a:spcPts val="1739"/>
              </a:lnSpc>
              <a:spcBef>
                <a:spcPts val="87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Database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File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  <a:spcBef>
                <a:spcPts val="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Registry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  <a:spcBef>
                <a:spcPts val="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Shared</a:t>
            </a:r>
            <a:endParaRPr sz="1600">
              <a:latin typeface="Georgia"/>
              <a:cs typeface="Georgia"/>
            </a:endParaRPr>
          </a:p>
          <a:p>
            <a:pPr marL="99059" marR="520315" algn="ctr">
              <a:lnSpc>
                <a:spcPct val="9468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Memory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95825"/>
              </a:lnSpc>
              <a:spcBef>
                <a:spcPts val="145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Queue / Stack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8040" y="4977581"/>
            <a:ext cx="1470466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Trust Boundary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905" y="5526870"/>
            <a:ext cx="1765513" cy="591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Process boundary</a:t>
            </a:r>
            <a:endParaRPr sz="1600">
              <a:latin typeface="Georgia"/>
              <a:cs typeface="Georgia"/>
            </a:endParaRPr>
          </a:p>
          <a:p>
            <a:pPr marL="12700" marR="31608">
              <a:lnSpc>
                <a:spcPct val="95825"/>
              </a:lnSpc>
              <a:spcBef>
                <a:spcPts val="861"/>
              </a:spcBef>
            </a:pPr>
            <a:r>
              <a:rPr sz="1600" dirty="0" smtClean="0">
                <a:solidFill>
                  <a:srgbClr val="FEFFFE"/>
                </a:solidFill>
                <a:latin typeface="Georgia"/>
                <a:cs typeface="Georgia"/>
              </a:rPr>
              <a:t>•</a:t>
            </a:r>
            <a:r>
              <a:rPr sz="1600" spc="5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File system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1665" y="6304605"/>
            <a:ext cx="226463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22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9" y="6312542"/>
            <a:ext cx="751208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6596" y="1827778"/>
            <a:ext cx="1071923" cy="601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022" marR="133294" algn="ctr">
              <a:lnSpc>
                <a:spcPct val="94685"/>
              </a:lnSpc>
              <a:spcBef>
                <a:spcPts val="409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External</a:t>
            </a:r>
            <a:endParaRPr sz="1600">
              <a:latin typeface="Georgia"/>
              <a:cs typeface="Georgia"/>
            </a:endParaRPr>
          </a:p>
          <a:p>
            <a:pPr marL="245059" marR="218344" algn="ctr">
              <a:lnSpc>
                <a:spcPct val="9468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Entity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8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511" y="2636912"/>
            <a:ext cx="2232247" cy="720079"/>
          </a:xfrm>
          <a:custGeom>
            <a:avLst/>
            <a:gdLst/>
            <a:ahLst/>
            <a:cxnLst/>
            <a:rect l="l" t="t" r="r" b="b"/>
            <a:pathLst>
              <a:path w="2232247" h="720079">
                <a:moveTo>
                  <a:pt x="0" y="0"/>
                </a:moveTo>
                <a:lnTo>
                  <a:pt x="2232247" y="0"/>
                </a:lnTo>
                <a:lnTo>
                  <a:pt x="2232247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48223" y="2276872"/>
            <a:ext cx="1439999" cy="1440159"/>
          </a:xfrm>
          <a:custGeom>
            <a:avLst/>
            <a:gdLst/>
            <a:ahLst/>
            <a:cxnLst/>
            <a:rect l="l" t="t" r="r" b="b"/>
            <a:pathLst>
              <a:path w="1439999" h="1440159">
                <a:moveTo>
                  <a:pt x="0" y="720079"/>
                </a:moveTo>
                <a:lnTo>
                  <a:pt x="2386" y="661021"/>
                </a:lnTo>
                <a:lnTo>
                  <a:pt x="9423" y="603279"/>
                </a:lnTo>
                <a:lnTo>
                  <a:pt x="20925" y="547036"/>
                </a:lnTo>
                <a:lnTo>
                  <a:pt x="36706" y="492478"/>
                </a:lnTo>
                <a:lnTo>
                  <a:pt x="56581" y="439792"/>
                </a:lnTo>
                <a:lnTo>
                  <a:pt x="80365" y="389161"/>
                </a:lnTo>
                <a:lnTo>
                  <a:pt x="107872" y="340772"/>
                </a:lnTo>
                <a:lnTo>
                  <a:pt x="138918" y="294810"/>
                </a:lnTo>
                <a:lnTo>
                  <a:pt x="173316" y="251459"/>
                </a:lnTo>
                <a:lnTo>
                  <a:pt x="210882" y="210906"/>
                </a:lnTo>
                <a:lnTo>
                  <a:pt x="251431" y="173336"/>
                </a:lnTo>
                <a:lnTo>
                  <a:pt x="294777" y="138933"/>
                </a:lnTo>
                <a:lnTo>
                  <a:pt x="340734" y="107884"/>
                </a:lnTo>
                <a:lnTo>
                  <a:pt x="389118" y="80374"/>
                </a:lnTo>
                <a:lnTo>
                  <a:pt x="439743" y="56587"/>
                </a:lnTo>
                <a:lnTo>
                  <a:pt x="492424" y="36710"/>
                </a:lnTo>
                <a:lnTo>
                  <a:pt x="546975" y="20927"/>
                </a:lnTo>
                <a:lnTo>
                  <a:pt x="603212" y="9424"/>
                </a:lnTo>
                <a:lnTo>
                  <a:pt x="660948" y="2387"/>
                </a:lnTo>
                <a:lnTo>
                  <a:pt x="719999" y="0"/>
                </a:lnTo>
                <a:lnTo>
                  <a:pt x="779050" y="2387"/>
                </a:lnTo>
                <a:lnTo>
                  <a:pt x="836787" y="9424"/>
                </a:lnTo>
                <a:lnTo>
                  <a:pt x="893024" y="20927"/>
                </a:lnTo>
                <a:lnTo>
                  <a:pt x="947575" y="36710"/>
                </a:lnTo>
                <a:lnTo>
                  <a:pt x="1000256" y="56587"/>
                </a:lnTo>
                <a:lnTo>
                  <a:pt x="1050881" y="80374"/>
                </a:lnTo>
                <a:lnTo>
                  <a:pt x="1099264" y="107884"/>
                </a:lnTo>
                <a:lnTo>
                  <a:pt x="1145222" y="138933"/>
                </a:lnTo>
                <a:lnTo>
                  <a:pt x="1188567" y="173336"/>
                </a:lnTo>
                <a:lnTo>
                  <a:pt x="1229116" y="210906"/>
                </a:lnTo>
                <a:lnTo>
                  <a:pt x="1266682" y="251459"/>
                </a:lnTo>
                <a:lnTo>
                  <a:pt x="1301081" y="294810"/>
                </a:lnTo>
                <a:lnTo>
                  <a:pt x="1332127" y="340772"/>
                </a:lnTo>
                <a:lnTo>
                  <a:pt x="1359634" y="389161"/>
                </a:lnTo>
                <a:lnTo>
                  <a:pt x="1383418" y="439792"/>
                </a:lnTo>
                <a:lnTo>
                  <a:pt x="1403293" y="492478"/>
                </a:lnTo>
                <a:lnTo>
                  <a:pt x="1419074" y="547036"/>
                </a:lnTo>
                <a:lnTo>
                  <a:pt x="1430575" y="603279"/>
                </a:lnTo>
                <a:lnTo>
                  <a:pt x="1437612" y="661021"/>
                </a:lnTo>
                <a:lnTo>
                  <a:pt x="1439999" y="720079"/>
                </a:lnTo>
                <a:lnTo>
                  <a:pt x="1437612" y="779137"/>
                </a:lnTo>
                <a:lnTo>
                  <a:pt x="1430575" y="836880"/>
                </a:lnTo>
                <a:lnTo>
                  <a:pt x="1419074" y="893123"/>
                </a:lnTo>
                <a:lnTo>
                  <a:pt x="1403293" y="947680"/>
                </a:lnTo>
                <a:lnTo>
                  <a:pt x="1383418" y="1000367"/>
                </a:lnTo>
                <a:lnTo>
                  <a:pt x="1359634" y="1050997"/>
                </a:lnTo>
                <a:lnTo>
                  <a:pt x="1332127" y="1099386"/>
                </a:lnTo>
                <a:lnTo>
                  <a:pt x="1301081" y="1145349"/>
                </a:lnTo>
                <a:lnTo>
                  <a:pt x="1266682" y="1188699"/>
                </a:lnTo>
                <a:lnTo>
                  <a:pt x="1229116" y="1229253"/>
                </a:lnTo>
                <a:lnTo>
                  <a:pt x="1188567" y="1266823"/>
                </a:lnTo>
                <a:lnTo>
                  <a:pt x="1145222" y="1301225"/>
                </a:lnTo>
                <a:lnTo>
                  <a:pt x="1099264" y="1332275"/>
                </a:lnTo>
                <a:lnTo>
                  <a:pt x="1050881" y="1359785"/>
                </a:lnTo>
                <a:lnTo>
                  <a:pt x="1000256" y="1383572"/>
                </a:lnTo>
                <a:lnTo>
                  <a:pt x="947575" y="1403449"/>
                </a:lnTo>
                <a:lnTo>
                  <a:pt x="893024" y="1419232"/>
                </a:lnTo>
                <a:lnTo>
                  <a:pt x="836787" y="1430734"/>
                </a:lnTo>
                <a:lnTo>
                  <a:pt x="779050" y="1437772"/>
                </a:lnTo>
                <a:lnTo>
                  <a:pt x="719999" y="1440159"/>
                </a:lnTo>
                <a:lnTo>
                  <a:pt x="660948" y="1437772"/>
                </a:lnTo>
                <a:lnTo>
                  <a:pt x="603212" y="1430734"/>
                </a:lnTo>
                <a:lnTo>
                  <a:pt x="546975" y="1419232"/>
                </a:lnTo>
                <a:lnTo>
                  <a:pt x="492424" y="1403449"/>
                </a:lnTo>
                <a:lnTo>
                  <a:pt x="439743" y="1383572"/>
                </a:lnTo>
                <a:lnTo>
                  <a:pt x="389118" y="1359785"/>
                </a:lnTo>
                <a:lnTo>
                  <a:pt x="340734" y="1332275"/>
                </a:lnTo>
                <a:lnTo>
                  <a:pt x="294777" y="1301225"/>
                </a:lnTo>
                <a:lnTo>
                  <a:pt x="251431" y="1266823"/>
                </a:lnTo>
                <a:lnTo>
                  <a:pt x="210882" y="1229253"/>
                </a:lnTo>
                <a:lnTo>
                  <a:pt x="173316" y="1188699"/>
                </a:lnTo>
                <a:lnTo>
                  <a:pt x="138918" y="1145349"/>
                </a:lnTo>
                <a:lnTo>
                  <a:pt x="107872" y="1099386"/>
                </a:lnTo>
                <a:lnTo>
                  <a:pt x="80365" y="1050997"/>
                </a:lnTo>
                <a:lnTo>
                  <a:pt x="56581" y="1000367"/>
                </a:lnTo>
                <a:lnTo>
                  <a:pt x="36706" y="947680"/>
                </a:lnTo>
                <a:lnTo>
                  <a:pt x="20925" y="893123"/>
                </a:lnTo>
                <a:lnTo>
                  <a:pt x="9423" y="836880"/>
                </a:lnTo>
                <a:lnTo>
                  <a:pt x="2386" y="779137"/>
                </a:lnTo>
                <a:lnTo>
                  <a:pt x="0" y="720079"/>
                </a:lnTo>
                <a:close/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2038" y="2060847"/>
            <a:ext cx="1871999" cy="1872207"/>
          </a:xfrm>
          <a:custGeom>
            <a:avLst/>
            <a:gdLst/>
            <a:ahLst/>
            <a:cxnLst/>
            <a:rect l="l" t="t" r="r" b="b"/>
            <a:pathLst>
              <a:path w="1871999" h="1872207">
                <a:moveTo>
                  <a:pt x="0" y="936103"/>
                </a:moveTo>
                <a:lnTo>
                  <a:pt x="3102" y="859328"/>
                </a:lnTo>
                <a:lnTo>
                  <a:pt x="12250" y="784262"/>
                </a:lnTo>
                <a:lnTo>
                  <a:pt x="27202" y="711147"/>
                </a:lnTo>
                <a:lnTo>
                  <a:pt x="47717" y="640222"/>
                </a:lnTo>
                <a:lnTo>
                  <a:pt x="73555" y="571729"/>
                </a:lnTo>
                <a:lnTo>
                  <a:pt x="104474" y="505910"/>
                </a:lnTo>
                <a:lnTo>
                  <a:pt x="140234" y="443004"/>
                </a:lnTo>
                <a:lnTo>
                  <a:pt x="180593" y="383253"/>
                </a:lnTo>
                <a:lnTo>
                  <a:pt x="225311" y="326897"/>
                </a:lnTo>
                <a:lnTo>
                  <a:pt x="274147" y="274178"/>
                </a:lnTo>
                <a:lnTo>
                  <a:pt x="326861" y="225336"/>
                </a:lnTo>
                <a:lnTo>
                  <a:pt x="383210" y="180613"/>
                </a:lnTo>
                <a:lnTo>
                  <a:pt x="442954" y="140249"/>
                </a:lnTo>
                <a:lnTo>
                  <a:pt x="505853" y="104486"/>
                </a:lnTo>
                <a:lnTo>
                  <a:pt x="571666" y="73563"/>
                </a:lnTo>
                <a:lnTo>
                  <a:pt x="640151" y="47723"/>
                </a:lnTo>
                <a:lnTo>
                  <a:pt x="711068" y="27205"/>
                </a:lnTo>
                <a:lnTo>
                  <a:pt x="784175" y="12252"/>
                </a:lnTo>
                <a:lnTo>
                  <a:pt x="859233" y="3103"/>
                </a:lnTo>
                <a:lnTo>
                  <a:pt x="935999" y="0"/>
                </a:lnTo>
                <a:lnTo>
                  <a:pt x="1012766" y="3103"/>
                </a:lnTo>
                <a:lnTo>
                  <a:pt x="1087823" y="12252"/>
                </a:lnTo>
                <a:lnTo>
                  <a:pt x="1160931" y="27205"/>
                </a:lnTo>
                <a:lnTo>
                  <a:pt x="1231848" y="47723"/>
                </a:lnTo>
                <a:lnTo>
                  <a:pt x="1300333" y="73563"/>
                </a:lnTo>
                <a:lnTo>
                  <a:pt x="1366145" y="104486"/>
                </a:lnTo>
                <a:lnTo>
                  <a:pt x="1429044" y="140249"/>
                </a:lnTo>
                <a:lnTo>
                  <a:pt x="1488789" y="180613"/>
                </a:lnTo>
                <a:lnTo>
                  <a:pt x="1545138" y="225336"/>
                </a:lnTo>
                <a:lnTo>
                  <a:pt x="1597851" y="274178"/>
                </a:lnTo>
                <a:lnTo>
                  <a:pt x="1646687" y="326897"/>
                </a:lnTo>
                <a:lnTo>
                  <a:pt x="1691406" y="383253"/>
                </a:lnTo>
                <a:lnTo>
                  <a:pt x="1731765" y="443004"/>
                </a:lnTo>
                <a:lnTo>
                  <a:pt x="1767525" y="505910"/>
                </a:lnTo>
                <a:lnTo>
                  <a:pt x="1798444" y="571729"/>
                </a:lnTo>
                <a:lnTo>
                  <a:pt x="1824281" y="640222"/>
                </a:lnTo>
                <a:lnTo>
                  <a:pt x="1844796" y="711147"/>
                </a:lnTo>
                <a:lnTo>
                  <a:pt x="1859748" y="784262"/>
                </a:lnTo>
                <a:lnTo>
                  <a:pt x="1868896" y="859328"/>
                </a:lnTo>
                <a:lnTo>
                  <a:pt x="1871999" y="936103"/>
                </a:lnTo>
                <a:lnTo>
                  <a:pt x="1868896" y="1012878"/>
                </a:lnTo>
                <a:lnTo>
                  <a:pt x="1859748" y="1087944"/>
                </a:lnTo>
                <a:lnTo>
                  <a:pt x="1844796" y="1161060"/>
                </a:lnTo>
                <a:lnTo>
                  <a:pt x="1824281" y="1231985"/>
                </a:lnTo>
                <a:lnTo>
                  <a:pt x="1798444" y="1300477"/>
                </a:lnTo>
                <a:lnTo>
                  <a:pt x="1767525" y="1366297"/>
                </a:lnTo>
                <a:lnTo>
                  <a:pt x="1731765" y="1429203"/>
                </a:lnTo>
                <a:lnTo>
                  <a:pt x="1691406" y="1488954"/>
                </a:lnTo>
                <a:lnTo>
                  <a:pt x="1646687" y="1545310"/>
                </a:lnTo>
                <a:lnTo>
                  <a:pt x="1597851" y="1598029"/>
                </a:lnTo>
                <a:lnTo>
                  <a:pt x="1545138" y="1646870"/>
                </a:lnTo>
                <a:lnTo>
                  <a:pt x="1488789" y="1691593"/>
                </a:lnTo>
                <a:lnTo>
                  <a:pt x="1429044" y="1731957"/>
                </a:lnTo>
                <a:lnTo>
                  <a:pt x="1366145" y="1767721"/>
                </a:lnTo>
                <a:lnTo>
                  <a:pt x="1300333" y="1798644"/>
                </a:lnTo>
                <a:lnTo>
                  <a:pt x="1231848" y="1824484"/>
                </a:lnTo>
                <a:lnTo>
                  <a:pt x="1160931" y="1845002"/>
                </a:lnTo>
                <a:lnTo>
                  <a:pt x="1087823" y="1859955"/>
                </a:lnTo>
                <a:lnTo>
                  <a:pt x="1012766" y="1869104"/>
                </a:lnTo>
                <a:lnTo>
                  <a:pt x="935999" y="1872207"/>
                </a:lnTo>
                <a:lnTo>
                  <a:pt x="859233" y="1869104"/>
                </a:lnTo>
                <a:lnTo>
                  <a:pt x="784175" y="1859955"/>
                </a:lnTo>
                <a:lnTo>
                  <a:pt x="711068" y="1845002"/>
                </a:lnTo>
                <a:lnTo>
                  <a:pt x="640151" y="1824484"/>
                </a:lnTo>
                <a:lnTo>
                  <a:pt x="571666" y="1798644"/>
                </a:lnTo>
                <a:lnTo>
                  <a:pt x="505853" y="1767721"/>
                </a:lnTo>
                <a:lnTo>
                  <a:pt x="442954" y="1731957"/>
                </a:lnTo>
                <a:lnTo>
                  <a:pt x="383210" y="1691593"/>
                </a:lnTo>
                <a:lnTo>
                  <a:pt x="326861" y="1646870"/>
                </a:lnTo>
                <a:lnTo>
                  <a:pt x="274147" y="1598029"/>
                </a:lnTo>
                <a:lnTo>
                  <a:pt x="225311" y="1545310"/>
                </a:lnTo>
                <a:lnTo>
                  <a:pt x="180593" y="1488954"/>
                </a:lnTo>
                <a:lnTo>
                  <a:pt x="140234" y="1429203"/>
                </a:lnTo>
                <a:lnTo>
                  <a:pt x="104474" y="1366297"/>
                </a:lnTo>
                <a:lnTo>
                  <a:pt x="73555" y="1300477"/>
                </a:lnTo>
                <a:lnTo>
                  <a:pt x="47717" y="1231985"/>
                </a:lnTo>
                <a:lnTo>
                  <a:pt x="27202" y="1161060"/>
                </a:lnTo>
                <a:lnTo>
                  <a:pt x="12250" y="1087944"/>
                </a:lnTo>
                <a:lnTo>
                  <a:pt x="3102" y="1012878"/>
                </a:lnTo>
                <a:lnTo>
                  <a:pt x="0" y="936103"/>
                </a:lnTo>
                <a:close/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636" y="1832248"/>
            <a:ext cx="3907287" cy="804664"/>
          </a:xfrm>
          <a:custGeom>
            <a:avLst/>
            <a:gdLst/>
            <a:ahLst/>
            <a:cxnLst/>
            <a:rect l="l" t="t" r="r" b="b"/>
            <a:pathLst>
              <a:path w="3907287" h="804664">
                <a:moveTo>
                  <a:pt x="0" y="804664"/>
                </a:moveTo>
                <a:lnTo>
                  <a:pt x="2923" y="766369"/>
                </a:lnTo>
                <a:lnTo>
                  <a:pt x="11392" y="728738"/>
                </a:lnTo>
                <a:lnTo>
                  <a:pt x="24716" y="692424"/>
                </a:lnTo>
                <a:lnTo>
                  <a:pt x="41925" y="658057"/>
                </a:lnTo>
                <a:lnTo>
                  <a:pt x="62214" y="625664"/>
                </a:lnTo>
                <a:lnTo>
                  <a:pt x="85314" y="594682"/>
                </a:lnTo>
                <a:lnTo>
                  <a:pt x="110218" y="565691"/>
                </a:lnTo>
                <a:lnTo>
                  <a:pt x="136885" y="538120"/>
                </a:lnTo>
                <a:lnTo>
                  <a:pt x="164911" y="511966"/>
                </a:lnTo>
                <a:lnTo>
                  <a:pt x="193924" y="487219"/>
                </a:lnTo>
                <a:lnTo>
                  <a:pt x="224293" y="463325"/>
                </a:lnTo>
                <a:lnTo>
                  <a:pt x="255073" y="440820"/>
                </a:lnTo>
                <a:lnTo>
                  <a:pt x="287552" y="418631"/>
                </a:lnTo>
                <a:lnTo>
                  <a:pt x="320016" y="397811"/>
                </a:lnTo>
                <a:lnTo>
                  <a:pt x="353932" y="377316"/>
                </a:lnTo>
                <a:lnTo>
                  <a:pt x="387456" y="358161"/>
                </a:lnTo>
                <a:lnTo>
                  <a:pt x="422213" y="339330"/>
                </a:lnTo>
                <a:lnTo>
                  <a:pt x="456243" y="321803"/>
                </a:lnTo>
                <a:lnTo>
                  <a:pt x="491314" y="304594"/>
                </a:lnTo>
                <a:lnTo>
                  <a:pt x="527394" y="287715"/>
                </a:lnTo>
                <a:lnTo>
                  <a:pt x="562367" y="272090"/>
                </a:lnTo>
                <a:lnTo>
                  <a:pt x="598185" y="256782"/>
                </a:lnTo>
                <a:lnTo>
                  <a:pt x="634821" y="241803"/>
                </a:lnTo>
                <a:lnTo>
                  <a:pt x="672247" y="227164"/>
                </a:lnTo>
                <a:lnTo>
                  <a:pt x="708171" y="213706"/>
                </a:lnTo>
                <a:lnTo>
                  <a:pt x="744749" y="200568"/>
                </a:lnTo>
                <a:lnTo>
                  <a:pt x="781959" y="187760"/>
                </a:lnTo>
                <a:lnTo>
                  <a:pt x="819779" y="175290"/>
                </a:lnTo>
                <a:lnTo>
                  <a:pt x="858186" y="163167"/>
                </a:lnTo>
                <a:lnTo>
                  <a:pt x="894707" y="152126"/>
                </a:lnTo>
                <a:lnTo>
                  <a:pt x="931706" y="141406"/>
                </a:lnTo>
                <a:lnTo>
                  <a:pt x="969164" y="131015"/>
                </a:lnTo>
                <a:lnTo>
                  <a:pt x="1007063" y="120961"/>
                </a:lnTo>
                <a:lnTo>
                  <a:pt x="1045386" y="111250"/>
                </a:lnTo>
                <a:lnTo>
                  <a:pt x="1084113" y="101891"/>
                </a:lnTo>
                <a:lnTo>
                  <a:pt x="1123225" y="92891"/>
                </a:lnTo>
                <a:lnTo>
                  <a:pt x="1162706" y="84258"/>
                </a:lnTo>
                <a:lnTo>
                  <a:pt x="1202535" y="75999"/>
                </a:lnTo>
                <a:lnTo>
                  <a:pt x="1240008" y="68636"/>
                </a:lnTo>
                <a:lnTo>
                  <a:pt x="1277754" y="61610"/>
                </a:lnTo>
                <a:lnTo>
                  <a:pt x="1315758" y="54931"/>
                </a:lnTo>
                <a:lnTo>
                  <a:pt x="1354005" y="48602"/>
                </a:lnTo>
                <a:lnTo>
                  <a:pt x="1392480" y="42631"/>
                </a:lnTo>
                <a:lnTo>
                  <a:pt x="1431168" y="37023"/>
                </a:lnTo>
                <a:lnTo>
                  <a:pt x="1470054" y="31785"/>
                </a:lnTo>
                <a:lnTo>
                  <a:pt x="1509123" y="26922"/>
                </a:lnTo>
                <a:lnTo>
                  <a:pt x="1548361" y="22442"/>
                </a:lnTo>
                <a:lnTo>
                  <a:pt x="1587751" y="18350"/>
                </a:lnTo>
                <a:lnTo>
                  <a:pt x="1627280" y="14652"/>
                </a:lnTo>
                <a:lnTo>
                  <a:pt x="1666931" y="11356"/>
                </a:lnTo>
                <a:lnTo>
                  <a:pt x="1706691" y="8465"/>
                </a:lnTo>
                <a:lnTo>
                  <a:pt x="1746545" y="5988"/>
                </a:lnTo>
                <a:lnTo>
                  <a:pt x="1786476" y="3929"/>
                </a:lnTo>
                <a:lnTo>
                  <a:pt x="1826470" y="2296"/>
                </a:lnTo>
                <a:lnTo>
                  <a:pt x="1866513" y="1094"/>
                </a:lnTo>
                <a:lnTo>
                  <a:pt x="1906589" y="330"/>
                </a:lnTo>
                <a:lnTo>
                  <a:pt x="1946683" y="10"/>
                </a:lnTo>
                <a:lnTo>
                  <a:pt x="1955275" y="0"/>
                </a:lnTo>
                <a:lnTo>
                  <a:pt x="1958139" y="0"/>
                </a:lnTo>
                <a:lnTo>
                  <a:pt x="1998234" y="161"/>
                </a:lnTo>
                <a:lnTo>
                  <a:pt x="2038314" y="599"/>
                </a:lnTo>
                <a:lnTo>
                  <a:pt x="2078362" y="1311"/>
                </a:lnTo>
                <a:lnTo>
                  <a:pt x="2118364" y="2293"/>
                </a:lnTo>
                <a:lnTo>
                  <a:pt x="2158305" y="3542"/>
                </a:lnTo>
                <a:lnTo>
                  <a:pt x="2198170" y="5052"/>
                </a:lnTo>
                <a:lnTo>
                  <a:pt x="2237945" y="6822"/>
                </a:lnTo>
                <a:lnTo>
                  <a:pt x="2277613" y="8845"/>
                </a:lnTo>
                <a:lnTo>
                  <a:pt x="2317160" y="11121"/>
                </a:lnTo>
                <a:lnTo>
                  <a:pt x="2356571" y="13642"/>
                </a:lnTo>
                <a:lnTo>
                  <a:pt x="2395831" y="16407"/>
                </a:lnTo>
                <a:lnTo>
                  <a:pt x="2434926" y="19411"/>
                </a:lnTo>
                <a:lnTo>
                  <a:pt x="2473839" y="22651"/>
                </a:lnTo>
                <a:lnTo>
                  <a:pt x="2512556" y="26122"/>
                </a:lnTo>
                <a:lnTo>
                  <a:pt x="2551063" y="29821"/>
                </a:lnTo>
                <a:lnTo>
                  <a:pt x="2589343" y="33744"/>
                </a:lnTo>
                <a:lnTo>
                  <a:pt x="2627383" y="37886"/>
                </a:lnTo>
                <a:lnTo>
                  <a:pt x="2667855" y="42565"/>
                </a:lnTo>
                <a:lnTo>
                  <a:pt x="2708015" y="47487"/>
                </a:lnTo>
                <a:lnTo>
                  <a:pt x="2747844" y="52647"/>
                </a:lnTo>
                <a:lnTo>
                  <a:pt x="2787324" y="58041"/>
                </a:lnTo>
                <a:lnTo>
                  <a:pt x="2826437" y="63665"/>
                </a:lnTo>
                <a:lnTo>
                  <a:pt x="2865164" y="69512"/>
                </a:lnTo>
                <a:lnTo>
                  <a:pt x="2903487" y="75580"/>
                </a:lnTo>
                <a:lnTo>
                  <a:pt x="2941386" y="81862"/>
                </a:lnTo>
                <a:lnTo>
                  <a:pt x="2981326" y="88795"/>
                </a:lnTo>
                <a:lnTo>
                  <a:pt x="3020741" y="95961"/>
                </a:lnTo>
                <a:lnTo>
                  <a:pt x="3059609" y="103355"/>
                </a:lnTo>
                <a:lnTo>
                  <a:pt x="3097908" y="110971"/>
                </a:lnTo>
                <a:lnTo>
                  <a:pt x="3135615" y="118803"/>
                </a:lnTo>
                <a:lnTo>
                  <a:pt x="3175006" y="127355"/>
                </a:lnTo>
                <a:lnTo>
                  <a:pt x="3213677" y="136137"/>
                </a:lnTo>
                <a:lnTo>
                  <a:pt x="3251601" y="145143"/>
                </a:lnTo>
                <a:lnTo>
                  <a:pt x="3288751" y="154365"/>
                </a:lnTo>
                <a:lnTo>
                  <a:pt x="3327214" y="164359"/>
                </a:lnTo>
                <a:lnTo>
                  <a:pt x="3364748" y="174580"/>
                </a:lnTo>
                <a:lnTo>
                  <a:pt x="3403323" y="185606"/>
                </a:lnTo>
                <a:lnTo>
                  <a:pt x="3440791" y="196867"/>
                </a:lnTo>
                <a:lnTo>
                  <a:pt x="3478991" y="208963"/>
                </a:lnTo>
                <a:lnTo>
                  <a:pt x="3515879" y="221296"/>
                </a:lnTo>
                <a:lnTo>
                  <a:pt x="3553149" y="234489"/>
                </a:lnTo>
                <a:lnTo>
                  <a:pt x="3588873" y="247920"/>
                </a:lnTo>
                <a:lnTo>
                  <a:pt x="3624583" y="262229"/>
                </a:lnTo>
                <a:lnTo>
                  <a:pt x="3659979" y="277435"/>
                </a:lnTo>
                <a:lnTo>
                  <a:pt x="3694732" y="293552"/>
                </a:lnTo>
                <a:lnTo>
                  <a:pt x="3697525" y="294906"/>
                </a:lnTo>
                <a:lnTo>
                  <a:pt x="3698222" y="295245"/>
                </a:lnTo>
                <a:lnTo>
                  <a:pt x="3698916" y="295584"/>
                </a:lnTo>
                <a:lnTo>
                  <a:pt x="3699610" y="295923"/>
                </a:lnTo>
                <a:lnTo>
                  <a:pt x="3700303" y="296262"/>
                </a:lnTo>
                <a:lnTo>
                  <a:pt x="3700994" y="296601"/>
                </a:lnTo>
                <a:lnTo>
                  <a:pt x="3701685" y="296940"/>
                </a:lnTo>
                <a:lnTo>
                  <a:pt x="3702375" y="297280"/>
                </a:lnTo>
                <a:lnTo>
                  <a:pt x="3703063" y="297619"/>
                </a:lnTo>
                <a:lnTo>
                  <a:pt x="3703751" y="297959"/>
                </a:lnTo>
                <a:lnTo>
                  <a:pt x="3704438" y="298298"/>
                </a:lnTo>
                <a:lnTo>
                  <a:pt x="3705124" y="298638"/>
                </a:lnTo>
                <a:lnTo>
                  <a:pt x="3705809" y="298978"/>
                </a:lnTo>
                <a:lnTo>
                  <a:pt x="3706493" y="299318"/>
                </a:lnTo>
                <a:lnTo>
                  <a:pt x="3707175" y="299658"/>
                </a:lnTo>
                <a:lnTo>
                  <a:pt x="3707857" y="299998"/>
                </a:lnTo>
                <a:lnTo>
                  <a:pt x="3708537" y="300339"/>
                </a:lnTo>
                <a:lnTo>
                  <a:pt x="3709217" y="300679"/>
                </a:lnTo>
                <a:lnTo>
                  <a:pt x="3709896" y="301020"/>
                </a:lnTo>
                <a:lnTo>
                  <a:pt x="3710573" y="301360"/>
                </a:lnTo>
                <a:lnTo>
                  <a:pt x="3711250" y="301701"/>
                </a:lnTo>
                <a:lnTo>
                  <a:pt x="3711925" y="302041"/>
                </a:lnTo>
                <a:lnTo>
                  <a:pt x="3712600" y="302382"/>
                </a:lnTo>
                <a:lnTo>
                  <a:pt x="3713273" y="302723"/>
                </a:lnTo>
                <a:lnTo>
                  <a:pt x="3713946" y="303064"/>
                </a:lnTo>
                <a:lnTo>
                  <a:pt x="3714617" y="303405"/>
                </a:lnTo>
                <a:lnTo>
                  <a:pt x="3715288" y="303747"/>
                </a:lnTo>
                <a:lnTo>
                  <a:pt x="3715958" y="304088"/>
                </a:lnTo>
                <a:lnTo>
                  <a:pt x="3716626" y="304429"/>
                </a:lnTo>
                <a:lnTo>
                  <a:pt x="3717293" y="304771"/>
                </a:lnTo>
                <a:lnTo>
                  <a:pt x="3717960" y="305113"/>
                </a:lnTo>
                <a:lnTo>
                  <a:pt x="3718625" y="305454"/>
                </a:lnTo>
                <a:lnTo>
                  <a:pt x="3719290" y="305796"/>
                </a:lnTo>
                <a:lnTo>
                  <a:pt x="3719953" y="306138"/>
                </a:lnTo>
                <a:lnTo>
                  <a:pt x="3720615" y="306480"/>
                </a:lnTo>
                <a:lnTo>
                  <a:pt x="3721277" y="306822"/>
                </a:lnTo>
                <a:lnTo>
                  <a:pt x="3721937" y="307165"/>
                </a:lnTo>
                <a:lnTo>
                  <a:pt x="3722596" y="307507"/>
                </a:lnTo>
                <a:lnTo>
                  <a:pt x="3723255" y="307849"/>
                </a:lnTo>
                <a:lnTo>
                  <a:pt x="3723911" y="308192"/>
                </a:lnTo>
                <a:lnTo>
                  <a:pt x="3724568" y="308534"/>
                </a:lnTo>
                <a:lnTo>
                  <a:pt x="3725223" y="308877"/>
                </a:lnTo>
                <a:lnTo>
                  <a:pt x="3725877" y="309220"/>
                </a:lnTo>
                <a:lnTo>
                  <a:pt x="3726530" y="309563"/>
                </a:lnTo>
                <a:lnTo>
                  <a:pt x="3727182" y="309906"/>
                </a:lnTo>
                <a:lnTo>
                  <a:pt x="3727833" y="310249"/>
                </a:lnTo>
                <a:lnTo>
                  <a:pt x="3728483" y="310592"/>
                </a:lnTo>
                <a:lnTo>
                  <a:pt x="3729132" y="310935"/>
                </a:lnTo>
                <a:lnTo>
                  <a:pt x="3729780" y="311279"/>
                </a:lnTo>
                <a:lnTo>
                  <a:pt x="3730427" y="311622"/>
                </a:lnTo>
                <a:lnTo>
                  <a:pt x="3731072" y="311965"/>
                </a:lnTo>
                <a:lnTo>
                  <a:pt x="3731717" y="312309"/>
                </a:lnTo>
                <a:lnTo>
                  <a:pt x="3732361" y="312653"/>
                </a:lnTo>
                <a:lnTo>
                  <a:pt x="3733003" y="312997"/>
                </a:lnTo>
                <a:lnTo>
                  <a:pt x="3733645" y="313341"/>
                </a:lnTo>
                <a:lnTo>
                  <a:pt x="3734286" y="313685"/>
                </a:lnTo>
                <a:lnTo>
                  <a:pt x="3734925" y="314029"/>
                </a:lnTo>
                <a:lnTo>
                  <a:pt x="3735564" y="314373"/>
                </a:lnTo>
                <a:lnTo>
                  <a:pt x="3736202" y="314717"/>
                </a:lnTo>
                <a:lnTo>
                  <a:pt x="3736838" y="315061"/>
                </a:lnTo>
                <a:lnTo>
                  <a:pt x="3737474" y="315406"/>
                </a:lnTo>
                <a:lnTo>
                  <a:pt x="3738108" y="315750"/>
                </a:lnTo>
                <a:lnTo>
                  <a:pt x="3738742" y="316095"/>
                </a:lnTo>
                <a:lnTo>
                  <a:pt x="3739374" y="316440"/>
                </a:lnTo>
                <a:lnTo>
                  <a:pt x="3740005" y="316785"/>
                </a:lnTo>
                <a:lnTo>
                  <a:pt x="3740635" y="317129"/>
                </a:lnTo>
                <a:lnTo>
                  <a:pt x="3741264" y="317475"/>
                </a:lnTo>
                <a:lnTo>
                  <a:pt x="3741893" y="317820"/>
                </a:lnTo>
                <a:lnTo>
                  <a:pt x="3742519" y="318165"/>
                </a:lnTo>
                <a:lnTo>
                  <a:pt x="3743146" y="318510"/>
                </a:lnTo>
                <a:lnTo>
                  <a:pt x="3743771" y="318856"/>
                </a:lnTo>
                <a:lnTo>
                  <a:pt x="3744395" y="319201"/>
                </a:lnTo>
                <a:lnTo>
                  <a:pt x="3745017" y="319547"/>
                </a:lnTo>
                <a:lnTo>
                  <a:pt x="3745639" y="319892"/>
                </a:lnTo>
                <a:lnTo>
                  <a:pt x="3746260" y="320238"/>
                </a:lnTo>
                <a:lnTo>
                  <a:pt x="3746879" y="320584"/>
                </a:lnTo>
                <a:lnTo>
                  <a:pt x="3747498" y="320930"/>
                </a:lnTo>
                <a:lnTo>
                  <a:pt x="3748116" y="321276"/>
                </a:lnTo>
                <a:lnTo>
                  <a:pt x="3748732" y="321622"/>
                </a:lnTo>
                <a:lnTo>
                  <a:pt x="3749347" y="321968"/>
                </a:lnTo>
                <a:lnTo>
                  <a:pt x="3749962" y="322314"/>
                </a:lnTo>
                <a:lnTo>
                  <a:pt x="3750575" y="322660"/>
                </a:lnTo>
                <a:lnTo>
                  <a:pt x="3751188" y="323007"/>
                </a:lnTo>
                <a:lnTo>
                  <a:pt x="3751799" y="323353"/>
                </a:lnTo>
                <a:lnTo>
                  <a:pt x="3752409" y="323700"/>
                </a:lnTo>
                <a:lnTo>
                  <a:pt x="3753018" y="324047"/>
                </a:lnTo>
                <a:lnTo>
                  <a:pt x="3753627" y="324394"/>
                </a:lnTo>
                <a:lnTo>
                  <a:pt x="3754233" y="324740"/>
                </a:lnTo>
                <a:lnTo>
                  <a:pt x="3754839" y="325087"/>
                </a:lnTo>
                <a:lnTo>
                  <a:pt x="3755445" y="325434"/>
                </a:lnTo>
                <a:lnTo>
                  <a:pt x="3756048" y="325782"/>
                </a:lnTo>
                <a:lnTo>
                  <a:pt x="3756651" y="326129"/>
                </a:lnTo>
                <a:lnTo>
                  <a:pt x="3757253" y="326476"/>
                </a:lnTo>
                <a:lnTo>
                  <a:pt x="3757853" y="326823"/>
                </a:lnTo>
                <a:lnTo>
                  <a:pt x="3758453" y="327171"/>
                </a:lnTo>
                <a:lnTo>
                  <a:pt x="3759052" y="327518"/>
                </a:lnTo>
                <a:lnTo>
                  <a:pt x="3759649" y="327866"/>
                </a:lnTo>
                <a:lnTo>
                  <a:pt x="3760245" y="328214"/>
                </a:lnTo>
                <a:lnTo>
                  <a:pt x="3760840" y="328562"/>
                </a:lnTo>
                <a:lnTo>
                  <a:pt x="3761435" y="328909"/>
                </a:lnTo>
                <a:lnTo>
                  <a:pt x="3762028" y="329257"/>
                </a:lnTo>
                <a:lnTo>
                  <a:pt x="3762620" y="329605"/>
                </a:lnTo>
                <a:lnTo>
                  <a:pt x="3763211" y="329954"/>
                </a:lnTo>
                <a:lnTo>
                  <a:pt x="3763801" y="330302"/>
                </a:lnTo>
                <a:lnTo>
                  <a:pt x="3764390" y="330650"/>
                </a:lnTo>
                <a:lnTo>
                  <a:pt x="3764978" y="330999"/>
                </a:lnTo>
                <a:lnTo>
                  <a:pt x="3765565" y="331347"/>
                </a:lnTo>
                <a:lnTo>
                  <a:pt x="3766150" y="331696"/>
                </a:lnTo>
                <a:lnTo>
                  <a:pt x="3766735" y="332044"/>
                </a:lnTo>
                <a:lnTo>
                  <a:pt x="3767318" y="332393"/>
                </a:lnTo>
                <a:lnTo>
                  <a:pt x="3767900" y="332742"/>
                </a:lnTo>
                <a:lnTo>
                  <a:pt x="3768482" y="333091"/>
                </a:lnTo>
                <a:lnTo>
                  <a:pt x="3769062" y="333440"/>
                </a:lnTo>
                <a:lnTo>
                  <a:pt x="3769641" y="333789"/>
                </a:lnTo>
                <a:lnTo>
                  <a:pt x="3770219" y="334138"/>
                </a:lnTo>
                <a:lnTo>
                  <a:pt x="3770796" y="334487"/>
                </a:lnTo>
                <a:lnTo>
                  <a:pt x="3771373" y="334836"/>
                </a:lnTo>
                <a:lnTo>
                  <a:pt x="3771947" y="335186"/>
                </a:lnTo>
                <a:lnTo>
                  <a:pt x="3772521" y="335535"/>
                </a:lnTo>
                <a:lnTo>
                  <a:pt x="3773094" y="335885"/>
                </a:lnTo>
                <a:lnTo>
                  <a:pt x="3773665" y="336234"/>
                </a:lnTo>
                <a:lnTo>
                  <a:pt x="3774236" y="336584"/>
                </a:lnTo>
                <a:lnTo>
                  <a:pt x="3774805" y="336934"/>
                </a:lnTo>
                <a:lnTo>
                  <a:pt x="3775373" y="337284"/>
                </a:lnTo>
                <a:lnTo>
                  <a:pt x="3775941" y="337634"/>
                </a:lnTo>
                <a:lnTo>
                  <a:pt x="3776507" y="337984"/>
                </a:lnTo>
                <a:lnTo>
                  <a:pt x="3777072" y="338334"/>
                </a:lnTo>
                <a:lnTo>
                  <a:pt x="3777636" y="338684"/>
                </a:lnTo>
                <a:lnTo>
                  <a:pt x="3778199" y="339034"/>
                </a:lnTo>
                <a:lnTo>
                  <a:pt x="3778761" y="339385"/>
                </a:lnTo>
                <a:lnTo>
                  <a:pt x="3779322" y="339735"/>
                </a:lnTo>
                <a:lnTo>
                  <a:pt x="3779881" y="340086"/>
                </a:lnTo>
                <a:lnTo>
                  <a:pt x="3780440" y="340436"/>
                </a:lnTo>
                <a:lnTo>
                  <a:pt x="3780997" y="340787"/>
                </a:lnTo>
                <a:lnTo>
                  <a:pt x="3781554" y="341138"/>
                </a:lnTo>
                <a:lnTo>
                  <a:pt x="3782109" y="341488"/>
                </a:lnTo>
                <a:lnTo>
                  <a:pt x="3782663" y="341839"/>
                </a:lnTo>
                <a:lnTo>
                  <a:pt x="3783216" y="342190"/>
                </a:lnTo>
                <a:lnTo>
                  <a:pt x="3783768" y="342541"/>
                </a:lnTo>
                <a:lnTo>
                  <a:pt x="3784319" y="342893"/>
                </a:lnTo>
                <a:lnTo>
                  <a:pt x="3784869" y="343244"/>
                </a:lnTo>
                <a:lnTo>
                  <a:pt x="3785418" y="343595"/>
                </a:lnTo>
                <a:lnTo>
                  <a:pt x="3785965" y="343946"/>
                </a:lnTo>
                <a:lnTo>
                  <a:pt x="3786511" y="344298"/>
                </a:lnTo>
                <a:lnTo>
                  <a:pt x="3787057" y="344649"/>
                </a:lnTo>
                <a:lnTo>
                  <a:pt x="3787601" y="345001"/>
                </a:lnTo>
                <a:lnTo>
                  <a:pt x="3788145" y="345353"/>
                </a:lnTo>
                <a:lnTo>
                  <a:pt x="3788687" y="345704"/>
                </a:lnTo>
                <a:lnTo>
                  <a:pt x="3789228" y="346056"/>
                </a:lnTo>
                <a:lnTo>
                  <a:pt x="3789767" y="346408"/>
                </a:lnTo>
                <a:lnTo>
                  <a:pt x="3790306" y="346760"/>
                </a:lnTo>
                <a:lnTo>
                  <a:pt x="3790844" y="347112"/>
                </a:lnTo>
                <a:lnTo>
                  <a:pt x="3791381" y="347464"/>
                </a:lnTo>
                <a:lnTo>
                  <a:pt x="3791916" y="347816"/>
                </a:lnTo>
                <a:lnTo>
                  <a:pt x="3792451" y="348169"/>
                </a:lnTo>
                <a:lnTo>
                  <a:pt x="3792984" y="348521"/>
                </a:lnTo>
                <a:lnTo>
                  <a:pt x="3793516" y="348874"/>
                </a:lnTo>
                <a:lnTo>
                  <a:pt x="3794047" y="349226"/>
                </a:lnTo>
                <a:lnTo>
                  <a:pt x="3794577" y="349579"/>
                </a:lnTo>
                <a:lnTo>
                  <a:pt x="3795106" y="349931"/>
                </a:lnTo>
                <a:lnTo>
                  <a:pt x="3795633" y="350284"/>
                </a:lnTo>
                <a:lnTo>
                  <a:pt x="3796160" y="350637"/>
                </a:lnTo>
                <a:lnTo>
                  <a:pt x="3796685" y="350990"/>
                </a:lnTo>
                <a:lnTo>
                  <a:pt x="3797210" y="351342"/>
                </a:lnTo>
                <a:lnTo>
                  <a:pt x="3797733" y="351696"/>
                </a:lnTo>
                <a:lnTo>
                  <a:pt x="3798255" y="352049"/>
                </a:lnTo>
                <a:lnTo>
                  <a:pt x="3798776" y="352402"/>
                </a:lnTo>
                <a:lnTo>
                  <a:pt x="3799296" y="352755"/>
                </a:lnTo>
                <a:lnTo>
                  <a:pt x="3799815" y="353108"/>
                </a:lnTo>
                <a:lnTo>
                  <a:pt x="3800333" y="353462"/>
                </a:lnTo>
                <a:lnTo>
                  <a:pt x="3800849" y="353815"/>
                </a:lnTo>
                <a:lnTo>
                  <a:pt x="3801365" y="354169"/>
                </a:lnTo>
                <a:lnTo>
                  <a:pt x="3801879" y="354523"/>
                </a:lnTo>
                <a:lnTo>
                  <a:pt x="3802392" y="354876"/>
                </a:lnTo>
                <a:lnTo>
                  <a:pt x="3802905" y="355230"/>
                </a:lnTo>
                <a:lnTo>
                  <a:pt x="3803415" y="355584"/>
                </a:lnTo>
                <a:lnTo>
                  <a:pt x="3803925" y="355938"/>
                </a:lnTo>
                <a:lnTo>
                  <a:pt x="3804434" y="356291"/>
                </a:lnTo>
                <a:lnTo>
                  <a:pt x="3804941" y="356645"/>
                </a:lnTo>
                <a:lnTo>
                  <a:pt x="3805448" y="356999"/>
                </a:lnTo>
                <a:lnTo>
                  <a:pt x="3805953" y="357354"/>
                </a:lnTo>
                <a:lnTo>
                  <a:pt x="3806457" y="357708"/>
                </a:lnTo>
                <a:lnTo>
                  <a:pt x="3806960" y="358062"/>
                </a:lnTo>
                <a:lnTo>
                  <a:pt x="3807463" y="358416"/>
                </a:lnTo>
                <a:lnTo>
                  <a:pt x="3807963" y="358771"/>
                </a:lnTo>
                <a:lnTo>
                  <a:pt x="3808463" y="359126"/>
                </a:lnTo>
                <a:lnTo>
                  <a:pt x="3808961" y="359480"/>
                </a:lnTo>
                <a:lnTo>
                  <a:pt x="3809459" y="359835"/>
                </a:lnTo>
                <a:lnTo>
                  <a:pt x="3809955" y="360190"/>
                </a:lnTo>
                <a:lnTo>
                  <a:pt x="3810451" y="360544"/>
                </a:lnTo>
                <a:lnTo>
                  <a:pt x="3810945" y="360899"/>
                </a:lnTo>
                <a:lnTo>
                  <a:pt x="3811437" y="361254"/>
                </a:lnTo>
                <a:lnTo>
                  <a:pt x="3811929" y="361609"/>
                </a:lnTo>
                <a:lnTo>
                  <a:pt x="3812420" y="361964"/>
                </a:lnTo>
                <a:lnTo>
                  <a:pt x="3812909" y="362319"/>
                </a:lnTo>
                <a:lnTo>
                  <a:pt x="3813398" y="362674"/>
                </a:lnTo>
                <a:lnTo>
                  <a:pt x="3813885" y="363030"/>
                </a:lnTo>
                <a:lnTo>
                  <a:pt x="3814371" y="363385"/>
                </a:lnTo>
                <a:lnTo>
                  <a:pt x="3814857" y="363741"/>
                </a:lnTo>
                <a:lnTo>
                  <a:pt x="3815340" y="364096"/>
                </a:lnTo>
                <a:lnTo>
                  <a:pt x="3815823" y="364451"/>
                </a:lnTo>
                <a:lnTo>
                  <a:pt x="3816304" y="364807"/>
                </a:lnTo>
                <a:lnTo>
                  <a:pt x="3816785" y="365163"/>
                </a:lnTo>
                <a:lnTo>
                  <a:pt x="3817264" y="365518"/>
                </a:lnTo>
                <a:lnTo>
                  <a:pt x="3817742" y="365874"/>
                </a:lnTo>
                <a:lnTo>
                  <a:pt x="3818219" y="366230"/>
                </a:lnTo>
                <a:lnTo>
                  <a:pt x="3818695" y="366586"/>
                </a:lnTo>
                <a:lnTo>
                  <a:pt x="3819170" y="366942"/>
                </a:lnTo>
                <a:lnTo>
                  <a:pt x="3819643" y="367298"/>
                </a:lnTo>
                <a:lnTo>
                  <a:pt x="3820116" y="367654"/>
                </a:lnTo>
                <a:lnTo>
                  <a:pt x="3820587" y="368010"/>
                </a:lnTo>
                <a:lnTo>
                  <a:pt x="3821057" y="368367"/>
                </a:lnTo>
                <a:lnTo>
                  <a:pt x="3821526" y="368723"/>
                </a:lnTo>
                <a:lnTo>
                  <a:pt x="3821994" y="369079"/>
                </a:lnTo>
                <a:lnTo>
                  <a:pt x="3822461" y="369436"/>
                </a:lnTo>
                <a:lnTo>
                  <a:pt x="3822926" y="369793"/>
                </a:lnTo>
                <a:lnTo>
                  <a:pt x="3823391" y="370149"/>
                </a:lnTo>
                <a:lnTo>
                  <a:pt x="3823854" y="370506"/>
                </a:lnTo>
                <a:lnTo>
                  <a:pt x="3824316" y="370862"/>
                </a:lnTo>
                <a:lnTo>
                  <a:pt x="3824777" y="371219"/>
                </a:lnTo>
                <a:lnTo>
                  <a:pt x="3825237" y="371576"/>
                </a:lnTo>
                <a:lnTo>
                  <a:pt x="3825696" y="371933"/>
                </a:lnTo>
                <a:lnTo>
                  <a:pt x="3826153" y="372290"/>
                </a:lnTo>
                <a:lnTo>
                  <a:pt x="3826609" y="372647"/>
                </a:lnTo>
                <a:lnTo>
                  <a:pt x="3827065" y="373004"/>
                </a:lnTo>
                <a:lnTo>
                  <a:pt x="3827519" y="373361"/>
                </a:lnTo>
                <a:lnTo>
                  <a:pt x="3827971" y="373718"/>
                </a:lnTo>
                <a:lnTo>
                  <a:pt x="3828423" y="374076"/>
                </a:lnTo>
                <a:lnTo>
                  <a:pt x="3828873" y="374433"/>
                </a:lnTo>
                <a:lnTo>
                  <a:pt x="3829323" y="374790"/>
                </a:lnTo>
                <a:lnTo>
                  <a:pt x="3829771" y="375148"/>
                </a:lnTo>
                <a:lnTo>
                  <a:pt x="3830218" y="375505"/>
                </a:lnTo>
                <a:lnTo>
                  <a:pt x="3830664" y="375863"/>
                </a:lnTo>
                <a:lnTo>
                  <a:pt x="3831109" y="376220"/>
                </a:lnTo>
                <a:lnTo>
                  <a:pt x="3831552" y="376578"/>
                </a:lnTo>
                <a:lnTo>
                  <a:pt x="3831995" y="376936"/>
                </a:lnTo>
                <a:lnTo>
                  <a:pt x="3832436" y="377294"/>
                </a:lnTo>
                <a:lnTo>
                  <a:pt x="3832877" y="377652"/>
                </a:lnTo>
                <a:lnTo>
                  <a:pt x="3833315" y="378010"/>
                </a:lnTo>
                <a:lnTo>
                  <a:pt x="3833753" y="378368"/>
                </a:lnTo>
                <a:lnTo>
                  <a:pt x="3834190" y="378726"/>
                </a:lnTo>
                <a:lnTo>
                  <a:pt x="3834625" y="379084"/>
                </a:lnTo>
                <a:lnTo>
                  <a:pt x="3835059" y="379442"/>
                </a:lnTo>
                <a:lnTo>
                  <a:pt x="3835492" y="379800"/>
                </a:lnTo>
                <a:lnTo>
                  <a:pt x="3835925" y="380159"/>
                </a:lnTo>
                <a:lnTo>
                  <a:pt x="3836355" y="380517"/>
                </a:lnTo>
                <a:lnTo>
                  <a:pt x="3836785" y="380876"/>
                </a:lnTo>
                <a:lnTo>
                  <a:pt x="3837213" y="381234"/>
                </a:lnTo>
                <a:lnTo>
                  <a:pt x="3837640" y="381593"/>
                </a:lnTo>
                <a:lnTo>
                  <a:pt x="3838067" y="381951"/>
                </a:lnTo>
                <a:lnTo>
                  <a:pt x="3838491" y="382310"/>
                </a:lnTo>
                <a:lnTo>
                  <a:pt x="3838915" y="382668"/>
                </a:lnTo>
                <a:lnTo>
                  <a:pt x="3839338" y="383027"/>
                </a:lnTo>
                <a:lnTo>
                  <a:pt x="3839759" y="383386"/>
                </a:lnTo>
                <a:lnTo>
                  <a:pt x="3840180" y="383745"/>
                </a:lnTo>
                <a:lnTo>
                  <a:pt x="3840599" y="384104"/>
                </a:lnTo>
                <a:lnTo>
                  <a:pt x="3841017" y="384463"/>
                </a:lnTo>
                <a:lnTo>
                  <a:pt x="3841433" y="384822"/>
                </a:lnTo>
                <a:lnTo>
                  <a:pt x="3841849" y="385181"/>
                </a:lnTo>
                <a:lnTo>
                  <a:pt x="3842263" y="385540"/>
                </a:lnTo>
                <a:lnTo>
                  <a:pt x="3842676" y="385899"/>
                </a:lnTo>
                <a:lnTo>
                  <a:pt x="3843088" y="386259"/>
                </a:lnTo>
                <a:lnTo>
                  <a:pt x="3843499" y="386618"/>
                </a:lnTo>
                <a:lnTo>
                  <a:pt x="3843909" y="386978"/>
                </a:lnTo>
                <a:lnTo>
                  <a:pt x="3844317" y="387337"/>
                </a:lnTo>
                <a:lnTo>
                  <a:pt x="3844724" y="387696"/>
                </a:lnTo>
                <a:lnTo>
                  <a:pt x="3845130" y="388056"/>
                </a:lnTo>
                <a:lnTo>
                  <a:pt x="3845535" y="388416"/>
                </a:lnTo>
                <a:lnTo>
                  <a:pt x="3845939" y="388775"/>
                </a:lnTo>
                <a:lnTo>
                  <a:pt x="3846341" y="389135"/>
                </a:lnTo>
                <a:lnTo>
                  <a:pt x="3846743" y="389495"/>
                </a:lnTo>
                <a:lnTo>
                  <a:pt x="3847143" y="389854"/>
                </a:lnTo>
                <a:lnTo>
                  <a:pt x="3847541" y="390215"/>
                </a:lnTo>
                <a:lnTo>
                  <a:pt x="3847940" y="390575"/>
                </a:lnTo>
                <a:lnTo>
                  <a:pt x="3848336" y="390934"/>
                </a:lnTo>
                <a:lnTo>
                  <a:pt x="3848731" y="391294"/>
                </a:lnTo>
                <a:lnTo>
                  <a:pt x="3849125" y="391655"/>
                </a:lnTo>
                <a:lnTo>
                  <a:pt x="3849519" y="392015"/>
                </a:lnTo>
                <a:lnTo>
                  <a:pt x="3849911" y="392375"/>
                </a:lnTo>
                <a:lnTo>
                  <a:pt x="3850301" y="392735"/>
                </a:lnTo>
                <a:lnTo>
                  <a:pt x="3850691" y="393096"/>
                </a:lnTo>
                <a:lnTo>
                  <a:pt x="3851079" y="393456"/>
                </a:lnTo>
                <a:lnTo>
                  <a:pt x="3851466" y="393816"/>
                </a:lnTo>
                <a:lnTo>
                  <a:pt x="3851851" y="394177"/>
                </a:lnTo>
                <a:lnTo>
                  <a:pt x="3852236" y="394538"/>
                </a:lnTo>
                <a:lnTo>
                  <a:pt x="3852619" y="394898"/>
                </a:lnTo>
                <a:lnTo>
                  <a:pt x="3853002" y="395258"/>
                </a:lnTo>
                <a:lnTo>
                  <a:pt x="3853383" y="395619"/>
                </a:lnTo>
                <a:lnTo>
                  <a:pt x="3853763" y="395980"/>
                </a:lnTo>
                <a:lnTo>
                  <a:pt x="3854141" y="396341"/>
                </a:lnTo>
                <a:lnTo>
                  <a:pt x="3854519" y="396702"/>
                </a:lnTo>
                <a:lnTo>
                  <a:pt x="3854895" y="397063"/>
                </a:lnTo>
                <a:lnTo>
                  <a:pt x="3855270" y="397423"/>
                </a:lnTo>
                <a:lnTo>
                  <a:pt x="3855644" y="397785"/>
                </a:lnTo>
                <a:lnTo>
                  <a:pt x="3856017" y="398145"/>
                </a:lnTo>
                <a:lnTo>
                  <a:pt x="3856388" y="398507"/>
                </a:lnTo>
                <a:lnTo>
                  <a:pt x="3856759" y="398867"/>
                </a:lnTo>
                <a:lnTo>
                  <a:pt x="3857127" y="399229"/>
                </a:lnTo>
                <a:lnTo>
                  <a:pt x="3857495" y="399590"/>
                </a:lnTo>
                <a:lnTo>
                  <a:pt x="3857862" y="399952"/>
                </a:lnTo>
                <a:lnTo>
                  <a:pt x="3858227" y="400313"/>
                </a:lnTo>
                <a:lnTo>
                  <a:pt x="3858591" y="400674"/>
                </a:lnTo>
                <a:lnTo>
                  <a:pt x="3858955" y="401036"/>
                </a:lnTo>
                <a:lnTo>
                  <a:pt x="3859317" y="401397"/>
                </a:lnTo>
                <a:lnTo>
                  <a:pt x="3859677" y="401759"/>
                </a:lnTo>
                <a:lnTo>
                  <a:pt x="3860036" y="402120"/>
                </a:lnTo>
                <a:lnTo>
                  <a:pt x="3860394" y="402482"/>
                </a:lnTo>
                <a:lnTo>
                  <a:pt x="3860751" y="402844"/>
                </a:lnTo>
                <a:lnTo>
                  <a:pt x="3861107" y="403205"/>
                </a:lnTo>
                <a:lnTo>
                  <a:pt x="3861462" y="403567"/>
                </a:lnTo>
                <a:lnTo>
                  <a:pt x="3861815" y="403929"/>
                </a:lnTo>
                <a:lnTo>
                  <a:pt x="3862167" y="404291"/>
                </a:lnTo>
                <a:lnTo>
                  <a:pt x="3862518" y="404653"/>
                </a:lnTo>
                <a:lnTo>
                  <a:pt x="3862868" y="405014"/>
                </a:lnTo>
                <a:lnTo>
                  <a:pt x="3863216" y="405377"/>
                </a:lnTo>
                <a:lnTo>
                  <a:pt x="3863563" y="405739"/>
                </a:lnTo>
                <a:lnTo>
                  <a:pt x="3863909" y="406101"/>
                </a:lnTo>
                <a:lnTo>
                  <a:pt x="3864254" y="406463"/>
                </a:lnTo>
                <a:lnTo>
                  <a:pt x="3864597" y="406825"/>
                </a:lnTo>
                <a:lnTo>
                  <a:pt x="3864940" y="407188"/>
                </a:lnTo>
                <a:lnTo>
                  <a:pt x="3865281" y="407550"/>
                </a:lnTo>
                <a:lnTo>
                  <a:pt x="3865621" y="407912"/>
                </a:lnTo>
                <a:lnTo>
                  <a:pt x="3865960" y="408274"/>
                </a:lnTo>
                <a:lnTo>
                  <a:pt x="3866297" y="408637"/>
                </a:lnTo>
                <a:lnTo>
                  <a:pt x="3866634" y="408999"/>
                </a:lnTo>
                <a:lnTo>
                  <a:pt x="3866969" y="409362"/>
                </a:lnTo>
                <a:lnTo>
                  <a:pt x="3867303" y="409724"/>
                </a:lnTo>
                <a:lnTo>
                  <a:pt x="3867635" y="410087"/>
                </a:lnTo>
                <a:lnTo>
                  <a:pt x="3867966" y="410450"/>
                </a:lnTo>
                <a:lnTo>
                  <a:pt x="3868297" y="410812"/>
                </a:lnTo>
                <a:lnTo>
                  <a:pt x="3868625" y="411175"/>
                </a:lnTo>
                <a:lnTo>
                  <a:pt x="3868953" y="411538"/>
                </a:lnTo>
                <a:lnTo>
                  <a:pt x="3869279" y="411901"/>
                </a:lnTo>
                <a:lnTo>
                  <a:pt x="3869605" y="412264"/>
                </a:lnTo>
                <a:lnTo>
                  <a:pt x="3869929" y="412626"/>
                </a:lnTo>
                <a:lnTo>
                  <a:pt x="3870251" y="412989"/>
                </a:lnTo>
                <a:lnTo>
                  <a:pt x="3870573" y="413352"/>
                </a:lnTo>
                <a:lnTo>
                  <a:pt x="3870893" y="413715"/>
                </a:lnTo>
                <a:lnTo>
                  <a:pt x="3871213" y="414079"/>
                </a:lnTo>
                <a:lnTo>
                  <a:pt x="3871530" y="414442"/>
                </a:lnTo>
                <a:lnTo>
                  <a:pt x="3871847" y="414805"/>
                </a:lnTo>
                <a:lnTo>
                  <a:pt x="3872162" y="415168"/>
                </a:lnTo>
                <a:lnTo>
                  <a:pt x="3872477" y="415531"/>
                </a:lnTo>
                <a:lnTo>
                  <a:pt x="3872789" y="415895"/>
                </a:lnTo>
                <a:lnTo>
                  <a:pt x="3873101" y="416258"/>
                </a:lnTo>
                <a:lnTo>
                  <a:pt x="3873411" y="416621"/>
                </a:lnTo>
                <a:lnTo>
                  <a:pt x="3873721" y="416985"/>
                </a:lnTo>
                <a:lnTo>
                  <a:pt x="3874028" y="417348"/>
                </a:lnTo>
                <a:lnTo>
                  <a:pt x="3874335" y="417712"/>
                </a:lnTo>
                <a:lnTo>
                  <a:pt x="3874640" y="418075"/>
                </a:lnTo>
                <a:lnTo>
                  <a:pt x="3874945" y="418439"/>
                </a:lnTo>
                <a:lnTo>
                  <a:pt x="3875248" y="418802"/>
                </a:lnTo>
                <a:lnTo>
                  <a:pt x="3875549" y="419166"/>
                </a:lnTo>
                <a:lnTo>
                  <a:pt x="3875850" y="419530"/>
                </a:lnTo>
                <a:lnTo>
                  <a:pt x="3876149" y="419893"/>
                </a:lnTo>
                <a:lnTo>
                  <a:pt x="3876447" y="420257"/>
                </a:lnTo>
                <a:lnTo>
                  <a:pt x="3876744" y="420621"/>
                </a:lnTo>
                <a:lnTo>
                  <a:pt x="3877039" y="420985"/>
                </a:lnTo>
                <a:lnTo>
                  <a:pt x="3877333" y="421349"/>
                </a:lnTo>
                <a:lnTo>
                  <a:pt x="3877627" y="421713"/>
                </a:lnTo>
                <a:lnTo>
                  <a:pt x="3877919" y="422077"/>
                </a:lnTo>
                <a:lnTo>
                  <a:pt x="3878209" y="422441"/>
                </a:lnTo>
                <a:lnTo>
                  <a:pt x="3878499" y="422805"/>
                </a:lnTo>
                <a:lnTo>
                  <a:pt x="3878787" y="423169"/>
                </a:lnTo>
                <a:lnTo>
                  <a:pt x="3879073" y="423533"/>
                </a:lnTo>
                <a:lnTo>
                  <a:pt x="3879359" y="423897"/>
                </a:lnTo>
                <a:lnTo>
                  <a:pt x="3879643" y="424261"/>
                </a:lnTo>
                <a:lnTo>
                  <a:pt x="3879926" y="424626"/>
                </a:lnTo>
                <a:lnTo>
                  <a:pt x="3880208" y="424990"/>
                </a:lnTo>
                <a:lnTo>
                  <a:pt x="3880488" y="425354"/>
                </a:lnTo>
                <a:lnTo>
                  <a:pt x="3880767" y="425719"/>
                </a:lnTo>
                <a:lnTo>
                  <a:pt x="3881045" y="426083"/>
                </a:lnTo>
                <a:lnTo>
                  <a:pt x="3881323" y="426448"/>
                </a:lnTo>
                <a:lnTo>
                  <a:pt x="3881598" y="426812"/>
                </a:lnTo>
                <a:lnTo>
                  <a:pt x="3881872" y="427177"/>
                </a:lnTo>
                <a:lnTo>
                  <a:pt x="3882145" y="427541"/>
                </a:lnTo>
                <a:lnTo>
                  <a:pt x="3882417" y="427906"/>
                </a:lnTo>
                <a:lnTo>
                  <a:pt x="3882687" y="428270"/>
                </a:lnTo>
                <a:lnTo>
                  <a:pt x="3882957" y="428635"/>
                </a:lnTo>
                <a:lnTo>
                  <a:pt x="3883224" y="428999"/>
                </a:lnTo>
                <a:lnTo>
                  <a:pt x="3883491" y="429364"/>
                </a:lnTo>
                <a:lnTo>
                  <a:pt x="3883757" y="429729"/>
                </a:lnTo>
                <a:lnTo>
                  <a:pt x="3884021" y="430094"/>
                </a:lnTo>
                <a:lnTo>
                  <a:pt x="3884283" y="430459"/>
                </a:lnTo>
                <a:lnTo>
                  <a:pt x="3884545" y="430823"/>
                </a:lnTo>
                <a:lnTo>
                  <a:pt x="3884805" y="431188"/>
                </a:lnTo>
                <a:lnTo>
                  <a:pt x="3885065" y="431553"/>
                </a:lnTo>
                <a:lnTo>
                  <a:pt x="3885323" y="431918"/>
                </a:lnTo>
                <a:lnTo>
                  <a:pt x="3885579" y="432283"/>
                </a:lnTo>
                <a:lnTo>
                  <a:pt x="3885834" y="432648"/>
                </a:lnTo>
                <a:lnTo>
                  <a:pt x="3886088" y="433013"/>
                </a:lnTo>
                <a:lnTo>
                  <a:pt x="3886341" y="433378"/>
                </a:lnTo>
                <a:lnTo>
                  <a:pt x="3886592" y="433744"/>
                </a:lnTo>
                <a:lnTo>
                  <a:pt x="3886843" y="434109"/>
                </a:lnTo>
                <a:lnTo>
                  <a:pt x="3887091" y="434474"/>
                </a:lnTo>
                <a:lnTo>
                  <a:pt x="3887339" y="434839"/>
                </a:lnTo>
                <a:lnTo>
                  <a:pt x="3887586" y="435204"/>
                </a:lnTo>
                <a:lnTo>
                  <a:pt x="3887831" y="435570"/>
                </a:lnTo>
                <a:lnTo>
                  <a:pt x="3888075" y="435935"/>
                </a:lnTo>
                <a:lnTo>
                  <a:pt x="3888317" y="436300"/>
                </a:lnTo>
                <a:lnTo>
                  <a:pt x="3888559" y="436666"/>
                </a:lnTo>
                <a:lnTo>
                  <a:pt x="3888799" y="437031"/>
                </a:lnTo>
                <a:lnTo>
                  <a:pt x="3889037" y="437397"/>
                </a:lnTo>
                <a:lnTo>
                  <a:pt x="3889275" y="437762"/>
                </a:lnTo>
                <a:lnTo>
                  <a:pt x="3889511" y="438127"/>
                </a:lnTo>
                <a:lnTo>
                  <a:pt x="3889746" y="438493"/>
                </a:lnTo>
                <a:lnTo>
                  <a:pt x="3889980" y="438859"/>
                </a:lnTo>
                <a:lnTo>
                  <a:pt x="3890212" y="439224"/>
                </a:lnTo>
                <a:lnTo>
                  <a:pt x="3890443" y="439590"/>
                </a:lnTo>
                <a:lnTo>
                  <a:pt x="3890673" y="439956"/>
                </a:lnTo>
                <a:lnTo>
                  <a:pt x="3890901" y="440321"/>
                </a:lnTo>
                <a:lnTo>
                  <a:pt x="3891129" y="440687"/>
                </a:lnTo>
                <a:lnTo>
                  <a:pt x="3891355" y="441053"/>
                </a:lnTo>
                <a:lnTo>
                  <a:pt x="3891579" y="441418"/>
                </a:lnTo>
                <a:lnTo>
                  <a:pt x="3891803" y="441784"/>
                </a:lnTo>
                <a:lnTo>
                  <a:pt x="3892025" y="442150"/>
                </a:lnTo>
                <a:lnTo>
                  <a:pt x="3892246" y="442516"/>
                </a:lnTo>
                <a:lnTo>
                  <a:pt x="3892465" y="442882"/>
                </a:lnTo>
                <a:lnTo>
                  <a:pt x="3892683" y="443248"/>
                </a:lnTo>
                <a:lnTo>
                  <a:pt x="3892901" y="443614"/>
                </a:lnTo>
                <a:lnTo>
                  <a:pt x="3893116" y="443980"/>
                </a:lnTo>
                <a:lnTo>
                  <a:pt x="3893330" y="444346"/>
                </a:lnTo>
                <a:lnTo>
                  <a:pt x="3893543" y="444712"/>
                </a:lnTo>
                <a:lnTo>
                  <a:pt x="3893755" y="445078"/>
                </a:lnTo>
                <a:lnTo>
                  <a:pt x="3893966" y="445444"/>
                </a:lnTo>
                <a:lnTo>
                  <a:pt x="3894175" y="445810"/>
                </a:lnTo>
                <a:lnTo>
                  <a:pt x="3894383" y="446176"/>
                </a:lnTo>
                <a:lnTo>
                  <a:pt x="3894589" y="446542"/>
                </a:lnTo>
                <a:lnTo>
                  <a:pt x="3894795" y="446909"/>
                </a:lnTo>
                <a:lnTo>
                  <a:pt x="3894999" y="447275"/>
                </a:lnTo>
                <a:lnTo>
                  <a:pt x="3895202" y="447641"/>
                </a:lnTo>
                <a:lnTo>
                  <a:pt x="3895403" y="448008"/>
                </a:lnTo>
                <a:lnTo>
                  <a:pt x="3895603" y="448374"/>
                </a:lnTo>
                <a:lnTo>
                  <a:pt x="3895802" y="448740"/>
                </a:lnTo>
                <a:lnTo>
                  <a:pt x="3896000" y="449107"/>
                </a:lnTo>
                <a:lnTo>
                  <a:pt x="3896196" y="449473"/>
                </a:lnTo>
                <a:lnTo>
                  <a:pt x="3896391" y="449839"/>
                </a:lnTo>
                <a:lnTo>
                  <a:pt x="3896584" y="450206"/>
                </a:lnTo>
                <a:lnTo>
                  <a:pt x="3896777" y="450572"/>
                </a:lnTo>
                <a:lnTo>
                  <a:pt x="3896968" y="450939"/>
                </a:lnTo>
                <a:lnTo>
                  <a:pt x="3897157" y="451305"/>
                </a:lnTo>
                <a:lnTo>
                  <a:pt x="3897346" y="451672"/>
                </a:lnTo>
                <a:lnTo>
                  <a:pt x="3897533" y="452038"/>
                </a:lnTo>
                <a:lnTo>
                  <a:pt x="3897719" y="452405"/>
                </a:lnTo>
                <a:lnTo>
                  <a:pt x="3897904" y="452771"/>
                </a:lnTo>
                <a:lnTo>
                  <a:pt x="3898087" y="453138"/>
                </a:lnTo>
                <a:lnTo>
                  <a:pt x="3898269" y="453505"/>
                </a:lnTo>
                <a:lnTo>
                  <a:pt x="3898449" y="453871"/>
                </a:lnTo>
                <a:lnTo>
                  <a:pt x="3898629" y="454238"/>
                </a:lnTo>
                <a:lnTo>
                  <a:pt x="3898807" y="454605"/>
                </a:lnTo>
                <a:lnTo>
                  <a:pt x="3898983" y="454972"/>
                </a:lnTo>
                <a:lnTo>
                  <a:pt x="3899159" y="455338"/>
                </a:lnTo>
                <a:lnTo>
                  <a:pt x="3899333" y="455705"/>
                </a:lnTo>
                <a:lnTo>
                  <a:pt x="3899506" y="456072"/>
                </a:lnTo>
                <a:lnTo>
                  <a:pt x="3899677" y="456439"/>
                </a:lnTo>
                <a:lnTo>
                  <a:pt x="3899847" y="456806"/>
                </a:lnTo>
                <a:lnTo>
                  <a:pt x="3900016" y="457173"/>
                </a:lnTo>
                <a:lnTo>
                  <a:pt x="3900184" y="457539"/>
                </a:lnTo>
                <a:lnTo>
                  <a:pt x="3900350" y="457906"/>
                </a:lnTo>
                <a:lnTo>
                  <a:pt x="3900515" y="458273"/>
                </a:lnTo>
                <a:lnTo>
                  <a:pt x="3900678" y="458640"/>
                </a:lnTo>
                <a:lnTo>
                  <a:pt x="3900840" y="459007"/>
                </a:lnTo>
                <a:lnTo>
                  <a:pt x="3901001" y="459374"/>
                </a:lnTo>
                <a:lnTo>
                  <a:pt x="3901161" y="459741"/>
                </a:lnTo>
                <a:lnTo>
                  <a:pt x="3901319" y="460108"/>
                </a:lnTo>
                <a:lnTo>
                  <a:pt x="3901476" y="460475"/>
                </a:lnTo>
                <a:lnTo>
                  <a:pt x="3901632" y="460843"/>
                </a:lnTo>
                <a:lnTo>
                  <a:pt x="3901786" y="461210"/>
                </a:lnTo>
                <a:lnTo>
                  <a:pt x="3901939" y="461577"/>
                </a:lnTo>
                <a:lnTo>
                  <a:pt x="3902091" y="461944"/>
                </a:lnTo>
                <a:lnTo>
                  <a:pt x="3902241" y="462311"/>
                </a:lnTo>
                <a:lnTo>
                  <a:pt x="3902391" y="462678"/>
                </a:lnTo>
                <a:lnTo>
                  <a:pt x="3902538" y="463046"/>
                </a:lnTo>
                <a:lnTo>
                  <a:pt x="3902684" y="463413"/>
                </a:lnTo>
                <a:lnTo>
                  <a:pt x="3902830" y="463780"/>
                </a:lnTo>
                <a:lnTo>
                  <a:pt x="3902973" y="464148"/>
                </a:lnTo>
                <a:lnTo>
                  <a:pt x="3903116" y="464515"/>
                </a:lnTo>
                <a:lnTo>
                  <a:pt x="3903257" y="464882"/>
                </a:lnTo>
                <a:lnTo>
                  <a:pt x="3903397" y="465249"/>
                </a:lnTo>
                <a:lnTo>
                  <a:pt x="3903535" y="465616"/>
                </a:lnTo>
                <a:lnTo>
                  <a:pt x="3903672" y="465984"/>
                </a:lnTo>
                <a:lnTo>
                  <a:pt x="3903808" y="466351"/>
                </a:lnTo>
                <a:lnTo>
                  <a:pt x="3903943" y="466719"/>
                </a:lnTo>
                <a:lnTo>
                  <a:pt x="3904075" y="467086"/>
                </a:lnTo>
                <a:lnTo>
                  <a:pt x="3904207" y="467454"/>
                </a:lnTo>
                <a:lnTo>
                  <a:pt x="3904338" y="467821"/>
                </a:lnTo>
                <a:lnTo>
                  <a:pt x="3904467" y="468188"/>
                </a:lnTo>
                <a:lnTo>
                  <a:pt x="3904594" y="468556"/>
                </a:lnTo>
                <a:lnTo>
                  <a:pt x="3904721" y="468924"/>
                </a:lnTo>
                <a:lnTo>
                  <a:pt x="3904846" y="469291"/>
                </a:lnTo>
                <a:lnTo>
                  <a:pt x="3904970" y="469658"/>
                </a:lnTo>
                <a:lnTo>
                  <a:pt x="3905092" y="470026"/>
                </a:lnTo>
                <a:lnTo>
                  <a:pt x="3905213" y="470394"/>
                </a:lnTo>
                <a:lnTo>
                  <a:pt x="3905333" y="470761"/>
                </a:lnTo>
                <a:lnTo>
                  <a:pt x="3905452" y="471129"/>
                </a:lnTo>
                <a:lnTo>
                  <a:pt x="3905569" y="471496"/>
                </a:lnTo>
                <a:lnTo>
                  <a:pt x="3905685" y="471864"/>
                </a:lnTo>
                <a:lnTo>
                  <a:pt x="3905799" y="472232"/>
                </a:lnTo>
                <a:lnTo>
                  <a:pt x="3905912" y="472599"/>
                </a:lnTo>
                <a:lnTo>
                  <a:pt x="3906023" y="472967"/>
                </a:lnTo>
                <a:lnTo>
                  <a:pt x="3906134" y="473335"/>
                </a:lnTo>
                <a:lnTo>
                  <a:pt x="3906243" y="473702"/>
                </a:lnTo>
                <a:lnTo>
                  <a:pt x="3906351" y="474070"/>
                </a:lnTo>
                <a:lnTo>
                  <a:pt x="3906457" y="474438"/>
                </a:lnTo>
                <a:lnTo>
                  <a:pt x="3906562" y="474805"/>
                </a:lnTo>
                <a:lnTo>
                  <a:pt x="3906665" y="475173"/>
                </a:lnTo>
                <a:lnTo>
                  <a:pt x="3906768" y="475541"/>
                </a:lnTo>
                <a:lnTo>
                  <a:pt x="3906869" y="475909"/>
                </a:lnTo>
                <a:lnTo>
                  <a:pt x="3906969" y="476277"/>
                </a:lnTo>
                <a:lnTo>
                  <a:pt x="3907067" y="476644"/>
                </a:lnTo>
                <a:lnTo>
                  <a:pt x="3907163" y="477012"/>
                </a:lnTo>
                <a:lnTo>
                  <a:pt x="3907259" y="477380"/>
                </a:lnTo>
                <a:lnTo>
                  <a:pt x="3907287" y="477590"/>
                </a:lnTo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58605" y="2254559"/>
            <a:ext cx="75567" cy="80468"/>
          </a:xfrm>
          <a:custGeom>
            <a:avLst/>
            <a:gdLst/>
            <a:ahLst/>
            <a:cxnLst/>
            <a:rect l="l" t="t" r="r" b="b"/>
            <a:pathLst>
              <a:path w="75567" h="80468">
                <a:moveTo>
                  <a:pt x="75567" y="0"/>
                </a:moveTo>
                <a:lnTo>
                  <a:pt x="0" y="9801"/>
                </a:lnTo>
                <a:lnTo>
                  <a:pt x="47584" y="80468"/>
                </a:lnTo>
                <a:lnTo>
                  <a:pt x="75567" y="0"/>
                </a:lnTo>
                <a:close/>
              </a:path>
            </a:pathLst>
          </a:custGeom>
          <a:solidFill>
            <a:srgbClr val="2129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6951" y="3382358"/>
            <a:ext cx="3909235" cy="779299"/>
          </a:xfrm>
          <a:custGeom>
            <a:avLst/>
            <a:gdLst/>
            <a:ahLst/>
            <a:cxnLst/>
            <a:rect l="l" t="t" r="r" b="b"/>
            <a:pathLst>
              <a:path w="3909235" h="779299">
                <a:moveTo>
                  <a:pt x="3909235" y="276519"/>
                </a:moveTo>
                <a:lnTo>
                  <a:pt x="3902081" y="314049"/>
                </a:lnTo>
                <a:lnTo>
                  <a:pt x="3883749" y="347745"/>
                </a:lnTo>
                <a:lnTo>
                  <a:pt x="3859079" y="376816"/>
                </a:lnTo>
                <a:lnTo>
                  <a:pt x="3830679" y="402362"/>
                </a:lnTo>
                <a:lnTo>
                  <a:pt x="3800049" y="425129"/>
                </a:lnTo>
                <a:lnTo>
                  <a:pt x="3767746" y="445859"/>
                </a:lnTo>
                <a:lnTo>
                  <a:pt x="3734249" y="464925"/>
                </a:lnTo>
                <a:lnTo>
                  <a:pt x="3700370" y="482358"/>
                </a:lnTo>
                <a:lnTo>
                  <a:pt x="3664613" y="499194"/>
                </a:lnTo>
                <a:lnTo>
                  <a:pt x="3629567" y="514442"/>
                </a:lnTo>
                <a:lnTo>
                  <a:pt x="3594182" y="528794"/>
                </a:lnTo>
                <a:lnTo>
                  <a:pt x="3557032" y="542904"/>
                </a:lnTo>
                <a:lnTo>
                  <a:pt x="3519980" y="556132"/>
                </a:lnTo>
                <a:lnTo>
                  <a:pt x="3483294" y="568500"/>
                </a:lnTo>
                <a:lnTo>
                  <a:pt x="3445287" y="580632"/>
                </a:lnTo>
                <a:lnTo>
                  <a:pt x="3407999" y="591929"/>
                </a:lnTo>
                <a:lnTo>
                  <a:pt x="3369596" y="602993"/>
                </a:lnTo>
                <a:lnTo>
                  <a:pt x="3332220" y="613251"/>
                </a:lnTo>
                <a:lnTo>
                  <a:pt x="3293910" y="623283"/>
                </a:lnTo>
                <a:lnTo>
                  <a:pt x="3256898" y="632543"/>
                </a:lnTo>
                <a:lnTo>
                  <a:pt x="3219109" y="641588"/>
                </a:lnTo>
                <a:lnTo>
                  <a:pt x="3180568" y="650411"/>
                </a:lnTo>
                <a:lnTo>
                  <a:pt x="3141302" y="659003"/>
                </a:lnTo>
                <a:lnTo>
                  <a:pt x="3103708" y="666875"/>
                </a:lnTo>
                <a:lnTo>
                  <a:pt x="3065518" y="674532"/>
                </a:lnTo>
                <a:lnTo>
                  <a:pt x="3026756" y="681967"/>
                </a:lnTo>
                <a:lnTo>
                  <a:pt x="2987441" y="689177"/>
                </a:lnTo>
                <a:lnTo>
                  <a:pt x="2947598" y="696154"/>
                </a:lnTo>
                <a:lnTo>
                  <a:pt x="2909786" y="702479"/>
                </a:lnTo>
                <a:lnTo>
                  <a:pt x="2871546" y="708590"/>
                </a:lnTo>
                <a:lnTo>
                  <a:pt x="2832899" y="714482"/>
                </a:lnTo>
                <a:lnTo>
                  <a:pt x="2793862" y="720150"/>
                </a:lnTo>
                <a:lnTo>
                  <a:pt x="2754453" y="725591"/>
                </a:lnTo>
                <a:lnTo>
                  <a:pt x="2714692" y="730798"/>
                </a:lnTo>
                <a:lnTo>
                  <a:pt x="2674597" y="735768"/>
                </a:lnTo>
                <a:lnTo>
                  <a:pt x="2634186" y="740496"/>
                </a:lnTo>
                <a:lnTo>
                  <a:pt x="2596200" y="744685"/>
                </a:lnTo>
                <a:lnTo>
                  <a:pt x="2557970" y="748655"/>
                </a:lnTo>
                <a:lnTo>
                  <a:pt x="2519511" y="752402"/>
                </a:lnTo>
                <a:lnTo>
                  <a:pt x="2480837" y="755922"/>
                </a:lnTo>
                <a:lnTo>
                  <a:pt x="2441964" y="759212"/>
                </a:lnTo>
                <a:lnTo>
                  <a:pt x="2402908" y="762267"/>
                </a:lnTo>
                <a:lnTo>
                  <a:pt x="2363682" y="765084"/>
                </a:lnTo>
                <a:lnTo>
                  <a:pt x="2324302" y="767658"/>
                </a:lnTo>
                <a:lnTo>
                  <a:pt x="2284783" y="769986"/>
                </a:lnTo>
                <a:lnTo>
                  <a:pt x="2245139" y="772064"/>
                </a:lnTo>
                <a:lnTo>
                  <a:pt x="2205386" y="773888"/>
                </a:lnTo>
                <a:lnTo>
                  <a:pt x="2165540" y="775455"/>
                </a:lnTo>
                <a:lnTo>
                  <a:pt x="2125613" y="776760"/>
                </a:lnTo>
                <a:lnTo>
                  <a:pt x="2085623" y="777799"/>
                </a:lnTo>
                <a:lnTo>
                  <a:pt x="2045584" y="778570"/>
                </a:lnTo>
                <a:lnTo>
                  <a:pt x="2005509" y="779067"/>
                </a:lnTo>
                <a:lnTo>
                  <a:pt x="1965416" y="779287"/>
                </a:lnTo>
                <a:lnTo>
                  <a:pt x="1953960" y="779299"/>
                </a:lnTo>
                <a:lnTo>
                  <a:pt x="1951095" y="779297"/>
                </a:lnTo>
                <a:lnTo>
                  <a:pt x="1911000" y="779041"/>
                </a:lnTo>
                <a:lnTo>
                  <a:pt x="1870921" y="778340"/>
                </a:lnTo>
                <a:lnTo>
                  <a:pt x="1830873" y="777200"/>
                </a:lnTo>
                <a:lnTo>
                  <a:pt x="1790870" y="775628"/>
                </a:lnTo>
                <a:lnTo>
                  <a:pt x="1750929" y="773630"/>
                </a:lnTo>
                <a:lnTo>
                  <a:pt x="1711064" y="771212"/>
                </a:lnTo>
                <a:lnTo>
                  <a:pt x="1671290" y="768380"/>
                </a:lnTo>
                <a:lnTo>
                  <a:pt x="1631622" y="765141"/>
                </a:lnTo>
                <a:lnTo>
                  <a:pt x="1592074" y="761500"/>
                </a:lnTo>
                <a:lnTo>
                  <a:pt x="1552664" y="757464"/>
                </a:lnTo>
                <a:lnTo>
                  <a:pt x="1513403" y="753039"/>
                </a:lnTo>
                <a:lnTo>
                  <a:pt x="1474309" y="748231"/>
                </a:lnTo>
                <a:lnTo>
                  <a:pt x="1435396" y="743046"/>
                </a:lnTo>
                <a:lnTo>
                  <a:pt x="1396678" y="737491"/>
                </a:lnTo>
                <a:lnTo>
                  <a:pt x="1358172" y="731571"/>
                </a:lnTo>
                <a:lnTo>
                  <a:pt x="1319892" y="725293"/>
                </a:lnTo>
                <a:lnTo>
                  <a:pt x="1281852" y="718663"/>
                </a:lnTo>
                <a:lnTo>
                  <a:pt x="1244068" y="711687"/>
                </a:lnTo>
                <a:lnTo>
                  <a:pt x="1206556" y="704371"/>
                </a:lnTo>
                <a:lnTo>
                  <a:pt x="1166681" y="696163"/>
                </a:lnTo>
                <a:lnTo>
                  <a:pt x="1127153" y="687579"/>
                </a:lnTo>
                <a:lnTo>
                  <a:pt x="1087990" y="678628"/>
                </a:lnTo>
                <a:lnTo>
                  <a:pt x="1049211" y="669316"/>
                </a:lnTo>
                <a:lnTo>
                  <a:pt x="1010834" y="659652"/>
                </a:lnTo>
                <a:lnTo>
                  <a:pt x="972877" y="649643"/>
                </a:lnTo>
                <a:lnTo>
                  <a:pt x="935358" y="639296"/>
                </a:lnTo>
                <a:lnTo>
                  <a:pt x="898297" y="628620"/>
                </a:lnTo>
                <a:lnTo>
                  <a:pt x="861712" y="617622"/>
                </a:lnTo>
                <a:lnTo>
                  <a:pt x="823233" y="605543"/>
                </a:lnTo>
                <a:lnTo>
                  <a:pt x="785338" y="593116"/>
                </a:lnTo>
                <a:lnTo>
                  <a:pt x="748050" y="580349"/>
                </a:lnTo>
                <a:lnTo>
                  <a:pt x="711392" y="567252"/>
                </a:lnTo>
                <a:lnTo>
                  <a:pt x="675386" y="553834"/>
                </a:lnTo>
                <a:lnTo>
                  <a:pt x="637868" y="539235"/>
                </a:lnTo>
                <a:lnTo>
                  <a:pt x="601138" y="524296"/>
                </a:lnTo>
                <a:lnTo>
                  <a:pt x="565222" y="509026"/>
                </a:lnTo>
                <a:lnTo>
                  <a:pt x="530148" y="493437"/>
                </a:lnTo>
                <a:lnTo>
                  <a:pt x="493958" y="476596"/>
                </a:lnTo>
                <a:lnTo>
                  <a:pt x="458773" y="459423"/>
                </a:lnTo>
                <a:lnTo>
                  <a:pt x="424626" y="441930"/>
                </a:lnTo>
                <a:lnTo>
                  <a:pt x="389742" y="423135"/>
                </a:lnTo>
                <a:lnTo>
                  <a:pt x="356086" y="404014"/>
                </a:lnTo>
                <a:lnTo>
                  <a:pt x="322028" y="383551"/>
                </a:lnTo>
                <a:lnTo>
                  <a:pt x="289416" y="362763"/>
                </a:lnTo>
                <a:lnTo>
                  <a:pt x="256778" y="340606"/>
                </a:lnTo>
                <a:lnTo>
                  <a:pt x="225834" y="318129"/>
                </a:lnTo>
                <a:lnTo>
                  <a:pt x="209625" y="305694"/>
                </a:lnTo>
                <a:lnTo>
                  <a:pt x="208932" y="305151"/>
                </a:lnTo>
                <a:lnTo>
                  <a:pt x="208240" y="304608"/>
                </a:lnTo>
                <a:lnTo>
                  <a:pt x="207550" y="304065"/>
                </a:lnTo>
                <a:lnTo>
                  <a:pt x="206860" y="303522"/>
                </a:lnTo>
                <a:lnTo>
                  <a:pt x="206171" y="302979"/>
                </a:lnTo>
                <a:lnTo>
                  <a:pt x="205483" y="302435"/>
                </a:lnTo>
                <a:lnTo>
                  <a:pt x="204796" y="301892"/>
                </a:lnTo>
                <a:lnTo>
                  <a:pt x="204111" y="301348"/>
                </a:lnTo>
                <a:lnTo>
                  <a:pt x="203426" y="300804"/>
                </a:lnTo>
                <a:lnTo>
                  <a:pt x="202742" y="300260"/>
                </a:lnTo>
                <a:lnTo>
                  <a:pt x="202060" y="299716"/>
                </a:lnTo>
                <a:lnTo>
                  <a:pt x="201378" y="299171"/>
                </a:lnTo>
                <a:lnTo>
                  <a:pt x="200697" y="298627"/>
                </a:lnTo>
                <a:lnTo>
                  <a:pt x="200018" y="298082"/>
                </a:lnTo>
                <a:lnTo>
                  <a:pt x="199339" y="297537"/>
                </a:lnTo>
                <a:lnTo>
                  <a:pt x="198662" y="296992"/>
                </a:lnTo>
                <a:lnTo>
                  <a:pt x="197985" y="296447"/>
                </a:lnTo>
                <a:lnTo>
                  <a:pt x="197309" y="295901"/>
                </a:lnTo>
                <a:lnTo>
                  <a:pt x="196635" y="295356"/>
                </a:lnTo>
                <a:lnTo>
                  <a:pt x="195961" y="294810"/>
                </a:lnTo>
                <a:lnTo>
                  <a:pt x="195288" y="294264"/>
                </a:lnTo>
                <a:lnTo>
                  <a:pt x="194617" y="293718"/>
                </a:lnTo>
                <a:lnTo>
                  <a:pt x="193946" y="293172"/>
                </a:lnTo>
                <a:lnTo>
                  <a:pt x="193277" y="292626"/>
                </a:lnTo>
                <a:lnTo>
                  <a:pt x="192609" y="292079"/>
                </a:lnTo>
                <a:lnTo>
                  <a:pt x="191941" y="291533"/>
                </a:lnTo>
                <a:lnTo>
                  <a:pt x="191275" y="290986"/>
                </a:lnTo>
                <a:lnTo>
                  <a:pt x="190609" y="290439"/>
                </a:lnTo>
                <a:lnTo>
                  <a:pt x="189945" y="289892"/>
                </a:lnTo>
                <a:lnTo>
                  <a:pt x="189282" y="289345"/>
                </a:lnTo>
                <a:lnTo>
                  <a:pt x="188619" y="288798"/>
                </a:lnTo>
                <a:lnTo>
                  <a:pt x="187958" y="288250"/>
                </a:lnTo>
                <a:lnTo>
                  <a:pt x="187298" y="287702"/>
                </a:lnTo>
                <a:lnTo>
                  <a:pt x="186638" y="287154"/>
                </a:lnTo>
                <a:lnTo>
                  <a:pt x="185980" y="286606"/>
                </a:lnTo>
                <a:lnTo>
                  <a:pt x="185323" y="286058"/>
                </a:lnTo>
                <a:lnTo>
                  <a:pt x="184667" y="285510"/>
                </a:lnTo>
                <a:lnTo>
                  <a:pt x="184012" y="284962"/>
                </a:lnTo>
                <a:lnTo>
                  <a:pt x="183358" y="284413"/>
                </a:lnTo>
                <a:lnTo>
                  <a:pt x="182705" y="283864"/>
                </a:lnTo>
                <a:lnTo>
                  <a:pt x="182053" y="283315"/>
                </a:lnTo>
                <a:lnTo>
                  <a:pt x="181402" y="282766"/>
                </a:lnTo>
                <a:lnTo>
                  <a:pt x="180752" y="282217"/>
                </a:lnTo>
                <a:lnTo>
                  <a:pt x="180103" y="281668"/>
                </a:lnTo>
                <a:lnTo>
                  <a:pt x="179455" y="281118"/>
                </a:lnTo>
                <a:lnTo>
                  <a:pt x="178808" y="280568"/>
                </a:lnTo>
                <a:lnTo>
                  <a:pt x="178162" y="280019"/>
                </a:lnTo>
                <a:lnTo>
                  <a:pt x="177518" y="279469"/>
                </a:lnTo>
                <a:lnTo>
                  <a:pt x="176874" y="278918"/>
                </a:lnTo>
                <a:lnTo>
                  <a:pt x="176231" y="278368"/>
                </a:lnTo>
                <a:lnTo>
                  <a:pt x="175589" y="277818"/>
                </a:lnTo>
                <a:lnTo>
                  <a:pt x="174949" y="277267"/>
                </a:lnTo>
                <a:lnTo>
                  <a:pt x="174309" y="276716"/>
                </a:lnTo>
                <a:lnTo>
                  <a:pt x="173670" y="276166"/>
                </a:lnTo>
                <a:lnTo>
                  <a:pt x="173033" y="275615"/>
                </a:lnTo>
                <a:lnTo>
                  <a:pt x="172396" y="275063"/>
                </a:lnTo>
                <a:lnTo>
                  <a:pt x="171761" y="274512"/>
                </a:lnTo>
                <a:lnTo>
                  <a:pt x="171127" y="273961"/>
                </a:lnTo>
                <a:lnTo>
                  <a:pt x="170493" y="273409"/>
                </a:lnTo>
                <a:lnTo>
                  <a:pt x="169861" y="272858"/>
                </a:lnTo>
                <a:lnTo>
                  <a:pt x="169230" y="272306"/>
                </a:lnTo>
                <a:lnTo>
                  <a:pt x="168600" y="271754"/>
                </a:lnTo>
                <a:lnTo>
                  <a:pt x="167970" y="271202"/>
                </a:lnTo>
                <a:lnTo>
                  <a:pt x="167342" y="270649"/>
                </a:lnTo>
                <a:lnTo>
                  <a:pt x="166715" y="270097"/>
                </a:lnTo>
                <a:lnTo>
                  <a:pt x="166089" y="269544"/>
                </a:lnTo>
                <a:lnTo>
                  <a:pt x="165464" y="268991"/>
                </a:lnTo>
                <a:lnTo>
                  <a:pt x="164840" y="268438"/>
                </a:lnTo>
                <a:lnTo>
                  <a:pt x="164218" y="267885"/>
                </a:lnTo>
                <a:lnTo>
                  <a:pt x="163596" y="267332"/>
                </a:lnTo>
                <a:lnTo>
                  <a:pt x="162975" y="266779"/>
                </a:lnTo>
                <a:lnTo>
                  <a:pt x="162355" y="266226"/>
                </a:lnTo>
                <a:lnTo>
                  <a:pt x="161736" y="265672"/>
                </a:lnTo>
                <a:lnTo>
                  <a:pt x="160502" y="264565"/>
                </a:lnTo>
                <a:lnTo>
                  <a:pt x="159272" y="263456"/>
                </a:lnTo>
                <a:lnTo>
                  <a:pt x="158047" y="262348"/>
                </a:lnTo>
                <a:lnTo>
                  <a:pt x="156825" y="261238"/>
                </a:lnTo>
                <a:lnTo>
                  <a:pt x="155608" y="260128"/>
                </a:lnTo>
                <a:lnTo>
                  <a:pt x="154395" y="259018"/>
                </a:lnTo>
                <a:lnTo>
                  <a:pt x="153186" y="257907"/>
                </a:lnTo>
                <a:lnTo>
                  <a:pt x="151982" y="256795"/>
                </a:lnTo>
                <a:lnTo>
                  <a:pt x="150782" y="255683"/>
                </a:lnTo>
                <a:lnTo>
                  <a:pt x="149586" y="254571"/>
                </a:lnTo>
                <a:lnTo>
                  <a:pt x="148394" y="253458"/>
                </a:lnTo>
                <a:lnTo>
                  <a:pt x="147207" y="252344"/>
                </a:lnTo>
                <a:lnTo>
                  <a:pt x="146024" y="251230"/>
                </a:lnTo>
                <a:lnTo>
                  <a:pt x="144845" y="250115"/>
                </a:lnTo>
                <a:lnTo>
                  <a:pt x="143670" y="249000"/>
                </a:lnTo>
                <a:lnTo>
                  <a:pt x="143085" y="248442"/>
                </a:lnTo>
                <a:lnTo>
                  <a:pt x="142500" y="247884"/>
                </a:lnTo>
                <a:lnTo>
                  <a:pt x="141917" y="247326"/>
                </a:lnTo>
                <a:lnTo>
                  <a:pt x="141334" y="246768"/>
                </a:lnTo>
                <a:lnTo>
                  <a:pt x="140753" y="246209"/>
                </a:lnTo>
                <a:lnTo>
                  <a:pt x="140173" y="245651"/>
                </a:lnTo>
                <a:lnTo>
                  <a:pt x="139594" y="245092"/>
                </a:lnTo>
                <a:lnTo>
                  <a:pt x="139015" y="244533"/>
                </a:lnTo>
                <a:lnTo>
                  <a:pt x="138438" y="243974"/>
                </a:lnTo>
                <a:lnTo>
                  <a:pt x="137862" y="243415"/>
                </a:lnTo>
                <a:lnTo>
                  <a:pt x="137288" y="242856"/>
                </a:lnTo>
                <a:lnTo>
                  <a:pt x="136714" y="242297"/>
                </a:lnTo>
                <a:lnTo>
                  <a:pt x="136141" y="241737"/>
                </a:lnTo>
                <a:lnTo>
                  <a:pt x="135570" y="241178"/>
                </a:lnTo>
                <a:lnTo>
                  <a:pt x="134999" y="240618"/>
                </a:lnTo>
                <a:lnTo>
                  <a:pt x="134430" y="240058"/>
                </a:lnTo>
                <a:lnTo>
                  <a:pt x="133861" y="239498"/>
                </a:lnTo>
                <a:lnTo>
                  <a:pt x="133294" y="238938"/>
                </a:lnTo>
                <a:lnTo>
                  <a:pt x="132728" y="238378"/>
                </a:lnTo>
                <a:lnTo>
                  <a:pt x="132162" y="237818"/>
                </a:lnTo>
                <a:lnTo>
                  <a:pt x="131598" y="237257"/>
                </a:lnTo>
                <a:lnTo>
                  <a:pt x="131036" y="236697"/>
                </a:lnTo>
                <a:lnTo>
                  <a:pt x="130474" y="236136"/>
                </a:lnTo>
                <a:lnTo>
                  <a:pt x="129913" y="235575"/>
                </a:lnTo>
                <a:lnTo>
                  <a:pt x="129353" y="235014"/>
                </a:lnTo>
                <a:lnTo>
                  <a:pt x="128795" y="234453"/>
                </a:lnTo>
                <a:lnTo>
                  <a:pt x="128237" y="233892"/>
                </a:lnTo>
                <a:lnTo>
                  <a:pt x="127681" y="233331"/>
                </a:lnTo>
                <a:lnTo>
                  <a:pt x="127126" y="232769"/>
                </a:lnTo>
                <a:lnTo>
                  <a:pt x="126572" y="232208"/>
                </a:lnTo>
                <a:lnTo>
                  <a:pt x="126018" y="231646"/>
                </a:lnTo>
                <a:lnTo>
                  <a:pt x="125466" y="231084"/>
                </a:lnTo>
                <a:lnTo>
                  <a:pt x="124916" y="230522"/>
                </a:lnTo>
                <a:lnTo>
                  <a:pt x="124366" y="229960"/>
                </a:lnTo>
                <a:lnTo>
                  <a:pt x="123817" y="229398"/>
                </a:lnTo>
                <a:lnTo>
                  <a:pt x="123270" y="228835"/>
                </a:lnTo>
                <a:lnTo>
                  <a:pt x="122723" y="228273"/>
                </a:lnTo>
                <a:lnTo>
                  <a:pt x="122178" y="227710"/>
                </a:lnTo>
                <a:lnTo>
                  <a:pt x="121633" y="227148"/>
                </a:lnTo>
                <a:lnTo>
                  <a:pt x="121090" y="226585"/>
                </a:lnTo>
                <a:lnTo>
                  <a:pt x="120548" y="226022"/>
                </a:lnTo>
                <a:lnTo>
                  <a:pt x="120007" y="225459"/>
                </a:lnTo>
                <a:lnTo>
                  <a:pt x="119467" y="224896"/>
                </a:lnTo>
                <a:lnTo>
                  <a:pt x="118928" y="224332"/>
                </a:lnTo>
                <a:lnTo>
                  <a:pt x="118391" y="223769"/>
                </a:lnTo>
                <a:lnTo>
                  <a:pt x="117854" y="223205"/>
                </a:lnTo>
                <a:lnTo>
                  <a:pt x="117318" y="222642"/>
                </a:lnTo>
                <a:lnTo>
                  <a:pt x="116784" y="222078"/>
                </a:lnTo>
                <a:lnTo>
                  <a:pt x="116251" y="221514"/>
                </a:lnTo>
                <a:lnTo>
                  <a:pt x="115719" y="220950"/>
                </a:lnTo>
                <a:lnTo>
                  <a:pt x="115188" y="220386"/>
                </a:lnTo>
                <a:lnTo>
                  <a:pt x="114658" y="219821"/>
                </a:lnTo>
                <a:lnTo>
                  <a:pt x="114129" y="219257"/>
                </a:lnTo>
                <a:lnTo>
                  <a:pt x="113601" y="218693"/>
                </a:lnTo>
                <a:lnTo>
                  <a:pt x="113075" y="218128"/>
                </a:lnTo>
                <a:lnTo>
                  <a:pt x="112549" y="217563"/>
                </a:lnTo>
                <a:lnTo>
                  <a:pt x="112025" y="216998"/>
                </a:lnTo>
                <a:lnTo>
                  <a:pt x="111502" y="216433"/>
                </a:lnTo>
                <a:lnTo>
                  <a:pt x="110980" y="215868"/>
                </a:lnTo>
                <a:lnTo>
                  <a:pt x="110458" y="215303"/>
                </a:lnTo>
                <a:lnTo>
                  <a:pt x="109938" y="214738"/>
                </a:lnTo>
                <a:lnTo>
                  <a:pt x="109420" y="214172"/>
                </a:lnTo>
                <a:lnTo>
                  <a:pt x="108902" y="213607"/>
                </a:lnTo>
                <a:lnTo>
                  <a:pt x="108386" y="213041"/>
                </a:lnTo>
                <a:lnTo>
                  <a:pt x="107870" y="212475"/>
                </a:lnTo>
                <a:lnTo>
                  <a:pt x="107356" y="211909"/>
                </a:lnTo>
                <a:lnTo>
                  <a:pt x="106842" y="211343"/>
                </a:lnTo>
                <a:lnTo>
                  <a:pt x="106330" y="210777"/>
                </a:lnTo>
                <a:lnTo>
                  <a:pt x="105820" y="210211"/>
                </a:lnTo>
                <a:lnTo>
                  <a:pt x="105310" y="209644"/>
                </a:lnTo>
                <a:lnTo>
                  <a:pt x="104801" y="209078"/>
                </a:lnTo>
                <a:lnTo>
                  <a:pt x="104293" y="208512"/>
                </a:lnTo>
                <a:lnTo>
                  <a:pt x="103787" y="207945"/>
                </a:lnTo>
                <a:lnTo>
                  <a:pt x="103282" y="207378"/>
                </a:lnTo>
                <a:lnTo>
                  <a:pt x="102777" y="206811"/>
                </a:lnTo>
                <a:lnTo>
                  <a:pt x="102274" y="206244"/>
                </a:lnTo>
                <a:lnTo>
                  <a:pt x="101772" y="205677"/>
                </a:lnTo>
                <a:lnTo>
                  <a:pt x="101272" y="205109"/>
                </a:lnTo>
                <a:lnTo>
                  <a:pt x="100772" y="204542"/>
                </a:lnTo>
                <a:lnTo>
                  <a:pt x="100273" y="203975"/>
                </a:lnTo>
                <a:lnTo>
                  <a:pt x="99280" y="202839"/>
                </a:lnTo>
                <a:lnTo>
                  <a:pt x="98290" y="201704"/>
                </a:lnTo>
                <a:lnTo>
                  <a:pt x="97306" y="200567"/>
                </a:lnTo>
                <a:lnTo>
                  <a:pt x="96815" y="199999"/>
                </a:lnTo>
                <a:lnTo>
                  <a:pt x="96325" y="199431"/>
                </a:lnTo>
                <a:lnTo>
                  <a:pt x="95837" y="198863"/>
                </a:lnTo>
                <a:lnTo>
                  <a:pt x="95350" y="198294"/>
                </a:lnTo>
                <a:lnTo>
                  <a:pt x="94864" y="197725"/>
                </a:lnTo>
                <a:lnTo>
                  <a:pt x="94378" y="197156"/>
                </a:lnTo>
                <a:lnTo>
                  <a:pt x="93895" y="196587"/>
                </a:lnTo>
                <a:lnTo>
                  <a:pt x="93412" y="196019"/>
                </a:lnTo>
                <a:lnTo>
                  <a:pt x="92930" y="195449"/>
                </a:lnTo>
                <a:lnTo>
                  <a:pt x="92450" y="194880"/>
                </a:lnTo>
                <a:lnTo>
                  <a:pt x="91971" y="194311"/>
                </a:lnTo>
                <a:lnTo>
                  <a:pt x="91492" y="193741"/>
                </a:lnTo>
                <a:lnTo>
                  <a:pt x="91016" y="193172"/>
                </a:lnTo>
                <a:lnTo>
                  <a:pt x="90540" y="192602"/>
                </a:lnTo>
                <a:lnTo>
                  <a:pt x="90065" y="192032"/>
                </a:lnTo>
                <a:lnTo>
                  <a:pt x="89591" y="191463"/>
                </a:lnTo>
                <a:lnTo>
                  <a:pt x="89119" y="190892"/>
                </a:lnTo>
                <a:lnTo>
                  <a:pt x="88648" y="190322"/>
                </a:lnTo>
                <a:lnTo>
                  <a:pt x="88178" y="189752"/>
                </a:lnTo>
                <a:lnTo>
                  <a:pt x="87708" y="189182"/>
                </a:lnTo>
                <a:lnTo>
                  <a:pt x="87241" y="188612"/>
                </a:lnTo>
                <a:lnTo>
                  <a:pt x="86774" y="188041"/>
                </a:lnTo>
                <a:lnTo>
                  <a:pt x="86308" y="187471"/>
                </a:lnTo>
                <a:lnTo>
                  <a:pt x="85844" y="186900"/>
                </a:lnTo>
                <a:lnTo>
                  <a:pt x="85381" y="186329"/>
                </a:lnTo>
                <a:lnTo>
                  <a:pt x="84919" y="185758"/>
                </a:lnTo>
                <a:lnTo>
                  <a:pt x="84458" y="185187"/>
                </a:lnTo>
                <a:lnTo>
                  <a:pt x="83998" y="184616"/>
                </a:lnTo>
                <a:lnTo>
                  <a:pt x="83539" y="184045"/>
                </a:lnTo>
                <a:lnTo>
                  <a:pt x="83082" y="183474"/>
                </a:lnTo>
                <a:lnTo>
                  <a:pt x="82626" y="182902"/>
                </a:lnTo>
                <a:lnTo>
                  <a:pt x="82170" y="182331"/>
                </a:lnTo>
                <a:lnTo>
                  <a:pt x="81716" y="181759"/>
                </a:lnTo>
                <a:lnTo>
                  <a:pt x="81264" y="181187"/>
                </a:lnTo>
                <a:lnTo>
                  <a:pt x="80812" y="180616"/>
                </a:lnTo>
                <a:lnTo>
                  <a:pt x="80361" y="180044"/>
                </a:lnTo>
                <a:lnTo>
                  <a:pt x="79912" y="179472"/>
                </a:lnTo>
                <a:lnTo>
                  <a:pt x="79464" y="178900"/>
                </a:lnTo>
                <a:lnTo>
                  <a:pt x="79016" y="178327"/>
                </a:lnTo>
                <a:lnTo>
                  <a:pt x="78570" y="177755"/>
                </a:lnTo>
                <a:lnTo>
                  <a:pt x="78126" y="177183"/>
                </a:lnTo>
                <a:lnTo>
                  <a:pt x="77682" y="176610"/>
                </a:lnTo>
                <a:lnTo>
                  <a:pt x="77240" y="176038"/>
                </a:lnTo>
                <a:lnTo>
                  <a:pt x="76798" y="175465"/>
                </a:lnTo>
                <a:lnTo>
                  <a:pt x="76358" y="174892"/>
                </a:lnTo>
                <a:lnTo>
                  <a:pt x="75920" y="174319"/>
                </a:lnTo>
                <a:lnTo>
                  <a:pt x="75482" y="173746"/>
                </a:lnTo>
                <a:lnTo>
                  <a:pt x="75045" y="173173"/>
                </a:lnTo>
                <a:lnTo>
                  <a:pt x="74610" y="172600"/>
                </a:lnTo>
                <a:lnTo>
                  <a:pt x="74175" y="172027"/>
                </a:lnTo>
                <a:lnTo>
                  <a:pt x="73742" y="171454"/>
                </a:lnTo>
                <a:lnTo>
                  <a:pt x="73310" y="170880"/>
                </a:lnTo>
                <a:lnTo>
                  <a:pt x="72880" y="170306"/>
                </a:lnTo>
                <a:lnTo>
                  <a:pt x="72450" y="169733"/>
                </a:lnTo>
                <a:lnTo>
                  <a:pt x="72022" y="169159"/>
                </a:lnTo>
                <a:lnTo>
                  <a:pt x="71594" y="168585"/>
                </a:lnTo>
                <a:lnTo>
                  <a:pt x="71168" y="168012"/>
                </a:lnTo>
                <a:lnTo>
                  <a:pt x="70743" y="167438"/>
                </a:lnTo>
                <a:lnTo>
                  <a:pt x="70320" y="166863"/>
                </a:lnTo>
                <a:lnTo>
                  <a:pt x="69897" y="166289"/>
                </a:lnTo>
                <a:lnTo>
                  <a:pt x="69476" y="165715"/>
                </a:lnTo>
                <a:lnTo>
                  <a:pt x="69055" y="165141"/>
                </a:lnTo>
                <a:lnTo>
                  <a:pt x="68636" y="164566"/>
                </a:lnTo>
                <a:lnTo>
                  <a:pt x="68218" y="163991"/>
                </a:lnTo>
                <a:lnTo>
                  <a:pt x="67802" y="163417"/>
                </a:lnTo>
                <a:lnTo>
                  <a:pt x="67386" y="162842"/>
                </a:lnTo>
                <a:lnTo>
                  <a:pt x="66972" y="162267"/>
                </a:lnTo>
                <a:lnTo>
                  <a:pt x="66559" y="161692"/>
                </a:lnTo>
                <a:lnTo>
                  <a:pt x="66147" y="161118"/>
                </a:lnTo>
                <a:lnTo>
                  <a:pt x="65736" y="160542"/>
                </a:lnTo>
                <a:lnTo>
                  <a:pt x="65326" y="159967"/>
                </a:lnTo>
                <a:lnTo>
                  <a:pt x="64918" y="159392"/>
                </a:lnTo>
                <a:lnTo>
                  <a:pt x="64511" y="158817"/>
                </a:lnTo>
                <a:lnTo>
                  <a:pt x="64104" y="158241"/>
                </a:lnTo>
                <a:lnTo>
                  <a:pt x="63700" y="157665"/>
                </a:lnTo>
                <a:lnTo>
                  <a:pt x="63296" y="157090"/>
                </a:lnTo>
                <a:lnTo>
                  <a:pt x="62894" y="156514"/>
                </a:lnTo>
                <a:lnTo>
                  <a:pt x="62492" y="155938"/>
                </a:lnTo>
                <a:lnTo>
                  <a:pt x="62092" y="155362"/>
                </a:lnTo>
                <a:lnTo>
                  <a:pt x="61693" y="154787"/>
                </a:lnTo>
                <a:lnTo>
                  <a:pt x="61295" y="154210"/>
                </a:lnTo>
                <a:lnTo>
                  <a:pt x="60899" y="153634"/>
                </a:lnTo>
                <a:lnTo>
                  <a:pt x="60503" y="153058"/>
                </a:lnTo>
                <a:lnTo>
                  <a:pt x="60109" y="152482"/>
                </a:lnTo>
                <a:lnTo>
                  <a:pt x="59716" y="151905"/>
                </a:lnTo>
                <a:lnTo>
                  <a:pt x="59324" y="151329"/>
                </a:lnTo>
                <a:lnTo>
                  <a:pt x="58934" y="150752"/>
                </a:lnTo>
                <a:lnTo>
                  <a:pt x="58544" y="150176"/>
                </a:lnTo>
                <a:lnTo>
                  <a:pt x="58156" y="149599"/>
                </a:lnTo>
                <a:lnTo>
                  <a:pt x="57769" y="149022"/>
                </a:lnTo>
                <a:lnTo>
                  <a:pt x="57383" y="148445"/>
                </a:lnTo>
                <a:lnTo>
                  <a:pt x="56998" y="147868"/>
                </a:lnTo>
                <a:lnTo>
                  <a:pt x="56615" y="147291"/>
                </a:lnTo>
                <a:lnTo>
                  <a:pt x="56233" y="146714"/>
                </a:lnTo>
                <a:lnTo>
                  <a:pt x="55852" y="146136"/>
                </a:lnTo>
                <a:lnTo>
                  <a:pt x="55472" y="145559"/>
                </a:lnTo>
                <a:lnTo>
                  <a:pt x="55093" y="144982"/>
                </a:lnTo>
                <a:lnTo>
                  <a:pt x="54716" y="144404"/>
                </a:lnTo>
                <a:lnTo>
                  <a:pt x="54340" y="143827"/>
                </a:lnTo>
                <a:lnTo>
                  <a:pt x="53964" y="143249"/>
                </a:lnTo>
                <a:lnTo>
                  <a:pt x="53591" y="142671"/>
                </a:lnTo>
                <a:lnTo>
                  <a:pt x="53218" y="142093"/>
                </a:lnTo>
                <a:lnTo>
                  <a:pt x="52846" y="141516"/>
                </a:lnTo>
                <a:lnTo>
                  <a:pt x="52476" y="140937"/>
                </a:lnTo>
                <a:lnTo>
                  <a:pt x="52107" y="140359"/>
                </a:lnTo>
                <a:lnTo>
                  <a:pt x="51740" y="139781"/>
                </a:lnTo>
                <a:lnTo>
                  <a:pt x="51373" y="139203"/>
                </a:lnTo>
                <a:lnTo>
                  <a:pt x="51008" y="138625"/>
                </a:lnTo>
                <a:lnTo>
                  <a:pt x="50643" y="138046"/>
                </a:lnTo>
                <a:lnTo>
                  <a:pt x="50280" y="137468"/>
                </a:lnTo>
                <a:lnTo>
                  <a:pt x="49918" y="136890"/>
                </a:lnTo>
                <a:lnTo>
                  <a:pt x="49558" y="136311"/>
                </a:lnTo>
                <a:lnTo>
                  <a:pt x="49198" y="135732"/>
                </a:lnTo>
                <a:lnTo>
                  <a:pt x="48840" y="135153"/>
                </a:lnTo>
                <a:lnTo>
                  <a:pt x="48483" y="134575"/>
                </a:lnTo>
                <a:lnTo>
                  <a:pt x="48128" y="133996"/>
                </a:lnTo>
                <a:lnTo>
                  <a:pt x="47773" y="133417"/>
                </a:lnTo>
                <a:lnTo>
                  <a:pt x="47420" y="132837"/>
                </a:lnTo>
                <a:lnTo>
                  <a:pt x="47068" y="132258"/>
                </a:lnTo>
                <a:lnTo>
                  <a:pt x="46717" y="131679"/>
                </a:lnTo>
                <a:lnTo>
                  <a:pt x="46367" y="131100"/>
                </a:lnTo>
                <a:lnTo>
                  <a:pt x="46018" y="130521"/>
                </a:lnTo>
                <a:lnTo>
                  <a:pt x="45671" y="129941"/>
                </a:lnTo>
                <a:lnTo>
                  <a:pt x="45325" y="129362"/>
                </a:lnTo>
                <a:lnTo>
                  <a:pt x="44980" y="128782"/>
                </a:lnTo>
                <a:lnTo>
                  <a:pt x="44637" y="128202"/>
                </a:lnTo>
                <a:lnTo>
                  <a:pt x="44294" y="127622"/>
                </a:lnTo>
                <a:lnTo>
                  <a:pt x="43954" y="127042"/>
                </a:lnTo>
                <a:lnTo>
                  <a:pt x="43614" y="126463"/>
                </a:lnTo>
                <a:lnTo>
                  <a:pt x="43275" y="125883"/>
                </a:lnTo>
                <a:lnTo>
                  <a:pt x="42937" y="125303"/>
                </a:lnTo>
                <a:lnTo>
                  <a:pt x="42601" y="124722"/>
                </a:lnTo>
                <a:lnTo>
                  <a:pt x="42266" y="124143"/>
                </a:lnTo>
                <a:lnTo>
                  <a:pt x="41932" y="123562"/>
                </a:lnTo>
                <a:lnTo>
                  <a:pt x="41600" y="122982"/>
                </a:lnTo>
                <a:lnTo>
                  <a:pt x="41268" y="122402"/>
                </a:lnTo>
                <a:lnTo>
                  <a:pt x="40938" y="121821"/>
                </a:lnTo>
                <a:lnTo>
                  <a:pt x="40609" y="121240"/>
                </a:lnTo>
                <a:lnTo>
                  <a:pt x="40282" y="120660"/>
                </a:lnTo>
                <a:lnTo>
                  <a:pt x="39955" y="120079"/>
                </a:lnTo>
                <a:lnTo>
                  <a:pt x="39630" y="119498"/>
                </a:lnTo>
                <a:lnTo>
                  <a:pt x="39306" y="118918"/>
                </a:lnTo>
                <a:lnTo>
                  <a:pt x="38983" y="118337"/>
                </a:lnTo>
                <a:lnTo>
                  <a:pt x="38662" y="117756"/>
                </a:lnTo>
                <a:lnTo>
                  <a:pt x="38341" y="117175"/>
                </a:lnTo>
                <a:lnTo>
                  <a:pt x="38022" y="116594"/>
                </a:lnTo>
                <a:lnTo>
                  <a:pt x="37704" y="116013"/>
                </a:lnTo>
                <a:lnTo>
                  <a:pt x="37388" y="115431"/>
                </a:lnTo>
                <a:lnTo>
                  <a:pt x="37072" y="114850"/>
                </a:lnTo>
                <a:lnTo>
                  <a:pt x="36758" y="114269"/>
                </a:lnTo>
                <a:lnTo>
                  <a:pt x="36446" y="113687"/>
                </a:lnTo>
                <a:lnTo>
                  <a:pt x="36134" y="113106"/>
                </a:lnTo>
                <a:lnTo>
                  <a:pt x="35823" y="112524"/>
                </a:lnTo>
                <a:lnTo>
                  <a:pt x="35514" y="111943"/>
                </a:lnTo>
                <a:lnTo>
                  <a:pt x="35206" y="111361"/>
                </a:lnTo>
                <a:lnTo>
                  <a:pt x="34900" y="110779"/>
                </a:lnTo>
                <a:lnTo>
                  <a:pt x="34594" y="110197"/>
                </a:lnTo>
                <a:lnTo>
                  <a:pt x="34290" y="109615"/>
                </a:lnTo>
                <a:lnTo>
                  <a:pt x="33987" y="109033"/>
                </a:lnTo>
                <a:lnTo>
                  <a:pt x="33685" y="108451"/>
                </a:lnTo>
                <a:lnTo>
                  <a:pt x="33385" y="107869"/>
                </a:lnTo>
                <a:lnTo>
                  <a:pt x="33086" y="107287"/>
                </a:lnTo>
                <a:lnTo>
                  <a:pt x="32788" y="106705"/>
                </a:lnTo>
                <a:lnTo>
                  <a:pt x="32491" y="106123"/>
                </a:lnTo>
                <a:lnTo>
                  <a:pt x="32195" y="105540"/>
                </a:lnTo>
                <a:lnTo>
                  <a:pt x="31901" y="104958"/>
                </a:lnTo>
                <a:lnTo>
                  <a:pt x="31608" y="104376"/>
                </a:lnTo>
                <a:lnTo>
                  <a:pt x="31316" y="103793"/>
                </a:lnTo>
                <a:lnTo>
                  <a:pt x="31026" y="103210"/>
                </a:lnTo>
                <a:lnTo>
                  <a:pt x="30736" y="102628"/>
                </a:lnTo>
                <a:lnTo>
                  <a:pt x="30448" y="102045"/>
                </a:lnTo>
                <a:lnTo>
                  <a:pt x="30162" y="101462"/>
                </a:lnTo>
                <a:lnTo>
                  <a:pt x="29876" y="100879"/>
                </a:lnTo>
                <a:lnTo>
                  <a:pt x="29592" y="100296"/>
                </a:lnTo>
                <a:lnTo>
                  <a:pt x="29309" y="99714"/>
                </a:lnTo>
                <a:lnTo>
                  <a:pt x="29027" y="99131"/>
                </a:lnTo>
                <a:lnTo>
                  <a:pt x="28746" y="98548"/>
                </a:lnTo>
                <a:lnTo>
                  <a:pt x="28467" y="97964"/>
                </a:lnTo>
                <a:lnTo>
                  <a:pt x="28189" y="97381"/>
                </a:lnTo>
                <a:lnTo>
                  <a:pt x="27912" y="96798"/>
                </a:lnTo>
                <a:lnTo>
                  <a:pt x="27637" y="96215"/>
                </a:lnTo>
                <a:lnTo>
                  <a:pt x="27363" y="95631"/>
                </a:lnTo>
                <a:lnTo>
                  <a:pt x="27090" y="95048"/>
                </a:lnTo>
                <a:lnTo>
                  <a:pt x="26818" y="94464"/>
                </a:lnTo>
                <a:lnTo>
                  <a:pt x="26548" y="93881"/>
                </a:lnTo>
                <a:lnTo>
                  <a:pt x="26278" y="93297"/>
                </a:lnTo>
                <a:lnTo>
                  <a:pt x="26010" y="92714"/>
                </a:lnTo>
                <a:lnTo>
                  <a:pt x="25744" y="92130"/>
                </a:lnTo>
                <a:lnTo>
                  <a:pt x="25478" y="91546"/>
                </a:lnTo>
                <a:lnTo>
                  <a:pt x="25214" y="90962"/>
                </a:lnTo>
                <a:lnTo>
                  <a:pt x="24951" y="90378"/>
                </a:lnTo>
                <a:lnTo>
                  <a:pt x="24690" y="89794"/>
                </a:lnTo>
                <a:lnTo>
                  <a:pt x="24429" y="89211"/>
                </a:lnTo>
                <a:lnTo>
                  <a:pt x="24170" y="88627"/>
                </a:lnTo>
                <a:lnTo>
                  <a:pt x="23912" y="88043"/>
                </a:lnTo>
                <a:lnTo>
                  <a:pt x="23656" y="87458"/>
                </a:lnTo>
                <a:lnTo>
                  <a:pt x="23400" y="86874"/>
                </a:lnTo>
                <a:lnTo>
                  <a:pt x="23146" y="86290"/>
                </a:lnTo>
                <a:lnTo>
                  <a:pt x="22894" y="85705"/>
                </a:lnTo>
                <a:lnTo>
                  <a:pt x="22642" y="85121"/>
                </a:lnTo>
                <a:lnTo>
                  <a:pt x="22143" y="83952"/>
                </a:lnTo>
                <a:lnTo>
                  <a:pt x="21649" y="82783"/>
                </a:lnTo>
                <a:lnTo>
                  <a:pt x="21160" y="81614"/>
                </a:lnTo>
                <a:lnTo>
                  <a:pt x="20676" y="80445"/>
                </a:lnTo>
                <a:lnTo>
                  <a:pt x="20197" y="79275"/>
                </a:lnTo>
                <a:lnTo>
                  <a:pt x="19724" y="78105"/>
                </a:lnTo>
                <a:lnTo>
                  <a:pt x="19255" y="76935"/>
                </a:lnTo>
                <a:lnTo>
                  <a:pt x="18792" y="75765"/>
                </a:lnTo>
                <a:lnTo>
                  <a:pt x="18333" y="74594"/>
                </a:lnTo>
                <a:lnTo>
                  <a:pt x="17880" y="73423"/>
                </a:lnTo>
                <a:lnTo>
                  <a:pt x="17432" y="72252"/>
                </a:lnTo>
                <a:lnTo>
                  <a:pt x="16989" y="71081"/>
                </a:lnTo>
                <a:lnTo>
                  <a:pt x="16551" y="69910"/>
                </a:lnTo>
                <a:lnTo>
                  <a:pt x="16119" y="68739"/>
                </a:lnTo>
                <a:lnTo>
                  <a:pt x="15691" y="67567"/>
                </a:lnTo>
                <a:lnTo>
                  <a:pt x="15269" y="66395"/>
                </a:lnTo>
                <a:lnTo>
                  <a:pt x="14852" y="65223"/>
                </a:lnTo>
                <a:lnTo>
                  <a:pt x="14440" y="64051"/>
                </a:lnTo>
                <a:lnTo>
                  <a:pt x="14033" y="62879"/>
                </a:lnTo>
                <a:lnTo>
                  <a:pt x="13832" y="62293"/>
                </a:lnTo>
                <a:lnTo>
                  <a:pt x="13631" y="61706"/>
                </a:lnTo>
                <a:lnTo>
                  <a:pt x="13432" y="61120"/>
                </a:lnTo>
                <a:lnTo>
                  <a:pt x="13235" y="60534"/>
                </a:lnTo>
                <a:lnTo>
                  <a:pt x="13039" y="59947"/>
                </a:lnTo>
                <a:lnTo>
                  <a:pt x="12844" y="59361"/>
                </a:lnTo>
                <a:lnTo>
                  <a:pt x="12650" y="58775"/>
                </a:lnTo>
                <a:lnTo>
                  <a:pt x="12458" y="58188"/>
                </a:lnTo>
                <a:lnTo>
                  <a:pt x="12267" y="57601"/>
                </a:lnTo>
                <a:lnTo>
                  <a:pt x="12077" y="57015"/>
                </a:lnTo>
                <a:lnTo>
                  <a:pt x="11888" y="56428"/>
                </a:lnTo>
                <a:lnTo>
                  <a:pt x="11701" y="55841"/>
                </a:lnTo>
                <a:lnTo>
                  <a:pt x="11516" y="55255"/>
                </a:lnTo>
                <a:lnTo>
                  <a:pt x="11331" y="54668"/>
                </a:lnTo>
                <a:lnTo>
                  <a:pt x="11148" y="54081"/>
                </a:lnTo>
                <a:lnTo>
                  <a:pt x="10966" y="53495"/>
                </a:lnTo>
                <a:lnTo>
                  <a:pt x="10785" y="52908"/>
                </a:lnTo>
                <a:lnTo>
                  <a:pt x="10606" y="52321"/>
                </a:lnTo>
                <a:lnTo>
                  <a:pt x="10428" y="51734"/>
                </a:lnTo>
                <a:lnTo>
                  <a:pt x="10251" y="51147"/>
                </a:lnTo>
                <a:lnTo>
                  <a:pt x="10076" y="50560"/>
                </a:lnTo>
                <a:lnTo>
                  <a:pt x="9902" y="49973"/>
                </a:lnTo>
                <a:lnTo>
                  <a:pt x="9729" y="49386"/>
                </a:lnTo>
                <a:lnTo>
                  <a:pt x="9558" y="48799"/>
                </a:lnTo>
                <a:lnTo>
                  <a:pt x="9387" y="48212"/>
                </a:lnTo>
                <a:lnTo>
                  <a:pt x="9218" y="47624"/>
                </a:lnTo>
                <a:lnTo>
                  <a:pt x="9051" y="47037"/>
                </a:lnTo>
                <a:lnTo>
                  <a:pt x="8885" y="46450"/>
                </a:lnTo>
                <a:lnTo>
                  <a:pt x="8720" y="45863"/>
                </a:lnTo>
                <a:lnTo>
                  <a:pt x="8556" y="45275"/>
                </a:lnTo>
                <a:lnTo>
                  <a:pt x="8394" y="44688"/>
                </a:lnTo>
                <a:lnTo>
                  <a:pt x="8233" y="44101"/>
                </a:lnTo>
                <a:lnTo>
                  <a:pt x="8074" y="43513"/>
                </a:lnTo>
                <a:lnTo>
                  <a:pt x="7915" y="42926"/>
                </a:lnTo>
                <a:lnTo>
                  <a:pt x="7758" y="42338"/>
                </a:lnTo>
                <a:lnTo>
                  <a:pt x="7603" y="41751"/>
                </a:lnTo>
                <a:lnTo>
                  <a:pt x="7448" y="41163"/>
                </a:lnTo>
                <a:lnTo>
                  <a:pt x="7295" y="40576"/>
                </a:lnTo>
                <a:lnTo>
                  <a:pt x="7144" y="39988"/>
                </a:lnTo>
                <a:lnTo>
                  <a:pt x="6993" y="39401"/>
                </a:lnTo>
                <a:lnTo>
                  <a:pt x="6844" y="38813"/>
                </a:lnTo>
                <a:lnTo>
                  <a:pt x="6696" y="38225"/>
                </a:lnTo>
                <a:lnTo>
                  <a:pt x="6550" y="37637"/>
                </a:lnTo>
                <a:lnTo>
                  <a:pt x="6405" y="37050"/>
                </a:lnTo>
                <a:lnTo>
                  <a:pt x="6261" y="36462"/>
                </a:lnTo>
                <a:lnTo>
                  <a:pt x="6119" y="35874"/>
                </a:lnTo>
                <a:lnTo>
                  <a:pt x="5978" y="35286"/>
                </a:lnTo>
                <a:lnTo>
                  <a:pt x="5838" y="34698"/>
                </a:lnTo>
                <a:lnTo>
                  <a:pt x="5700" y="34110"/>
                </a:lnTo>
                <a:lnTo>
                  <a:pt x="5562" y="33522"/>
                </a:lnTo>
                <a:lnTo>
                  <a:pt x="5427" y="32934"/>
                </a:lnTo>
                <a:lnTo>
                  <a:pt x="5292" y="32346"/>
                </a:lnTo>
                <a:lnTo>
                  <a:pt x="5159" y="31758"/>
                </a:lnTo>
                <a:lnTo>
                  <a:pt x="5028" y="31170"/>
                </a:lnTo>
                <a:lnTo>
                  <a:pt x="4897" y="30582"/>
                </a:lnTo>
                <a:lnTo>
                  <a:pt x="4768" y="29994"/>
                </a:lnTo>
                <a:lnTo>
                  <a:pt x="4640" y="29406"/>
                </a:lnTo>
                <a:lnTo>
                  <a:pt x="4514" y="28818"/>
                </a:lnTo>
                <a:lnTo>
                  <a:pt x="4388" y="28229"/>
                </a:lnTo>
                <a:lnTo>
                  <a:pt x="4265" y="27642"/>
                </a:lnTo>
                <a:lnTo>
                  <a:pt x="4142" y="27053"/>
                </a:lnTo>
                <a:lnTo>
                  <a:pt x="4021" y="26465"/>
                </a:lnTo>
                <a:lnTo>
                  <a:pt x="3902" y="25877"/>
                </a:lnTo>
                <a:lnTo>
                  <a:pt x="3783" y="25289"/>
                </a:lnTo>
                <a:lnTo>
                  <a:pt x="3666" y="24700"/>
                </a:lnTo>
                <a:lnTo>
                  <a:pt x="3550" y="24112"/>
                </a:lnTo>
                <a:lnTo>
                  <a:pt x="3436" y="23523"/>
                </a:lnTo>
                <a:lnTo>
                  <a:pt x="3323" y="22935"/>
                </a:lnTo>
                <a:lnTo>
                  <a:pt x="3211" y="22347"/>
                </a:lnTo>
                <a:lnTo>
                  <a:pt x="3101" y="21758"/>
                </a:lnTo>
                <a:lnTo>
                  <a:pt x="2992" y="21169"/>
                </a:lnTo>
                <a:lnTo>
                  <a:pt x="2884" y="20581"/>
                </a:lnTo>
                <a:lnTo>
                  <a:pt x="2778" y="19992"/>
                </a:lnTo>
                <a:lnTo>
                  <a:pt x="2673" y="19404"/>
                </a:lnTo>
                <a:lnTo>
                  <a:pt x="2569" y="18815"/>
                </a:lnTo>
                <a:lnTo>
                  <a:pt x="2467" y="18227"/>
                </a:lnTo>
                <a:lnTo>
                  <a:pt x="2366" y="17638"/>
                </a:lnTo>
                <a:lnTo>
                  <a:pt x="2266" y="17050"/>
                </a:lnTo>
                <a:lnTo>
                  <a:pt x="2168" y="16461"/>
                </a:lnTo>
                <a:lnTo>
                  <a:pt x="2071" y="15872"/>
                </a:lnTo>
                <a:lnTo>
                  <a:pt x="1976" y="15284"/>
                </a:lnTo>
                <a:lnTo>
                  <a:pt x="1881" y="14695"/>
                </a:lnTo>
                <a:lnTo>
                  <a:pt x="1788" y="14106"/>
                </a:lnTo>
                <a:lnTo>
                  <a:pt x="1697" y="13518"/>
                </a:lnTo>
                <a:lnTo>
                  <a:pt x="1607" y="12929"/>
                </a:lnTo>
                <a:lnTo>
                  <a:pt x="1518" y="12340"/>
                </a:lnTo>
                <a:lnTo>
                  <a:pt x="1431" y="11751"/>
                </a:lnTo>
                <a:lnTo>
                  <a:pt x="1344" y="11162"/>
                </a:lnTo>
                <a:lnTo>
                  <a:pt x="1260" y="10574"/>
                </a:lnTo>
                <a:lnTo>
                  <a:pt x="1176" y="9985"/>
                </a:lnTo>
                <a:lnTo>
                  <a:pt x="1094" y="9396"/>
                </a:lnTo>
                <a:lnTo>
                  <a:pt x="1014" y="8807"/>
                </a:lnTo>
                <a:lnTo>
                  <a:pt x="934" y="8218"/>
                </a:lnTo>
                <a:lnTo>
                  <a:pt x="857" y="7629"/>
                </a:lnTo>
                <a:lnTo>
                  <a:pt x="780" y="7040"/>
                </a:lnTo>
                <a:lnTo>
                  <a:pt x="705" y="6451"/>
                </a:lnTo>
                <a:lnTo>
                  <a:pt x="631" y="5863"/>
                </a:lnTo>
                <a:lnTo>
                  <a:pt x="558" y="5274"/>
                </a:lnTo>
                <a:lnTo>
                  <a:pt x="488" y="4684"/>
                </a:lnTo>
                <a:lnTo>
                  <a:pt x="418" y="4096"/>
                </a:lnTo>
                <a:lnTo>
                  <a:pt x="349" y="3507"/>
                </a:lnTo>
                <a:lnTo>
                  <a:pt x="282" y="2917"/>
                </a:lnTo>
                <a:lnTo>
                  <a:pt x="217" y="2328"/>
                </a:lnTo>
                <a:lnTo>
                  <a:pt x="152" y="1739"/>
                </a:lnTo>
                <a:lnTo>
                  <a:pt x="89" y="1151"/>
                </a:lnTo>
                <a:lnTo>
                  <a:pt x="28" y="561"/>
                </a:lnTo>
                <a:lnTo>
                  <a:pt x="0" y="0"/>
                </a:lnTo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1520" y="3356992"/>
            <a:ext cx="76098" cy="78063"/>
          </a:xfrm>
          <a:custGeom>
            <a:avLst/>
            <a:gdLst/>
            <a:ahLst/>
            <a:cxnLst/>
            <a:rect l="l" t="t" r="r" b="b"/>
            <a:pathLst>
              <a:path w="76098" h="78063">
                <a:moveTo>
                  <a:pt x="76098" y="74133"/>
                </a:moveTo>
                <a:lnTo>
                  <a:pt x="34120" y="0"/>
                </a:lnTo>
                <a:lnTo>
                  <a:pt x="0" y="78063"/>
                </a:lnTo>
                <a:lnTo>
                  <a:pt x="76098" y="74133"/>
                </a:lnTo>
                <a:close/>
              </a:path>
            </a:pathLst>
          </a:custGeom>
          <a:solidFill>
            <a:srgbClr val="2129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0216" y="6093296"/>
            <a:ext cx="2232247" cy="1"/>
          </a:xfrm>
          <a:custGeom>
            <a:avLst/>
            <a:gdLst/>
            <a:ahLst/>
            <a:cxnLst/>
            <a:rect l="l" t="t" r="r" b="b"/>
            <a:pathLst>
              <a:path w="2232247" h="1">
                <a:moveTo>
                  <a:pt x="0" y="0"/>
                </a:moveTo>
                <a:lnTo>
                  <a:pt x="2232247" y="1"/>
                </a:lnTo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0216" y="5589240"/>
            <a:ext cx="2232247" cy="0"/>
          </a:xfrm>
          <a:custGeom>
            <a:avLst/>
            <a:gdLst/>
            <a:ahLst/>
            <a:cxnLst/>
            <a:rect l="l" t="t" r="r" b="b"/>
            <a:pathLst>
              <a:path w="2232247">
                <a:moveTo>
                  <a:pt x="0" y="0"/>
                </a:moveTo>
                <a:lnTo>
                  <a:pt x="2232247" y="0"/>
                </a:lnTo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8142" y="3958084"/>
            <a:ext cx="0" cy="1631155"/>
          </a:xfrm>
          <a:custGeom>
            <a:avLst/>
            <a:gdLst/>
            <a:ahLst/>
            <a:cxnLst/>
            <a:rect l="l" t="t" r="r" b="b"/>
            <a:pathLst>
              <a:path h="1631155">
                <a:moveTo>
                  <a:pt x="0" y="1631155"/>
                </a:moveTo>
                <a:lnTo>
                  <a:pt x="0" y="0"/>
                </a:lnTo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30042" y="39326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76200" y="76199"/>
                </a:lnTo>
                <a:close/>
              </a:path>
            </a:pathLst>
          </a:custGeom>
          <a:solidFill>
            <a:srgbClr val="2129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1599" y="3525742"/>
            <a:ext cx="210922" cy="1055385"/>
          </a:xfrm>
          <a:custGeom>
            <a:avLst/>
            <a:gdLst/>
            <a:ahLst/>
            <a:cxnLst/>
            <a:rect l="l" t="t" r="r" b="b"/>
            <a:pathLst>
              <a:path w="210922" h="1055385">
                <a:moveTo>
                  <a:pt x="0" y="1055385"/>
                </a:moveTo>
                <a:lnTo>
                  <a:pt x="210922" y="0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5205" y="3500835"/>
            <a:ext cx="74722" cy="82189"/>
          </a:xfrm>
          <a:custGeom>
            <a:avLst/>
            <a:gdLst/>
            <a:ahLst/>
            <a:cxnLst/>
            <a:rect l="l" t="t" r="r" b="b"/>
            <a:pathLst>
              <a:path w="74722" h="82189">
                <a:moveTo>
                  <a:pt x="74722" y="82189"/>
                </a:moveTo>
                <a:lnTo>
                  <a:pt x="52294" y="0"/>
                </a:lnTo>
                <a:lnTo>
                  <a:pt x="0" y="67255"/>
                </a:lnTo>
                <a:lnTo>
                  <a:pt x="74722" y="82189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44908" y="4242869"/>
            <a:ext cx="418979" cy="698299"/>
          </a:xfrm>
          <a:custGeom>
            <a:avLst/>
            <a:gdLst/>
            <a:ahLst/>
            <a:cxnLst/>
            <a:rect l="l" t="t" r="r" b="b"/>
            <a:pathLst>
              <a:path w="418979" h="698299">
                <a:moveTo>
                  <a:pt x="418979" y="698299"/>
                </a:moveTo>
                <a:lnTo>
                  <a:pt x="0" y="0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31839" y="4221088"/>
            <a:ext cx="71875" cy="84942"/>
          </a:xfrm>
          <a:custGeom>
            <a:avLst/>
            <a:gdLst/>
            <a:ahLst/>
            <a:cxnLst/>
            <a:rect l="l" t="t" r="r" b="b"/>
            <a:pathLst>
              <a:path w="71875" h="84942">
                <a:moveTo>
                  <a:pt x="6534" y="84942"/>
                </a:moveTo>
                <a:lnTo>
                  <a:pt x="71875" y="45737"/>
                </a:lnTo>
                <a:lnTo>
                  <a:pt x="0" y="0"/>
                </a:lnTo>
                <a:lnTo>
                  <a:pt x="6534" y="84942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83967" y="4233570"/>
            <a:ext cx="1273988" cy="707598"/>
          </a:xfrm>
          <a:custGeom>
            <a:avLst/>
            <a:gdLst/>
            <a:ahLst/>
            <a:cxnLst/>
            <a:rect l="l" t="t" r="r" b="b"/>
            <a:pathLst>
              <a:path w="1273988" h="707598">
                <a:moveTo>
                  <a:pt x="0" y="707598"/>
                </a:moveTo>
                <a:lnTo>
                  <a:pt x="1273988" y="0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95046" y="4221237"/>
            <a:ext cx="85115" cy="70305"/>
          </a:xfrm>
          <a:custGeom>
            <a:avLst/>
            <a:gdLst/>
            <a:ahLst/>
            <a:cxnLst/>
            <a:rect l="l" t="t" r="r" b="b"/>
            <a:pathLst>
              <a:path w="85115" h="70305">
                <a:moveTo>
                  <a:pt x="37000" y="70305"/>
                </a:moveTo>
                <a:lnTo>
                  <a:pt x="85115" y="0"/>
                </a:lnTo>
                <a:lnTo>
                  <a:pt x="0" y="3690"/>
                </a:lnTo>
                <a:lnTo>
                  <a:pt x="37000" y="70305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53348" y="6172140"/>
            <a:ext cx="654308" cy="194379"/>
          </a:xfrm>
          <a:custGeom>
            <a:avLst/>
            <a:gdLst/>
            <a:ahLst/>
            <a:cxnLst/>
            <a:rect l="l" t="t" r="r" b="b"/>
            <a:pathLst>
              <a:path w="654308" h="194379">
                <a:moveTo>
                  <a:pt x="0" y="194379"/>
                </a:moveTo>
                <a:lnTo>
                  <a:pt x="654308" y="0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8110" y="6150084"/>
            <a:ext cx="83893" cy="73044"/>
          </a:xfrm>
          <a:custGeom>
            <a:avLst/>
            <a:gdLst/>
            <a:ahLst/>
            <a:cxnLst/>
            <a:rect l="l" t="t" r="r" b="b"/>
            <a:pathLst>
              <a:path w="83893" h="73044">
                <a:moveTo>
                  <a:pt x="21699" y="73044"/>
                </a:moveTo>
                <a:lnTo>
                  <a:pt x="83893" y="14822"/>
                </a:lnTo>
                <a:lnTo>
                  <a:pt x="0" y="0"/>
                </a:lnTo>
                <a:lnTo>
                  <a:pt x="21699" y="73044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82464" y="1844824"/>
            <a:ext cx="905486" cy="500158"/>
          </a:xfrm>
          <a:custGeom>
            <a:avLst/>
            <a:gdLst/>
            <a:ahLst/>
            <a:cxnLst/>
            <a:rect l="l" t="t" r="r" b="b"/>
            <a:pathLst>
              <a:path w="905486" h="500158">
                <a:moveTo>
                  <a:pt x="905486" y="0"/>
                </a:moveTo>
                <a:lnTo>
                  <a:pt x="0" y="500158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60231" y="2287070"/>
            <a:ext cx="85121" cy="70194"/>
          </a:xfrm>
          <a:custGeom>
            <a:avLst/>
            <a:gdLst/>
            <a:ahLst/>
            <a:cxnLst/>
            <a:rect l="l" t="t" r="r" b="b"/>
            <a:pathLst>
              <a:path w="85121" h="70194">
                <a:moveTo>
                  <a:pt x="48279" y="0"/>
                </a:moveTo>
                <a:lnTo>
                  <a:pt x="0" y="70194"/>
                </a:lnTo>
                <a:lnTo>
                  <a:pt x="85121" y="66701"/>
                </a:lnTo>
                <a:lnTo>
                  <a:pt x="482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1150" y="1026838"/>
            <a:ext cx="113193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DFD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3871" y="1026838"/>
            <a:ext cx="2089692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Example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1019" y="1546999"/>
            <a:ext cx="10954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F0000"/>
                </a:solidFill>
                <a:latin typeface="Georgia"/>
                <a:cs typeface="Georgia"/>
              </a:rPr>
              <a:t>Process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6563" y="1998862"/>
            <a:ext cx="51214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PIN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9977" y="2625726"/>
            <a:ext cx="11341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5597" marR="433162" algn="ctr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94685"/>
              </a:lnSpc>
              <a:spcBef>
                <a:spcPts val="17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Enquiries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2506" y="3758992"/>
            <a:ext cx="149064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Account info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5135" y="4408225"/>
            <a:ext cx="147159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Account info</a:t>
            </a:r>
            <a:endParaRPr sz="2000">
              <a:latin typeface="Georgia"/>
              <a:cs typeface="Georgia"/>
            </a:endParaRPr>
          </a:p>
          <a:p>
            <a:pPr marL="287274" marR="429631" algn="ctr">
              <a:lnSpc>
                <a:spcPct val="94685"/>
              </a:lnSpc>
              <a:spcBef>
                <a:spcPts val="17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(read)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35" y="4776906"/>
            <a:ext cx="20731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F0000"/>
                </a:solidFill>
                <a:latin typeface="Georgia"/>
                <a:cs typeface="Georgia"/>
              </a:rPr>
              <a:t>External entity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9576" y="5075390"/>
            <a:ext cx="14441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F0000"/>
                </a:solidFill>
                <a:latin typeface="Georgia"/>
                <a:cs typeface="Georgia"/>
              </a:rPr>
              <a:t>Data Flow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941" y="5671270"/>
            <a:ext cx="198920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3 Account details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6523" y="6227518"/>
            <a:ext cx="149807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F0000"/>
                </a:solidFill>
                <a:latin typeface="Georgia"/>
                <a:cs typeface="Georgia"/>
              </a:rPr>
              <a:t>Data Store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9332" y="6304614"/>
            <a:ext cx="228808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23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11" y="2636912"/>
            <a:ext cx="2232247" cy="72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 marL="307463">
              <a:lnSpc>
                <a:spcPct val="94685"/>
              </a:lnSpc>
              <a:spcBef>
                <a:spcPts val="1000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1 Customer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4500" y="966831"/>
            <a:ext cx="495074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DFDs Decomposition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0" y="1615831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9" y="1615831"/>
            <a:ext cx="733459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Iterate over processes, data stores, and see where they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need to be broken down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2593731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9" y="2593731"/>
            <a:ext cx="7691553" cy="279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948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Initially draw a </a:t>
            </a: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context diagram</a:t>
            </a:r>
            <a:endParaRPr sz="2400">
              <a:latin typeface="Georgia"/>
              <a:cs typeface="Georgia"/>
            </a:endParaRPr>
          </a:p>
          <a:p>
            <a:pPr marL="127000">
              <a:lnSpc>
                <a:spcPct val="95825"/>
              </a:lnSpc>
              <a:spcBef>
                <a:spcPts val="1769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000" spc="12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404D54"/>
                </a:solidFill>
                <a:latin typeface="Georgia"/>
                <a:cs typeface="Georgia"/>
              </a:rPr>
              <a:t>Very high-level; software and external entities interacting with it</a:t>
            </a:r>
            <a:endParaRPr sz="2000">
              <a:latin typeface="Georgia"/>
              <a:cs typeface="Georgia"/>
            </a:endParaRPr>
          </a:p>
          <a:p>
            <a:pPr marL="12700" marR="51948">
              <a:lnSpc>
                <a:spcPct val="94685"/>
              </a:lnSpc>
              <a:spcBef>
                <a:spcPts val="1360"/>
              </a:spcBef>
            </a:pPr>
            <a:r>
              <a:rPr sz="2400" spc="0" dirty="0" smtClean="0">
                <a:solidFill>
                  <a:srgbClr val="404D54"/>
                </a:solidFill>
                <a:latin typeface="Georgia"/>
                <a:cs typeface="Georgia"/>
              </a:rPr>
              <a:t>Then, draw a </a:t>
            </a: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level 1 diagram</a:t>
            </a:r>
            <a:endParaRPr sz="2400">
              <a:latin typeface="Georgia"/>
              <a:cs typeface="Georgia"/>
            </a:endParaRPr>
          </a:p>
          <a:p>
            <a:pPr marL="127000" marR="51948">
              <a:lnSpc>
                <a:spcPct val="95825"/>
              </a:lnSpc>
              <a:spcBef>
                <a:spcPts val="1897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000" spc="12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404D54"/>
                </a:solidFill>
                <a:latin typeface="Georgia"/>
                <a:cs typeface="Georgia"/>
              </a:rPr>
              <a:t>High level; major business processes</a:t>
            </a:r>
            <a:endParaRPr sz="2000">
              <a:latin typeface="Georgia"/>
              <a:cs typeface="Georgia"/>
            </a:endParaRPr>
          </a:p>
          <a:p>
            <a:pPr marL="12700" marR="354149" indent="0">
              <a:lnSpc>
                <a:spcPts val="2746"/>
              </a:lnSpc>
              <a:spcBef>
                <a:spcPts val="1260"/>
              </a:spcBef>
            </a:pPr>
            <a:r>
              <a:rPr sz="2400" spc="0" dirty="0" smtClean="0">
                <a:solidFill>
                  <a:srgbClr val="404D54"/>
                </a:solidFill>
                <a:latin typeface="Georgia"/>
                <a:cs typeface="Georgia"/>
              </a:rPr>
              <a:t>Then processes</a:t>
            </a:r>
            <a:r>
              <a:rPr sz="2400" spc="578" dirty="0" smtClean="0">
                <a:solidFill>
                  <a:srgbClr val="404D54"/>
                </a:solidFill>
                <a:latin typeface="Georgia"/>
                <a:cs typeface="Georgia"/>
              </a:rPr>
              <a:t> </a:t>
            </a:r>
            <a:r>
              <a:rPr sz="2400" spc="0" dirty="0" smtClean="0">
                <a:solidFill>
                  <a:srgbClr val="404D54"/>
                </a:solidFill>
                <a:latin typeface="Georgia"/>
                <a:cs typeface="Georgia"/>
              </a:rPr>
              <a:t>can be further decomposed in </a:t>
            </a: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level 2 </a:t>
            </a:r>
            <a:endParaRPr sz="2400">
              <a:latin typeface="Georgia"/>
              <a:cs typeface="Georgia"/>
            </a:endParaRPr>
          </a:p>
          <a:p>
            <a:pPr marL="12700" marR="354149">
              <a:lnSpc>
                <a:spcPts val="2726"/>
              </a:lnSpc>
              <a:spcBef>
                <a:spcPts val="173"/>
              </a:spcBef>
            </a:pP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diagrams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3647831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689231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5679831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5679831"/>
            <a:ext cx="68361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404D54"/>
                </a:solidFill>
                <a:latin typeface="Georgia"/>
                <a:cs typeface="Georgia"/>
              </a:rPr>
              <a:t>And so on till no further decomposition is possible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5843" y="6304614"/>
            <a:ext cx="222297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24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6464" y="2958626"/>
            <a:ext cx="1038843" cy="621165"/>
          </a:xfrm>
          <a:custGeom>
            <a:avLst/>
            <a:gdLst/>
            <a:ahLst/>
            <a:cxnLst/>
            <a:rect l="l" t="t" r="r" b="b"/>
            <a:pathLst>
              <a:path w="1038843" h="621165">
                <a:moveTo>
                  <a:pt x="0" y="621165"/>
                </a:moveTo>
                <a:lnTo>
                  <a:pt x="1038843" y="621165"/>
                </a:lnTo>
                <a:lnTo>
                  <a:pt x="1038843" y="0"/>
                </a:lnTo>
                <a:lnTo>
                  <a:pt x="0" y="0"/>
                </a:lnTo>
                <a:lnTo>
                  <a:pt x="0" y="62116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6447" y="2958628"/>
            <a:ext cx="1038843" cy="621165"/>
          </a:xfrm>
          <a:custGeom>
            <a:avLst/>
            <a:gdLst/>
            <a:ahLst/>
            <a:cxnLst/>
            <a:rect l="l" t="t" r="r" b="b"/>
            <a:pathLst>
              <a:path w="1038843" h="621165">
                <a:moveTo>
                  <a:pt x="1038843" y="621165"/>
                </a:moveTo>
                <a:lnTo>
                  <a:pt x="0" y="621165"/>
                </a:lnTo>
                <a:lnTo>
                  <a:pt x="0" y="0"/>
                </a:lnTo>
                <a:lnTo>
                  <a:pt x="1038843" y="0"/>
                </a:lnTo>
                <a:lnTo>
                  <a:pt x="1038843" y="621165"/>
                </a:lnTo>
                <a:close/>
              </a:path>
            </a:pathLst>
          </a:custGeom>
          <a:ln w="194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1698" y="2492500"/>
            <a:ext cx="2129104" cy="398444"/>
          </a:xfrm>
          <a:custGeom>
            <a:avLst/>
            <a:gdLst/>
            <a:ahLst/>
            <a:cxnLst/>
            <a:rect l="l" t="t" r="r" b="b"/>
            <a:pathLst>
              <a:path w="2129104" h="398444">
                <a:moveTo>
                  <a:pt x="0" y="340193"/>
                </a:moveTo>
                <a:lnTo>
                  <a:pt x="42907" y="312977"/>
                </a:lnTo>
                <a:lnTo>
                  <a:pt x="87424" y="286241"/>
                </a:lnTo>
                <a:lnTo>
                  <a:pt x="133442" y="260085"/>
                </a:lnTo>
                <a:lnTo>
                  <a:pt x="180851" y="234608"/>
                </a:lnTo>
                <a:lnTo>
                  <a:pt x="229541" y="209908"/>
                </a:lnTo>
                <a:lnTo>
                  <a:pt x="279402" y="186085"/>
                </a:lnTo>
                <a:lnTo>
                  <a:pt x="330325" y="163237"/>
                </a:lnTo>
                <a:lnTo>
                  <a:pt x="382200" y="141464"/>
                </a:lnTo>
                <a:lnTo>
                  <a:pt x="434916" y="120864"/>
                </a:lnTo>
                <a:lnTo>
                  <a:pt x="488365" y="101537"/>
                </a:lnTo>
                <a:lnTo>
                  <a:pt x="542437" y="83580"/>
                </a:lnTo>
                <a:lnTo>
                  <a:pt x="597021" y="67094"/>
                </a:lnTo>
                <a:lnTo>
                  <a:pt x="652008" y="52176"/>
                </a:lnTo>
                <a:lnTo>
                  <a:pt x="707288" y="38927"/>
                </a:lnTo>
                <a:lnTo>
                  <a:pt x="762751" y="27445"/>
                </a:lnTo>
                <a:lnTo>
                  <a:pt x="818289" y="17828"/>
                </a:lnTo>
                <a:lnTo>
                  <a:pt x="873790" y="10177"/>
                </a:lnTo>
                <a:lnTo>
                  <a:pt x="929145" y="4589"/>
                </a:lnTo>
                <a:lnTo>
                  <a:pt x="984245" y="1163"/>
                </a:lnTo>
                <a:lnTo>
                  <a:pt x="1038979" y="0"/>
                </a:lnTo>
                <a:lnTo>
                  <a:pt x="1096786" y="744"/>
                </a:lnTo>
                <a:lnTo>
                  <a:pt x="1154803" y="3032"/>
                </a:lnTo>
                <a:lnTo>
                  <a:pt x="1212938" y="6942"/>
                </a:lnTo>
                <a:lnTo>
                  <a:pt x="1271097" y="12553"/>
                </a:lnTo>
                <a:lnTo>
                  <a:pt x="1329187" y="19945"/>
                </a:lnTo>
                <a:lnTo>
                  <a:pt x="1387115" y="29197"/>
                </a:lnTo>
                <a:lnTo>
                  <a:pt x="1444789" y="40388"/>
                </a:lnTo>
                <a:lnTo>
                  <a:pt x="1502116" y="53598"/>
                </a:lnTo>
                <a:lnTo>
                  <a:pt x="1559002" y="68906"/>
                </a:lnTo>
                <a:lnTo>
                  <a:pt x="1615355" y="86392"/>
                </a:lnTo>
                <a:lnTo>
                  <a:pt x="1671081" y="106133"/>
                </a:lnTo>
                <a:lnTo>
                  <a:pt x="1726089" y="128211"/>
                </a:lnTo>
                <a:lnTo>
                  <a:pt x="1780284" y="152704"/>
                </a:lnTo>
                <a:lnTo>
                  <a:pt x="1833574" y="179692"/>
                </a:lnTo>
                <a:lnTo>
                  <a:pt x="1885866" y="209253"/>
                </a:lnTo>
                <a:lnTo>
                  <a:pt x="1937067" y="241468"/>
                </a:lnTo>
                <a:lnTo>
                  <a:pt x="1987085" y="276415"/>
                </a:lnTo>
                <a:lnTo>
                  <a:pt x="2035825" y="314174"/>
                </a:lnTo>
                <a:lnTo>
                  <a:pt x="2083196" y="354824"/>
                </a:lnTo>
                <a:lnTo>
                  <a:pt x="2129104" y="398444"/>
                </a:lnTo>
              </a:path>
            </a:pathLst>
          </a:custGeom>
          <a:ln w="194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9766" y="2860053"/>
            <a:ext cx="65450" cy="65449"/>
          </a:xfrm>
          <a:custGeom>
            <a:avLst/>
            <a:gdLst/>
            <a:ahLst/>
            <a:cxnLst/>
            <a:rect l="l" t="t" r="r" b="b"/>
            <a:pathLst>
              <a:path w="65450" h="65449">
                <a:moveTo>
                  <a:pt x="0" y="47908"/>
                </a:moveTo>
                <a:lnTo>
                  <a:pt x="65450" y="65449"/>
                </a:lnTo>
                <a:lnTo>
                  <a:pt x="47923" y="0"/>
                </a:lnTo>
                <a:lnTo>
                  <a:pt x="0" y="47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2297" y="3582625"/>
            <a:ext cx="2039158" cy="369882"/>
          </a:xfrm>
          <a:custGeom>
            <a:avLst/>
            <a:gdLst/>
            <a:ahLst/>
            <a:cxnLst/>
            <a:rect l="l" t="t" r="r" b="b"/>
            <a:pathLst>
              <a:path w="2039158" h="369882">
                <a:moveTo>
                  <a:pt x="2039158" y="0"/>
                </a:moveTo>
                <a:lnTo>
                  <a:pt x="1996638" y="27429"/>
                </a:lnTo>
                <a:lnTo>
                  <a:pt x="1953213" y="54778"/>
                </a:lnTo>
                <a:lnTo>
                  <a:pt x="1908913" y="81905"/>
                </a:lnTo>
                <a:lnTo>
                  <a:pt x="1863771" y="108665"/>
                </a:lnTo>
                <a:lnTo>
                  <a:pt x="1817818" y="134915"/>
                </a:lnTo>
                <a:lnTo>
                  <a:pt x="1771085" y="160512"/>
                </a:lnTo>
                <a:lnTo>
                  <a:pt x="1723603" y="185311"/>
                </a:lnTo>
                <a:lnTo>
                  <a:pt x="1675405" y="209170"/>
                </a:lnTo>
                <a:lnTo>
                  <a:pt x="1626521" y="231945"/>
                </a:lnTo>
                <a:lnTo>
                  <a:pt x="1576984" y="253493"/>
                </a:lnTo>
                <a:lnTo>
                  <a:pt x="1526823" y="273669"/>
                </a:lnTo>
                <a:lnTo>
                  <a:pt x="1476071" y="292331"/>
                </a:lnTo>
                <a:lnTo>
                  <a:pt x="1424760" y="309335"/>
                </a:lnTo>
                <a:lnTo>
                  <a:pt x="1372920" y="324537"/>
                </a:lnTo>
                <a:lnTo>
                  <a:pt x="1320583" y="337795"/>
                </a:lnTo>
                <a:lnTo>
                  <a:pt x="1267781" y="348963"/>
                </a:lnTo>
                <a:lnTo>
                  <a:pt x="1214545" y="357900"/>
                </a:lnTo>
                <a:lnTo>
                  <a:pt x="1160906" y="364461"/>
                </a:lnTo>
                <a:lnTo>
                  <a:pt x="1106896" y="368502"/>
                </a:lnTo>
                <a:lnTo>
                  <a:pt x="1052547" y="369882"/>
                </a:lnTo>
                <a:lnTo>
                  <a:pt x="995239" y="369355"/>
                </a:lnTo>
                <a:lnTo>
                  <a:pt x="938638" y="367693"/>
                </a:lnTo>
                <a:lnTo>
                  <a:pt x="882710" y="364775"/>
                </a:lnTo>
                <a:lnTo>
                  <a:pt x="827417" y="360477"/>
                </a:lnTo>
                <a:lnTo>
                  <a:pt x="772725" y="354679"/>
                </a:lnTo>
                <a:lnTo>
                  <a:pt x="718597" y="347258"/>
                </a:lnTo>
                <a:lnTo>
                  <a:pt x="664998" y="338092"/>
                </a:lnTo>
                <a:lnTo>
                  <a:pt x="611892" y="327060"/>
                </a:lnTo>
                <a:lnTo>
                  <a:pt x="559242" y="314038"/>
                </a:lnTo>
                <a:lnTo>
                  <a:pt x="507014" y="298906"/>
                </a:lnTo>
                <a:lnTo>
                  <a:pt x="455170" y="281541"/>
                </a:lnTo>
                <a:lnTo>
                  <a:pt x="403676" y="261822"/>
                </a:lnTo>
                <a:lnTo>
                  <a:pt x="352496" y="239625"/>
                </a:lnTo>
                <a:lnTo>
                  <a:pt x="301593" y="214830"/>
                </a:lnTo>
                <a:lnTo>
                  <a:pt x="250932" y="187315"/>
                </a:lnTo>
                <a:lnTo>
                  <a:pt x="200477" y="156956"/>
                </a:lnTo>
                <a:lnTo>
                  <a:pt x="150192" y="123633"/>
                </a:lnTo>
                <a:lnTo>
                  <a:pt x="100041" y="87224"/>
                </a:lnTo>
                <a:lnTo>
                  <a:pt x="49989" y="47605"/>
                </a:lnTo>
                <a:lnTo>
                  <a:pt x="0" y="4657"/>
                </a:lnTo>
              </a:path>
            </a:pathLst>
          </a:custGeom>
          <a:ln w="194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5981" y="3554702"/>
            <a:ext cx="66363" cy="64344"/>
          </a:xfrm>
          <a:custGeom>
            <a:avLst/>
            <a:gdLst/>
            <a:ahLst/>
            <a:cxnLst/>
            <a:rect l="l" t="t" r="r" b="b"/>
            <a:pathLst>
              <a:path w="66363" h="64344">
                <a:moveTo>
                  <a:pt x="66363" y="13835"/>
                </a:moveTo>
                <a:lnTo>
                  <a:pt x="0" y="0"/>
                </a:lnTo>
                <a:lnTo>
                  <a:pt x="21196" y="64344"/>
                </a:lnTo>
                <a:lnTo>
                  <a:pt x="66363" y="13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38159" y="2958626"/>
            <a:ext cx="1038843" cy="621165"/>
          </a:xfrm>
          <a:custGeom>
            <a:avLst/>
            <a:gdLst/>
            <a:ahLst/>
            <a:cxnLst/>
            <a:rect l="l" t="t" r="r" b="b"/>
            <a:pathLst>
              <a:path w="1038843" h="621165">
                <a:moveTo>
                  <a:pt x="0" y="621165"/>
                </a:moveTo>
                <a:lnTo>
                  <a:pt x="1038843" y="621165"/>
                </a:lnTo>
                <a:lnTo>
                  <a:pt x="1038843" y="0"/>
                </a:lnTo>
                <a:lnTo>
                  <a:pt x="0" y="0"/>
                </a:lnTo>
                <a:lnTo>
                  <a:pt x="0" y="62116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38159" y="2958628"/>
            <a:ext cx="1038843" cy="621165"/>
          </a:xfrm>
          <a:custGeom>
            <a:avLst/>
            <a:gdLst/>
            <a:ahLst/>
            <a:cxnLst/>
            <a:rect l="l" t="t" r="r" b="b"/>
            <a:pathLst>
              <a:path w="1038843" h="621165">
                <a:moveTo>
                  <a:pt x="0" y="621165"/>
                </a:moveTo>
                <a:lnTo>
                  <a:pt x="1038843" y="621165"/>
                </a:lnTo>
                <a:lnTo>
                  <a:pt x="1038843" y="0"/>
                </a:lnTo>
                <a:lnTo>
                  <a:pt x="0" y="0"/>
                </a:lnTo>
                <a:lnTo>
                  <a:pt x="0" y="621165"/>
                </a:lnTo>
                <a:close/>
              </a:path>
            </a:pathLst>
          </a:custGeom>
          <a:ln w="194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71797" y="2492500"/>
            <a:ext cx="2084694" cy="467601"/>
          </a:xfrm>
          <a:custGeom>
            <a:avLst/>
            <a:gdLst/>
            <a:ahLst/>
            <a:cxnLst/>
            <a:rect l="l" t="t" r="r" b="b"/>
            <a:pathLst>
              <a:path w="2084694" h="467601">
                <a:moveTo>
                  <a:pt x="2084694" y="296088"/>
                </a:moveTo>
                <a:lnTo>
                  <a:pt x="2042399" y="269194"/>
                </a:lnTo>
                <a:lnTo>
                  <a:pt x="1999622" y="243375"/>
                </a:lnTo>
                <a:lnTo>
                  <a:pt x="1956348" y="218665"/>
                </a:lnTo>
                <a:lnTo>
                  <a:pt x="1912561" y="195097"/>
                </a:lnTo>
                <a:lnTo>
                  <a:pt x="1868246" y="172702"/>
                </a:lnTo>
                <a:lnTo>
                  <a:pt x="1823387" y="151515"/>
                </a:lnTo>
                <a:lnTo>
                  <a:pt x="1777967" y="131567"/>
                </a:lnTo>
                <a:lnTo>
                  <a:pt x="1731972" y="112892"/>
                </a:lnTo>
                <a:lnTo>
                  <a:pt x="1685386" y="95522"/>
                </a:lnTo>
                <a:lnTo>
                  <a:pt x="1638193" y="79491"/>
                </a:lnTo>
                <a:lnTo>
                  <a:pt x="1590377" y="64831"/>
                </a:lnTo>
                <a:lnTo>
                  <a:pt x="1541923" y="51574"/>
                </a:lnTo>
                <a:lnTo>
                  <a:pt x="1492815" y="39754"/>
                </a:lnTo>
                <a:lnTo>
                  <a:pt x="1443037" y="29404"/>
                </a:lnTo>
                <a:lnTo>
                  <a:pt x="1392574" y="20556"/>
                </a:lnTo>
                <a:lnTo>
                  <a:pt x="1341410" y="13243"/>
                </a:lnTo>
                <a:lnTo>
                  <a:pt x="1289529" y="7498"/>
                </a:lnTo>
                <a:lnTo>
                  <a:pt x="1236916" y="3354"/>
                </a:lnTo>
                <a:lnTo>
                  <a:pt x="1183555" y="844"/>
                </a:lnTo>
                <a:lnTo>
                  <a:pt x="1129430" y="0"/>
                </a:lnTo>
                <a:lnTo>
                  <a:pt x="1071338" y="1246"/>
                </a:lnTo>
                <a:lnTo>
                  <a:pt x="1012505" y="4969"/>
                </a:lnTo>
                <a:lnTo>
                  <a:pt x="953083" y="11143"/>
                </a:lnTo>
                <a:lnTo>
                  <a:pt x="893224" y="19745"/>
                </a:lnTo>
                <a:lnTo>
                  <a:pt x="833081" y="30751"/>
                </a:lnTo>
                <a:lnTo>
                  <a:pt x="772804" y="44135"/>
                </a:lnTo>
                <a:lnTo>
                  <a:pt x="712545" y="59873"/>
                </a:lnTo>
                <a:lnTo>
                  <a:pt x="652458" y="77941"/>
                </a:lnTo>
                <a:lnTo>
                  <a:pt x="592692" y="98315"/>
                </a:lnTo>
                <a:lnTo>
                  <a:pt x="533401" y="120970"/>
                </a:lnTo>
                <a:lnTo>
                  <a:pt x="474737" y="145881"/>
                </a:lnTo>
                <a:lnTo>
                  <a:pt x="416850" y="173025"/>
                </a:lnTo>
                <a:lnTo>
                  <a:pt x="359894" y="202376"/>
                </a:lnTo>
                <a:lnTo>
                  <a:pt x="304019" y="233910"/>
                </a:lnTo>
                <a:lnTo>
                  <a:pt x="249379" y="267604"/>
                </a:lnTo>
                <a:lnTo>
                  <a:pt x="196124" y="303432"/>
                </a:lnTo>
                <a:lnTo>
                  <a:pt x="144407" y="341370"/>
                </a:lnTo>
                <a:lnTo>
                  <a:pt x="94379" y="381394"/>
                </a:lnTo>
                <a:lnTo>
                  <a:pt x="46193" y="423479"/>
                </a:lnTo>
                <a:lnTo>
                  <a:pt x="0" y="467601"/>
                </a:lnTo>
              </a:path>
            </a:pathLst>
          </a:custGeom>
          <a:ln w="194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29628" y="2754884"/>
            <a:ext cx="67663" cy="60424"/>
          </a:xfrm>
          <a:custGeom>
            <a:avLst/>
            <a:gdLst/>
            <a:ahLst/>
            <a:cxnLst/>
            <a:rect l="l" t="t" r="r" b="b"/>
            <a:pathLst>
              <a:path w="67663" h="60424">
                <a:moveTo>
                  <a:pt x="0" y="56755"/>
                </a:moveTo>
                <a:lnTo>
                  <a:pt x="67663" y="60424"/>
                </a:lnTo>
                <a:lnTo>
                  <a:pt x="37015" y="0"/>
                </a:lnTo>
                <a:lnTo>
                  <a:pt x="0" y="56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71798" y="3548997"/>
            <a:ext cx="2045854" cy="403509"/>
          </a:xfrm>
          <a:custGeom>
            <a:avLst/>
            <a:gdLst/>
            <a:ahLst/>
            <a:cxnLst/>
            <a:rect l="l" t="t" r="r" b="b"/>
            <a:pathLst>
              <a:path w="2045854" h="403509">
                <a:moveTo>
                  <a:pt x="0" y="107421"/>
                </a:moveTo>
                <a:lnTo>
                  <a:pt x="42295" y="134315"/>
                </a:lnTo>
                <a:lnTo>
                  <a:pt x="85071" y="160133"/>
                </a:lnTo>
                <a:lnTo>
                  <a:pt x="128345" y="184843"/>
                </a:lnTo>
                <a:lnTo>
                  <a:pt x="172132" y="208412"/>
                </a:lnTo>
                <a:lnTo>
                  <a:pt x="216447" y="230806"/>
                </a:lnTo>
                <a:lnTo>
                  <a:pt x="261306" y="251993"/>
                </a:lnTo>
                <a:lnTo>
                  <a:pt x="306726" y="271941"/>
                </a:lnTo>
                <a:lnTo>
                  <a:pt x="352721" y="290616"/>
                </a:lnTo>
                <a:lnTo>
                  <a:pt x="399307" y="307986"/>
                </a:lnTo>
                <a:lnTo>
                  <a:pt x="446500" y="324017"/>
                </a:lnTo>
                <a:lnTo>
                  <a:pt x="494316" y="338678"/>
                </a:lnTo>
                <a:lnTo>
                  <a:pt x="542770" y="351934"/>
                </a:lnTo>
                <a:lnTo>
                  <a:pt x="591878" y="363754"/>
                </a:lnTo>
                <a:lnTo>
                  <a:pt x="641656" y="374104"/>
                </a:lnTo>
                <a:lnTo>
                  <a:pt x="692119" y="382952"/>
                </a:lnTo>
                <a:lnTo>
                  <a:pt x="743283" y="390265"/>
                </a:lnTo>
                <a:lnTo>
                  <a:pt x="795164" y="396010"/>
                </a:lnTo>
                <a:lnTo>
                  <a:pt x="847777" y="400154"/>
                </a:lnTo>
                <a:lnTo>
                  <a:pt x="901139" y="402665"/>
                </a:lnTo>
                <a:lnTo>
                  <a:pt x="955264" y="403509"/>
                </a:lnTo>
                <a:lnTo>
                  <a:pt x="1013077" y="402727"/>
                </a:lnTo>
                <a:lnTo>
                  <a:pt x="1071106" y="400334"/>
                </a:lnTo>
                <a:lnTo>
                  <a:pt x="1129257" y="396259"/>
                </a:lnTo>
                <a:lnTo>
                  <a:pt x="1187437" y="390428"/>
                </a:lnTo>
                <a:lnTo>
                  <a:pt x="1245552" y="382772"/>
                </a:lnTo>
                <a:lnTo>
                  <a:pt x="1303509" y="373217"/>
                </a:lnTo>
                <a:lnTo>
                  <a:pt x="1361214" y="361693"/>
                </a:lnTo>
                <a:lnTo>
                  <a:pt x="1418573" y="348127"/>
                </a:lnTo>
                <a:lnTo>
                  <a:pt x="1475492" y="332448"/>
                </a:lnTo>
                <a:lnTo>
                  <a:pt x="1531879" y="314584"/>
                </a:lnTo>
                <a:lnTo>
                  <a:pt x="1587640" y="294464"/>
                </a:lnTo>
                <a:lnTo>
                  <a:pt x="1642681" y="272015"/>
                </a:lnTo>
                <a:lnTo>
                  <a:pt x="1696908" y="247166"/>
                </a:lnTo>
                <a:lnTo>
                  <a:pt x="1750227" y="219846"/>
                </a:lnTo>
                <a:lnTo>
                  <a:pt x="1802546" y="189982"/>
                </a:lnTo>
                <a:lnTo>
                  <a:pt x="1853771" y="157503"/>
                </a:lnTo>
                <a:lnTo>
                  <a:pt x="1903808" y="122337"/>
                </a:lnTo>
                <a:lnTo>
                  <a:pt x="1952563" y="84412"/>
                </a:lnTo>
                <a:lnTo>
                  <a:pt x="1999943" y="43657"/>
                </a:lnTo>
                <a:lnTo>
                  <a:pt x="2045854" y="0"/>
                </a:lnTo>
              </a:path>
            </a:pathLst>
          </a:custGeom>
          <a:ln w="194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31018" y="3629699"/>
            <a:ext cx="67663" cy="60425"/>
          </a:xfrm>
          <a:custGeom>
            <a:avLst/>
            <a:gdLst/>
            <a:ahLst/>
            <a:cxnLst/>
            <a:rect l="l" t="t" r="r" b="b"/>
            <a:pathLst>
              <a:path w="67663" h="60425">
                <a:moveTo>
                  <a:pt x="67663" y="3686"/>
                </a:moveTo>
                <a:lnTo>
                  <a:pt x="0" y="0"/>
                </a:lnTo>
                <a:lnTo>
                  <a:pt x="30647" y="60425"/>
                </a:lnTo>
                <a:lnTo>
                  <a:pt x="67663" y="3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97699" y="2566139"/>
            <a:ext cx="1406565" cy="1406121"/>
          </a:xfrm>
          <a:custGeom>
            <a:avLst/>
            <a:gdLst/>
            <a:ahLst/>
            <a:cxnLst/>
            <a:rect l="l" t="t" r="r" b="b"/>
            <a:pathLst>
              <a:path w="1406565" h="1406121">
                <a:moveTo>
                  <a:pt x="1406565" y="703050"/>
                </a:moveTo>
                <a:lnTo>
                  <a:pt x="1404234" y="645390"/>
                </a:lnTo>
                <a:lnTo>
                  <a:pt x="1397360" y="589013"/>
                </a:lnTo>
                <a:lnTo>
                  <a:pt x="1386125" y="534101"/>
                </a:lnTo>
                <a:lnTo>
                  <a:pt x="1370709" y="480834"/>
                </a:lnTo>
                <a:lnTo>
                  <a:pt x="1351295" y="429394"/>
                </a:lnTo>
                <a:lnTo>
                  <a:pt x="1328062" y="379961"/>
                </a:lnTo>
                <a:lnTo>
                  <a:pt x="1301192" y="332716"/>
                </a:lnTo>
                <a:lnTo>
                  <a:pt x="1270866" y="287840"/>
                </a:lnTo>
                <a:lnTo>
                  <a:pt x="1237265" y="245515"/>
                </a:lnTo>
                <a:lnTo>
                  <a:pt x="1200569" y="205921"/>
                </a:lnTo>
                <a:lnTo>
                  <a:pt x="1160961" y="169239"/>
                </a:lnTo>
                <a:lnTo>
                  <a:pt x="1118620" y="135649"/>
                </a:lnTo>
                <a:lnTo>
                  <a:pt x="1073728" y="105334"/>
                </a:lnTo>
                <a:lnTo>
                  <a:pt x="1026467" y="78474"/>
                </a:lnTo>
                <a:lnTo>
                  <a:pt x="977016" y="55250"/>
                </a:lnTo>
                <a:lnTo>
                  <a:pt x="925557" y="35842"/>
                </a:lnTo>
                <a:lnTo>
                  <a:pt x="872272" y="20432"/>
                </a:lnTo>
                <a:lnTo>
                  <a:pt x="817340" y="9201"/>
                </a:lnTo>
                <a:lnTo>
                  <a:pt x="760944" y="2330"/>
                </a:lnTo>
                <a:lnTo>
                  <a:pt x="703263" y="0"/>
                </a:lnTo>
                <a:lnTo>
                  <a:pt x="645586" y="2330"/>
                </a:lnTo>
                <a:lnTo>
                  <a:pt x="589192" y="9201"/>
                </a:lnTo>
                <a:lnTo>
                  <a:pt x="534263" y="20432"/>
                </a:lnTo>
                <a:lnTo>
                  <a:pt x="480981" y="35842"/>
                </a:lnTo>
                <a:lnTo>
                  <a:pt x="429525" y="55250"/>
                </a:lnTo>
                <a:lnTo>
                  <a:pt x="380077" y="78474"/>
                </a:lnTo>
                <a:lnTo>
                  <a:pt x="332817" y="105334"/>
                </a:lnTo>
                <a:lnTo>
                  <a:pt x="287928" y="135649"/>
                </a:lnTo>
                <a:lnTo>
                  <a:pt x="245590" y="169239"/>
                </a:lnTo>
                <a:lnTo>
                  <a:pt x="205984" y="205921"/>
                </a:lnTo>
                <a:lnTo>
                  <a:pt x="169290" y="245515"/>
                </a:lnTo>
                <a:lnTo>
                  <a:pt x="135691" y="287840"/>
                </a:lnTo>
                <a:lnTo>
                  <a:pt x="105366" y="332716"/>
                </a:lnTo>
                <a:lnTo>
                  <a:pt x="78498" y="379961"/>
                </a:lnTo>
                <a:lnTo>
                  <a:pt x="55267" y="429394"/>
                </a:lnTo>
                <a:lnTo>
                  <a:pt x="35853" y="480834"/>
                </a:lnTo>
                <a:lnTo>
                  <a:pt x="20439" y="534101"/>
                </a:lnTo>
                <a:lnTo>
                  <a:pt x="9204" y="589013"/>
                </a:lnTo>
                <a:lnTo>
                  <a:pt x="2331" y="645390"/>
                </a:lnTo>
                <a:lnTo>
                  <a:pt x="0" y="703050"/>
                </a:lnTo>
                <a:lnTo>
                  <a:pt x="2331" y="760710"/>
                </a:lnTo>
                <a:lnTo>
                  <a:pt x="9204" y="817087"/>
                </a:lnTo>
                <a:lnTo>
                  <a:pt x="20439" y="872000"/>
                </a:lnTo>
                <a:lnTo>
                  <a:pt x="35853" y="925268"/>
                </a:lnTo>
                <a:lnTo>
                  <a:pt x="55267" y="976709"/>
                </a:lnTo>
                <a:lnTo>
                  <a:pt x="78498" y="1026143"/>
                </a:lnTo>
                <a:lnTo>
                  <a:pt x="105366" y="1073390"/>
                </a:lnTo>
                <a:lnTo>
                  <a:pt x="135691" y="1118267"/>
                </a:lnTo>
                <a:lnTo>
                  <a:pt x="169290" y="1160593"/>
                </a:lnTo>
                <a:lnTo>
                  <a:pt x="205984" y="1200189"/>
                </a:lnTo>
                <a:lnTo>
                  <a:pt x="245590" y="1236873"/>
                </a:lnTo>
                <a:lnTo>
                  <a:pt x="287928" y="1270464"/>
                </a:lnTo>
                <a:lnTo>
                  <a:pt x="332817" y="1300780"/>
                </a:lnTo>
                <a:lnTo>
                  <a:pt x="380077" y="1327642"/>
                </a:lnTo>
                <a:lnTo>
                  <a:pt x="429525" y="1350867"/>
                </a:lnTo>
                <a:lnTo>
                  <a:pt x="480981" y="1370276"/>
                </a:lnTo>
                <a:lnTo>
                  <a:pt x="534263" y="1385686"/>
                </a:lnTo>
                <a:lnTo>
                  <a:pt x="589192" y="1396918"/>
                </a:lnTo>
                <a:lnTo>
                  <a:pt x="645586" y="1403790"/>
                </a:lnTo>
                <a:lnTo>
                  <a:pt x="703263" y="1406121"/>
                </a:lnTo>
                <a:lnTo>
                  <a:pt x="760944" y="1403790"/>
                </a:lnTo>
                <a:lnTo>
                  <a:pt x="817340" y="1396918"/>
                </a:lnTo>
                <a:lnTo>
                  <a:pt x="872272" y="1385686"/>
                </a:lnTo>
                <a:lnTo>
                  <a:pt x="925557" y="1370276"/>
                </a:lnTo>
                <a:lnTo>
                  <a:pt x="977016" y="1350867"/>
                </a:lnTo>
                <a:lnTo>
                  <a:pt x="1026467" y="1327642"/>
                </a:lnTo>
                <a:lnTo>
                  <a:pt x="1073728" y="1300780"/>
                </a:lnTo>
                <a:lnTo>
                  <a:pt x="1118620" y="1270464"/>
                </a:lnTo>
                <a:lnTo>
                  <a:pt x="1160961" y="1236873"/>
                </a:lnTo>
                <a:lnTo>
                  <a:pt x="1200569" y="1200189"/>
                </a:lnTo>
                <a:lnTo>
                  <a:pt x="1237265" y="1160593"/>
                </a:lnTo>
                <a:lnTo>
                  <a:pt x="1270866" y="1118267"/>
                </a:lnTo>
                <a:lnTo>
                  <a:pt x="1301192" y="1073390"/>
                </a:lnTo>
                <a:lnTo>
                  <a:pt x="1328062" y="1026143"/>
                </a:lnTo>
                <a:lnTo>
                  <a:pt x="1351295" y="976709"/>
                </a:lnTo>
                <a:lnTo>
                  <a:pt x="1370709" y="925268"/>
                </a:lnTo>
                <a:lnTo>
                  <a:pt x="1386125" y="872000"/>
                </a:lnTo>
                <a:lnTo>
                  <a:pt x="1397360" y="817087"/>
                </a:lnTo>
                <a:lnTo>
                  <a:pt x="1404234" y="760710"/>
                </a:lnTo>
                <a:lnTo>
                  <a:pt x="1406565" y="70305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7698" y="2566138"/>
            <a:ext cx="1406566" cy="1406122"/>
          </a:xfrm>
          <a:custGeom>
            <a:avLst/>
            <a:gdLst/>
            <a:ahLst/>
            <a:cxnLst/>
            <a:rect l="l" t="t" r="r" b="b"/>
            <a:pathLst>
              <a:path w="1406566" h="1406122">
                <a:moveTo>
                  <a:pt x="1406566" y="703051"/>
                </a:moveTo>
                <a:lnTo>
                  <a:pt x="1404234" y="760711"/>
                </a:lnTo>
                <a:lnTo>
                  <a:pt x="1397361" y="817088"/>
                </a:lnTo>
                <a:lnTo>
                  <a:pt x="1386126" y="872001"/>
                </a:lnTo>
                <a:lnTo>
                  <a:pt x="1370710" y="925268"/>
                </a:lnTo>
                <a:lnTo>
                  <a:pt x="1351296" y="976710"/>
                </a:lnTo>
                <a:lnTo>
                  <a:pt x="1328063" y="1026144"/>
                </a:lnTo>
                <a:lnTo>
                  <a:pt x="1301193" y="1073390"/>
                </a:lnTo>
                <a:lnTo>
                  <a:pt x="1270867" y="1118267"/>
                </a:lnTo>
                <a:lnTo>
                  <a:pt x="1237265" y="1160594"/>
                </a:lnTo>
                <a:lnTo>
                  <a:pt x="1200570" y="1200190"/>
                </a:lnTo>
                <a:lnTo>
                  <a:pt x="1160961" y="1236874"/>
                </a:lnTo>
                <a:lnTo>
                  <a:pt x="1118621" y="1270464"/>
                </a:lnTo>
                <a:lnTo>
                  <a:pt x="1073729" y="1300781"/>
                </a:lnTo>
                <a:lnTo>
                  <a:pt x="1026467" y="1327643"/>
                </a:lnTo>
                <a:lnTo>
                  <a:pt x="977016" y="1350868"/>
                </a:lnTo>
                <a:lnTo>
                  <a:pt x="925558" y="1370277"/>
                </a:lnTo>
                <a:lnTo>
                  <a:pt x="872272" y="1385687"/>
                </a:lnTo>
                <a:lnTo>
                  <a:pt x="817340" y="1396919"/>
                </a:lnTo>
                <a:lnTo>
                  <a:pt x="760944" y="1403791"/>
                </a:lnTo>
                <a:lnTo>
                  <a:pt x="703263" y="1406122"/>
                </a:lnTo>
                <a:lnTo>
                  <a:pt x="645586" y="1403791"/>
                </a:lnTo>
                <a:lnTo>
                  <a:pt x="589192" y="1396919"/>
                </a:lnTo>
                <a:lnTo>
                  <a:pt x="534263" y="1385687"/>
                </a:lnTo>
                <a:lnTo>
                  <a:pt x="480980" y="1370277"/>
                </a:lnTo>
                <a:lnTo>
                  <a:pt x="429524" y="1350868"/>
                </a:lnTo>
                <a:lnTo>
                  <a:pt x="380076" y="1327643"/>
                </a:lnTo>
                <a:lnTo>
                  <a:pt x="332817" y="1300781"/>
                </a:lnTo>
                <a:lnTo>
                  <a:pt x="287928" y="1270464"/>
                </a:lnTo>
                <a:lnTo>
                  <a:pt x="245590" y="1236874"/>
                </a:lnTo>
                <a:lnTo>
                  <a:pt x="205983" y="1200190"/>
                </a:lnTo>
                <a:lnTo>
                  <a:pt x="169290" y="1160594"/>
                </a:lnTo>
                <a:lnTo>
                  <a:pt x="135691" y="1118267"/>
                </a:lnTo>
                <a:lnTo>
                  <a:pt x="105366" y="1073390"/>
                </a:lnTo>
                <a:lnTo>
                  <a:pt x="78498" y="1026144"/>
                </a:lnTo>
                <a:lnTo>
                  <a:pt x="55266" y="976710"/>
                </a:lnTo>
                <a:lnTo>
                  <a:pt x="35853" y="925268"/>
                </a:lnTo>
                <a:lnTo>
                  <a:pt x="20439" y="872001"/>
                </a:lnTo>
                <a:lnTo>
                  <a:pt x="9204" y="817088"/>
                </a:lnTo>
                <a:lnTo>
                  <a:pt x="2331" y="760711"/>
                </a:lnTo>
                <a:lnTo>
                  <a:pt x="0" y="703051"/>
                </a:lnTo>
                <a:lnTo>
                  <a:pt x="2331" y="645391"/>
                </a:lnTo>
                <a:lnTo>
                  <a:pt x="9204" y="589014"/>
                </a:lnTo>
                <a:lnTo>
                  <a:pt x="20439" y="534102"/>
                </a:lnTo>
                <a:lnTo>
                  <a:pt x="35853" y="480835"/>
                </a:lnTo>
                <a:lnTo>
                  <a:pt x="55266" y="429395"/>
                </a:lnTo>
                <a:lnTo>
                  <a:pt x="78498" y="379961"/>
                </a:lnTo>
                <a:lnTo>
                  <a:pt x="105366" y="332717"/>
                </a:lnTo>
                <a:lnTo>
                  <a:pt x="135691" y="287841"/>
                </a:lnTo>
                <a:lnTo>
                  <a:pt x="169290" y="245516"/>
                </a:lnTo>
                <a:lnTo>
                  <a:pt x="205983" y="205921"/>
                </a:lnTo>
                <a:lnTo>
                  <a:pt x="245590" y="169239"/>
                </a:lnTo>
                <a:lnTo>
                  <a:pt x="287928" y="135650"/>
                </a:lnTo>
                <a:lnTo>
                  <a:pt x="332817" y="105334"/>
                </a:lnTo>
                <a:lnTo>
                  <a:pt x="380076" y="78474"/>
                </a:lnTo>
                <a:lnTo>
                  <a:pt x="429524" y="55250"/>
                </a:lnTo>
                <a:lnTo>
                  <a:pt x="480980" y="35842"/>
                </a:lnTo>
                <a:lnTo>
                  <a:pt x="534263" y="20432"/>
                </a:lnTo>
                <a:lnTo>
                  <a:pt x="589192" y="9201"/>
                </a:lnTo>
                <a:lnTo>
                  <a:pt x="645586" y="2330"/>
                </a:lnTo>
                <a:lnTo>
                  <a:pt x="703263" y="0"/>
                </a:lnTo>
                <a:lnTo>
                  <a:pt x="760944" y="2330"/>
                </a:lnTo>
                <a:lnTo>
                  <a:pt x="817340" y="9201"/>
                </a:lnTo>
                <a:lnTo>
                  <a:pt x="872272" y="20432"/>
                </a:lnTo>
                <a:lnTo>
                  <a:pt x="925558" y="35842"/>
                </a:lnTo>
                <a:lnTo>
                  <a:pt x="977016" y="55250"/>
                </a:lnTo>
                <a:lnTo>
                  <a:pt x="1026467" y="78474"/>
                </a:lnTo>
                <a:lnTo>
                  <a:pt x="1073729" y="105334"/>
                </a:lnTo>
                <a:lnTo>
                  <a:pt x="1118621" y="135650"/>
                </a:lnTo>
                <a:lnTo>
                  <a:pt x="1160961" y="169239"/>
                </a:lnTo>
                <a:lnTo>
                  <a:pt x="1200570" y="205921"/>
                </a:lnTo>
                <a:lnTo>
                  <a:pt x="1237265" y="245516"/>
                </a:lnTo>
                <a:lnTo>
                  <a:pt x="1270867" y="287841"/>
                </a:lnTo>
                <a:lnTo>
                  <a:pt x="1301193" y="332717"/>
                </a:lnTo>
                <a:lnTo>
                  <a:pt x="1328063" y="379961"/>
                </a:lnTo>
                <a:lnTo>
                  <a:pt x="1351296" y="429395"/>
                </a:lnTo>
                <a:lnTo>
                  <a:pt x="1370710" y="480835"/>
                </a:lnTo>
                <a:lnTo>
                  <a:pt x="1386126" y="534102"/>
                </a:lnTo>
                <a:lnTo>
                  <a:pt x="1397361" y="589014"/>
                </a:lnTo>
                <a:lnTo>
                  <a:pt x="1404234" y="645391"/>
                </a:lnTo>
                <a:lnTo>
                  <a:pt x="1406566" y="703051"/>
                </a:lnTo>
                <a:close/>
              </a:path>
            </a:pathLst>
          </a:custGeom>
          <a:ln w="194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14916" y="2683320"/>
            <a:ext cx="1172112" cy="1171757"/>
          </a:xfrm>
          <a:custGeom>
            <a:avLst/>
            <a:gdLst/>
            <a:ahLst/>
            <a:cxnLst/>
            <a:rect l="l" t="t" r="r" b="b"/>
            <a:pathLst>
              <a:path w="1172112" h="1171757">
                <a:moveTo>
                  <a:pt x="1172112" y="585868"/>
                </a:moveTo>
                <a:lnTo>
                  <a:pt x="1170169" y="537818"/>
                </a:lnTo>
                <a:lnTo>
                  <a:pt x="1164441" y="490838"/>
                </a:lnTo>
                <a:lnTo>
                  <a:pt x="1155079" y="445078"/>
                </a:lnTo>
                <a:lnTo>
                  <a:pt x="1142234" y="400690"/>
                </a:lnTo>
                <a:lnTo>
                  <a:pt x="1126057" y="357823"/>
                </a:lnTo>
                <a:lnTo>
                  <a:pt x="1106697" y="316629"/>
                </a:lnTo>
                <a:lnTo>
                  <a:pt x="1084307" y="277259"/>
                </a:lnTo>
                <a:lnTo>
                  <a:pt x="1059037" y="239863"/>
                </a:lnTo>
                <a:lnTo>
                  <a:pt x="1031037" y="204593"/>
                </a:lnTo>
                <a:lnTo>
                  <a:pt x="1000459" y="171598"/>
                </a:lnTo>
                <a:lnTo>
                  <a:pt x="967454" y="141030"/>
                </a:lnTo>
                <a:lnTo>
                  <a:pt x="932171" y="113039"/>
                </a:lnTo>
                <a:lnTo>
                  <a:pt x="894763" y="87777"/>
                </a:lnTo>
                <a:lnTo>
                  <a:pt x="855380" y="65394"/>
                </a:lnTo>
                <a:lnTo>
                  <a:pt x="814172" y="46040"/>
                </a:lnTo>
                <a:lnTo>
                  <a:pt x="771290" y="29868"/>
                </a:lnTo>
                <a:lnTo>
                  <a:pt x="726886" y="17027"/>
                </a:lnTo>
                <a:lnTo>
                  <a:pt x="681110" y="7668"/>
                </a:lnTo>
                <a:lnTo>
                  <a:pt x="634113" y="1942"/>
                </a:lnTo>
                <a:lnTo>
                  <a:pt x="586046" y="0"/>
                </a:lnTo>
                <a:lnTo>
                  <a:pt x="537981" y="1942"/>
                </a:lnTo>
                <a:lnTo>
                  <a:pt x="490987" y="7668"/>
                </a:lnTo>
                <a:lnTo>
                  <a:pt x="445213" y="17027"/>
                </a:lnTo>
                <a:lnTo>
                  <a:pt x="400811" y="29868"/>
                </a:lnTo>
                <a:lnTo>
                  <a:pt x="357931" y="46040"/>
                </a:lnTo>
                <a:lnTo>
                  <a:pt x="316725" y="65394"/>
                </a:lnTo>
                <a:lnTo>
                  <a:pt x="277343" y="87777"/>
                </a:lnTo>
                <a:lnTo>
                  <a:pt x="239936" y="113039"/>
                </a:lnTo>
                <a:lnTo>
                  <a:pt x="204654" y="141030"/>
                </a:lnTo>
                <a:lnTo>
                  <a:pt x="171650" y="171598"/>
                </a:lnTo>
                <a:lnTo>
                  <a:pt x="141072" y="204593"/>
                </a:lnTo>
                <a:lnTo>
                  <a:pt x="113073" y="239863"/>
                </a:lnTo>
                <a:lnTo>
                  <a:pt x="87803" y="277259"/>
                </a:lnTo>
                <a:lnTo>
                  <a:pt x="65413" y="316629"/>
                </a:lnTo>
                <a:lnTo>
                  <a:pt x="46054" y="357823"/>
                </a:lnTo>
                <a:lnTo>
                  <a:pt x="29877" y="400690"/>
                </a:lnTo>
                <a:lnTo>
                  <a:pt x="17032" y="445078"/>
                </a:lnTo>
                <a:lnTo>
                  <a:pt x="7670" y="490838"/>
                </a:lnTo>
                <a:lnTo>
                  <a:pt x="1942" y="537818"/>
                </a:lnTo>
                <a:lnTo>
                  <a:pt x="0" y="585868"/>
                </a:lnTo>
                <a:lnTo>
                  <a:pt x="1942" y="633919"/>
                </a:lnTo>
                <a:lnTo>
                  <a:pt x="7670" y="680900"/>
                </a:lnTo>
                <a:lnTo>
                  <a:pt x="17032" y="726660"/>
                </a:lnTo>
                <a:lnTo>
                  <a:pt x="29877" y="771050"/>
                </a:lnTo>
                <a:lnTo>
                  <a:pt x="46054" y="813918"/>
                </a:lnTo>
                <a:lnTo>
                  <a:pt x="65413" y="855113"/>
                </a:lnTo>
                <a:lnTo>
                  <a:pt x="87803" y="894484"/>
                </a:lnTo>
                <a:lnTo>
                  <a:pt x="113073" y="931882"/>
                </a:lnTo>
                <a:lnTo>
                  <a:pt x="141072" y="967154"/>
                </a:lnTo>
                <a:lnTo>
                  <a:pt x="171650" y="1000150"/>
                </a:lnTo>
                <a:lnTo>
                  <a:pt x="204654" y="1030719"/>
                </a:lnTo>
                <a:lnTo>
                  <a:pt x="239936" y="1058711"/>
                </a:lnTo>
                <a:lnTo>
                  <a:pt x="277343" y="1083975"/>
                </a:lnTo>
                <a:lnTo>
                  <a:pt x="316725" y="1106359"/>
                </a:lnTo>
                <a:lnTo>
                  <a:pt x="357931" y="1125714"/>
                </a:lnTo>
                <a:lnTo>
                  <a:pt x="400811" y="1141887"/>
                </a:lnTo>
                <a:lnTo>
                  <a:pt x="445213" y="1154729"/>
                </a:lnTo>
                <a:lnTo>
                  <a:pt x="490987" y="1164089"/>
                </a:lnTo>
                <a:lnTo>
                  <a:pt x="537981" y="1169815"/>
                </a:lnTo>
                <a:lnTo>
                  <a:pt x="586046" y="1171757"/>
                </a:lnTo>
                <a:lnTo>
                  <a:pt x="634113" y="1169815"/>
                </a:lnTo>
                <a:lnTo>
                  <a:pt x="681110" y="1164089"/>
                </a:lnTo>
                <a:lnTo>
                  <a:pt x="726886" y="1154729"/>
                </a:lnTo>
                <a:lnTo>
                  <a:pt x="771290" y="1141887"/>
                </a:lnTo>
                <a:lnTo>
                  <a:pt x="814172" y="1125714"/>
                </a:lnTo>
                <a:lnTo>
                  <a:pt x="855380" y="1106359"/>
                </a:lnTo>
                <a:lnTo>
                  <a:pt x="894763" y="1083975"/>
                </a:lnTo>
                <a:lnTo>
                  <a:pt x="932171" y="1058711"/>
                </a:lnTo>
                <a:lnTo>
                  <a:pt x="967454" y="1030719"/>
                </a:lnTo>
                <a:lnTo>
                  <a:pt x="1000459" y="1000150"/>
                </a:lnTo>
                <a:lnTo>
                  <a:pt x="1031037" y="967154"/>
                </a:lnTo>
                <a:lnTo>
                  <a:pt x="1059037" y="931882"/>
                </a:lnTo>
                <a:lnTo>
                  <a:pt x="1084307" y="894484"/>
                </a:lnTo>
                <a:lnTo>
                  <a:pt x="1106697" y="855113"/>
                </a:lnTo>
                <a:lnTo>
                  <a:pt x="1126057" y="813918"/>
                </a:lnTo>
                <a:lnTo>
                  <a:pt x="1142234" y="771050"/>
                </a:lnTo>
                <a:lnTo>
                  <a:pt x="1155079" y="726660"/>
                </a:lnTo>
                <a:lnTo>
                  <a:pt x="1164441" y="680900"/>
                </a:lnTo>
                <a:lnTo>
                  <a:pt x="1170169" y="633919"/>
                </a:lnTo>
                <a:lnTo>
                  <a:pt x="1172112" y="585868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14916" y="2683319"/>
            <a:ext cx="1172112" cy="1171758"/>
          </a:xfrm>
          <a:custGeom>
            <a:avLst/>
            <a:gdLst/>
            <a:ahLst/>
            <a:cxnLst/>
            <a:rect l="l" t="t" r="r" b="b"/>
            <a:pathLst>
              <a:path w="1172112" h="1171758">
                <a:moveTo>
                  <a:pt x="1172112" y="585869"/>
                </a:moveTo>
                <a:lnTo>
                  <a:pt x="1170170" y="633919"/>
                </a:lnTo>
                <a:lnTo>
                  <a:pt x="1164442" y="680900"/>
                </a:lnTo>
                <a:lnTo>
                  <a:pt x="1155080" y="726661"/>
                </a:lnTo>
                <a:lnTo>
                  <a:pt x="1142235" y="771050"/>
                </a:lnTo>
                <a:lnTo>
                  <a:pt x="1126057" y="813918"/>
                </a:lnTo>
                <a:lnTo>
                  <a:pt x="1106698" y="855113"/>
                </a:lnTo>
                <a:lnTo>
                  <a:pt x="1084308" y="894485"/>
                </a:lnTo>
                <a:lnTo>
                  <a:pt x="1059037" y="931882"/>
                </a:lnTo>
                <a:lnTo>
                  <a:pt x="1031038" y="967154"/>
                </a:lnTo>
                <a:lnTo>
                  <a:pt x="1000460" y="1000150"/>
                </a:lnTo>
                <a:lnTo>
                  <a:pt x="967454" y="1030720"/>
                </a:lnTo>
                <a:lnTo>
                  <a:pt x="932172" y="1058712"/>
                </a:lnTo>
                <a:lnTo>
                  <a:pt x="894763" y="1083975"/>
                </a:lnTo>
                <a:lnTo>
                  <a:pt x="855380" y="1106360"/>
                </a:lnTo>
                <a:lnTo>
                  <a:pt x="814172" y="1125714"/>
                </a:lnTo>
                <a:lnTo>
                  <a:pt x="771291" y="1141888"/>
                </a:lnTo>
                <a:lnTo>
                  <a:pt x="726886" y="1154730"/>
                </a:lnTo>
                <a:lnTo>
                  <a:pt x="681110" y="1164090"/>
                </a:lnTo>
                <a:lnTo>
                  <a:pt x="634113" y="1169816"/>
                </a:lnTo>
                <a:lnTo>
                  <a:pt x="586046" y="1171758"/>
                </a:lnTo>
                <a:lnTo>
                  <a:pt x="537981" y="1169816"/>
                </a:lnTo>
                <a:lnTo>
                  <a:pt x="490987" y="1164090"/>
                </a:lnTo>
                <a:lnTo>
                  <a:pt x="445213" y="1154730"/>
                </a:lnTo>
                <a:lnTo>
                  <a:pt x="400811" y="1141888"/>
                </a:lnTo>
                <a:lnTo>
                  <a:pt x="357931" y="1125714"/>
                </a:lnTo>
                <a:lnTo>
                  <a:pt x="316725" y="1106360"/>
                </a:lnTo>
                <a:lnTo>
                  <a:pt x="277343" y="1083975"/>
                </a:lnTo>
                <a:lnTo>
                  <a:pt x="239936" y="1058712"/>
                </a:lnTo>
                <a:lnTo>
                  <a:pt x="204654" y="1030720"/>
                </a:lnTo>
                <a:lnTo>
                  <a:pt x="171649" y="1000150"/>
                </a:lnTo>
                <a:lnTo>
                  <a:pt x="141072" y="967154"/>
                </a:lnTo>
                <a:lnTo>
                  <a:pt x="113073" y="931882"/>
                </a:lnTo>
                <a:lnTo>
                  <a:pt x="87803" y="894485"/>
                </a:lnTo>
                <a:lnTo>
                  <a:pt x="65413" y="855113"/>
                </a:lnTo>
                <a:lnTo>
                  <a:pt x="46054" y="813918"/>
                </a:lnTo>
                <a:lnTo>
                  <a:pt x="29877" y="771050"/>
                </a:lnTo>
                <a:lnTo>
                  <a:pt x="17032" y="726661"/>
                </a:lnTo>
                <a:lnTo>
                  <a:pt x="7670" y="680900"/>
                </a:lnTo>
                <a:lnTo>
                  <a:pt x="1942" y="633919"/>
                </a:lnTo>
                <a:lnTo>
                  <a:pt x="0" y="585869"/>
                </a:lnTo>
                <a:lnTo>
                  <a:pt x="1942" y="537819"/>
                </a:lnTo>
                <a:lnTo>
                  <a:pt x="7670" y="490839"/>
                </a:lnTo>
                <a:lnTo>
                  <a:pt x="17032" y="445079"/>
                </a:lnTo>
                <a:lnTo>
                  <a:pt x="29877" y="400690"/>
                </a:lnTo>
                <a:lnTo>
                  <a:pt x="46054" y="357823"/>
                </a:lnTo>
                <a:lnTo>
                  <a:pt x="65413" y="316629"/>
                </a:lnTo>
                <a:lnTo>
                  <a:pt x="87803" y="277259"/>
                </a:lnTo>
                <a:lnTo>
                  <a:pt x="113073" y="239863"/>
                </a:lnTo>
                <a:lnTo>
                  <a:pt x="141072" y="204593"/>
                </a:lnTo>
                <a:lnTo>
                  <a:pt x="171649" y="171598"/>
                </a:lnTo>
                <a:lnTo>
                  <a:pt x="204654" y="141030"/>
                </a:lnTo>
                <a:lnTo>
                  <a:pt x="239936" y="113039"/>
                </a:lnTo>
                <a:lnTo>
                  <a:pt x="277343" y="87777"/>
                </a:lnTo>
                <a:lnTo>
                  <a:pt x="316725" y="65394"/>
                </a:lnTo>
                <a:lnTo>
                  <a:pt x="357931" y="46040"/>
                </a:lnTo>
                <a:lnTo>
                  <a:pt x="400811" y="29868"/>
                </a:lnTo>
                <a:lnTo>
                  <a:pt x="445213" y="17027"/>
                </a:lnTo>
                <a:lnTo>
                  <a:pt x="490987" y="7668"/>
                </a:lnTo>
                <a:lnTo>
                  <a:pt x="537981" y="1942"/>
                </a:lnTo>
                <a:lnTo>
                  <a:pt x="586046" y="0"/>
                </a:lnTo>
                <a:lnTo>
                  <a:pt x="634113" y="1942"/>
                </a:lnTo>
                <a:lnTo>
                  <a:pt x="681110" y="7668"/>
                </a:lnTo>
                <a:lnTo>
                  <a:pt x="726886" y="17027"/>
                </a:lnTo>
                <a:lnTo>
                  <a:pt x="771291" y="29868"/>
                </a:lnTo>
                <a:lnTo>
                  <a:pt x="814172" y="46040"/>
                </a:lnTo>
                <a:lnTo>
                  <a:pt x="855380" y="65394"/>
                </a:lnTo>
                <a:lnTo>
                  <a:pt x="894763" y="87777"/>
                </a:lnTo>
                <a:lnTo>
                  <a:pt x="932172" y="113039"/>
                </a:lnTo>
                <a:lnTo>
                  <a:pt x="967454" y="141030"/>
                </a:lnTo>
                <a:lnTo>
                  <a:pt x="1000460" y="171598"/>
                </a:lnTo>
                <a:lnTo>
                  <a:pt x="1031038" y="204593"/>
                </a:lnTo>
                <a:lnTo>
                  <a:pt x="1059037" y="239863"/>
                </a:lnTo>
                <a:lnTo>
                  <a:pt x="1084308" y="277259"/>
                </a:lnTo>
                <a:lnTo>
                  <a:pt x="1106698" y="316629"/>
                </a:lnTo>
                <a:lnTo>
                  <a:pt x="1126057" y="357823"/>
                </a:lnTo>
                <a:lnTo>
                  <a:pt x="1142235" y="400690"/>
                </a:lnTo>
                <a:lnTo>
                  <a:pt x="1155080" y="445079"/>
                </a:lnTo>
                <a:lnTo>
                  <a:pt x="1164442" y="490839"/>
                </a:lnTo>
                <a:lnTo>
                  <a:pt x="1170170" y="537819"/>
                </a:lnTo>
                <a:lnTo>
                  <a:pt x="1172112" y="585869"/>
                </a:lnTo>
                <a:close/>
              </a:path>
            </a:pathLst>
          </a:custGeom>
          <a:ln w="194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66677" y="1910549"/>
            <a:ext cx="0" cy="2620938"/>
          </a:xfrm>
          <a:custGeom>
            <a:avLst/>
            <a:gdLst/>
            <a:ahLst/>
            <a:cxnLst/>
            <a:rect l="l" t="t" r="r" b="b"/>
            <a:pathLst>
              <a:path h="2620938">
                <a:moveTo>
                  <a:pt x="0" y="0"/>
                </a:moveTo>
                <a:lnTo>
                  <a:pt x="0" y="2620938"/>
                </a:lnTo>
              </a:path>
            </a:pathLst>
          </a:custGeom>
          <a:ln w="1941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35208" y="1910549"/>
            <a:ext cx="0" cy="2620938"/>
          </a:xfrm>
          <a:custGeom>
            <a:avLst/>
            <a:gdLst/>
            <a:ahLst/>
            <a:cxnLst/>
            <a:rect l="l" t="t" r="r" b="b"/>
            <a:pathLst>
              <a:path h="2620938">
                <a:moveTo>
                  <a:pt x="0" y="0"/>
                </a:moveTo>
                <a:lnTo>
                  <a:pt x="0" y="2620938"/>
                </a:lnTo>
              </a:path>
            </a:pathLst>
          </a:custGeom>
          <a:ln w="1941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81570" y="5553621"/>
            <a:ext cx="1038843" cy="621165"/>
          </a:xfrm>
          <a:custGeom>
            <a:avLst/>
            <a:gdLst/>
            <a:ahLst/>
            <a:cxnLst/>
            <a:rect l="l" t="t" r="r" b="b"/>
            <a:pathLst>
              <a:path w="1038843" h="621165">
                <a:moveTo>
                  <a:pt x="0" y="621165"/>
                </a:moveTo>
                <a:lnTo>
                  <a:pt x="1038843" y="621165"/>
                </a:lnTo>
                <a:lnTo>
                  <a:pt x="1038843" y="0"/>
                </a:lnTo>
                <a:lnTo>
                  <a:pt x="0" y="0"/>
                </a:lnTo>
                <a:lnTo>
                  <a:pt x="0" y="621165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81571" y="5553622"/>
            <a:ext cx="1038843" cy="621165"/>
          </a:xfrm>
          <a:custGeom>
            <a:avLst/>
            <a:gdLst/>
            <a:ahLst/>
            <a:cxnLst/>
            <a:rect l="l" t="t" r="r" b="b"/>
            <a:pathLst>
              <a:path w="1038843" h="621165">
                <a:moveTo>
                  <a:pt x="0" y="621165"/>
                </a:moveTo>
                <a:lnTo>
                  <a:pt x="1038843" y="621165"/>
                </a:lnTo>
                <a:lnTo>
                  <a:pt x="1038843" y="0"/>
                </a:lnTo>
                <a:lnTo>
                  <a:pt x="0" y="0"/>
                </a:lnTo>
                <a:lnTo>
                  <a:pt x="0" y="621165"/>
                </a:lnTo>
                <a:close/>
              </a:path>
            </a:pathLst>
          </a:custGeom>
          <a:ln w="194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97094" y="4792163"/>
            <a:ext cx="2524273" cy="0"/>
          </a:xfrm>
          <a:custGeom>
            <a:avLst/>
            <a:gdLst/>
            <a:ahLst/>
            <a:cxnLst/>
            <a:rect l="l" t="t" r="r" b="b"/>
            <a:pathLst>
              <a:path w="2524273">
                <a:moveTo>
                  <a:pt x="0" y="0"/>
                </a:moveTo>
                <a:lnTo>
                  <a:pt x="2524273" y="0"/>
                </a:lnTo>
              </a:path>
            </a:pathLst>
          </a:custGeom>
          <a:ln w="19404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13702" y="3566345"/>
            <a:ext cx="466353" cy="2297587"/>
          </a:xfrm>
          <a:custGeom>
            <a:avLst/>
            <a:gdLst/>
            <a:ahLst/>
            <a:cxnLst/>
            <a:rect l="l" t="t" r="r" b="b"/>
            <a:pathLst>
              <a:path w="466353" h="2297587">
                <a:moveTo>
                  <a:pt x="281239" y="0"/>
                </a:moveTo>
                <a:lnTo>
                  <a:pt x="247883" y="44631"/>
                </a:lnTo>
                <a:lnTo>
                  <a:pt x="216865" y="92824"/>
                </a:lnTo>
                <a:lnTo>
                  <a:pt x="188138" y="144260"/>
                </a:lnTo>
                <a:lnTo>
                  <a:pt x="161656" y="198622"/>
                </a:lnTo>
                <a:lnTo>
                  <a:pt x="137370" y="255593"/>
                </a:lnTo>
                <a:lnTo>
                  <a:pt x="115234" y="314855"/>
                </a:lnTo>
                <a:lnTo>
                  <a:pt x="95200" y="376091"/>
                </a:lnTo>
                <a:lnTo>
                  <a:pt x="77220" y="438983"/>
                </a:lnTo>
                <a:lnTo>
                  <a:pt x="61247" y="503214"/>
                </a:lnTo>
                <a:lnTo>
                  <a:pt x="47235" y="568466"/>
                </a:lnTo>
                <a:lnTo>
                  <a:pt x="35134" y="634422"/>
                </a:lnTo>
                <a:lnTo>
                  <a:pt x="24899" y="700765"/>
                </a:lnTo>
                <a:lnTo>
                  <a:pt x="16481" y="767177"/>
                </a:lnTo>
                <a:lnTo>
                  <a:pt x="9834" y="833340"/>
                </a:lnTo>
                <a:lnTo>
                  <a:pt x="4910" y="898937"/>
                </a:lnTo>
                <a:lnTo>
                  <a:pt x="1661" y="963651"/>
                </a:lnTo>
                <a:lnTo>
                  <a:pt x="40" y="1027165"/>
                </a:lnTo>
                <a:lnTo>
                  <a:pt x="0" y="1089160"/>
                </a:lnTo>
                <a:lnTo>
                  <a:pt x="1493" y="1149319"/>
                </a:lnTo>
                <a:lnTo>
                  <a:pt x="4472" y="1207326"/>
                </a:lnTo>
                <a:lnTo>
                  <a:pt x="9066" y="1265011"/>
                </a:lnTo>
                <a:lnTo>
                  <a:pt x="15363" y="1322935"/>
                </a:lnTo>
                <a:lnTo>
                  <a:pt x="23405" y="1381002"/>
                </a:lnTo>
                <a:lnTo>
                  <a:pt x="33231" y="1439116"/>
                </a:lnTo>
                <a:lnTo>
                  <a:pt x="44883" y="1497183"/>
                </a:lnTo>
                <a:lnTo>
                  <a:pt x="58400" y="1555107"/>
                </a:lnTo>
                <a:lnTo>
                  <a:pt x="73825" y="1612792"/>
                </a:lnTo>
                <a:lnTo>
                  <a:pt x="91196" y="1670143"/>
                </a:lnTo>
                <a:lnTo>
                  <a:pt x="110556" y="1727065"/>
                </a:lnTo>
                <a:lnTo>
                  <a:pt x="131945" y="1783462"/>
                </a:lnTo>
                <a:lnTo>
                  <a:pt x="155403" y="1839239"/>
                </a:lnTo>
                <a:lnTo>
                  <a:pt x="180970" y="1894300"/>
                </a:lnTo>
                <a:lnTo>
                  <a:pt x="208689" y="1948551"/>
                </a:lnTo>
                <a:lnTo>
                  <a:pt x="238599" y="2001895"/>
                </a:lnTo>
                <a:lnTo>
                  <a:pt x="270741" y="2054238"/>
                </a:lnTo>
                <a:lnTo>
                  <a:pt x="305155" y="2105484"/>
                </a:lnTo>
                <a:lnTo>
                  <a:pt x="341883" y="2155537"/>
                </a:lnTo>
                <a:lnTo>
                  <a:pt x="380965" y="2204302"/>
                </a:lnTo>
                <a:lnTo>
                  <a:pt x="422441" y="2251684"/>
                </a:lnTo>
                <a:lnTo>
                  <a:pt x="466353" y="2297587"/>
                </a:lnTo>
              </a:path>
            </a:pathLst>
          </a:custGeom>
          <a:ln w="194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62431" y="3528487"/>
            <a:ext cx="63237" cy="66925"/>
          </a:xfrm>
          <a:custGeom>
            <a:avLst/>
            <a:gdLst/>
            <a:ahLst/>
            <a:cxnLst/>
            <a:rect l="l" t="t" r="r" b="b"/>
            <a:pathLst>
              <a:path w="63237" h="66925">
                <a:moveTo>
                  <a:pt x="52717" y="66925"/>
                </a:moveTo>
                <a:lnTo>
                  <a:pt x="63237" y="0"/>
                </a:lnTo>
                <a:lnTo>
                  <a:pt x="0" y="24352"/>
                </a:lnTo>
                <a:lnTo>
                  <a:pt x="52717" y="66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88446" y="3579288"/>
            <a:ext cx="529175" cy="2278144"/>
          </a:xfrm>
          <a:custGeom>
            <a:avLst/>
            <a:gdLst/>
            <a:ahLst/>
            <a:cxnLst/>
            <a:rect l="l" t="t" r="r" b="b"/>
            <a:pathLst>
              <a:path w="529175" h="2278144">
                <a:moveTo>
                  <a:pt x="0" y="2278144"/>
                </a:moveTo>
                <a:lnTo>
                  <a:pt x="47276" y="2235297"/>
                </a:lnTo>
                <a:lnTo>
                  <a:pt x="92792" y="2188594"/>
                </a:lnTo>
                <a:lnTo>
                  <a:pt x="136475" y="2138387"/>
                </a:lnTo>
                <a:lnTo>
                  <a:pt x="178254" y="2085028"/>
                </a:lnTo>
                <a:lnTo>
                  <a:pt x="218057" y="2028871"/>
                </a:lnTo>
                <a:lnTo>
                  <a:pt x="255812" y="1970266"/>
                </a:lnTo>
                <a:lnTo>
                  <a:pt x="291448" y="1909567"/>
                </a:lnTo>
                <a:lnTo>
                  <a:pt x="324892" y="1847126"/>
                </a:lnTo>
                <a:lnTo>
                  <a:pt x="356073" y="1783296"/>
                </a:lnTo>
                <a:lnTo>
                  <a:pt x="384919" y="1718429"/>
                </a:lnTo>
                <a:lnTo>
                  <a:pt x="411359" y="1652877"/>
                </a:lnTo>
                <a:lnTo>
                  <a:pt x="435320" y="1586992"/>
                </a:lnTo>
                <a:lnTo>
                  <a:pt x="456731" y="1521128"/>
                </a:lnTo>
                <a:lnTo>
                  <a:pt x="475520" y="1455636"/>
                </a:lnTo>
                <a:lnTo>
                  <a:pt x="491616" y="1390869"/>
                </a:lnTo>
                <a:lnTo>
                  <a:pt x="504946" y="1327179"/>
                </a:lnTo>
                <a:lnTo>
                  <a:pt x="515438" y="1264919"/>
                </a:lnTo>
                <a:lnTo>
                  <a:pt x="523022" y="1204441"/>
                </a:lnTo>
                <a:lnTo>
                  <a:pt x="527624" y="1146098"/>
                </a:lnTo>
                <a:lnTo>
                  <a:pt x="529175" y="1090241"/>
                </a:lnTo>
                <a:lnTo>
                  <a:pt x="528393" y="1032448"/>
                </a:lnTo>
                <a:lnTo>
                  <a:pt x="525999" y="974439"/>
                </a:lnTo>
                <a:lnTo>
                  <a:pt x="521922" y="916307"/>
                </a:lnTo>
                <a:lnTo>
                  <a:pt x="516090" y="858145"/>
                </a:lnTo>
                <a:lnTo>
                  <a:pt x="508431" y="800049"/>
                </a:lnTo>
                <a:lnTo>
                  <a:pt x="498874" y="742110"/>
                </a:lnTo>
                <a:lnTo>
                  <a:pt x="487346" y="684423"/>
                </a:lnTo>
                <a:lnTo>
                  <a:pt x="473776" y="627082"/>
                </a:lnTo>
                <a:lnTo>
                  <a:pt x="458093" y="570179"/>
                </a:lnTo>
                <a:lnTo>
                  <a:pt x="440224" y="513809"/>
                </a:lnTo>
                <a:lnTo>
                  <a:pt x="420097" y="458066"/>
                </a:lnTo>
                <a:lnTo>
                  <a:pt x="397642" y="403042"/>
                </a:lnTo>
                <a:lnTo>
                  <a:pt x="372785" y="348831"/>
                </a:lnTo>
                <a:lnTo>
                  <a:pt x="345456" y="295528"/>
                </a:lnTo>
                <a:lnTo>
                  <a:pt x="315583" y="243225"/>
                </a:lnTo>
                <a:lnTo>
                  <a:pt x="283094" y="192017"/>
                </a:lnTo>
                <a:lnTo>
                  <a:pt x="247918" y="141997"/>
                </a:lnTo>
                <a:lnTo>
                  <a:pt x="209981" y="93258"/>
                </a:lnTo>
                <a:lnTo>
                  <a:pt x="169214" y="45894"/>
                </a:lnTo>
                <a:lnTo>
                  <a:pt x="125543" y="0"/>
                </a:lnTo>
              </a:path>
            </a:pathLst>
          </a:custGeom>
          <a:ln w="194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1178" y="5825124"/>
            <a:ext cx="66673" cy="63762"/>
          </a:xfrm>
          <a:custGeom>
            <a:avLst/>
            <a:gdLst/>
            <a:ahLst/>
            <a:cxnLst/>
            <a:rect l="l" t="t" r="r" b="b"/>
            <a:pathLst>
              <a:path w="66673" h="63762">
                <a:moveTo>
                  <a:pt x="22846" y="0"/>
                </a:moveTo>
                <a:lnTo>
                  <a:pt x="0" y="63762"/>
                </a:lnTo>
                <a:lnTo>
                  <a:pt x="66673" y="51673"/>
                </a:lnTo>
                <a:lnTo>
                  <a:pt x="22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1150" y="1039062"/>
            <a:ext cx="83459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Pet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6545" y="1039062"/>
            <a:ext cx="1257560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Shop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4883" y="1039062"/>
            <a:ext cx="186810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Context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3786" y="1039062"/>
            <a:ext cx="208842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Diagram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1545" y="2076876"/>
            <a:ext cx="981823" cy="367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View</a:t>
            </a:r>
            <a:r>
              <a:rPr sz="1800" spc="35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files</a:t>
            </a:r>
            <a:r>
              <a:rPr sz="1800" spc="-1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  <a:p>
            <a:pPr marL="12700" marR="23294">
              <a:lnSpc>
                <a:spcPts val="1465"/>
              </a:lnSpc>
              <a:spcBef>
                <a:spcPts val="4"/>
              </a:spcBef>
            </a:pP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logging</a:t>
            </a:r>
            <a:r>
              <a:rPr sz="1200" spc="50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data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7998" y="2300033"/>
            <a:ext cx="585705" cy="180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800" spc="-34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equest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5792" y="3095910"/>
            <a:ext cx="596582" cy="367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75"/>
              </a:lnSpc>
              <a:spcBef>
                <a:spcPts val="68"/>
              </a:spcBef>
            </a:pPr>
            <a:r>
              <a:rPr sz="1800" spc="-44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etShop</a:t>
            </a:r>
            <a:endParaRPr sz="1200">
              <a:latin typeface="Segoe UI"/>
              <a:cs typeface="Segoe UI"/>
            </a:endParaRPr>
          </a:p>
          <a:p>
            <a:pPr marL="123499" marR="129398" algn="ctr">
              <a:lnSpc>
                <a:spcPts val="1465"/>
              </a:lnSpc>
              <a:spcBef>
                <a:spcPts val="4"/>
              </a:spcBef>
            </a:pP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(4.0)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8677" y="3975337"/>
            <a:ext cx="683259" cy="180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800" spc="-34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esponse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001" y="4014161"/>
            <a:ext cx="1008541" cy="180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Apply</a:t>
            </a:r>
            <a:r>
              <a:rPr sz="1800" spc="4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settings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7613" y="4854920"/>
            <a:ext cx="585705" cy="180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800" spc="-34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equest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4456" y="4854920"/>
            <a:ext cx="683259" cy="180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800" spc="-34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800" spc="0" baseline="2088" dirty="0" smtClean="0">
                <a:solidFill>
                  <a:srgbClr val="363435"/>
                </a:solidFill>
                <a:latin typeface="Segoe UI"/>
                <a:cs typeface="Segoe UI"/>
              </a:rPr>
              <a:t>esponse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9158" y="6304614"/>
            <a:ext cx="2289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25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1571" y="5553622"/>
            <a:ext cx="1038843" cy="621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9"/>
              </a:spcBef>
            </a:pPr>
            <a:endParaRPr sz="800"/>
          </a:p>
          <a:p>
            <a:pPr marL="84981" marR="85005" algn="ctr">
              <a:lnSpc>
                <a:spcPct val="110839"/>
              </a:lnSpc>
            </a:pP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Anonymous</a:t>
            </a:r>
            <a:endParaRPr sz="1200">
              <a:latin typeface="Segoe UI"/>
              <a:cs typeface="Segoe UI"/>
            </a:endParaRPr>
          </a:p>
          <a:p>
            <a:pPr marL="175527" marR="175707" algn="ctr">
              <a:lnSpc>
                <a:spcPts val="1465"/>
              </a:lnSpc>
              <a:spcBef>
                <a:spcPts val="73"/>
              </a:spcBef>
            </a:pP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User</a:t>
            </a:r>
            <a:r>
              <a:rPr sz="1200" spc="-1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(2.0)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6447" y="2958628"/>
            <a:ext cx="1038843" cy="621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0"/>
              </a:spcBef>
            </a:pPr>
            <a:endParaRPr sz="850"/>
          </a:p>
          <a:p>
            <a:pPr marL="266362" marR="266343" algn="ctr">
              <a:lnSpc>
                <a:spcPct val="110839"/>
              </a:lnSpc>
            </a:pP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Admin</a:t>
            </a:r>
            <a:endParaRPr sz="1200">
              <a:latin typeface="Segoe UI"/>
              <a:cs typeface="Segoe UI"/>
            </a:endParaRPr>
          </a:p>
          <a:p>
            <a:pPr marL="347589" marR="347568" algn="ctr">
              <a:lnSpc>
                <a:spcPts val="1465"/>
              </a:lnSpc>
              <a:spcBef>
                <a:spcPts val="73"/>
              </a:spcBef>
            </a:pP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(3.0)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38159" y="2958628"/>
            <a:ext cx="1038843" cy="621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761" marR="178005" indent="-4504" algn="ctr">
              <a:lnSpc>
                <a:spcPts val="1470"/>
              </a:lnSpc>
              <a:spcBef>
                <a:spcPts val="323"/>
              </a:spcBef>
            </a:pPr>
            <a:r>
              <a:rPr sz="1200" spc="-44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etshop Cus</a:t>
            </a:r>
            <a:r>
              <a:rPr sz="1200" spc="-9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1200" spc="0" dirty="0" smtClean="0">
                <a:solidFill>
                  <a:srgbClr val="363435"/>
                </a:solidFill>
                <a:latin typeface="Segoe UI"/>
                <a:cs typeface="Segoe UI"/>
              </a:rPr>
              <a:t>omer (1.0)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125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51792" y="2692274"/>
            <a:ext cx="937744" cy="797751"/>
          </a:xfrm>
          <a:custGeom>
            <a:avLst/>
            <a:gdLst/>
            <a:ahLst/>
            <a:cxnLst/>
            <a:rect l="l" t="t" r="r" b="b"/>
            <a:pathLst>
              <a:path w="937744" h="797751">
                <a:moveTo>
                  <a:pt x="0" y="797751"/>
                </a:moveTo>
                <a:lnTo>
                  <a:pt x="7151" y="761968"/>
                </a:lnTo>
                <a:lnTo>
                  <a:pt x="24422" y="704182"/>
                </a:lnTo>
                <a:lnTo>
                  <a:pt x="38450" y="667208"/>
                </a:lnTo>
                <a:lnTo>
                  <a:pt x="56802" y="625778"/>
                </a:lnTo>
                <a:lnTo>
                  <a:pt x="80025" y="580594"/>
                </a:lnTo>
                <a:lnTo>
                  <a:pt x="108666" y="532353"/>
                </a:lnTo>
                <a:lnTo>
                  <a:pt x="143272" y="481754"/>
                </a:lnTo>
                <a:lnTo>
                  <a:pt x="184390" y="429499"/>
                </a:lnTo>
                <a:lnTo>
                  <a:pt x="232567" y="376285"/>
                </a:lnTo>
                <a:lnTo>
                  <a:pt x="288350" y="322812"/>
                </a:lnTo>
                <a:lnTo>
                  <a:pt x="352286" y="269780"/>
                </a:lnTo>
                <a:lnTo>
                  <a:pt x="424922" y="217887"/>
                </a:lnTo>
                <a:lnTo>
                  <a:pt x="506805" y="167834"/>
                </a:lnTo>
                <a:lnTo>
                  <a:pt x="598481" y="120319"/>
                </a:lnTo>
                <a:lnTo>
                  <a:pt x="700498" y="76042"/>
                </a:lnTo>
                <a:lnTo>
                  <a:pt x="813404" y="35703"/>
                </a:lnTo>
                <a:lnTo>
                  <a:pt x="937744" y="0"/>
                </a:lnTo>
              </a:path>
            </a:pathLst>
          </a:custGeom>
          <a:ln w="141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76394" y="2670154"/>
            <a:ext cx="47711" cy="47969"/>
          </a:xfrm>
          <a:custGeom>
            <a:avLst/>
            <a:gdLst/>
            <a:ahLst/>
            <a:cxnLst/>
            <a:rect l="l" t="t" r="r" b="b"/>
            <a:pathLst>
              <a:path w="47711" h="47969">
                <a:moveTo>
                  <a:pt x="12246" y="47969"/>
                </a:moveTo>
                <a:lnTo>
                  <a:pt x="47711" y="13399"/>
                </a:lnTo>
                <a:lnTo>
                  <a:pt x="0" y="0"/>
                </a:lnTo>
                <a:lnTo>
                  <a:pt x="12246" y="47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42086" y="2770814"/>
            <a:ext cx="1094115" cy="741558"/>
          </a:xfrm>
          <a:custGeom>
            <a:avLst/>
            <a:gdLst/>
            <a:ahLst/>
            <a:cxnLst/>
            <a:rect l="l" t="t" r="r" b="b"/>
            <a:pathLst>
              <a:path w="1094115" h="741558">
                <a:moveTo>
                  <a:pt x="0" y="741558"/>
                </a:moveTo>
                <a:lnTo>
                  <a:pt x="4952" y="728224"/>
                </a:lnTo>
                <a:lnTo>
                  <a:pt x="13572" y="707104"/>
                </a:lnTo>
                <a:lnTo>
                  <a:pt x="19413" y="693805"/>
                </a:lnTo>
                <a:lnTo>
                  <a:pt x="26244" y="679093"/>
                </a:lnTo>
                <a:lnTo>
                  <a:pt x="34043" y="663279"/>
                </a:lnTo>
                <a:lnTo>
                  <a:pt x="42789" y="646673"/>
                </a:lnTo>
                <a:lnTo>
                  <a:pt x="52460" y="629585"/>
                </a:lnTo>
                <a:lnTo>
                  <a:pt x="63034" y="612325"/>
                </a:lnTo>
                <a:lnTo>
                  <a:pt x="74489" y="595204"/>
                </a:lnTo>
                <a:lnTo>
                  <a:pt x="86802" y="578530"/>
                </a:lnTo>
                <a:lnTo>
                  <a:pt x="99952" y="562616"/>
                </a:lnTo>
                <a:lnTo>
                  <a:pt x="113917" y="547770"/>
                </a:lnTo>
                <a:lnTo>
                  <a:pt x="128675" y="534303"/>
                </a:lnTo>
                <a:lnTo>
                  <a:pt x="144204" y="522525"/>
                </a:lnTo>
                <a:lnTo>
                  <a:pt x="160482" y="512746"/>
                </a:lnTo>
                <a:lnTo>
                  <a:pt x="177487" y="505277"/>
                </a:lnTo>
                <a:lnTo>
                  <a:pt x="195197" y="500426"/>
                </a:lnTo>
                <a:lnTo>
                  <a:pt x="220117" y="497660"/>
                </a:lnTo>
                <a:lnTo>
                  <a:pt x="249855" y="497340"/>
                </a:lnTo>
                <a:lnTo>
                  <a:pt x="283960" y="498668"/>
                </a:lnTo>
                <a:lnTo>
                  <a:pt x="321980" y="500847"/>
                </a:lnTo>
                <a:lnTo>
                  <a:pt x="363464" y="503077"/>
                </a:lnTo>
                <a:lnTo>
                  <a:pt x="407959" y="504562"/>
                </a:lnTo>
                <a:lnTo>
                  <a:pt x="455015" y="504502"/>
                </a:lnTo>
                <a:lnTo>
                  <a:pt x="504178" y="502099"/>
                </a:lnTo>
                <a:lnTo>
                  <a:pt x="554997" y="496556"/>
                </a:lnTo>
                <a:lnTo>
                  <a:pt x="607021" y="487073"/>
                </a:lnTo>
                <a:lnTo>
                  <a:pt x="659798" y="472853"/>
                </a:lnTo>
                <a:lnTo>
                  <a:pt x="712876" y="453098"/>
                </a:lnTo>
                <a:lnTo>
                  <a:pt x="765802" y="427010"/>
                </a:lnTo>
                <a:lnTo>
                  <a:pt x="818126" y="393789"/>
                </a:lnTo>
                <a:lnTo>
                  <a:pt x="869396" y="352639"/>
                </a:lnTo>
                <a:lnTo>
                  <a:pt x="919159" y="302760"/>
                </a:lnTo>
                <a:lnTo>
                  <a:pt x="966965" y="243355"/>
                </a:lnTo>
                <a:lnTo>
                  <a:pt x="1012360" y="173625"/>
                </a:lnTo>
                <a:lnTo>
                  <a:pt x="1054894" y="92773"/>
                </a:lnTo>
                <a:lnTo>
                  <a:pt x="1094115" y="0"/>
                </a:lnTo>
              </a:path>
            </a:pathLst>
          </a:custGeom>
          <a:ln w="141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20926" y="3497484"/>
            <a:ext cx="46887" cy="48577"/>
          </a:xfrm>
          <a:custGeom>
            <a:avLst/>
            <a:gdLst/>
            <a:ahLst/>
            <a:cxnLst/>
            <a:rect l="l" t="t" r="r" b="b"/>
            <a:pathLst>
              <a:path w="46887" h="48577">
                <a:moveTo>
                  <a:pt x="0" y="0"/>
                </a:moveTo>
                <a:lnTo>
                  <a:pt x="9536" y="48577"/>
                </a:lnTo>
                <a:lnTo>
                  <a:pt x="46887" y="160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34840" y="3530125"/>
            <a:ext cx="659443" cy="658893"/>
          </a:xfrm>
          <a:custGeom>
            <a:avLst/>
            <a:gdLst/>
            <a:ahLst/>
            <a:cxnLst/>
            <a:rect l="l" t="t" r="r" b="b"/>
            <a:pathLst>
              <a:path w="659443" h="658893">
                <a:moveTo>
                  <a:pt x="659443" y="329453"/>
                </a:moveTo>
                <a:lnTo>
                  <a:pt x="658350" y="302435"/>
                </a:lnTo>
                <a:lnTo>
                  <a:pt x="655128" y="276018"/>
                </a:lnTo>
                <a:lnTo>
                  <a:pt x="649861" y="250288"/>
                </a:lnTo>
                <a:lnTo>
                  <a:pt x="642634" y="225327"/>
                </a:lnTo>
                <a:lnTo>
                  <a:pt x="633533" y="201223"/>
                </a:lnTo>
                <a:lnTo>
                  <a:pt x="622641" y="178059"/>
                </a:lnTo>
                <a:lnTo>
                  <a:pt x="610044" y="155919"/>
                </a:lnTo>
                <a:lnTo>
                  <a:pt x="595827" y="134890"/>
                </a:lnTo>
                <a:lnTo>
                  <a:pt x="580074" y="115056"/>
                </a:lnTo>
                <a:lnTo>
                  <a:pt x="562870" y="96501"/>
                </a:lnTo>
                <a:lnTo>
                  <a:pt x="544300" y="79311"/>
                </a:lnTo>
                <a:lnTo>
                  <a:pt x="524449" y="63570"/>
                </a:lnTo>
                <a:lnTo>
                  <a:pt x="503402" y="49364"/>
                </a:lnTo>
                <a:lnTo>
                  <a:pt x="481243" y="36776"/>
                </a:lnTo>
                <a:lnTo>
                  <a:pt x="458058" y="25892"/>
                </a:lnTo>
                <a:lnTo>
                  <a:pt x="433931" y="16797"/>
                </a:lnTo>
                <a:lnTo>
                  <a:pt x="408947" y="9575"/>
                </a:lnTo>
                <a:lnTo>
                  <a:pt x="383190" y="4312"/>
                </a:lnTo>
                <a:lnTo>
                  <a:pt x="356747" y="1092"/>
                </a:lnTo>
                <a:lnTo>
                  <a:pt x="329700" y="0"/>
                </a:lnTo>
                <a:lnTo>
                  <a:pt x="302662" y="1092"/>
                </a:lnTo>
                <a:lnTo>
                  <a:pt x="276226" y="4312"/>
                </a:lnTo>
                <a:lnTo>
                  <a:pt x="250475" y="9575"/>
                </a:lnTo>
                <a:lnTo>
                  <a:pt x="225496" y="16797"/>
                </a:lnTo>
                <a:lnTo>
                  <a:pt x="201373" y="25892"/>
                </a:lnTo>
                <a:lnTo>
                  <a:pt x="178192" y="36776"/>
                </a:lnTo>
                <a:lnTo>
                  <a:pt x="156036" y="49364"/>
                </a:lnTo>
                <a:lnTo>
                  <a:pt x="134991" y="63570"/>
                </a:lnTo>
                <a:lnTo>
                  <a:pt x="115142" y="79311"/>
                </a:lnTo>
                <a:lnTo>
                  <a:pt x="96573" y="96501"/>
                </a:lnTo>
                <a:lnTo>
                  <a:pt x="79370" y="115056"/>
                </a:lnTo>
                <a:lnTo>
                  <a:pt x="63618" y="134890"/>
                </a:lnTo>
                <a:lnTo>
                  <a:pt x="49401" y="155919"/>
                </a:lnTo>
                <a:lnTo>
                  <a:pt x="36803" y="178059"/>
                </a:lnTo>
                <a:lnTo>
                  <a:pt x="25912" y="201223"/>
                </a:lnTo>
                <a:lnTo>
                  <a:pt x="16810" y="225327"/>
                </a:lnTo>
                <a:lnTo>
                  <a:pt x="9583" y="250288"/>
                </a:lnTo>
                <a:lnTo>
                  <a:pt x="4315" y="276018"/>
                </a:lnTo>
                <a:lnTo>
                  <a:pt x="1093" y="302435"/>
                </a:lnTo>
                <a:lnTo>
                  <a:pt x="0" y="329453"/>
                </a:lnTo>
                <a:lnTo>
                  <a:pt x="1093" y="356469"/>
                </a:lnTo>
                <a:lnTo>
                  <a:pt x="4315" y="382884"/>
                </a:lnTo>
                <a:lnTo>
                  <a:pt x="9583" y="408613"/>
                </a:lnTo>
                <a:lnTo>
                  <a:pt x="16810" y="433572"/>
                </a:lnTo>
                <a:lnTo>
                  <a:pt x="25912" y="457675"/>
                </a:lnTo>
                <a:lnTo>
                  <a:pt x="36803" y="480839"/>
                </a:lnTo>
                <a:lnTo>
                  <a:pt x="49401" y="502977"/>
                </a:lnTo>
                <a:lnTo>
                  <a:pt x="63618" y="524005"/>
                </a:lnTo>
                <a:lnTo>
                  <a:pt x="79370" y="543839"/>
                </a:lnTo>
                <a:lnTo>
                  <a:pt x="96573" y="562393"/>
                </a:lnTo>
                <a:lnTo>
                  <a:pt x="115142" y="579583"/>
                </a:lnTo>
                <a:lnTo>
                  <a:pt x="134991" y="595323"/>
                </a:lnTo>
                <a:lnTo>
                  <a:pt x="156036" y="609530"/>
                </a:lnTo>
                <a:lnTo>
                  <a:pt x="178192" y="622117"/>
                </a:lnTo>
                <a:lnTo>
                  <a:pt x="201373" y="633001"/>
                </a:lnTo>
                <a:lnTo>
                  <a:pt x="225496" y="642096"/>
                </a:lnTo>
                <a:lnTo>
                  <a:pt x="250475" y="649317"/>
                </a:lnTo>
                <a:lnTo>
                  <a:pt x="276226" y="654581"/>
                </a:lnTo>
                <a:lnTo>
                  <a:pt x="302662" y="657801"/>
                </a:lnTo>
                <a:lnTo>
                  <a:pt x="329700" y="658893"/>
                </a:lnTo>
                <a:lnTo>
                  <a:pt x="356747" y="657801"/>
                </a:lnTo>
                <a:lnTo>
                  <a:pt x="383190" y="654581"/>
                </a:lnTo>
                <a:lnTo>
                  <a:pt x="408947" y="649317"/>
                </a:lnTo>
                <a:lnTo>
                  <a:pt x="433931" y="642096"/>
                </a:lnTo>
                <a:lnTo>
                  <a:pt x="458058" y="633001"/>
                </a:lnTo>
                <a:lnTo>
                  <a:pt x="481243" y="622117"/>
                </a:lnTo>
                <a:lnTo>
                  <a:pt x="503402" y="609530"/>
                </a:lnTo>
                <a:lnTo>
                  <a:pt x="524449" y="595323"/>
                </a:lnTo>
                <a:lnTo>
                  <a:pt x="544300" y="579583"/>
                </a:lnTo>
                <a:lnTo>
                  <a:pt x="562870" y="562393"/>
                </a:lnTo>
                <a:lnTo>
                  <a:pt x="580074" y="543839"/>
                </a:lnTo>
                <a:lnTo>
                  <a:pt x="595827" y="524005"/>
                </a:lnTo>
                <a:lnTo>
                  <a:pt x="610044" y="502977"/>
                </a:lnTo>
                <a:lnTo>
                  <a:pt x="622641" y="480839"/>
                </a:lnTo>
                <a:lnTo>
                  <a:pt x="633533" y="457675"/>
                </a:lnTo>
                <a:lnTo>
                  <a:pt x="642634" y="433572"/>
                </a:lnTo>
                <a:lnTo>
                  <a:pt x="649861" y="408613"/>
                </a:lnTo>
                <a:lnTo>
                  <a:pt x="655128" y="382884"/>
                </a:lnTo>
                <a:lnTo>
                  <a:pt x="658350" y="356469"/>
                </a:lnTo>
                <a:lnTo>
                  <a:pt x="659443" y="32945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34840" y="3530124"/>
            <a:ext cx="659443" cy="658894"/>
          </a:xfrm>
          <a:custGeom>
            <a:avLst/>
            <a:gdLst/>
            <a:ahLst/>
            <a:cxnLst/>
            <a:rect l="l" t="t" r="r" b="b"/>
            <a:pathLst>
              <a:path w="659443" h="658894">
                <a:moveTo>
                  <a:pt x="659443" y="329454"/>
                </a:moveTo>
                <a:lnTo>
                  <a:pt x="658350" y="356469"/>
                </a:lnTo>
                <a:lnTo>
                  <a:pt x="655128" y="382884"/>
                </a:lnTo>
                <a:lnTo>
                  <a:pt x="649861" y="408614"/>
                </a:lnTo>
                <a:lnTo>
                  <a:pt x="642634" y="433572"/>
                </a:lnTo>
                <a:lnTo>
                  <a:pt x="633532" y="457676"/>
                </a:lnTo>
                <a:lnTo>
                  <a:pt x="622641" y="480839"/>
                </a:lnTo>
                <a:lnTo>
                  <a:pt x="610044" y="502977"/>
                </a:lnTo>
                <a:lnTo>
                  <a:pt x="595826" y="524006"/>
                </a:lnTo>
                <a:lnTo>
                  <a:pt x="580073" y="543839"/>
                </a:lnTo>
                <a:lnTo>
                  <a:pt x="562869" y="562393"/>
                </a:lnTo>
                <a:lnTo>
                  <a:pt x="544300" y="579583"/>
                </a:lnTo>
                <a:lnTo>
                  <a:pt x="524449" y="595324"/>
                </a:lnTo>
                <a:lnTo>
                  <a:pt x="503402" y="609530"/>
                </a:lnTo>
                <a:lnTo>
                  <a:pt x="481243" y="622117"/>
                </a:lnTo>
                <a:lnTo>
                  <a:pt x="458058" y="633001"/>
                </a:lnTo>
                <a:lnTo>
                  <a:pt x="433930" y="642096"/>
                </a:lnTo>
                <a:lnTo>
                  <a:pt x="408946" y="649318"/>
                </a:lnTo>
                <a:lnTo>
                  <a:pt x="383190" y="654581"/>
                </a:lnTo>
                <a:lnTo>
                  <a:pt x="356746" y="657801"/>
                </a:lnTo>
                <a:lnTo>
                  <a:pt x="329700" y="658894"/>
                </a:lnTo>
                <a:lnTo>
                  <a:pt x="302662" y="657801"/>
                </a:lnTo>
                <a:lnTo>
                  <a:pt x="276225" y="654581"/>
                </a:lnTo>
                <a:lnTo>
                  <a:pt x="250475" y="649318"/>
                </a:lnTo>
                <a:lnTo>
                  <a:pt x="225496" y="642096"/>
                </a:lnTo>
                <a:lnTo>
                  <a:pt x="201373" y="633001"/>
                </a:lnTo>
                <a:lnTo>
                  <a:pt x="178191" y="622117"/>
                </a:lnTo>
                <a:lnTo>
                  <a:pt x="156036" y="609530"/>
                </a:lnTo>
                <a:lnTo>
                  <a:pt x="134991" y="595324"/>
                </a:lnTo>
                <a:lnTo>
                  <a:pt x="115142" y="579583"/>
                </a:lnTo>
                <a:lnTo>
                  <a:pt x="96573" y="562393"/>
                </a:lnTo>
                <a:lnTo>
                  <a:pt x="79370" y="543839"/>
                </a:lnTo>
                <a:lnTo>
                  <a:pt x="63618" y="524006"/>
                </a:lnTo>
                <a:lnTo>
                  <a:pt x="49400" y="502977"/>
                </a:lnTo>
                <a:lnTo>
                  <a:pt x="36803" y="480839"/>
                </a:lnTo>
                <a:lnTo>
                  <a:pt x="25911" y="457676"/>
                </a:lnTo>
                <a:lnTo>
                  <a:pt x="16810" y="433572"/>
                </a:lnTo>
                <a:lnTo>
                  <a:pt x="9582" y="408614"/>
                </a:lnTo>
                <a:lnTo>
                  <a:pt x="4315" y="382884"/>
                </a:lnTo>
                <a:lnTo>
                  <a:pt x="1093" y="356469"/>
                </a:lnTo>
                <a:lnTo>
                  <a:pt x="0" y="329454"/>
                </a:lnTo>
                <a:lnTo>
                  <a:pt x="1093" y="302436"/>
                </a:lnTo>
                <a:lnTo>
                  <a:pt x="4315" y="276019"/>
                </a:lnTo>
                <a:lnTo>
                  <a:pt x="9582" y="250288"/>
                </a:lnTo>
                <a:lnTo>
                  <a:pt x="16810" y="225328"/>
                </a:lnTo>
                <a:lnTo>
                  <a:pt x="25911" y="201223"/>
                </a:lnTo>
                <a:lnTo>
                  <a:pt x="36803" y="178059"/>
                </a:lnTo>
                <a:lnTo>
                  <a:pt x="49400" y="155920"/>
                </a:lnTo>
                <a:lnTo>
                  <a:pt x="63618" y="134890"/>
                </a:lnTo>
                <a:lnTo>
                  <a:pt x="79370" y="115056"/>
                </a:lnTo>
                <a:lnTo>
                  <a:pt x="96573" y="96501"/>
                </a:lnTo>
                <a:lnTo>
                  <a:pt x="115142" y="79311"/>
                </a:lnTo>
                <a:lnTo>
                  <a:pt x="134991" y="63570"/>
                </a:lnTo>
                <a:lnTo>
                  <a:pt x="156036" y="49364"/>
                </a:lnTo>
                <a:lnTo>
                  <a:pt x="178191" y="36776"/>
                </a:lnTo>
                <a:lnTo>
                  <a:pt x="201373" y="25892"/>
                </a:lnTo>
                <a:lnTo>
                  <a:pt x="225496" y="16797"/>
                </a:lnTo>
                <a:lnTo>
                  <a:pt x="250475" y="9575"/>
                </a:lnTo>
                <a:lnTo>
                  <a:pt x="276225" y="4312"/>
                </a:lnTo>
                <a:lnTo>
                  <a:pt x="302662" y="1092"/>
                </a:lnTo>
                <a:lnTo>
                  <a:pt x="329700" y="0"/>
                </a:lnTo>
                <a:lnTo>
                  <a:pt x="356746" y="1092"/>
                </a:lnTo>
                <a:lnTo>
                  <a:pt x="383190" y="4312"/>
                </a:lnTo>
                <a:lnTo>
                  <a:pt x="408946" y="9575"/>
                </a:lnTo>
                <a:lnTo>
                  <a:pt x="433930" y="16797"/>
                </a:lnTo>
                <a:lnTo>
                  <a:pt x="458058" y="25892"/>
                </a:lnTo>
                <a:lnTo>
                  <a:pt x="481243" y="36776"/>
                </a:lnTo>
                <a:lnTo>
                  <a:pt x="503402" y="49364"/>
                </a:lnTo>
                <a:lnTo>
                  <a:pt x="524449" y="63570"/>
                </a:lnTo>
                <a:lnTo>
                  <a:pt x="544300" y="79311"/>
                </a:lnTo>
                <a:lnTo>
                  <a:pt x="562869" y="96501"/>
                </a:lnTo>
                <a:lnTo>
                  <a:pt x="580073" y="115056"/>
                </a:lnTo>
                <a:lnTo>
                  <a:pt x="595826" y="134890"/>
                </a:lnTo>
                <a:lnTo>
                  <a:pt x="610044" y="155920"/>
                </a:lnTo>
                <a:lnTo>
                  <a:pt x="622641" y="178059"/>
                </a:lnTo>
                <a:lnTo>
                  <a:pt x="633532" y="201223"/>
                </a:lnTo>
                <a:lnTo>
                  <a:pt x="642634" y="225328"/>
                </a:lnTo>
                <a:lnTo>
                  <a:pt x="649861" y="250288"/>
                </a:lnTo>
                <a:lnTo>
                  <a:pt x="655128" y="276019"/>
                </a:lnTo>
                <a:lnTo>
                  <a:pt x="658350" y="302436"/>
                </a:lnTo>
                <a:lnTo>
                  <a:pt x="659443" y="329454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18797" y="2219129"/>
            <a:ext cx="659429" cy="658893"/>
          </a:xfrm>
          <a:custGeom>
            <a:avLst/>
            <a:gdLst/>
            <a:ahLst/>
            <a:cxnLst/>
            <a:rect l="l" t="t" r="r" b="b"/>
            <a:pathLst>
              <a:path w="659429" h="658893">
                <a:moveTo>
                  <a:pt x="659429" y="329439"/>
                </a:moveTo>
                <a:lnTo>
                  <a:pt x="658336" y="302421"/>
                </a:lnTo>
                <a:lnTo>
                  <a:pt x="655114" y="276005"/>
                </a:lnTo>
                <a:lnTo>
                  <a:pt x="649847" y="250274"/>
                </a:lnTo>
                <a:lnTo>
                  <a:pt x="642620" y="225314"/>
                </a:lnTo>
                <a:lnTo>
                  <a:pt x="633519" y="201211"/>
                </a:lnTo>
                <a:lnTo>
                  <a:pt x="622627" y="178047"/>
                </a:lnTo>
                <a:lnTo>
                  <a:pt x="610030" y="155909"/>
                </a:lnTo>
                <a:lnTo>
                  <a:pt x="595813" y="134881"/>
                </a:lnTo>
                <a:lnTo>
                  <a:pt x="580061" y="115047"/>
                </a:lnTo>
                <a:lnTo>
                  <a:pt x="562857" y="96494"/>
                </a:lnTo>
                <a:lnTo>
                  <a:pt x="544288" y="79305"/>
                </a:lnTo>
                <a:lnTo>
                  <a:pt x="524438" y="63565"/>
                </a:lnTo>
                <a:lnTo>
                  <a:pt x="503391" y="49360"/>
                </a:lnTo>
                <a:lnTo>
                  <a:pt x="481234" y="36773"/>
                </a:lnTo>
                <a:lnTo>
                  <a:pt x="458049" y="25890"/>
                </a:lnTo>
                <a:lnTo>
                  <a:pt x="433924" y="16796"/>
                </a:lnTo>
                <a:lnTo>
                  <a:pt x="408941" y="9574"/>
                </a:lnTo>
                <a:lnTo>
                  <a:pt x="383186" y="4312"/>
                </a:lnTo>
                <a:lnTo>
                  <a:pt x="356744" y="1092"/>
                </a:lnTo>
                <a:lnTo>
                  <a:pt x="329700" y="0"/>
                </a:lnTo>
                <a:lnTo>
                  <a:pt x="302662" y="1092"/>
                </a:lnTo>
                <a:lnTo>
                  <a:pt x="276226" y="4312"/>
                </a:lnTo>
                <a:lnTo>
                  <a:pt x="250475" y="9574"/>
                </a:lnTo>
                <a:lnTo>
                  <a:pt x="225496" y="16796"/>
                </a:lnTo>
                <a:lnTo>
                  <a:pt x="201373" y="25890"/>
                </a:lnTo>
                <a:lnTo>
                  <a:pt x="178192" y="36773"/>
                </a:lnTo>
                <a:lnTo>
                  <a:pt x="156036" y="49360"/>
                </a:lnTo>
                <a:lnTo>
                  <a:pt x="134991" y="63565"/>
                </a:lnTo>
                <a:lnTo>
                  <a:pt x="115142" y="79305"/>
                </a:lnTo>
                <a:lnTo>
                  <a:pt x="96573" y="96494"/>
                </a:lnTo>
                <a:lnTo>
                  <a:pt x="79370" y="115047"/>
                </a:lnTo>
                <a:lnTo>
                  <a:pt x="63618" y="134881"/>
                </a:lnTo>
                <a:lnTo>
                  <a:pt x="49401" y="155909"/>
                </a:lnTo>
                <a:lnTo>
                  <a:pt x="36803" y="178047"/>
                </a:lnTo>
                <a:lnTo>
                  <a:pt x="25912" y="201211"/>
                </a:lnTo>
                <a:lnTo>
                  <a:pt x="16810" y="225314"/>
                </a:lnTo>
                <a:lnTo>
                  <a:pt x="9583" y="250274"/>
                </a:lnTo>
                <a:lnTo>
                  <a:pt x="4315" y="276005"/>
                </a:lnTo>
                <a:lnTo>
                  <a:pt x="1093" y="302421"/>
                </a:lnTo>
                <a:lnTo>
                  <a:pt x="0" y="329439"/>
                </a:lnTo>
                <a:lnTo>
                  <a:pt x="1093" y="356457"/>
                </a:lnTo>
                <a:lnTo>
                  <a:pt x="4315" y="382873"/>
                </a:lnTo>
                <a:lnTo>
                  <a:pt x="9583" y="408604"/>
                </a:lnTo>
                <a:lnTo>
                  <a:pt x="16810" y="433565"/>
                </a:lnTo>
                <a:lnTo>
                  <a:pt x="25912" y="457669"/>
                </a:lnTo>
                <a:lnTo>
                  <a:pt x="36803" y="480834"/>
                </a:lnTo>
                <a:lnTo>
                  <a:pt x="49401" y="502973"/>
                </a:lnTo>
                <a:lnTo>
                  <a:pt x="63618" y="524002"/>
                </a:lnTo>
                <a:lnTo>
                  <a:pt x="79370" y="543837"/>
                </a:lnTo>
                <a:lnTo>
                  <a:pt x="96573" y="562391"/>
                </a:lnTo>
                <a:lnTo>
                  <a:pt x="115142" y="579581"/>
                </a:lnTo>
                <a:lnTo>
                  <a:pt x="134991" y="595322"/>
                </a:lnTo>
                <a:lnTo>
                  <a:pt x="156036" y="609529"/>
                </a:lnTo>
                <a:lnTo>
                  <a:pt x="178192" y="622117"/>
                </a:lnTo>
                <a:lnTo>
                  <a:pt x="201373" y="633000"/>
                </a:lnTo>
                <a:lnTo>
                  <a:pt x="225496" y="642096"/>
                </a:lnTo>
                <a:lnTo>
                  <a:pt x="250475" y="649317"/>
                </a:lnTo>
                <a:lnTo>
                  <a:pt x="276226" y="654581"/>
                </a:lnTo>
                <a:lnTo>
                  <a:pt x="302662" y="657801"/>
                </a:lnTo>
                <a:lnTo>
                  <a:pt x="329700" y="658893"/>
                </a:lnTo>
                <a:lnTo>
                  <a:pt x="356744" y="657801"/>
                </a:lnTo>
                <a:lnTo>
                  <a:pt x="383186" y="654581"/>
                </a:lnTo>
                <a:lnTo>
                  <a:pt x="408941" y="649317"/>
                </a:lnTo>
                <a:lnTo>
                  <a:pt x="433924" y="642096"/>
                </a:lnTo>
                <a:lnTo>
                  <a:pt x="458049" y="633000"/>
                </a:lnTo>
                <a:lnTo>
                  <a:pt x="481234" y="622117"/>
                </a:lnTo>
                <a:lnTo>
                  <a:pt x="503391" y="609529"/>
                </a:lnTo>
                <a:lnTo>
                  <a:pt x="524438" y="595322"/>
                </a:lnTo>
                <a:lnTo>
                  <a:pt x="544288" y="579581"/>
                </a:lnTo>
                <a:lnTo>
                  <a:pt x="562857" y="562391"/>
                </a:lnTo>
                <a:lnTo>
                  <a:pt x="580061" y="543837"/>
                </a:lnTo>
                <a:lnTo>
                  <a:pt x="595813" y="524002"/>
                </a:lnTo>
                <a:lnTo>
                  <a:pt x="610030" y="502973"/>
                </a:lnTo>
                <a:lnTo>
                  <a:pt x="622627" y="480834"/>
                </a:lnTo>
                <a:lnTo>
                  <a:pt x="633519" y="457669"/>
                </a:lnTo>
                <a:lnTo>
                  <a:pt x="642620" y="433565"/>
                </a:lnTo>
                <a:lnTo>
                  <a:pt x="649847" y="408604"/>
                </a:lnTo>
                <a:lnTo>
                  <a:pt x="655114" y="382873"/>
                </a:lnTo>
                <a:lnTo>
                  <a:pt x="658336" y="356457"/>
                </a:lnTo>
                <a:lnTo>
                  <a:pt x="659429" y="32943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18797" y="2219128"/>
            <a:ext cx="659429" cy="658894"/>
          </a:xfrm>
          <a:custGeom>
            <a:avLst/>
            <a:gdLst/>
            <a:ahLst/>
            <a:cxnLst/>
            <a:rect l="l" t="t" r="r" b="b"/>
            <a:pathLst>
              <a:path w="659429" h="658894">
                <a:moveTo>
                  <a:pt x="659429" y="329440"/>
                </a:moveTo>
                <a:lnTo>
                  <a:pt x="658336" y="356457"/>
                </a:lnTo>
                <a:lnTo>
                  <a:pt x="655114" y="382874"/>
                </a:lnTo>
                <a:lnTo>
                  <a:pt x="649847" y="408605"/>
                </a:lnTo>
                <a:lnTo>
                  <a:pt x="642620" y="433565"/>
                </a:lnTo>
                <a:lnTo>
                  <a:pt x="633519" y="457670"/>
                </a:lnTo>
                <a:lnTo>
                  <a:pt x="622627" y="480834"/>
                </a:lnTo>
                <a:lnTo>
                  <a:pt x="610030" y="502974"/>
                </a:lnTo>
                <a:lnTo>
                  <a:pt x="595813" y="524003"/>
                </a:lnTo>
                <a:lnTo>
                  <a:pt x="580061" y="543837"/>
                </a:lnTo>
                <a:lnTo>
                  <a:pt x="562857" y="562392"/>
                </a:lnTo>
                <a:lnTo>
                  <a:pt x="544288" y="579582"/>
                </a:lnTo>
                <a:lnTo>
                  <a:pt x="524438" y="595323"/>
                </a:lnTo>
                <a:lnTo>
                  <a:pt x="503391" y="609529"/>
                </a:lnTo>
                <a:lnTo>
                  <a:pt x="481234" y="622117"/>
                </a:lnTo>
                <a:lnTo>
                  <a:pt x="458050" y="633001"/>
                </a:lnTo>
                <a:lnTo>
                  <a:pt x="433924" y="642096"/>
                </a:lnTo>
                <a:lnTo>
                  <a:pt x="408941" y="649318"/>
                </a:lnTo>
                <a:lnTo>
                  <a:pt x="383186" y="654581"/>
                </a:lnTo>
                <a:lnTo>
                  <a:pt x="356745" y="657801"/>
                </a:lnTo>
                <a:lnTo>
                  <a:pt x="329700" y="658894"/>
                </a:lnTo>
                <a:lnTo>
                  <a:pt x="302662" y="657801"/>
                </a:lnTo>
                <a:lnTo>
                  <a:pt x="276226" y="654581"/>
                </a:lnTo>
                <a:lnTo>
                  <a:pt x="250475" y="649318"/>
                </a:lnTo>
                <a:lnTo>
                  <a:pt x="225496" y="642096"/>
                </a:lnTo>
                <a:lnTo>
                  <a:pt x="201373" y="633001"/>
                </a:lnTo>
                <a:lnTo>
                  <a:pt x="178192" y="622117"/>
                </a:lnTo>
                <a:lnTo>
                  <a:pt x="156036" y="609529"/>
                </a:lnTo>
                <a:lnTo>
                  <a:pt x="134991" y="595323"/>
                </a:lnTo>
                <a:lnTo>
                  <a:pt x="115142" y="579582"/>
                </a:lnTo>
                <a:lnTo>
                  <a:pt x="96573" y="562392"/>
                </a:lnTo>
                <a:lnTo>
                  <a:pt x="79370" y="543837"/>
                </a:lnTo>
                <a:lnTo>
                  <a:pt x="63618" y="524003"/>
                </a:lnTo>
                <a:lnTo>
                  <a:pt x="49400" y="502974"/>
                </a:lnTo>
                <a:lnTo>
                  <a:pt x="36803" y="480834"/>
                </a:lnTo>
                <a:lnTo>
                  <a:pt x="25912" y="457670"/>
                </a:lnTo>
                <a:lnTo>
                  <a:pt x="16810" y="433565"/>
                </a:lnTo>
                <a:lnTo>
                  <a:pt x="9582" y="408605"/>
                </a:lnTo>
                <a:lnTo>
                  <a:pt x="4315" y="382874"/>
                </a:lnTo>
                <a:lnTo>
                  <a:pt x="1093" y="356457"/>
                </a:lnTo>
                <a:lnTo>
                  <a:pt x="0" y="329440"/>
                </a:lnTo>
                <a:lnTo>
                  <a:pt x="1093" y="302422"/>
                </a:lnTo>
                <a:lnTo>
                  <a:pt x="4315" y="276005"/>
                </a:lnTo>
                <a:lnTo>
                  <a:pt x="9582" y="250275"/>
                </a:lnTo>
                <a:lnTo>
                  <a:pt x="16810" y="225315"/>
                </a:lnTo>
                <a:lnTo>
                  <a:pt x="25912" y="201211"/>
                </a:lnTo>
                <a:lnTo>
                  <a:pt x="36803" y="178048"/>
                </a:lnTo>
                <a:lnTo>
                  <a:pt x="49400" y="155910"/>
                </a:lnTo>
                <a:lnTo>
                  <a:pt x="63618" y="134881"/>
                </a:lnTo>
                <a:lnTo>
                  <a:pt x="79370" y="115048"/>
                </a:lnTo>
                <a:lnTo>
                  <a:pt x="96573" y="96494"/>
                </a:lnTo>
                <a:lnTo>
                  <a:pt x="115142" y="79305"/>
                </a:lnTo>
                <a:lnTo>
                  <a:pt x="134991" y="63566"/>
                </a:lnTo>
                <a:lnTo>
                  <a:pt x="156036" y="49360"/>
                </a:lnTo>
                <a:lnTo>
                  <a:pt x="178192" y="36773"/>
                </a:lnTo>
                <a:lnTo>
                  <a:pt x="201373" y="25890"/>
                </a:lnTo>
                <a:lnTo>
                  <a:pt x="225496" y="16796"/>
                </a:lnTo>
                <a:lnTo>
                  <a:pt x="250475" y="9575"/>
                </a:lnTo>
                <a:lnTo>
                  <a:pt x="276226" y="4312"/>
                </a:lnTo>
                <a:lnTo>
                  <a:pt x="302662" y="1092"/>
                </a:lnTo>
                <a:lnTo>
                  <a:pt x="329700" y="0"/>
                </a:lnTo>
                <a:lnTo>
                  <a:pt x="356745" y="1092"/>
                </a:lnTo>
                <a:lnTo>
                  <a:pt x="383186" y="4312"/>
                </a:lnTo>
                <a:lnTo>
                  <a:pt x="408941" y="9575"/>
                </a:lnTo>
                <a:lnTo>
                  <a:pt x="433924" y="16796"/>
                </a:lnTo>
                <a:lnTo>
                  <a:pt x="458050" y="25890"/>
                </a:lnTo>
                <a:lnTo>
                  <a:pt x="481234" y="36773"/>
                </a:lnTo>
                <a:lnTo>
                  <a:pt x="503391" y="49360"/>
                </a:lnTo>
                <a:lnTo>
                  <a:pt x="524438" y="63566"/>
                </a:lnTo>
                <a:lnTo>
                  <a:pt x="544288" y="79305"/>
                </a:lnTo>
                <a:lnTo>
                  <a:pt x="562857" y="96494"/>
                </a:lnTo>
                <a:lnTo>
                  <a:pt x="580061" y="115048"/>
                </a:lnTo>
                <a:lnTo>
                  <a:pt x="595813" y="134881"/>
                </a:lnTo>
                <a:lnTo>
                  <a:pt x="610030" y="155910"/>
                </a:lnTo>
                <a:lnTo>
                  <a:pt x="622627" y="178048"/>
                </a:lnTo>
                <a:lnTo>
                  <a:pt x="633519" y="201211"/>
                </a:lnTo>
                <a:lnTo>
                  <a:pt x="642620" y="225315"/>
                </a:lnTo>
                <a:lnTo>
                  <a:pt x="649847" y="250275"/>
                </a:lnTo>
                <a:lnTo>
                  <a:pt x="655114" y="276005"/>
                </a:lnTo>
                <a:lnTo>
                  <a:pt x="658336" y="302422"/>
                </a:lnTo>
                <a:lnTo>
                  <a:pt x="659429" y="329440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18797" y="3530125"/>
            <a:ext cx="659429" cy="658893"/>
          </a:xfrm>
          <a:custGeom>
            <a:avLst/>
            <a:gdLst/>
            <a:ahLst/>
            <a:cxnLst/>
            <a:rect l="l" t="t" r="r" b="b"/>
            <a:pathLst>
              <a:path w="659429" h="658893">
                <a:moveTo>
                  <a:pt x="659429" y="329453"/>
                </a:moveTo>
                <a:lnTo>
                  <a:pt x="658336" y="302435"/>
                </a:lnTo>
                <a:lnTo>
                  <a:pt x="655114" y="276018"/>
                </a:lnTo>
                <a:lnTo>
                  <a:pt x="649847" y="250288"/>
                </a:lnTo>
                <a:lnTo>
                  <a:pt x="642620" y="225327"/>
                </a:lnTo>
                <a:lnTo>
                  <a:pt x="633519" y="201223"/>
                </a:lnTo>
                <a:lnTo>
                  <a:pt x="622627" y="178059"/>
                </a:lnTo>
                <a:lnTo>
                  <a:pt x="610030" y="155919"/>
                </a:lnTo>
                <a:lnTo>
                  <a:pt x="595813" y="134890"/>
                </a:lnTo>
                <a:lnTo>
                  <a:pt x="580061" y="115056"/>
                </a:lnTo>
                <a:lnTo>
                  <a:pt x="562857" y="96501"/>
                </a:lnTo>
                <a:lnTo>
                  <a:pt x="544288" y="79311"/>
                </a:lnTo>
                <a:lnTo>
                  <a:pt x="524438" y="63570"/>
                </a:lnTo>
                <a:lnTo>
                  <a:pt x="503391" y="49364"/>
                </a:lnTo>
                <a:lnTo>
                  <a:pt x="481234" y="36776"/>
                </a:lnTo>
                <a:lnTo>
                  <a:pt x="458049" y="25892"/>
                </a:lnTo>
                <a:lnTo>
                  <a:pt x="433924" y="16797"/>
                </a:lnTo>
                <a:lnTo>
                  <a:pt x="408941" y="9575"/>
                </a:lnTo>
                <a:lnTo>
                  <a:pt x="383186" y="4312"/>
                </a:lnTo>
                <a:lnTo>
                  <a:pt x="356744" y="1092"/>
                </a:lnTo>
                <a:lnTo>
                  <a:pt x="329700" y="0"/>
                </a:lnTo>
                <a:lnTo>
                  <a:pt x="302662" y="1092"/>
                </a:lnTo>
                <a:lnTo>
                  <a:pt x="276226" y="4312"/>
                </a:lnTo>
                <a:lnTo>
                  <a:pt x="250475" y="9575"/>
                </a:lnTo>
                <a:lnTo>
                  <a:pt x="225496" y="16797"/>
                </a:lnTo>
                <a:lnTo>
                  <a:pt x="201373" y="25892"/>
                </a:lnTo>
                <a:lnTo>
                  <a:pt x="178192" y="36776"/>
                </a:lnTo>
                <a:lnTo>
                  <a:pt x="156036" y="49364"/>
                </a:lnTo>
                <a:lnTo>
                  <a:pt x="134991" y="63570"/>
                </a:lnTo>
                <a:lnTo>
                  <a:pt x="115142" y="79311"/>
                </a:lnTo>
                <a:lnTo>
                  <a:pt x="96573" y="96501"/>
                </a:lnTo>
                <a:lnTo>
                  <a:pt x="79370" y="115056"/>
                </a:lnTo>
                <a:lnTo>
                  <a:pt x="63618" y="134890"/>
                </a:lnTo>
                <a:lnTo>
                  <a:pt x="49401" y="155919"/>
                </a:lnTo>
                <a:lnTo>
                  <a:pt x="36803" y="178059"/>
                </a:lnTo>
                <a:lnTo>
                  <a:pt x="25912" y="201223"/>
                </a:lnTo>
                <a:lnTo>
                  <a:pt x="16810" y="225327"/>
                </a:lnTo>
                <a:lnTo>
                  <a:pt x="9583" y="250288"/>
                </a:lnTo>
                <a:lnTo>
                  <a:pt x="4315" y="276018"/>
                </a:lnTo>
                <a:lnTo>
                  <a:pt x="1093" y="302435"/>
                </a:lnTo>
                <a:lnTo>
                  <a:pt x="0" y="329453"/>
                </a:lnTo>
                <a:lnTo>
                  <a:pt x="1093" y="356469"/>
                </a:lnTo>
                <a:lnTo>
                  <a:pt x="4315" y="382884"/>
                </a:lnTo>
                <a:lnTo>
                  <a:pt x="9583" y="408613"/>
                </a:lnTo>
                <a:lnTo>
                  <a:pt x="16810" y="433572"/>
                </a:lnTo>
                <a:lnTo>
                  <a:pt x="25912" y="457675"/>
                </a:lnTo>
                <a:lnTo>
                  <a:pt x="36803" y="480839"/>
                </a:lnTo>
                <a:lnTo>
                  <a:pt x="49401" y="502977"/>
                </a:lnTo>
                <a:lnTo>
                  <a:pt x="63618" y="524005"/>
                </a:lnTo>
                <a:lnTo>
                  <a:pt x="79370" y="543839"/>
                </a:lnTo>
                <a:lnTo>
                  <a:pt x="96573" y="562393"/>
                </a:lnTo>
                <a:lnTo>
                  <a:pt x="115142" y="579583"/>
                </a:lnTo>
                <a:lnTo>
                  <a:pt x="134991" y="595323"/>
                </a:lnTo>
                <a:lnTo>
                  <a:pt x="156036" y="609530"/>
                </a:lnTo>
                <a:lnTo>
                  <a:pt x="178192" y="622117"/>
                </a:lnTo>
                <a:lnTo>
                  <a:pt x="201373" y="633001"/>
                </a:lnTo>
                <a:lnTo>
                  <a:pt x="225496" y="642096"/>
                </a:lnTo>
                <a:lnTo>
                  <a:pt x="250475" y="649317"/>
                </a:lnTo>
                <a:lnTo>
                  <a:pt x="276226" y="654581"/>
                </a:lnTo>
                <a:lnTo>
                  <a:pt x="302662" y="657801"/>
                </a:lnTo>
                <a:lnTo>
                  <a:pt x="329700" y="658893"/>
                </a:lnTo>
                <a:lnTo>
                  <a:pt x="356744" y="657801"/>
                </a:lnTo>
                <a:lnTo>
                  <a:pt x="383186" y="654581"/>
                </a:lnTo>
                <a:lnTo>
                  <a:pt x="408941" y="649317"/>
                </a:lnTo>
                <a:lnTo>
                  <a:pt x="433924" y="642096"/>
                </a:lnTo>
                <a:lnTo>
                  <a:pt x="458049" y="633001"/>
                </a:lnTo>
                <a:lnTo>
                  <a:pt x="481234" y="622117"/>
                </a:lnTo>
                <a:lnTo>
                  <a:pt x="503391" y="609530"/>
                </a:lnTo>
                <a:lnTo>
                  <a:pt x="524438" y="595323"/>
                </a:lnTo>
                <a:lnTo>
                  <a:pt x="544288" y="579583"/>
                </a:lnTo>
                <a:lnTo>
                  <a:pt x="562857" y="562393"/>
                </a:lnTo>
                <a:lnTo>
                  <a:pt x="580061" y="543839"/>
                </a:lnTo>
                <a:lnTo>
                  <a:pt x="595813" y="524005"/>
                </a:lnTo>
                <a:lnTo>
                  <a:pt x="610030" y="502977"/>
                </a:lnTo>
                <a:lnTo>
                  <a:pt x="622627" y="480839"/>
                </a:lnTo>
                <a:lnTo>
                  <a:pt x="633519" y="457675"/>
                </a:lnTo>
                <a:lnTo>
                  <a:pt x="642620" y="433572"/>
                </a:lnTo>
                <a:lnTo>
                  <a:pt x="649847" y="408613"/>
                </a:lnTo>
                <a:lnTo>
                  <a:pt x="655114" y="382884"/>
                </a:lnTo>
                <a:lnTo>
                  <a:pt x="658336" y="356469"/>
                </a:lnTo>
                <a:lnTo>
                  <a:pt x="659429" y="32945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18797" y="3530124"/>
            <a:ext cx="659429" cy="658894"/>
          </a:xfrm>
          <a:custGeom>
            <a:avLst/>
            <a:gdLst/>
            <a:ahLst/>
            <a:cxnLst/>
            <a:rect l="l" t="t" r="r" b="b"/>
            <a:pathLst>
              <a:path w="659429" h="658894">
                <a:moveTo>
                  <a:pt x="659429" y="329454"/>
                </a:moveTo>
                <a:lnTo>
                  <a:pt x="658336" y="356469"/>
                </a:lnTo>
                <a:lnTo>
                  <a:pt x="655114" y="382884"/>
                </a:lnTo>
                <a:lnTo>
                  <a:pt x="649847" y="408614"/>
                </a:lnTo>
                <a:lnTo>
                  <a:pt x="642620" y="433572"/>
                </a:lnTo>
                <a:lnTo>
                  <a:pt x="633519" y="457676"/>
                </a:lnTo>
                <a:lnTo>
                  <a:pt x="622627" y="480839"/>
                </a:lnTo>
                <a:lnTo>
                  <a:pt x="610030" y="502977"/>
                </a:lnTo>
                <a:lnTo>
                  <a:pt x="595813" y="524006"/>
                </a:lnTo>
                <a:lnTo>
                  <a:pt x="580061" y="543839"/>
                </a:lnTo>
                <a:lnTo>
                  <a:pt x="562857" y="562393"/>
                </a:lnTo>
                <a:lnTo>
                  <a:pt x="544288" y="579583"/>
                </a:lnTo>
                <a:lnTo>
                  <a:pt x="524438" y="595324"/>
                </a:lnTo>
                <a:lnTo>
                  <a:pt x="503391" y="609530"/>
                </a:lnTo>
                <a:lnTo>
                  <a:pt x="481234" y="622117"/>
                </a:lnTo>
                <a:lnTo>
                  <a:pt x="458050" y="633001"/>
                </a:lnTo>
                <a:lnTo>
                  <a:pt x="433924" y="642096"/>
                </a:lnTo>
                <a:lnTo>
                  <a:pt x="408941" y="649318"/>
                </a:lnTo>
                <a:lnTo>
                  <a:pt x="383186" y="654581"/>
                </a:lnTo>
                <a:lnTo>
                  <a:pt x="356745" y="657801"/>
                </a:lnTo>
                <a:lnTo>
                  <a:pt x="329700" y="658894"/>
                </a:lnTo>
                <a:lnTo>
                  <a:pt x="302662" y="657801"/>
                </a:lnTo>
                <a:lnTo>
                  <a:pt x="276226" y="654581"/>
                </a:lnTo>
                <a:lnTo>
                  <a:pt x="250475" y="649318"/>
                </a:lnTo>
                <a:lnTo>
                  <a:pt x="225496" y="642096"/>
                </a:lnTo>
                <a:lnTo>
                  <a:pt x="201373" y="633001"/>
                </a:lnTo>
                <a:lnTo>
                  <a:pt x="178192" y="622117"/>
                </a:lnTo>
                <a:lnTo>
                  <a:pt x="156036" y="609530"/>
                </a:lnTo>
                <a:lnTo>
                  <a:pt x="134991" y="595324"/>
                </a:lnTo>
                <a:lnTo>
                  <a:pt x="115142" y="579583"/>
                </a:lnTo>
                <a:lnTo>
                  <a:pt x="96573" y="562393"/>
                </a:lnTo>
                <a:lnTo>
                  <a:pt x="79370" y="543839"/>
                </a:lnTo>
                <a:lnTo>
                  <a:pt x="63618" y="524006"/>
                </a:lnTo>
                <a:lnTo>
                  <a:pt x="49400" y="502977"/>
                </a:lnTo>
                <a:lnTo>
                  <a:pt x="36803" y="480839"/>
                </a:lnTo>
                <a:lnTo>
                  <a:pt x="25912" y="457676"/>
                </a:lnTo>
                <a:lnTo>
                  <a:pt x="16810" y="433572"/>
                </a:lnTo>
                <a:lnTo>
                  <a:pt x="9582" y="408614"/>
                </a:lnTo>
                <a:lnTo>
                  <a:pt x="4315" y="382884"/>
                </a:lnTo>
                <a:lnTo>
                  <a:pt x="1093" y="356469"/>
                </a:lnTo>
                <a:lnTo>
                  <a:pt x="0" y="329454"/>
                </a:lnTo>
                <a:lnTo>
                  <a:pt x="1093" y="302436"/>
                </a:lnTo>
                <a:lnTo>
                  <a:pt x="4315" y="276019"/>
                </a:lnTo>
                <a:lnTo>
                  <a:pt x="9582" y="250288"/>
                </a:lnTo>
                <a:lnTo>
                  <a:pt x="16810" y="225328"/>
                </a:lnTo>
                <a:lnTo>
                  <a:pt x="25912" y="201223"/>
                </a:lnTo>
                <a:lnTo>
                  <a:pt x="36803" y="178059"/>
                </a:lnTo>
                <a:lnTo>
                  <a:pt x="49400" y="155920"/>
                </a:lnTo>
                <a:lnTo>
                  <a:pt x="63618" y="134890"/>
                </a:lnTo>
                <a:lnTo>
                  <a:pt x="79370" y="115056"/>
                </a:lnTo>
                <a:lnTo>
                  <a:pt x="96573" y="96501"/>
                </a:lnTo>
                <a:lnTo>
                  <a:pt x="115142" y="79311"/>
                </a:lnTo>
                <a:lnTo>
                  <a:pt x="134991" y="63570"/>
                </a:lnTo>
                <a:lnTo>
                  <a:pt x="156036" y="49364"/>
                </a:lnTo>
                <a:lnTo>
                  <a:pt x="178192" y="36776"/>
                </a:lnTo>
                <a:lnTo>
                  <a:pt x="201373" y="25892"/>
                </a:lnTo>
                <a:lnTo>
                  <a:pt x="225496" y="16797"/>
                </a:lnTo>
                <a:lnTo>
                  <a:pt x="250475" y="9575"/>
                </a:lnTo>
                <a:lnTo>
                  <a:pt x="276226" y="4312"/>
                </a:lnTo>
                <a:lnTo>
                  <a:pt x="302662" y="1092"/>
                </a:lnTo>
                <a:lnTo>
                  <a:pt x="329700" y="0"/>
                </a:lnTo>
                <a:lnTo>
                  <a:pt x="356745" y="1092"/>
                </a:lnTo>
                <a:lnTo>
                  <a:pt x="383186" y="4312"/>
                </a:lnTo>
                <a:lnTo>
                  <a:pt x="408941" y="9575"/>
                </a:lnTo>
                <a:lnTo>
                  <a:pt x="433924" y="16797"/>
                </a:lnTo>
                <a:lnTo>
                  <a:pt x="458050" y="25892"/>
                </a:lnTo>
                <a:lnTo>
                  <a:pt x="481234" y="36776"/>
                </a:lnTo>
                <a:lnTo>
                  <a:pt x="503391" y="49364"/>
                </a:lnTo>
                <a:lnTo>
                  <a:pt x="524438" y="63570"/>
                </a:lnTo>
                <a:lnTo>
                  <a:pt x="544288" y="79311"/>
                </a:lnTo>
                <a:lnTo>
                  <a:pt x="562857" y="96501"/>
                </a:lnTo>
                <a:lnTo>
                  <a:pt x="580061" y="115056"/>
                </a:lnTo>
                <a:lnTo>
                  <a:pt x="595813" y="134890"/>
                </a:lnTo>
                <a:lnTo>
                  <a:pt x="610030" y="155920"/>
                </a:lnTo>
                <a:lnTo>
                  <a:pt x="622627" y="178059"/>
                </a:lnTo>
                <a:lnTo>
                  <a:pt x="633519" y="201223"/>
                </a:lnTo>
                <a:lnTo>
                  <a:pt x="642620" y="225328"/>
                </a:lnTo>
                <a:lnTo>
                  <a:pt x="649847" y="250288"/>
                </a:lnTo>
                <a:lnTo>
                  <a:pt x="655114" y="276019"/>
                </a:lnTo>
                <a:lnTo>
                  <a:pt x="658336" y="302436"/>
                </a:lnTo>
                <a:lnTo>
                  <a:pt x="659429" y="329454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18797" y="4841134"/>
            <a:ext cx="659429" cy="658895"/>
          </a:xfrm>
          <a:custGeom>
            <a:avLst/>
            <a:gdLst/>
            <a:ahLst/>
            <a:cxnLst/>
            <a:rect l="l" t="t" r="r" b="b"/>
            <a:pathLst>
              <a:path w="659429" h="658895">
                <a:moveTo>
                  <a:pt x="659429" y="329440"/>
                </a:moveTo>
                <a:lnTo>
                  <a:pt x="658336" y="302424"/>
                </a:lnTo>
                <a:lnTo>
                  <a:pt x="655114" y="276009"/>
                </a:lnTo>
                <a:lnTo>
                  <a:pt x="649847" y="250280"/>
                </a:lnTo>
                <a:lnTo>
                  <a:pt x="642620" y="225321"/>
                </a:lnTo>
                <a:lnTo>
                  <a:pt x="633519" y="201218"/>
                </a:lnTo>
                <a:lnTo>
                  <a:pt x="622627" y="178054"/>
                </a:lnTo>
                <a:lnTo>
                  <a:pt x="610030" y="155916"/>
                </a:lnTo>
                <a:lnTo>
                  <a:pt x="595813" y="134888"/>
                </a:lnTo>
                <a:lnTo>
                  <a:pt x="580061" y="115054"/>
                </a:lnTo>
                <a:lnTo>
                  <a:pt x="562857" y="96500"/>
                </a:lnTo>
                <a:lnTo>
                  <a:pt x="544288" y="79310"/>
                </a:lnTo>
                <a:lnTo>
                  <a:pt x="524438" y="63570"/>
                </a:lnTo>
                <a:lnTo>
                  <a:pt x="503391" y="49363"/>
                </a:lnTo>
                <a:lnTo>
                  <a:pt x="481234" y="36776"/>
                </a:lnTo>
                <a:lnTo>
                  <a:pt x="458049" y="25892"/>
                </a:lnTo>
                <a:lnTo>
                  <a:pt x="433924" y="16797"/>
                </a:lnTo>
                <a:lnTo>
                  <a:pt x="408941" y="9575"/>
                </a:lnTo>
                <a:lnTo>
                  <a:pt x="383186" y="4312"/>
                </a:lnTo>
                <a:lnTo>
                  <a:pt x="356744" y="1092"/>
                </a:lnTo>
                <a:lnTo>
                  <a:pt x="329700" y="0"/>
                </a:lnTo>
                <a:lnTo>
                  <a:pt x="302662" y="1092"/>
                </a:lnTo>
                <a:lnTo>
                  <a:pt x="276226" y="4312"/>
                </a:lnTo>
                <a:lnTo>
                  <a:pt x="250475" y="9575"/>
                </a:lnTo>
                <a:lnTo>
                  <a:pt x="225496" y="16797"/>
                </a:lnTo>
                <a:lnTo>
                  <a:pt x="201373" y="25892"/>
                </a:lnTo>
                <a:lnTo>
                  <a:pt x="178192" y="36776"/>
                </a:lnTo>
                <a:lnTo>
                  <a:pt x="156036" y="49363"/>
                </a:lnTo>
                <a:lnTo>
                  <a:pt x="134991" y="63570"/>
                </a:lnTo>
                <a:lnTo>
                  <a:pt x="115142" y="79310"/>
                </a:lnTo>
                <a:lnTo>
                  <a:pt x="96573" y="96500"/>
                </a:lnTo>
                <a:lnTo>
                  <a:pt x="79370" y="115054"/>
                </a:lnTo>
                <a:lnTo>
                  <a:pt x="63618" y="134888"/>
                </a:lnTo>
                <a:lnTo>
                  <a:pt x="49401" y="155916"/>
                </a:lnTo>
                <a:lnTo>
                  <a:pt x="36803" y="178054"/>
                </a:lnTo>
                <a:lnTo>
                  <a:pt x="25912" y="201218"/>
                </a:lnTo>
                <a:lnTo>
                  <a:pt x="16810" y="225321"/>
                </a:lnTo>
                <a:lnTo>
                  <a:pt x="9583" y="250280"/>
                </a:lnTo>
                <a:lnTo>
                  <a:pt x="4315" y="276009"/>
                </a:lnTo>
                <a:lnTo>
                  <a:pt x="1093" y="302424"/>
                </a:lnTo>
                <a:lnTo>
                  <a:pt x="0" y="329440"/>
                </a:lnTo>
                <a:lnTo>
                  <a:pt x="1093" y="356458"/>
                </a:lnTo>
                <a:lnTo>
                  <a:pt x="4315" y="382874"/>
                </a:lnTo>
                <a:lnTo>
                  <a:pt x="9583" y="408605"/>
                </a:lnTo>
                <a:lnTo>
                  <a:pt x="16810" y="433565"/>
                </a:lnTo>
                <a:lnTo>
                  <a:pt x="25912" y="457670"/>
                </a:lnTo>
                <a:lnTo>
                  <a:pt x="36803" y="480834"/>
                </a:lnTo>
                <a:lnTo>
                  <a:pt x="49401" y="502974"/>
                </a:lnTo>
                <a:lnTo>
                  <a:pt x="63618" y="524003"/>
                </a:lnTo>
                <a:lnTo>
                  <a:pt x="79370" y="543837"/>
                </a:lnTo>
                <a:lnTo>
                  <a:pt x="96573" y="562392"/>
                </a:lnTo>
                <a:lnTo>
                  <a:pt x="115142" y="579582"/>
                </a:lnTo>
                <a:lnTo>
                  <a:pt x="134991" y="595323"/>
                </a:lnTo>
                <a:lnTo>
                  <a:pt x="156036" y="609530"/>
                </a:lnTo>
                <a:lnTo>
                  <a:pt x="178192" y="622118"/>
                </a:lnTo>
                <a:lnTo>
                  <a:pt x="201373" y="633002"/>
                </a:lnTo>
                <a:lnTo>
                  <a:pt x="225496" y="642097"/>
                </a:lnTo>
                <a:lnTo>
                  <a:pt x="250475" y="649319"/>
                </a:lnTo>
                <a:lnTo>
                  <a:pt x="276226" y="654582"/>
                </a:lnTo>
                <a:lnTo>
                  <a:pt x="302662" y="657802"/>
                </a:lnTo>
                <a:lnTo>
                  <a:pt x="329700" y="658895"/>
                </a:lnTo>
                <a:lnTo>
                  <a:pt x="356744" y="657802"/>
                </a:lnTo>
                <a:lnTo>
                  <a:pt x="383186" y="654582"/>
                </a:lnTo>
                <a:lnTo>
                  <a:pt x="408941" y="649319"/>
                </a:lnTo>
                <a:lnTo>
                  <a:pt x="433924" y="642097"/>
                </a:lnTo>
                <a:lnTo>
                  <a:pt x="458049" y="633002"/>
                </a:lnTo>
                <a:lnTo>
                  <a:pt x="481234" y="622118"/>
                </a:lnTo>
                <a:lnTo>
                  <a:pt x="503391" y="609530"/>
                </a:lnTo>
                <a:lnTo>
                  <a:pt x="524438" y="595323"/>
                </a:lnTo>
                <a:lnTo>
                  <a:pt x="544288" y="579582"/>
                </a:lnTo>
                <a:lnTo>
                  <a:pt x="562857" y="562392"/>
                </a:lnTo>
                <a:lnTo>
                  <a:pt x="580061" y="543837"/>
                </a:lnTo>
                <a:lnTo>
                  <a:pt x="595813" y="524003"/>
                </a:lnTo>
                <a:lnTo>
                  <a:pt x="610030" y="502974"/>
                </a:lnTo>
                <a:lnTo>
                  <a:pt x="622627" y="480834"/>
                </a:lnTo>
                <a:lnTo>
                  <a:pt x="633519" y="457670"/>
                </a:lnTo>
                <a:lnTo>
                  <a:pt x="642620" y="433565"/>
                </a:lnTo>
                <a:lnTo>
                  <a:pt x="649847" y="408605"/>
                </a:lnTo>
                <a:lnTo>
                  <a:pt x="655114" y="382874"/>
                </a:lnTo>
                <a:lnTo>
                  <a:pt x="658336" y="356458"/>
                </a:lnTo>
                <a:lnTo>
                  <a:pt x="659429" y="32944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18797" y="4841134"/>
            <a:ext cx="659429" cy="658894"/>
          </a:xfrm>
          <a:custGeom>
            <a:avLst/>
            <a:gdLst/>
            <a:ahLst/>
            <a:cxnLst/>
            <a:rect l="l" t="t" r="r" b="b"/>
            <a:pathLst>
              <a:path w="659429" h="658894">
                <a:moveTo>
                  <a:pt x="659429" y="329440"/>
                </a:moveTo>
                <a:lnTo>
                  <a:pt x="658336" y="356457"/>
                </a:lnTo>
                <a:lnTo>
                  <a:pt x="655114" y="382874"/>
                </a:lnTo>
                <a:lnTo>
                  <a:pt x="649847" y="408605"/>
                </a:lnTo>
                <a:lnTo>
                  <a:pt x="642620" y="433565"/>
                </a:lnTo>
                <a:lnTo>
                  <a:pt x="633519" y="457670"/>
                </a:lnTo>
                <a:lnTo>
                  <a:pt x="622627" y="480834"/>
                </a:lnTo>
                <a:lnTo>
                  <a:pt x="610030" y="502974"/>
                </a:lnTo>
                <a:lnTo>
                  <a:pt x="595813" y="524003"/>
                </a:lnTo>
                <a:lnTo>
                  <a:pt x="580061" y="543837"/>
                </a:lnTo>
                <a:lnTo>
                  <a:pt x="562857" y="562392"/>
                </a:lnTo>
                <a:lnTo>
                  <a:pt x="544288" y="579582"/>
                </a:lnTo>
                <a:lnTo>
                  <a:pt x="524438" y="595323"/>
                </a:lnTo>
                <a:lnTo>
                  <a:pt x="503391" y="609529"/>
                </a:lnTo>
                <a:lnTo>
                  <a:pt x="481234" y="622117"/>
                </a:lnTo>
                <a:lnTo>
                  <a:pt x="458050" y="633001"/>
                </a:lnTo>
                <a:lnTo>
                  <a:pt x="433924" y="642096"/>
                </a:lnTo>
                <a:lnTo>
                  <a:pt x="408941" y="649318"/>
                </a:lnTo>
                <a:lnTo>
                  <a:pt x="383186" y="654581"/>
                </a:lnTo>
                <a:lnTo>
                  <a:pt x="356745" y="657802"/>
                </a:lnTo>
                <a:lnTo>
                  <a:pt x="329700" y="658894"/>
                </a:lnTo>
                <a:lnTo>
                  <a:pt x="302662" y="657802"/>
                </a:lnTo>
                <a:lnTo>
                  <a:pt x="276226" y="654581"/>
                </a:lnTo>
                <a:lnTo>
                  <a:pt x="250475" y="649318"/>
                </a:lnTo>
                <a:lnTo>
                  <a:pt x="225496" y="642096"/>
                </a:lnTo>
                <a:lnTo>
                  <a:pt x="201373" y="633001"/>
                </a:lnTo>
                <a:lnTo>
                  <a:pt x="178192" y="622117"/>
                </a:lnTo>
                <a:lnTo>
                  <a:pt x="156036" y="609529"/>
                </a:lnTo>
                <a:lnTo>
                  <a:pt x="134991" y="595323"/>
                </a:lnTo>
                <a:lnTo>
                  <a:pt x="115142" y="579582"/>
                </a:lnTo>
                <a:lnTo>
                  <a:pt x="96573" y="562392"/>
                </a:lnTo>
                <a:lnTo>
                  <a:pt x="79370" y="543837"/>
                </a:lnTo>
                <a:lnTo>
                  <a:pt x="63618" y="524003"/>
                </a:lnTo>
                <a:lnTo>
                  <a:pt x="49400" y="502974"/>
                </a:lnTo>
                <a:lnTo>
                  <a:pt x="36803" y="480834"/>
                </a:lnTo>
                <a:lnTo>
                  <a:pt x="25912" y="457670"/>
                </a:lnTo>
                <a:lnTo>
                  <a:pt x="16810" y="433565"/>
                </a:lnTo>
                <a:lnTo>
                  <a:pt x="9582" y="408605"/>
                </a:lnTo>
                <a:lnTo>
                  <a:pt x="4315" y="382874"/>
                </a:lnTo>
                <a:lnTo>
                  <a:pt x="1093" y="356457"/>
                </a:lnTo>
                <a:lnTo>
                  <a:pt x="0" y="329440"/>
                </a:lnTo>
                <a:lnTo>
                  <a:pt x="1093" y="302424"/>
                </a:lnTo>
                <a:lnTo>
                  <a:pt x="4315" y="276009"/>
                </a:lnTo>
                <a:lnTo>
                  <a:pt x="9582" y="250280"/>
                </a:lnTo>
                <a:lnTo>
                  <a:pt x="16810" y="225321"/>
                </a:lnTo>
                <a:lnTo>
                  <a:pt x="25912" y="201217"/>
                </a:lnTo>
                <a:lnTo>
                  <a:pt x="36803" y="178054"/>
                </a:lnTo>
                <a:lnTo>
                  <a:pt x="49400" y="155916"/>
                </a:lnTo>
                <a:lnTo>
                  <a:pt x="63618" y="134888"/>
                </a:lnTo>
                <a:lnTo>
                  <a:pt x="79370" y="115054"/>
                </a:lnTo>
                <a:lnTo>
                  <a:pt x="96573" y="96500"/>
                </a:lnTo>
                <a:lnTo>
                  <a:pt x="115142" y="79310"/>
                </a:lnTo>
                <a:lnTo>
                  <a:pt x="134991" y="63570"/>
                </a:lnTo>
                <a:lnTo>
                  <a:pt x="156036" y="49363"/>
                </a:lnTo>
                <a:lnTo>
                  <a:pt x="178192" y="36776"/>
                </a:lnTo>
                <a:lnTo>
                  <a:pt x="201373" y="25892"/>
                </a:lnTo>
                <a:lnTo>
                  <a:pt x="225496" y="16797"/>
                </a:lnTo>
                <a:lnTo>
                  <a:pt x="250475" y="9575"/>
                </a:lnTo>
                <a:lnTo>
                  <a:pt x="276226" y="4312"/>
                </a:lnTo>
                <a:lnTo>
                  <a:pt x="302662" y="1092"/>
                </a:lnTo>
                <a:lnTo>
                  <a:pt x="329700" y="0"/>
                </a:lnTo>
                <a:lnTo>
                  <a:pt x="356745" y="1092"/>
                </a:lnTo>
                <a:lnTo>
                  <a:pt x="383186" y="4312"/>
                </a:lnTo>
                <a:lnTo>
                  <a:pt x="408941" y="9575"/>
                </a:lnTo>
                <a:lnTo>
                  <a:pt x="433924" y="16797"/>
                </a:lnTo>
                <a:lnTo>
                  <a:pt x="458050" y="25892"/>
                </a:lnTo>
                <a:lnTo>
                  <a:pt x="481234" y="36776"/>
                </a:lnTo>
                <a:lnTo>
                  <a:pt x="503391" y="49363"/>
                </a:lnTo>
                <a:lnTo>
                  <a:pt x="524438" y="63570"/>
                </a:lnTo>
                <a:lnTo>
                  <a:pt x="544288" y="79310"/>
                </a:lnTo>
                <a:lnTo>
                  <a:pt x="562857" y="96500"/>
                </a:lnTo>
                <a:lnTo>
                  <a:pt x="580061" y="115054"/>
                </a:lnTo>
                <a:lnTo>
                  <a:pt x="595813" y="134888"/>
                </a:lnTo>
                <a:lnTo>
                  <a:pt x="610030" y="155916"/>
                </a:lnTo>
                <a:lnTo>
                  <a:pt x="622627" y="178054"/>
                </a:lnTo>
                <a:lnTo>
                  <a:pt x="633519" y="201217"/>
                </a:lnTo>
                <a:lnTo>
                  <a:pt x="642620" y="225321"/>
                </a:lnTo>
                <a:lnTo>
                  <a:pt x="649847" y="250280"/>
                </a:lnTo>
                <a:lnTo>
                  <a:pt x="655114" y="276009"/>
                </a:lnTo>
                <a:lnTo>
                  <a:pt x="658336" y="302424"/>
                </a:lnTo>
                <a:lnTo>
                  <a:pt x="659429" y="329440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68267" y="4890564"/>
            <a:ext cx="560503" cy="560049"/>
          </a:xfrm>
          <a:custGeom>
            <a:avLst/>
            <a:gdLst/>
            <a:ahLst/>
            <a:cxnLst/>
            <a:rect l="l" t="t" r="r" b="b"/>
            <a:pathLst>
              <a:path w="560503" h="560049">
                <a:moveTo>
                  <a:pt x="560503" y="280010"/>
                </a:moveTo>
                <a:lnTo>
                  <a:pt x="559574" y="257044"/>
                </a:lnTo>
                <a:lnTo>
                  <a:pt x="556835" y="234589"/>
                </a:lnTo>
                <a:lnTo>
                  <a:pt x="552358" y="212718"/>
                </a:lnTo>
                <a:lnTo>
                  <a:pt x="546216" y="191502"/>
                </a:lnTo>
                <a:lnTo>
                  <a:pt x="538480" y="171014"/>
                </a:lnTo>
                <a:lnTo>
                  <a:pt x="529223" y="151326"/>
                </a:lnTo>
                <a:lnTo>
                  <a:pt x="518516" y="132509"/>
                </a:lnTo>
                <a:lnTo>
                  <a:pt x="506432" y="114636"/>
                </a:lnTo>
                <a:lnTo>
                  <a:pt x="493043" y="97779"/>
                </a:lnTo>
                <a:lnTo>
                  <a:pt x="478420" y="82010"/>
                </a:lnTo>
                <a:lnTo>
                  <a:pt x="462637" y="67401"/>
                </a:lnTo>
                <a:lnTo>
                  <a:pt x="445764" y="54023"/>
                </a:lnTo>
                <a:lnTo>
                  <a:pt x="427875" y="41950"/>
                </a:lnTo>
                <a:lnTo>
                  <a:pt x="409040" y="31252"/>
                </a:lnTo>
                <a:lnTo>
                  <a:pt x="389333" y="22003"/>
                </a:lnTo>
                <a:lnTo>
                  <a:pt x="368826" y="14274"/>
                </a:lnTo>
                <a:lnTo>
                  <a:pt x="347589" y="8137"/>
                </a:lnTo>
                <a:lnTo>
                  <a:pt x="325697" y="3664"/>
                </a:lnTo>
                <a:lnTo>
                  <a:pt x="303220" y="928"/>
                </a:lnTo>
                <a:lnTo>
                  <a:pt x="280230" y="0"/>
                </a:lnTo>
                <a:lnTo>
                  <a:pt x="257249" y="928"/>
                </a:lnTo>
                <a:lnTo>
                  <a:pt x="234779" y="3664"/>
                </a:lnTo>
                <a:lnTo>
                  <a:pt x="212892" y="8137"/>
                </a:lnTo>
                <a:lnTo>
                  <a:pt x="191661" y="14274"/>
                </a:lnTo>
                <a:lnTo>
                  <a:pt x="171157" y="22003"/>
                </a:lnTo>
                <a:lnTo>
                  <a:pt x="151454" y="31252"/>
                </a:lnTo>
                <a:lnTo>
                  <a:pt x="132623" y="41950"/>
                </a:lnTo>
                <a:lnTo>
                  <a:pt x="114735" y="54023"/>
                </a:lnTo>
                <a:lnTo>
                  <a:pt x="97865" y="67401"/>
                </a:lnTo>
                <a:lnTo>
                  <a:pt x="82082" y="82010"/>
                </a:lnTo>
                <a:lnTo>
                  <a:pt x="67461" y="97779"/>
                </a:lnTo>
                <a:lnTo>
                  <a:pt x="54072" y="114636"/>
                </a:lnTo>
                <a:lnTo>
                  <a:pt x="41988" y="132509"/>
                </a:lnTo>
                <a:lnTo>
                  <a:pt x="31281" y="151326"/>
                </a:lnTo>
                <a:lnTo>
                  <a:pt x="22023" y="171014"/>
                </a:lnTo>
                <a:lnTo>
                  <a:pt x="14287" y="191502"/>
                </a:lnTo>
                <a:lnTo>
                  <a:pt x="8145" y="212718"/>
                </a:lnTo>
                <a:lnTo>
                  <a:pt x="3668" y="234589"/>
                </a:lnTo>
                <a:lnTo>
                  <a:pt x="929" y="257044"/>
                </a:lnTo>
                <a:lnTo>
                  <a:pt x="0" y="280010"/>
                </a:lnTo>
                <a:lnTo>
                  <a:pt x="929" y="302977"/>
                </a:lnTo>
                <a:lnTo>
                  <a:pt x="3668" y="325432"/>
                </a:lnTo>
                <a:lnTo>
                  <a:pt x="8145" y="347304"/>
                </a:lnTo>
                <a:lnTo>
                  <a:pt x="14287" y="368521"/>
                </a:lnTo>
                <a:lnTo>
                  <a:pt x="22023" y="389011"/>
                </a:lnTo>
                <a:lnTo>
                  <a:pt x="31281" y="408701"/>
                </a:lnTo>
                <a:lnTo>
                  <a:pt x="41988" y="427519"/>
                </a:lnTo>
                <a:lnTo>
                  <a:pt x="54072" y="445394"/>
                </a:lnTo>
                <a:lnTo>
                  <a:pt x="67461" y="462253"/>
                </a:lnTo>
                <a:lnTo>
                  <a:pt x="82082" y="478025"/>
                </a:lnTo>
                <a:lnTo>
                  <a:pt x="97865" y="492636"/>
                </a:lnTo>
                <a:lnTo>
                  <a:pt x="114735" y="506016"/>
                </a:lnTo>
                <a:lnTo>
                  <a:pt x="132623" y="518091"/>
                </a:lnTo>
                <a:lnTo>
                  <a:pt x="151454" y="528790"/>
                </a:lnTo>
                <a:lnTo>
                  <a:pt x="171157" y="538041"/>
                </a:lnTo>
                <a:lnTo>
                  <a:pt x="191661" y="545772"/>
                </a:lnTo>
                <a:lnTo>
                  <a:pt x="212892" y="551910"/>
                </a:lnTo>
                <a:lnTo>
                  <a:pt x="234779" y="556384"/>
                </a:lnTo>
                <a:lnTo>
                  <a:pt x="257249" y="559121"/>
                </a:lnTo>
                <a:lnTo>
                  <a:pt x="280230" y="560049"/>
                </a:lnTo>
                <a:lnTo>
                  <a:pt x="303220" y="559121"/>
                </a:lnTo>
                <a:lnTo>
                  <a:pt x="325697" y="556384"/>
                </a:lnTo>
                <a:lnTo>
                  <a:pt x="347589" y="551910"/>
                </a:lnTo>
                <a:lnTo>
                  <a:pt x="368826" y="545772"/>
                </a:lnTo>
                <a:lnTo>
                  <a:pt x="389333" y="538041"/>
                </a:lnTo>
                <a:lnTo>
                  <a:pt x="409040" y="528790"/>
                </a:lnTo>
                <a:lnTo>
                  <a:pt x="427875" y="518091"/>
                </a:lnTo>
                <a:lnTo>
                  <a:pt x="445764" y="506016"/>
                </a:lnTo>
                <a:lnTo>
                  <a:pt x="462637" y="492636"/>
                </a:lnTo>
                <a:lnTo>
                  <a:pt x="478420" y="478025"/>
                </a:lnTo>
                <a:lnTo>
                  <a:pt x="493043" y="462253"/>
                </a:lnTo>
                <a:lnTo>
                  <a:pt x="506432" y="445394"/>
                </a:lnTo>
                <a:lnTo>
                  <a:pt x="518516" y="427519"/>
                </a:lnTo>
                <a:lnTo>
                  <a:pt x="529223" y="408701"/>
                </a:lnTo>
                <a:lnTo>
                  <a:pt x="538480" y="389011"/>
                </a:lnTo>
                <a:lnTo>
                  <a:pt x="546216" y="368521"/>
                </a:lnTo>
                <a:lnTo>
                  <a:pt x="552358" y="347304"/>
                </a:lnTo>
                <a:lnTo>
                  <a:pt x="556835" y="325432"/>
                </a:lnTo>
                <a:lnTo>
                  <a:pt x="559574" y="302977"/>
                </a:lnTo>
                <a:lnTo>
                  <a:pt x="560503" y="28001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68267" y="4890563"/>
            <a:ext cx="560503" cy="560050"/>
          </a:xfrm>
          <a:custGeom>
            <a:avLst/>
            <a:gdLst/>
            <a:ahLst/>
            <a:cxnLst/>
            <a:rect l="l" t="t" r="r" b="b"/>
            <a:pathLst>
              <a:path w="560503" h="560050">
                <a:moveTo>
                  <a:pt x="560503" y="280011"/>
                </a:moveTo>
                <a:lnTo>
                  <a:pt x="559574" y="302977"/>
                </a:lnTo>
                <a:lnTo>
                  <a:pt x="556835" y="325433"/>
                </a:lnTo>
                <a:lnTo>
                  <a:pt x="552359" y="347305"/>
                </a:lnTo>
                <a:lnTo>
                  <a:pt x="546216" y="368522"/>
                </a:lnTo>
                <a:lnTo>
                  <a:pt x="538480" y="389011"/>
                </a:lnTo>
                <a:lnTo>
                  <a:pt x="529223" y="408701"/>
                </a:lnTo>
                <a:lnTo>
                  <a:pt x="518516" y="427520"/>
                </a:lnTo>
                <a:lnTo>
                  <a:pt x="506432" y="445395"/>
                </a:lnTo>
                <a:lnTo>
                  <a:pt x="493043" y="462254"/>
                </a:lnTo>
                <a:lnTo>
                  <a:pt x="478420" y="478025"/>
                </a:lnTo>
                <a:lnTo>
                  <a:pt x="462637" y="492637"/>
                </a:lnTo>
                <a:lnTo>
                  <a:pt x="445764" y="506017"/>
                </a:lnTo>
                <a:lnTo>
                  <a:pt x="427874" y="518092"/>
                </a:lnTo>
                <a:lnTo>
                  <a:pt x="409040" y="528791"/>
                </a:lnTo>
                <a:lnTo>
                  <a:pt x="389333" y="538042"/>
                </a:lnTo>
                <a:lnTo>
                  <a:pt x="368825" y="545773"/>
                </a:lnTo>
                <a:lnTo>
                  <a:pt x="347589" y="551911"/>
                </a:lnTo>
                <a:lnTo>
                  <a:pt x="325696" y="556385"/>
                </a:lnTo>
                <a:lnTo>
                  <a:pt x="303219" y="559122"/>
                </a:lnTo>
                <a:lnTo>
                  <a:pt x="280230" y="560050"/>
                </a:lnTo>
                <a:lnTo>
                  <a:pt x="257248" y="559122"/>
                </a:lnTo>
                <a:lnTo>
                  <a:pt x="234778" y="556385"/>
                </a:lnTo>
                <a:lnTo>
                  <a:pt x="212892" y="551911"/>
                </a:lnTo>
                <a:lnTo>
                  <a:pt x="191660" y="545773"/>
                </a:lnTo>
                <a:lnTo>
                  <a:pt x="171157" y="538042"/>
                </a:lnTo>
                <a:lnTo>
                  <a:pt x="151454" y="528791"/>
                </a:lnTo>
                <a:lnTo>
                  <a:pt x="132622" y="518092"/>
                </a:lnTo>
                <a:lnTo>
                  <a:pt x="114735" y="506017"/>
                </a:lnTo>
                <a:lnTo>
                  <a:pt x="97864" y="492637"/>
                </a:lnTo>
                <a:lnTo>
                  <a:pt x="82082" y="478025"/>
                </a:lnTo>
                <a:lnTo>
                  <a:pt x="67460" y="462254"/>
                </a:lnTo>
                <a:lnTo>
                  <a:pt x="54072" y="445395"/>
                </a:lnTo>
                <a:lnTo>
                  <a:pt x="41988" y="427520"/>
                </a:lnTo>
                <a:lnTo>
                  <a:pt x="31281" y="408701"/>
                </a:lnTo>
                <a:lnTo>
                  <a:pt x="22023" y="389011"/>
                </a:lnTo>
                <a:lnTo>
                  <a:pt x="14287" y="368522"/>
                </a:lnTo>
                <a:lnTo>
                  <a:pt x="8145" y="347305"/>
                </a:lnTo>
                <a:lnTo>
                  <a:pt x="3668" y="325433"/>
                </a:lnTo>
                <a:lnTo>
                  <a:pt x="929" y="302977"/>
                </a:lnTo>
                <a:lnTo>
                  <a:pt x="0" y="280011"/>
                </a:lnTo>
                <a:lnTo>
                  <a:pt x="929" y="257045"/>
                </a:lnTo>
                <a:lnTo>
                  <a:pt x="3668" y="234590"/>
                </a:lnTo>
                <a:lnTo>
                  <a:pt x="8145" y="212719"/>
                </a:lnTo>
                <a:lnTo>
                  <a:pt x="14287" y="191503"/>
                </a:lnTo>
                <a:lnTo>
                  <a:pt x="22023" y="171015"/>
                </a:lnTo>
                <a:lnTo>
                  <a:pt x="31281" y="151326"/>
                </a:lnTo>
                <a:lnTo>
                  <a:pt x="41988" y="132510"/>
                </a:lnTo>
                <a:lnTo>
                  <a:pt x="54072" y="114637"/>
                </a:lnTo>
                <a:lnTo>
                  <a:pt x="67460" y="97780"/>
                </a:lnTo>
                <a:lnTo>
                  <a:pt x="82082" y="82010"/>
                </a:lnTo>
                <a:lnTo>
                  <a:pt x="97864" y="67401"/>
                </a:lnTo>
                <a:lnTo>
                  <a:pt x="114735" y="54023"/>
                </a:lnTo>
                <a:lnTo>
                  <a:pt x="132622" y="41950"/>
                </a:lnTo>
                <a:lnTo>
                  <a:pt x="151454" y="31253"/>
                </a:lnTo>
                <a:lnTo>
                  <a:pt x="171157" y="22003"/>
                </a:lnTo>
                <a:lnTo>
                  <a:pt x="191660" y="14274"/>
                </a:lnTo>
                <a:lnTo>
                  <a:pt x="212892" y="8137"/>
                </a:lnTo>
                <a:lnTo>
                  <a:pt x="234778" y="3664"/>
                </a:lnTo>
                <a:lnTo>
                  <a:pt x="257248" y="928"/>
                </a:lnTo>
                <a:lnTo>
                  <a:pt x="280230" y="0"/>
                </a:lnTo>
                <a:lnTo>
                  <a:pt x="303219" y="928"/>
                </a:lnTo>
                <a:lnTo>
                  <a:pt x="325696" y="3664"/>
                </a:lnTo>
                <a:lnTo>
                  <a:pt x="347589" y="8137"/>
                </a:lnTo>
                <a:lnTo>
                  <a:pt x="368825" y="14274"/>
                </a:lnTo>
                <a:lnTo>
                  <a:pt x="389333" y="22003"/>
                </a:lnTo>
                <a:lnTo>
                  <a:pt x="409040" y="31253"/>
                </a:lnTo>
                <a:lnTo>
                  <a:pt x="427874" y="41950"/>
                </a:lnTo>
                <a:lnTo>
                  <a:pt x="445764" y="54023"/>
                </a:lnTo>
                <a:lnTo>
                  <a:pt x="462637" y="67401"/>
                </a:lnTo>
                <a:lnTo>
                  <a:pt x="478420" y="82010"/>
                </a:lnTo>
                <a:lnTo>
                  <a:pt x="493043" y="97780"/>
                </a:lnTo>
                <a:lnTo>
                  <a:pt x="506432" y="114637"/>
                </a:lnTo>
                <a:lnTo>
                  <a:pt x="518516" y="132510"/>
                </a:lnTo>
                <a:lnTo>
                  <a:pt x="529223" y="151326"/>
                </a:lnTo>
                <a:lnTo>
                  <a:pt x="538480" y="171015"/>
                </a:lnTo>
                <a:lnTo>
                  <a:pt x="546216" y="191503"/>
                </a:lnTo>
                <a:lnTo>
                  <a:pt x="552359" y="212719"/>
                </a:lnTo>
                <a:lnTo>
                  <a:pt x="556835" y="234590"/>
                </a:lnTo>
                <a:lnTo>
                  <a:pt x="559574" y="257045"/>
                </a:lnTo>
                <a:lnTo>
                  <a:pt x="560503" y="280011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05657" y="4235937"/>
            <a:ext cx="966126" cy="797751"/>
          </a:xfrm>
          <a:custGeom>
            <a:avLst/>
            <a:gdLst/>
            <a:ahLst/>
            <a:cxnLst/>
            <a:rect l="l" t="t" r="r" b="b"/>
            <a:pathLst>
              <a:path w="966126" h="797751">
                <a:moveTo>
                  <a:pt x="0" y="0"/>
                </a:moveTo>
                <a:lnTo>
                  <a:pt x="8876" y="35782"/>
                </a:lnTo>
                <a:lnTo>
                  <a:pt x="28859" y="93568"/>
                </a:lnTo>
                <a:lnTo>
                  <a:pt x="44583" y="130543"/>
                </a:lnTo>
                <a:lnTo>
                  <a:pt x="64802" y="171972"/>
                </a:lnTo>
                <a:lnTo>
                  <a:pt x="90020" y="217157"/>
                </a:lnTo>
                <a:lnTo>
                  <a:pt x="120741" y="265398"/>
                </a:lnTo>
                <a:lnTo>
                  <a:pt x="157469" y="315996"/>
                </a:lnTo>
                <a:lnTo>
                  <a:pt x="200709" y="368251"/>
                </a:lnTo>
                <a:lnTo>
                  <a:pt x="250965" y="421465"/>
                </a:lnTo>
                <a:lnTo>
                  <a:pt x="308742" y="474938"/>
                </a:lnTo>
                <a:lnTo>
                  <a:pt x="374544" y="527970"/>
                </a:lnTo>
                <a:lnTo>
                  <a:pt x="448875" y="579863"/>
                </a:lnTo>
                <a:lnTo>
                  <a:pt x="532241" y="629916"/>
                </a:lnTo>
                <a:lnTo>
                  <a:pt x="625144" y="677431"/>
                </a:lnTo>
                <a:lnTo>
                  <a:pt x="728090" y="721708"/>
                </a:lnTo>
                <a:lnTo>
                  <a:pt x="841582" y="762048"/>
                </a:lnTo>
                <a:lnTo>
                  <a:pt x="966126" y="797751"/>
                </a:lnTo>
              </a:path>
            </a:pathLst>
          </a:custGeom>
          <a:ln w="141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58628" y="5007996"/>
            <a:ext cx="47680" cy="47953"/>
          </a:xfrm>
          <a:custGeom>
            <a:avLst/>
            <a:gdLst/>
            <a:ahLst/>
            <a:cxnLst/>
            <a:rect l="l" t="t" r="r" b="b"/>
            <a:pathLst>
              <a:path w="47680" h="47953">
                <a:moveTo>
                  <a:pt x="0" y="47953"/>
                </a:moveTo>
                <a:lnTo>
                  <a:pt x="47680" y="34554"/>
                </a:lnTo>
                <a:lnTo>
                  <a:pt x="12217" y="0"/>
                </a:lnTo>
                <a:lnTo>
                  <a:pt x="0" y="47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95950" y="4213576"/>
            <a:ext cx="1094101" cy="741573"/>
          </a:xfrm>
          <a:custGeom>
            <a:avLst/>
            <a:gdLst/>
            <a:ahLst/>
            <a:cxnLst/>
            <a:rect l="l" t="t" r="r" b="b"/>
            <a:pathLst>
              <a:path w="1094101" h="741573">
                <a:moveTo>
                  <a:pt x="0" y="0"/>
                </a:moveTo>
                <a:lnTo>
                  <a:pt x="4952" y="13334"/>
                </a:lnTo>
                <a:lnTo>
                  <a:pt x="13572" y="34456"/>
                </a:lnTo>
                <a:lnTo>
                  <a:pt x="19413" y="47756"/>
                </a:lnTo>
                <a:lnTo>
                  <a:pt x="26244" y="62469"/>
                </a:lnTo>
                <a:lnTo>
                  <a:pt x="34043" y="78284"/>
                </a:lnTo>
                <a:lnTo>
                  <a:pt x="42789" y="94891"/>
                </a:lnTo>
                <a:lnTo>
                  <a:pt x="52460" y="111980"/>
                </a:lnTo>
                <a:lnTo>
                  <a:pt x="63034" y="129241"/>
                </a:lnTo>
                <a:lnTo>
                  <a:pt x="74489" y="146363"/>
                </a:lnTo>
                <a:lnTo>
                  <a:pt x="86802" y="163038"/>
                </a:lnTo>
                <a:lnTo>
                  <a:pt x="99952" y="178953"/>
                </a:lnTo>
                <a:lnTo>
                  <a:pt x="113917" y="193800"/>
                </a:lnTo>
                <a:lnTo>
                  <a:pt x="128675" y="207267"/>
                </a:lnTo>
                <a:lnTo>
                  <a:pt x="144204" y="219046"/>
                </a:lnTo>
                <a:lnTo>
                  <a:pt x="160482" y="228825"/>
                </a:lnTo>
                <a:lnTo>
                  <a:pt x="177487" y="236295"/>
                </a:lnTo>
                <a:lnTo>
                  <a:pt x="195197" y="241146"/>
                </a:lnTo>
                <a:lnTo>
                  <a:pt x="220117" y="243912"/>
                </a:lnTo>
                <a:lnTo>
                  <a:pt x="249855" y="244232"/>
                </a:lnTo>
                <a:lnTo>
                  <a:pt x="283960" y="242904"/>
                </a:lnTo>
                <a:lnTo>
                  <a:pt x="321980" y="240725"/>
                </a:lnTo>
                <a:lnTo>
                  <a:pt x="363464" y="238494"/>
                </a:lnTo>
                <a:lnTo>
                  <a:pt x="407959" y="237010"/>
                </a:lnTo>
                <a:lnTo>
                  <a:pt x="455014" y="237070"/>
                </a:lnTo>
                <a:lnTo>
                  <a:pt x="504177" y="239473"/>
                </a:lnTo>
                <a:lnTo>
                  <a:pt x="554996" y="245016"/>
                </a:lnTo>
                <a:lnTo>
                  <a:pt x="607020" y="254499"/>
                </a:lnTo>
                <a:lnTo>
                  <a:pt x="659796" y="268718"/>
                </a:lnTo>
                <a:lnTo>
                  <a:pt x="712873" y="288474"/>
                </a:lnTo>
                <a:lnTo>
                  <a:pt x="765799" y="314562"/>
                </a:lnTo>
                <a:lnTo>
                  <a:pt x="818122" y="347783"/>
                </a:lnTo>
                <a:lnTo>
                  <a:pt x="869390" y="388933"/>
                </a:lnTo>
                <a:lnTo>
                  <a:pt x="919152" y="438812"/>
                </a:lnTo>
                <a:lnTo>
                  <a:pt x="966956" y="498217"/>
                </a:lnTo>
                <a:lnTo>
                  <a:pt x="1012350" y="567947"/>
                </a:lnTo>
                <a:lnTo>
                  <a:pt x="1054882" y="648799"/>
                </a:lnTo>
                <a:lnTo>
                  <a:pt x="1094101" y="741573"/>
                </a:lnTo>
              </a:path>
            </a:pathLst>
          </a:custGeom>
          <a:ln w="141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74933" y="4179858"/>
            <a:ext cx="46873" cy="48578"/>
          </a:xfrm>
          <a:custGeom>
            <a:avLst/>
            <a:gdLst/>
            <a:ahLst/>
            <a:cxnLst/>
            <a:rect l="l" t="t" r="r" b="b"/>
            <a:pathLst>
              <a:path w="46873" h="48578">
                <a:moveTo>
                  <a:pt x="46873" y="32527"/>
                </a:moveTo>
                <a:lnTo>
                  <a:pt x="9536" y="0"/>
                </a:lnTo>
                <a:lnTo>
                  <a:pt x="0" y="48578"/>
                </a:lnTo>
                <a:lnTo>
                  <a:pt x="46873" y="32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22754" y="2360877"/>
            <a:ext cx="981154" cy="446985"/>
          </a:xfrm>
          <a:custGeom>
            <a:avLst/>
            <a:gdLst/>
            <a:ahLst/>
            <a:cxnLst/>
            <a:rect l="l" t="t" r="r" b="b"/>
            <a:pathLst>
              <a:path w="981154" h="446985">
                <a:moveTo>
                  <a:pt x="0" y="0"/>
                </a:moveTo>
                <a:lnTo>
                  <a:pt x="981154" y="446985"/>
                </a:lnTo>
              </a:path>
            </a:pathLst>
          </a:custGeom>
          <a:ln w="141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41162" y="2862680"/>
            <a:ext cx="1110633" cy="0"/>
          </a:xfrm>
          <a:custGeom>
            <a:avLst/>
            <a:gdLst/>
            <a:ahLst/>
            <a:cxnLst/>
            <a:rect l="l" t="t" r="r" b="b"/>
            <a:pathLst>
              <a:path w="1110633">
                <a:moveTo>
                  <a:pt x="1110633" y="0"/>
                </a:moveTo>
                <a:lnTo>
                  <a:pt x="0" y="0"/>
                </a:lnTo>
              </a:path>
            </a:pathLst>
          </a:custGeom>
          <a:ln w="14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86991" y="2782398"/>
            <a:ext cx="49329" cy="45046"/>
          </a:xfrm>
          <a:custGeom>
            <a:avLst/>
            <a:gdLst/>
            <a:ahLst/>
            <a:cxnLst/>
            <a:rect l="l" t="t" r="r" b="b"/>
            <a:pathLst>
              <a:path w="49329" h="45046">
                <a:moveTo>
                  <a:pt x="0" y="45046"/>
                </a:moveTo>
                <a:lnTo>
                  <a:pt x="49329" y="40311"/>
                </a:lnTo>
                <a:lnTo>
                  <a:pt x="20563" y="0"/>
                </a:lnTo>
                <a:lnTo>
                  <a:pt x="0" y="45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45777" y="2547646"/>
            <a:ext cx="719486" cy="314424"/>
          </a:xfrm>
          <a:custGeom>
            <a:avLst/>
            <a:gdLst/>
            <a:ahLst/>
            <a:cxnLst/>
            <a:rect l="l" t="t" r="r" b="b"/>
            <a:pathLst>
              <a:path w="719486" h="314424">
                <a:moveTo>
                  <a:pt x="0" y="0"/>
                </a:moveTo>
                <a:lnTo>
                  <a:pt x="719486" y="314424"/>
                </a:lnTo>
              </a:path>
            </a:pathLst>
          </a:custGeom>
          <a:ln w="141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13136" y="2527796"/>
            <a:ext cx="49258" cy="45359"/>
          </a:xfrm>
          <a:custGeom>
            <a:avLst/>
            <a:gdLst/>
            <a:ahLst/>
            <a:cxnLst/>
            <a:rect l="l" t="t" r="r" b="b"/>
            <a:pathLst>
              <a:path w="49258" h="45359">
                <a:moveTo>
                  <a:pt x="49258" y="0"/>
                </a:moveTo>
                <a:lnTo>
                  <a:pt x="0" y="5501"/>
                </a:lnTo>
                <a:lnTo>
                  <a:pt x="29390" y="45359"/>
                </a:lnTo>
                <a:lnTo>
                  <a:pt x="49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63576" y="2395332"/>
            <a:ext cx="0" cy="1084100"/>
          </a:xfrm>
          <a:custGeom>
            <a:avLst/>
            <a:gdLst/>
            <a:ahLst/>
            <a:cxnLst/>
            <a:rect l="l" t="t" r="r" b="b"/>
            <a:pathLst>
              <a:path h="1084100">
                <a:moveTo>
                  <a:pt x="0" y="0"/>
                </a:moveTo>
                <a:lnTo>
                  <a:pt x="0" y="1084100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38713" y="3472173"/>
            <a:ext cx="49555" cy="42892"/>
          </a:xfrm>
          <a:custGeom>
            <a:avLst/>
            <a:gdLst/>
            <a:ahLst/>
            <a:cxnLst/>
            <a:rect l="l" t="t" r="r" b="b"/>
            <a:pathLst>
              <a:path w="49555" h="42892">
                <a:moveTo>
                  <a:pt x="0" y="0"/>
                </a:moveTo>
                <a:lnTo>
                  <a:pt x="24777" y="42892"/>
                </a:lnTo>
                <a:lnTo>
                  <a:pt x="495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17250" y="2395332"/>
            <a:ext cx="1110633" cy="0"/>
          </a:xfrm>
          <a:custGeom>
            <a:avLst/>
            <a:gdLst/>
            <a:ahLst/>
            <a:cxnLst/>
            <a:rect l="l" t="t" r="r" b="b"/>
            <a:pathLst>
              <a:path w="1110633">
                <a:moveTo>
                  <a:pt x="0" y="0"/>
                </a:moveTo>
                <a:lnTo>
                  <a:pt x="1110633" y="0"/>
                </a:lnTo>
              </a:path>
            </a:pathLst>
          </a:custGeom>
          <a:ln w="14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64996" y="4258369"/>
            <a:ext cx="0" cy="1065440"/>
          </a:xfrm>
          <a:custGeom>
            <a:avLst/>
            <a:gdLst/>
            <a:ahLst/>
            <a:cxnLst/>
            <a:rect l="l" t="t" r="r" b="b"/>
            <a:pathLst>
              <a:path h="1065440">
                <a:moveTo>
                  <a:pt x="0" y="1065440"/>
                </a:moveTo>
                <a:lnTo>
                  <a:pt x="0" y="0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40289" y="4222737"/>
            <a:ext cx="49568" cy="42877"/>
          </a:xfrm>
          <a:custGeom>
            <a:avLst/>
            <a:gdLst/>
            <a:ahLst/>
            <a:cxnLst/>
            <a:rect l="l" t="t" r="r" b="b"/>
            <a:pathLst>
              <a:path w="49568" h="42877">
                <a:moveTo>
                  <a:pt x="49568" y="42877"/>
                </a:moveTo>
                <a:lnTo>
                  <a:pt x="24790" y="0"/>
                </a:lnTo>
                <a:lnTo>
                  <a:pt x="0" y="42877"/>
                </a:lnTo>
                <a:lnTo>
                  <a:pt x="49568" y="4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00688" y="5323809"/>
            <a:ext cx="1110619" cy="0"/>
          </a:xfrm>
          <a:custGeom>
            <a:avLst/>
            <a:gdLst/>
            <a:ahLst/>
            <a:cxnLst/>
            <a:rect l="l" t="t" r="r" b="b"/>
            <a:pathLst>
              <a:path w="1110619">
                <a:moveTo>
                  <a:pt x="1110619" y="0"/>
                </a:moveTo>
                <a:lnTo>
                  <a:pt x="0" y="0"/>
                </a:lnTo>
              </a:path>
            </a:pathLst>
          </a:custGeom>
          <a:ln w="14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22754" y="3672101"/>
            <a:ext cx="981154" cy="446985"/>
          </a:xfrm>
          <a:custGeom>
            <a:avLst/>
            <a:gdLst/>
            <a:ahLst/>
            <a:cxnLst/>
            <a:rect l="l" t="t" r="r" b="b"/>
            <a:pathLst>
              <a:path w="981154" h="446985">
                <a:moveTo>
                  <a:pt x="0" y="0"/>
                </a:moveTo>
                <a:lnTo>
                  <a:pt x="981154" y="446985"/>
                </a:lnTo>
              </a:path>
            </a:pathLst>
          </a:custGeom>
          <a:ln w="141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41162" y="4173889"/>
            <a:ext cx="1110633" cy="0"/>
          </a:xfrm>
          <a:custGeom>
            <a:avLst/>
            <a:gdLst/>
            <a:ahLst/>
            <a:cxnLst/>
            <a:rect l="l" t="t" r="r" b="b"/>
            <a:pathLst>
              <a:path w="1110633">
                <a:moveTo>
                  <a:pt x="1110633" y="0"/>
                </a:moveTo>
                <a:lnTo>
                  <a:pt x="0" y="0"/>
                </a:lnTo>
              </a:path>
            </a:pathLst>
          </a:custGeom>
          <a:ln w="14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86991" y="4093621"/>
            <a:ext cx="49329" cy="45046"/>
          </a:xfrm>
          <a:custGeom>
            <a:avLst/>
            <a:gdLst/>
            <a:ahLst/>
            <a:cxnLst/>
            <a:rect l="l" t="t" r="r" b="b"/>
            <a:pathLst>
              <a:path w="49329" h="45046">
                <a:moveTo>
                  <a:pt x="0" y="45046"/>
                </a:moveTo>
                <a:lnTo>
                  <a:pt x="49329" y="40311"/>
                </a:lnTo>
                <a:lnTo>
                  <a:pt x="20563" y="0"/>
                </a:lnTo>
                <a:lnTo>
                  <a:pt x="0" y="45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45777" y="3858855"/>
            <a:ext cx="719486" cy="314438"/>
          </a:xfrm>
          <a:custGeom>
            <a:avLst/>
            <a:gdLst/>
            <a:ahLst/>
            <a:cxnLst/>
            <a:rect l="l" t="t" r="r" b="b"/>
            <a:pathLst>
              <a:path w="719486" h="314438">
                <a:moveTo>
                  <a:pt x="0" y="0"/>
                </a:moveTo>
                <a:lnTo>
                  <a:pt x="719486" y="314438"/>
                </a:lnTo>
              </a:path>
            </a:pathLst>
          </a:custGeom>
          <a:ln w="141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13136" y="3839004"/>
            <a:ext cx="49258" cy="45374"/>
          </a:xfrm>
          <a:custGeom>
            <a:avLst/>
            <a:gdLst/>
            <a:ahLst/>
            <a:cxnLst/>
            <a:rect l="l" t="t" r="r" b="b"/>
            <a:pathLst>
              <a:path w="49258" h="45374">
                <a:moveTo>
                  <a:pt x="49258" y="0"/>
                </a:moveTo>
                <a:lnTo>
                  <a:pt x="0" y="5487"/>
                </a:lnTo>
                <a:lnTo>
                  <a:pt x="29390" y="45374"/>
                </a:lnTo>
                <a:lnTo>
                  <a:pt x="49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55149" y="3929780"/>
            <a:ext cx="861439" cy="172589"/>
          </a:xfrm>
          <a:custGeom>
            <a:avLst/>
            <a:gdLst/>
            <a:ahLst/>
            <a:cxnLst/>
            <a:rect l="l" t="t" r="r" b="b"/>
            <a:pathLst>
              <a:path w="861439" h="172589">
                <a:moveTo>
                  <a:pt x="0" y="0"/>
                </a:moveTo>
                <a:lnTo>
                  <a:pt x="861439" y="172589"/>
                </a:lnTo>
              </a:path>
            </a:pathLst>
          </a:custGeom>
          <a:ln w="14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20197" y="3906852"/>
            <a:ext cx="46944" cy="48534"/>
          </a:xfrm>
          <a:custGeom>
            <a:avLst/>
            <a:gdLst/>
            <a:ahLst/>
            <a:cxnLst/>
            <a:rect l="l" t="t" r="r" b="b"/>
            <a:pathLst>
              <a:path w="46944" h="48534">
                <a:moveTo>
                  <a:pt x="46944" y="0"/>
                </a:moveTo>
                <a:lnTo>
                  <a:pt x="0" y="15852"/>
                </a:lnTo>
                <a:lnTo>
                  <a:pt x="37194" y="48534"/>
                </a:lnTo>
                <a:lnTo>
                  <a:pt x="46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88905" y="3693540"/>
            <a:ext cx="824982" cy="205513"/>
          </a:xfrm>
          <a:custGeom>
            <a:avLst/>
            <a:gdLst/>
            <a:ahLst/>
            <a:cxnLst/>
            <a:rect l="l" t="t" r="r" b="b"/>
            <a:pathLst>
              <a:path w="824982" h="205513">
                <a:moveTo>
                  <a:pt x="0" y="205513"/>
                </a:moveTo>
                <a:lnTo>
                  <a:pt x="824982" y="0"/>
                </a:lnTo>
              </a:path>
            </a:pathLst>
          </a:custGeom>
          <a:ln w="14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00888" y="3671349"/>
            <a:ext cx="47625" cy="48040"/>
          </a:xfrm>
          <a:custGeom>
            <a:avLst/>
            <a:gdLst/>
            <a:ahLst/>
            <a:cxnLst/>
            <a:rect l="l" t="t" r="r" b="b"/>
            <a:pathLst>
              <a:path w="47625" h="48040">
                <a:moveTo>
                  <a:pt x="11977" y="48040"/>
                </a:moveTo>
                <a:lnTo>
                  <a:pt x="47625" y="13641"/>
                </a:lnTo>
                <a:lnTo>
                  <a:pt x="0" y="0"/>
                </a:lnTo>
                <a:lnTo>
                  <a:pt x="11977" y="48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487264" y="2797257"/>
            <a:ext cx="0" cy="2124642"/>
          </a:xfrm>
          <a:custGeom>
            <a:avLst/>
            <a:gdLst/>
            <a:ahLst/>
            <a:cxnLst/>
            <a:rect l="l" t="t" r="r" b="b"/>
            <a:pathLst>
              <a:path h="2124642">
                <a:moveTo>
                  <a:pt x="0" y="0"/>
                </a:moveTo>
                <a:lnTo>
                  <a:pt x="0" y="2124642"/>
                </a:lnTo>
              </a:path>
            </a:pathLst>
          </a:custGeom>
          <a:ln w="1417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51558" y="4048162"/>
            <a:ext cx="1023741" cy="347348"/>
          </a:xfrm>
          <a:custGeom>
            <a:avLst/>
            <a:gdLst/>
            <a:ahLst/>
            <a:cxnLst/>
            <a:rect l="l" t="t" r="r" b="b"/>
            <a:pathLst>
              <a:path w="1023741" h="347348">
                <a:moveTo>
                  <a:pt x="0" y="347348"/>
                </a:moveTo>
                <a:lnTo>
                  <a:pt x="1023741" y="0"/>
                </a:lnTo>
              </a:path>
            </a:pathLst>
          </a:custGeom>
          <a:ln w="141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82062" y="4208104"/>
            <a:ext cx="717683" cy="408588"/>
          </a:xfrm>
          <a:custGeom>
            <a:avLst/>
            <a:gdLst/>
            <a:ahLst/>
            <a:cxnLst/>
            <a:rect l="l" t="t" r="r" b="b"/>
            <a:pathLst>
              <a:path w="717683" h="408588">
                <a:moveTo>
                  <a:pt x="0" y="0"/>
                </a:moveTo>
                <a:lnTo>
                  <a:pt x="0" y="408588"/>
                </a:lnTo>
                <a:lnTo>
                  <a:pt x="717683" y="408588"/>
                </a:lnTo>
                <a:lnTo>
                  <a:pt x="71768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82062" y="4208105"/>
            <a:ext cx="717683" cy="408588"/>
          </a:xfrm>
          <a:custGeom>
            <a:avLst/>
            <a:gdLst/>
            <a:ahLst/>
            <a:cxnLst/>
            <a:rect l="l" t="t" r="r" b="b"/>
            <a:pathLst>
              <a:path w="717683" h="408588">
                <a:moveTo>
                  <a:pt x="717683" y="0"/>
                </a:moveTo>
                <a:lnTo>
                  <a:pt x="717683" y="408588"/>
                </a:lnTo>
                <a:lnTo>
                  <a:pt x="0" y="408588"/>
                </a:lnTo>
                <a:lnTo>
                  <a:pt x="0" y="0"/>
                </a:lnTo>
                <a:lnTo>
                  <a:pt x="717683" y="0"/>
                </a:lnTo>
                <a:close/>
              </a:path>
            </a:pathLst>
          </a:custGeom>
          <a:ln w="141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17768" y="4369690"/>
            <a:ext cx="48604" cy="46861"/>
          </a:xfrm>
          <a:custGeom>
            <a:avLst/>
            <a:gdLst/>
            <a:ahLst/>
            <a:cxnLst/>
            <a:rect l="l" t="t" r="r" b="b"/>
            <a:pathLst>
              <a:path w="48604" h="46861">
                <a:moveTo>
                  <a:pt x="32668" y="0"/>
                </a:moveTo>
                <a:lnTo>
                  <a:pt x="0" y="37219"/>
                </a:lnTo>
                <a:lnTo>
                  <a:pt x="48604" y="46861"/>
                </a:lnTo>
                <a:lnTo>
                  <a:pt x="32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99518" y="3859039"/>
            <a:ext cx="981154" cy="517570"/>
          </a:xfrm>
          <a:custGeom>
            <a:avLst/>
            <a:gdLst/>
            <a:ahLst/>
            <a:cxnLst/>
            <a:rect l="l" t="t" r="r" b="b"/>
            <a:pathLst>
              <a:path w="981154" h="517570">
                <a:moveTo>
                  <a:pt x="0" y="517570"/>
                </a:moveTo>
                <a:lnTo>
                  <a:pt x="981154" y="0"/>
                </a:lnTo>
              </a:path>
            </a:pathLst>
          </a:custGeom>
          <a:ln w="141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962736" y="3840593"/>
            <a:ext cx="49498" cy="43785"/>
          </a:xfrm>
          <a:custGeom>
            <a:avLst/>
            <a:gdLst/>
            <a:ahLst/>
            <a:cxnLst/>
            <a:rect l="l" t="t" r="r" b="b"/>
            <a:pathLst>
              <a:path w="49498" h="43785">
                <a:moveTo>
                  <a:pt x="23131" y="43785"/>
                </a:moveTo>
                <a:lnTo>
                  <a:pt x="49498" y="1871"/>
                </a:lnTo>
                <a:lnTo>
                  <a:pt x="0" y="0"/>
                </a:lnTo>
                <a:lnTo>
                  <a:pt x="23131" y="43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42091" y="3338747"/>
            <a:ext cx="1003406" cy="484660"/>
          </a:xfrm>
          <a:custGeom>
            <a:avLst/>
            <a:gdLst/>
            <a:ahLst/>
            <a:cxnLst/>
            <a:rect l="l" t="t" r="r" b="b"/>
            <a:pathLst>
              <a:path w="1003406" h="484660">
                <a:moveTo>
                  <a:pt x="0" y="0"/>
                </a:moveTo>
                <a:lnTo>
                  <a:pt x="1003406" y="484660"/>
                </a:lnTo>
              </a:path>
            </a:pathLst>
          </a:custGeom>
          <a:ln w="141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82062" y="3109937"/>
            <a:ext cx="717683" cy="408588"/>
          </a:xfrm>
          <a:custGeom>
            <a:avLst/>
            <a:gdLst/>
            <a:ahLst/>
            <a:cxnLst/>
            <a:rect l="l" t="t" r="r" b="b"/>
            <a:pathLst>
              <a:path w="717683" h="408588">
                <a:moveTo>
                  <a:pt x="0" y="0"/>
                </a:moveTo>
                <a:lnTo>
                  <a:pt x="0" y="408588"/>
                </a:lnTo>
                <a:lnTo>
                  <a:pt x="717683" y="408588"/>
                </a:lnTo>
                <a:lnTo>
                  <a:pt x="71768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82062" y="3109939"/>
            <a:ext cx="717683" cy="408588"/>
          </a:xfrm>
          <a:custGeom>
            <a:avLst/>
            <a:gdLst/>
            <a:ahLst/>
            <a:cxnLst/>
            <a:rect l="l" t="t" r="r" b="b"/>
            <a:pathLst>
              <a:path w="717683" h="408588">
                <a:moveTo>
                  <a:pt x="717683" y="0"/>
                </a:moveTo>
                <a:lnTo>
                  <a:pt x="717683" y="408588"/>
                </a:lnTo>
                <a:lnTo>
                  <a:pt x="0" y="408588"/>
                </a:lnTo>
                <a:lnTo>
                  <a:pt x="0" y="0"/>
                </a:lnTo>
                <a:lnTo>
                  <a:pt x="717683" y="0"/>
                </a:lnTo>
                <a:close/>
              </a:path>
            </a:pathLst>
          </a:custGeom>
          <a:ln w="141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10020" y="3319534"/>
            <a:ext cx="49427" cy="44579"/>
          </a:xfrm>
          <a:custGeom>
            <a:avLst/>
            <a:gdLst/>
            <a:ahLst/>
            <a:cxnLst/>
            <a:rect l="l" t="t" r="r" b="b"/>
            <a:pathLst>
              <a:path w="49427" h="44579">
                <a:moveTo>
                  <a:pt x="49427" y="0"/>
                </a:moveTo>
                <a:lnTo>
                  <a:pt x="0" y="3629"/>
                </a:lnTo>
                <a:lnTo>
                  <a:pt x="27843" y="44579"/>
                </a:lnTo>
                <a:lnTo>
                  <a:pt x="49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04230" y="3286724"/>
            <a:ext cx="1088594" cy="342839"/>
          </a:xfrm>
          <a:custGeom>
            <a:avLst/>
            <a:gdLst/>
            <a:ahLst/>
            <a:cxnLst/>
            <a:rect l="l" t="t" r="r" b="b"/>
            <a:pathLst>
              <a:path w="1088594" h="342839">
                <a:moveTo>
                  <a:pt x="0" y="0"/>
                </a:moveTo>
                <a:lnTo>
                  <a:pt x="1088594" y="342839"/>
                </a:lnTo>
              </a:path>
            </a:pathLst>
          </a:custGeom>
          <a:ln w="141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78421" y="3603842"/>
            <a:ext cx="48390" cy="47217"/>
          </a:xfrm>
          <a:custGeom>
            <a:avLst/>
            <a:gdLst/>
            <a:ahLst/>
            <a:cxnLst/>
            <a:rect l="l" t="t" r="r" b="b"/>
            <a:pathLst>
              <a:path w="48390" h="47217">
                <a:moveTo>
                  <a:pt x="0" y="47217"/>
                </a:moveTo>
                <a:lnTo>
                  <a:pt x="48390" y="36497"/>
                </a:lnTo>
                <a:lnTo>
                  <a:pt x="14914" y="0"/>
                </a:lnTo>
                <a:lnTo>
                  <a:pt x="0" y="47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41162" y="3109314"/>
            <a:ext cx="1110633" cy="0"/>
          </a:xfrm>
          <a:custGeom>
            <a:avLst/>
            <a:gdLst/>
            <a:ahLst/>
            <a:cxnLst/>
            <a:rect l="l" t="t" r="r" b="b"/>
            <a:pathLst>
              <a:path w="1110633">
                <a:moveTo>
                  <a:pt x="1110633" y="0"/>
                </a:moveTo>
                <a:lnTo>
                  <a:pt x="0" y="0"/>
                </a:lnTo>
              </a:path>
            </a:pathLst>
          </a:custGeom>
          <a:ln w="14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05484" y="3109314"/>
            <a:ext cx="0" cy="289596"/>
          </a:xfrm>
          <a:custGeom>
            <a:avLst/>
            <a:gdLst/>
            <a:ahLst/>
            <a:cxnLst/>
            <a:rect l="l" t="t" r="r" b="b"/>
            <a:pathLst>
              <a:path h="289596">
                <a:moveTo>
                  <a:pt x="0" y="0"/>
                </a:moveTo>
                <a:lnTo>
                  <a:pt x="0" y="289596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40673" y="3307894"/>
            <a:ext cx="129620" cy="129484"/>
          </a:xfrm>
          <a:custGeom>
            <a:avLst/>
            <a:gdLst/>
            <a:ahLst/>
            <a:cxnLst/>
            <a:rect l="l" t="t" r="r" b="b"/>
            <a:pathLst>
              <a:path w="129620" h="129484">
                <a:moveTo>
                  <a:pt x="129620" y="64742"/>
                </a:moveTo>
                <a:lnTo>
                  <a:pt x="127263" y="47390"/>
                </a:lnTo>
                <a:lnTo>
                  <a:pt x="122067" y="34394"/>
                </a:lnTo>
                <a:lnTo>
                  <a:pt x="114311" y="22962"/>
                </a:lnTo>
                <a:lnTo>
                  <a:pt x="104352" y="13451"/>
                </a:lnTo>
                <a:lnTo>
                  <a:pt x="92545" y="6215"/>
                </a:lnTo>
                <a:lnTo>
                  <a:pt x="79246" y="1613"/>
                </a:lnTo>
                <a:lnTo>
                  <a:pt x="64810" y="0"/>
                </a:lnTo>
                <a:lnTo>
                  <a:pt x="61656" y="75"/>
                </a:lnTo>
                <a:lnTo>
                  <a:pt x="47437" y="2355"/>
                </a:lnTo>
                <a:lnTo>
                  <a:pt x="34427" y="7549"/>
                </a:lnTo>
                <a:lnTo>
                  <a:pt x="22984" y="15299"/>
                </a:lnTo>
                <a:lnTo>
                  <a:pt x="13463" y="25250"/>
                </a:lnTo>
                <a:lnTo>
                  <a:pt x="6221" y="37045"/>
                </a:lnTo>
                <a:lnTo>
                  <a:pt x="1614" y="50328"/>
                </a:lnTo>
                <a:lnTo>
                  <a:pt x="0" y="64742"/>
                </a:lnTo>
                <a:lnTo>
                  <a:pt x="75" y="67895"/>
                </a:lnTo>
                <a:lnTo>
                  <a:pt x="2357" y="82109"/>
                </a:lnTo>
                <a:lnTo>
                  <a:pt x="7556" y="95109"/>
                </a:lnTo>
                <a:lnTo>
                  <a:pt x="15313" y="106539"/>
                </a:lnTo>
                <a:lnTo>
                  <a:pt x="25274" y="116046"/>
                </a:lnTo>
                <a:lnTo>
                  <a:pt x="37081" y="123275"/>
                </a:lnTo>
                <a:lnTo>
                  <a:pt x="50379" y="127872"/>
                </a:lnTo>
                <a:lnTo>
                  <a:pt x="64810" y="129484"/>
                </a:lnTo>
                <a:lnTo>
                  <a:pt x="67964" y="129408"/>
                </a:lnTo>
                <a:lnTo>
                  <a:pt x="82188" y="127131"/>
                </a:lnTo>
                <a:lnTo>
                  <a:pt x="95199" y="121943"/>
                </a:lnTo>
                <a:lnTo>
                  <a:pt x="106642" y="114198"/>
                </a:lnTo>
                <a:lnTo>
                  <a:pt x="116161" y="104252"/>
                </a:lnTo>
                <a:lnTo>
                  <a:pt x="123401" y="92457"/>
                </a:lnTo>
                <a:lnTo>
                  <a:pt x="128006" y="79169"/>
                </a:lnTo>
                <a:lnTo>
                  <a:pt x="129620" y="64742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0672" y="3307894"/>
            <a:ext cx="129621" cy="129484"/>
          </a:xfrm>
          <a:custGeom>
            <a:avLst/>
            <a:gdLst/>
            <a:ahLst/>
            <a:cxnLst/>
            <a:rect l="l" t="t" r="r" b="b"/>
            <a:pathLst>
              <a:path w="129621" h="129484">
                <a:moveTo>
                  <a:pt x="129621" y="64742"/>
                </a:moveTo>
                <a:lnTo>
                  <a:pt x="128007" y="79169"/>
                </a:lnTo>
                <a:lnTo>
                  <a:pt x="123402" y="92457"/>
                </a:lnTo>
                <a:lnTo>
                  <a:pt x="116162" y="104251"/>
                </a:lnTo>
                <a:lnTo>
                  <a:pt x="106642" y="114198"/>
                </a:lnTo>
                <a:lnTo>
                  <a:pt x="95199" y="121943"/>
                </a:lnTo>
                <a:lnTo>
                  <a:pt x="82188" y="127131"/>
                </a:lnTo>
                <a:lnTo>
                  <a:pt x="67965" y="129409"/>
                </a:lnTo>
                <a:lnTo>
                  <a:pt x="64810" y="129484"/>
                </a:lnTo>
                <a:lnTo>
                  <a:pt x="50379" y="127873"/>
                </a:lnTo>
                <a:lnTo>
                  <a:pt x="37082" y="123275"/>
                </a:lnTo>
                <a:lnTo>
                  <a:pt x="25274" y="116046"/>
                </a:lnTo>
                <a:lnTo>
                  <a:pt x="15314" y="106539"/>
                </a:lnTo>
                <a:lnTo>
                  <a:pt x="7556" y="95109"/>
                </a:lnTo>
                <a:lnTo>
                  <a:pt x="2358" y="82110"/>
                </a:lnTo>
                <a:lnTo>
                  <a:pt x="75" y="67896"/>
                </a:lnTo>
                <a:lnTo>
                  <a:pt x="0" y="64742"/>
                </a:lnTo>
                <a:lnTo>
                  <a:pt x="1614" y="50328"/>
                </a:lnTo>
                <a:lnTo>
                  <a:pt x="6221" y="37045"/>
                </a:lnTo>
                <a:lnTo>
                  <a:pt x="13463" y="25250"/>
                </a:lnTo>
                <a:lnTo>
                  <a:pt x="22984" y="15299"/>
                </a:lnTo>
                <a:lnTo>
                  <a:pt x="34427" y="7549"/>
                </a:lnTo>
                <a:lnTo>
                  <a:pt x="47437" y="2355"/>
                </a:lnTo>
                <a:lnTo>
                  <a:pt x="61656" y="75"/>
                </a:lnTo>
                <a:lnTo>
                  <a:pt x="64810" y="0"/>
                </a:lnTo>
                <a:lnTo>
                  <a:pt x="79246" y="1613"/>
                </a:lnTo>
                <a:lnTo>
                  <a:pt x="92545" y="6215"/>
                </a:lnTo>
                <a:lnTo>
                  <a:pt x="104352" y="13450"/>
                </a:lnTo>
                <a:lnTo>
                  <a:pt x="114311" y="22962"/>
                </a:lnTo>
                <a:lnTo>
                  <a:pt x="122067" y="34394"/>
                </a:lnTo>
                <a:lnTo>
                  <a:pt x="127264" y="47389"/>
                </a:lnTo>
                <a:lnTo>
                  <a:pt x="129545" y="61592"/>
                </a:lnTo>
                <a:lnTo>
                  <a:pt x="129621" y="64742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41162" y="4420522"/>
            <a:ext cx="1110633" cy="0"/>
          </a:xfrm>
          <a:custGeom>
            <a:avLst/>
            <a:gdLst/>
            <a:ahLst/>
            <a:cxnLst/>
            <a:rect l="l" t="t" r="r" b="b"/>
            <a:pathLst>
              <a:path w="1110633">
                <a:moveTo>
                  <a:pt x="1110633" y="0"/>
                </a:moveTo>
                <a:lnTo>
                  <a:pt x="0" y="0"/>
                </a:lnTo>
              </a:path>
            </a:pathLst>
          </a:custGeom>
          <a:ln w="14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05484" y="4420522"/>
            <a:ext cx="0" cy="289624"/>
          </a:xfrm>
          <a:custGeom>
            <a:avLst/>
            <a:gdLst/>
            <a:ahLst/>
            <a:cxnLst/>
            <a:rect l="l" t="t" r="r" b="b"/>
            <a:pathLst>
              <a:path h="289624">
                <a:moveTo>
                  <a:pt x="0" y="0"/>
                </a:moveTo>
                <a:lnTo>
                  <a:pt x="0" y="289624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40673" y="4619103"/>
            <a:ext cx="129620" cy="129498"/>
          </a:xfrm>
          <a:custGeom>
            <a:avLst/>
            <a:gdLst/>
            <a:ahLst/>
            <a:cxnLst/>
            <a:rect l="l" t="t" r="r" b="b"/>
            <a:pathLst>
              <a:path w="129620" h="129498">
                <a:moveTo>
                  <a:pt x="129620" y="64742"/>
                </a:moveTo>
                <a:lnTo>
                  <a:pt x="127263" y="47390"/>
                </a:lnTo>
                <a:lnTo>
                  <a:pt x="122067" y="34394"/>
                </a:lnTo>
                <a:lnTo>
                  <a:pt x="114311" y="22962"/>
                </a:lnTo>
                <a:lnTo>
                  <a:pt x="104352" y="13451"/>
                </a:lnTo>
                <a:lnTo>
                  <a:pt x="92545" y="6215"/>
                </a:lnTo>
                <a:lnTo>
                  <a:pt x="79246" y="1613"/>
                </a:lnTo>
                <a:lnTo>
                  <a:pt x="64810" y="0"/>
                </a:lnTo>
                <a:lnTo>
                  <a:pt x="61656" y="75"/>
                </a:lnTo>
                <a:lnTo>
                  <a:pt x="47437" y="2355"/>
                </a:lnTo>
                <a:lnTo>
                  <a:pt x="34427" y="7549"/>
                </a:lnTo>
                <a:lnTo>
                  <a:pt x="22984" y="15299"/>
                </a:lnTo>
                <a:lnTo>
                  <a:pt x="13463" y="25250"/>
                </a:lnTo>
                <a:lnTo>
                  <a:pt x="6221" y="37045"/>
                </a:lnTo>
                <a:lnTo>
                  <a:pt x="1614" y="50328"/>
                </a:lnTo>
                <a:lnTo>
                  <a:pt x="0" y="64742"/>
                </a:lnTo>
                <a:lnTo>
                  <a:pt x="76" y="67906"/>
                </a:lnTo>
                <a:lnTo>
                  <a:pt x="2360" y="82119"/>
                </a:lnTo>
                <a:lnTo>
                  <a:pt x="7559" y="95118"/>
                </a:lnTo>
                <a:lnTo>
                  <a:pt x="15317" y="106549"/>
                </a:lnTo>
                <a:lnTo>
                  <a:pt x="25278" y="116057"/>
                </a:lnTo>
                <a:lnTo>
                  <a:pt x="37084" y="123288"/>
                </a:lnTo>
                <a:lnTo>
                  <a:pt x="50380" y="127886"/>
                </a:lnTo>
                <a:lnTo>
                  <a:pt x="64810" y="129498"/>
                </a:lnTo>
                <a:lnTo>
                  <a:pt x="67975" y="129422"/>
                </a:lnTo>
                <a:lnTo>
                  <a:pt x="82196" y="127141"/>
                </a:lnTo>
                <a:lnTo>
                  <a:pt x="95205" y="121950"/>
                </a:lnTo>
                <a:lnTo>
                  <a:pt x="106646" y="114203"/>
                </a:lnTo>
                <a:lnTo>
                  <a:pt x="116164" y="104253"/>
                </a:lnTo>
                <a:lnTo>
                  <a:pt x="123402" y="92457"/>
                </a:lnTo>
                <a:lnTo>
                  <a:pt x="128006" y="79168"/>
                </a:lnTo>
                <a:lnTo>
                  <a:pt x="129620" y="64742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40672" y="4619102"/>
            <a:ext cx="129621" cy="129498"/>
          </a:xfrm>
          <a:custGeom>
            <a:avLst/>
            <a:gdLst/>
            <a:ahLst/>
            <a:cxnLst/>
            <a:rect l="l" t="t" r="r" b="b"/>
            <a:pathLst>
              <a:path w="129621" h="129498">
                <a:moveTo>
                  <a:pt x="129621" y="64742"/>
                </a:moveTo>
                <a:lnTo>
                  <a:pt x="128007" y="79168"/>
                </a:lnTo>
                <a:lnTo>
                  <a:pt x="123403" y="92457"/>
                </a:lnTo>
                <a:lnTo>
                  <a:pt x="116165" y="104253"/>
                </a:lnTo>
                <a:lnTo>
                  <a:pt x="106647" y="114203"/>
                </a:lnTo>
                <a:lnTo>
                  <a:pt x="95206" y="121950"/>
                </a:lnTo>
                <a:lnTo>
                  <a:pt x="82198" y="127142"/>
                </a:lnTo>
                <a:lnTo>
                  <a:pt x="67977" y="129423"/>
                </a:lnTo>
                <a:lnTo>
                  <a:pt x="64810" y="129498"/>
                </a:lnTo>
                <a:lnTo>
                  <a:pt x="50381" y="127887"/>
                </a:lnTo>
                <a:lnTo>
                  <a:pt x="37084" y="123288"/>
                </a:lnTo>
                <a:lnTo>
                  <a:pt x="25278" y="116058"/>
                </a:lnTo>
                <a:lnTo>
                  <a:pt x="15318" y="106550"/>
                </a:lnTo>
                <a:lnTo>
                  <a:pt x="7559" y="95119"/>
                </a:lnTo>
                <a:lnTo>
                  <a:pt x="2360" y="82120"/>
                </a:lnTo>
                <a:lnTo>
                  <a:pt x="76" y="67907"/>
                </a:lnTo>
                <a:lnTo>
                  <a:pt x="0" y="64742"/>
                </a:lnTo>
                <a:lnTo>
                  <a:pt x="1614" y="50328"/>
                </a:lnTo>
                <a:lnTo>
                  <a:pt x="6221" y="37045"/>
                </a:lnTo>
                <a:lnTo>
                  <a:pt x="13463" y="25250"/>
                </a:lnTo>
                <a:lnTo>
                  <a:pt x="22984" y="15300"/>
                </a:lnTo>
                <a:lnTo>
                  <a:pt x="34427" y="7549"/>
                </a:lnTo>
                <a:lnTo>
                  <a:pt x="47437" y="2356"/>
                </a:lnTo>
                <a:lnTo>
                  <a:pt x="61656" y="75"/>
                </a:lnTo>
                <a:lnTo>
                  <a:pt x="64810" y="0"/>
                </a:lnTo>
                <a:lnTo>
                  <a:pt x="79246" y="1613"/>
                </a:lnTo>
                <a:lnTo>
                  <a:pt x="92545" y="6215"/>
                </a:lnTo>
                <a:lnTo>
                  <a:pt x="104352" y="13450"/>
                </a:lnTo>
                <a:lnTo>
                  <a:pt x="114311" y="22962"/>
                </a:lnTo>
                <a:lnTo>
                  <a:pt x="122067" y="34394"/>
                </a:lnTo>
                <a:lnTo>
                  <a:pt x="127264" y="47389"/>
                </a:lnTo>
                <a:lnTo>
                  <a:pt x="129545" y="61592"/>
                </a:lnTo>
                <a:lnTo>
                  <a:pt x="129621" y="64742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49774" y="3655270"/>
            <a:ext cx="717669" cy="408588"/>
          </a:xfrm>
          <a:custGeom>
            <a:avLst/>
            <a:gdLst/>
            <a:ahLst/>
            <a:cxnLst/>
            <a:rect l="l" t="t" r="r" b="b"/>
            <a:pathLst>
              <a:path w="717669" h="408588">
                <a:moveTo>
                  <a:pt x="0" y="0"/>
                </a:moveTo>
                <a:lnTo>
                  <a:pt x="0" y="408588"/>
                </a:lnTo>
                <a:lnTo>
                  <a:pt x="717669" y="408588"/>
                </a:lnTo>
                <a:lnTo>
                  <a:pt x="7176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49775" y="3655271"/>
            <a:ext cx="717670" cy="408588"/>
          </a:xfrm>
          <a:custGeom>
            <a:avLst/>
            <a:gdLst/>
            <a:ahLst/>
            <a:cxnLst/>
            <a:rect l="l" t="t" r="r" b="b"/>
            <a:pathLst>
              <a:path w="717670" h="408588">
                <a:moveTo>
                  <a:pt x="717670" y="0"/>
                </a:moveTo>
                <a:lnTo>
                  <a:pt x="717670" y="408588"/>
                </a:lnTo>
                <a:lnTo>
                  <a:pt x="0" y="408588"/>
                </a:lnTo>
                <a:lnTo>
                  <a:pt x="0" y="0"/>
                </a:lnTo>
                <a:lnTo>
                  <a:pt x="717670" y="0"/>
                </a:lnTo>
                <a:close/>
              </a:path>
            </a:pathLst>
          </a:custGeom>
          <a:ln w="141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16700" y="3859578"/>
            <a:ext cx="233074" cy="0"/>
          </a:xfrm>
          <a:custGeom>
            <a:avLst/>
            <a:gdLst/>
            <a:ahLst/>
            <a:cxnLst/>
            <a:rect l="l" t="t" r="r" b="b"/>
            <a:pathLst>
              <a:path w="233074">
                <a:moveTo>
                  <a:pt x="233074" y="0"/>
                </a:moveTo>
                <a:lnTo>
                  <a:pt x="0" y="0"/>
                </a:lnTo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16701" y="3859578"/>
            <a:ext cx="233073" cy="0"/>
          </a:xfrm>
          <a:custGeom>
            <a:avLst/>
            <a:gdLst/>
            <a:ahLst/>
            <a:cxnLst/>
            <a:rect l="l" t="t" r="r" b="b"/>
            <a:pathLst>
              <a:path w="233073">
                <a:moveTo>
                  <a:pt x="233073" y="0"/>
                </a:moveTo>
                <a:lnTo>
                  <a:pt x="0" y="0"/>
                </a:lnTo>
              </a:path>
            </a:pathLst>
          </a:custGeom>
          <a:ln w="14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78186" y="3794822"/>
            <a:ext cx="129620" cy="129499"/>
          </a:xfrm>
          <a:custGeom>
            <a:avLst/>
            <a:gdLst/>
            <a:ahLst/>
            <a:cxnLst/>
            <a:rect l="l" t="t" r="r" b="b"/>
            <a:pathLst>
              <a:path w="129620" h="129499">
                <a:moveTo>
                  <a:pt x="129620" y="64756"/>
                </a:moveTo>
                <a:lnTo>
                  <a:pt x="127258" y="47379"/>
                </a:lnTo>
                <a:lnTo>
                  <a:pt x="122059" y="34385"/>
                </a:lnTo>
                <a:lnTo>
                  <a:pt x="114301" y="22955"/>
                </a:lnTo>
                <a:lnTo>
                  <a:pt x="104341" y="13446"/>
                </a:lnTo>
                <a:lnTo>
                  <a:pt x="92533" y="6213"/>
                </a:lnTo>
                <a:lnTo>
                  <a:pt x="79233" y="1612"/>
                </a:lnTo>
                <a:lnTo>
                  <a:pt x="64795" y="0"/>
                </a:lnTo>
                <a:lnTo>
                  <a:pt x="61643" y="75"/>
                </a:lnTo>
                <a:lnTo>
                  <a:pt x="47429" y="2355"/>
                </a:lnTo>
                <a:lnTo>
                  <a:pt x="34423" y="7549"/>
                </a:lnTo>
                <a:lnTo>
                  <a:pt x="22981" y="15300"/>
                </a:lnTo>
                <a:lnTo>
                  <a:pt x="13462" y="25253"/>
                </a:lnTo>
                <a:lnTo>
                  <a:pt x="6221" y="37050"/>
                </a:lnTo>
                <a:lnTo>
                  <a:pt x="1614" y="50336"/>
                </a:lnTo>
                <a:lnTo>
                  <a:pt x="0" y="64756"/>
                </a:lnTo>
                <a:lnTo>
                  <a:pt x="74" y="67897"/>
                </a:lnTo>
                <a:lnTo>
                  <a:pt x="2355" y="82110"/>
                </a:lnTo>
                <a:lnTo>
                  <a:pt x="7552" y="95110"/>
                </a:lnTo>
                <a:lnTo>
                  <a:pt x="15308" y="106543"/>
                </a:lnTo>
                <a:lnTo>
                  <a:pt x="25268" y="116054"/>
                </a:lnTo>
                <a:lnTo>
                  <a:pt x="37073" y="123286"/>
                </a:lnTo>
                <a:lnTo>
                  <a:pt x="50368" y="127887"/>
                </a:lnTo>
                <a:lnTo>
                  <a:pt x="64795" y="129499"/>
                </a:lnTo>
                <a:lnTo>
                  <a:pt x="67963" y="129423"/>
                </a:lnTo>
                <a:lnTo>
                  <a:pt x="82189" y="127142"/>
                </a:lnTo>
                <a:lnTo>
                  <a:pt x="95201" y="121951"/>
                </a:lnTo>
                <a:lnTo>
                  <a:pt x="106644" y="114204"/>
                </a:lnTo>
                <a:lnTo>
                  <a:pt x="116163" y="104256"/>
                </a:lnTo>
                <a:lnTo>
                  <a:pt x="123402" y="92462"/>
                </a:lnTo>
                <a:lnTo>
                  <a:pt x="128006" y="79177"/>
                </a:lnTo>
                <a:lnTo>
                  <a:pt x="129620" y="64756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78186" y="3794821"/>
            <a:ext cx="129620" cy="129498"/>
          </a:xfrm>
          <a:custGeom>
            <a:avLst/>
            <a:gdLst/>
            <a:ahLst/>
            <a:cxnLst/>
            <a:rect l="l" t="t" r="r" b="b"/>
            <a:pathLst>
              <a:path w="129620" h="129498">
                <a:moveTo>
                  <a:pt x="129620" y="64756"/>
                </a:moveTo>
                <a:lnTo>
                  <a:pt x="128007" y="79177"/>
                </a:lnTo>
                <a:lnTo>
                  <a:pt x="123402" y="92462"/>
                </a:lnTo>
                <a:lnTo>
                  <a:pt x="116163" y="104256"/>
                </a:lnTo>
                <a:lnTo>
                  <a:pt x="106644" y="114204"/>
                </a:lnTo>
                <a:lnTo>
                  <a:pt x="95201" y="121951"/>
                </a:lnTo>
                <a:lnTo>
                  <a:pt x="82189" y="127142"/>
                </a:lnTo>
                <a:lnTo>
                  <a:pt x="67963" y="129422"/>
                </a:lnTo>
                <a:lnTo>
                  <a:pt x="64796" y="129498"/>
                </a:lnTo>
                <a:lnTo>
                  <a:pt x="50368" y="127886"/>
                </a:lnTo>
                <a:lnTo>
                  <a:pt x="37073" y="123286"/>
                </a:lnTo>
                <a:lnTo>
                  <a:pt x="25268" y="116053"/>
                </a:lnTo>
                <a:lnTo>
                  <a:pt x="15308" y="106543"/>
                </a:lnTo>
                <a:lnTo>
                  <a:pt x="7552" y="95110"/>
                </a:lnTo>
                <a:lnTo>
                  <a:pt x="2355" y="82110"/>
                </a:lnTo>
                <a:lnTo>
                  <a:pt x="74" y="67897"/>
                </a:lnTo>
                <a:lnTo>
                  <a:pt x="0" y="64756"/>
                </a:lnTo>
                <a:lnTo>
                  <a:pt x="1614" y="50337"/>
                </a:lnTo>
                <a:lnTo>
                  <a:pt x="6220" y="37050"/>
                </a:lnTo>
                <a:lnTo>
                  <a:pt x="13462" y="25253"/>
                </a:lnTo>
                <a:lnTo>
                  <a:pt x="22981" y="15301"/>
                </a:lnTo>
                <a:lnTo>
                  <a:pt x="34422" y="7549"/>
                </a:lnTo>
                <a:lnTo>
                  <a:pt x="47428" y="2355"/>
                </a:lnTo>
                <a:lnTo>
                  <a:pt x="61643" y="75"/>
                </a:lnTo>
                <a:lnTo>
                  <a:pt x="64796" y="0"/>
                </a:lnTo>
                <a:lnTo>
                  <a:pt x="79233" y="1612"/>
                </a:lnTo>
                <a:lnTo>
                  <a:pt x="92534" y="6213"/>
                </a:lnTo>
                <a:lnTo>
                  <a:pt x="104342" y="13446"/>
                </a:lnTo>
                <a:lnTo>
                  <a:pt x="114302" y="22955"/>
                </a:lnTo>
                <a:lnTo>
                  <a:pt x="122059" y="34385"/>
                </a:lnTo>
                <a:lnTo>
                  <a:pt x="127258" y="47379"/>
                </a:lnTo>
                <a:lnTo>
                  <a:pt x="129544" y="61582"/>
                </a:lnTo>
                <a:lnTo>
                  <a:pt x="129620" y="64756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63576" y="1915835"/>
            <a:ext cx="0" cy="232879"/>
          </a:xfrm>
          <a:custGeom>
            <a:avLst/>
            <a:gdLst/>
            <a:ahLst/>
            <a:cxnLst/>
            <a:rect l="l" t="t" r="r" b="b"/>
            <a:pathLst>
              <a:path h="232879">
                <a:moveTo>
                  <a:pt x="0" y="0"/>
                </a:moveTo>
                <a:lnTo>
                  <a:pt x="0" y="232879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17234" y="2148715"/>
            <a:ext cx="1110647" cy="0"/>
          </a:xfrm>
          <a:custGeom>
            <a:avLst/>
            <a:gdLst/>
            <a:ahLst/>
            <a:cxnLst/>
            <a:rect l="l" t="t" r="r" b="b"/>
            <a:pathLst>
              <a:path w="1110647">
                <a:moveTo>
                  <a:pt x="0" y="0"/>
                </a:moveTo>
                <a:lnTo>
                  <a:pt x="1110647" y="0"/>
                </a:lnTo>
              </a:path>
            </a:pathLst>
          </a:custGeom>
          <a:ln w="14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00185" y="1874048"/>
            <a:ext cx="129635" cy="129485"/>
          </a:xfrm>
          <a:custGeom>
            <a:avLst/>
            <a:gdLst/>
            <a:ahLst/>
            <a:cxnLst/>
            <a:rect l="l" t="t" r="r" b="b"/>
            <a:pathLst>
              <a:path w="129635" h="129485">
                <a:moveTo>
                  <a:pt x="129635" y="64742"/>
                </a:moveTo>
                <a:lnTo>
                  <a:pt x="127274" y="47374"/>
                </a:lnTo>
                <a:lnTo>
                  <a:pt x="122074" y="34380"/>
                </a:lnTo>
                <a:lnTo>
                  <a:pt x="114315" y="22951"/>
                </a:lnTo>
                <a:lnTo>
                  <a:pt x="104353" y="13443"/>
                </a:lnTo>
                <a:lnTo>
                  <a:pt x="92544" y="6212"/>
                </a:lnTo>
                <a:lnTo>
                  <a:pt x="79244" y="1612"/>
                </a:lnTo>
                <a:lnTo>
                  <a:pt x="64809" y="0"/>
                </a:lnTo>
                <a:lnTo>
                  <a:pt x="61656" y="75"/>
                </a:lnTo>
                <a:lnTo>
                  <a:pt x="47437" y="2354"/>
                </a:lnTo>
                <a:lnTo>
                  <a:pt x="34427" y="7546"/>
                </a:lnTo>
                <a:lnTo>
                  <a:pt x="22984" y="15294"/>
                </a:lnTo>
                <a:lnTo>
                  <a:pt x="13463" y="25244"/>
                </a:lnTo>
                <a:lnTo>
                  <a:pt x="6221" y="37039"/>
                </a:lnTo>
                <a:lnTo>
                  <a:pt x="1614" y="50323"/>
                </a:lnTo>
                <a:lnTo>
                  <a:pt x="0" y="64742"/>
                </a:lnTo>
                <a:lnTo>
                  <a:pt x="75" y="67894"/>
                </a:lnTo>
                <a:lnTo>
                  <a:pt x="2357" y="82105"/>
                </a:lnTo>
                <a:lnTo>
                  <a:pt x="7556" y="95103"/>
                </a:lnTo>
                <a:lnTo>
                  <a:pt x="15313" y="106534"/>
                </a:lnTo>
                <a:lnTo>
                  <a:pt x="25274" y="116042"/>
                </a:lnTo>
                <a:lnTo>
                  <a:pt x="37081" y="123274"/>
                </a:lnTo>
                <a:lnTo>
                  <a:pt x="50378" y="127873"/>
                </a:lnTo>
                <a:lnTo>
                  <a:pt x="64809" y="129485"/>
                </a:lnTo>
                <a:lnTo>
                  <a:pt x="67977" y="129409"/>
                </a:lnTo>
                <a:lnTo>
                  <a:pt x="82199" y="127128"/>
                </a:lnTo>
                <a:lnTo>
                  <a:pt x="95210" y="121937"/>
                </a:lnTo>
                <a:lnTo>
                  <a:pt x="106653" y="114190"/>
                </a:lnTo>
                <a:lnTo>
                  <a:pt x="116174" y="104242"/>
                </a:lnTo>
                <a:lnTo>
                  <a:pt x="123415" y="92448"/>
                </a:lnTo>
                <a:lnTo>
                  <a:pt x="128020" y="79163"/>
                </a:lnTo>
                <a:lnTo>
                  <a:pt x="129635" y="64742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00185" y="1874048"/>
            <a:ext cx="129635" cy="129484"/>
          </a:xfrm>
          <a:custGeom>
            <a:avLst/>
            <a:gdLst/>
            <a:ahLst/>
            <a:cxnLst/>
            <a:rect l="l" t="t" r="r" b="b"/>
            <a:pathLst>
              <a:path w="129635" h="129484">
                <a:moveTo>
                  <a:pt x="129635" y="64742"/>
                </a:moveTo>
                <a:lnTo>
                  <a:pt x="128020" y="79163"/>
                </a:lnTo>
                <a:lnTo>
                  <a:pt x="123414" y="92448"/>
                </a:lnTo>
                <a:lnTo>
                  <a:pt x="116173" y="104242"/>
                </a:lnTo>
                <a:lnTo>
                  <a:pt x="106653" y="114189"/>
                </a:lnTo>
                <a:lnTo>
                  <a:pt x="95209" y="121936"/>
                </a:lnTo>
                <a:lnTo>
                  <a:pt x="82198" y="127127"/>
                </a:lnTo>
                <a:lnTo>
                  <a:pt x="67976" y="129408"/>
                </a:lnTo>
                <a:lnTo>
                  <a:pt x="64810" y="129484"/>
                </a:lnTo>
                <a:lnTo>
                  <a:pt x="50379" y="127872"/>
                </a:lnTo>
                <a:lnTo>
                  <a:pt x="37081" y="123273"/>
                </a:lnTo>
                <a:lnTo>
                  <a:pt x="25274" y="116042"/>
                </a:lnTo>
                <a:lnTo>
                  <a:pt x="15313" y="106533"/>
                </a:lnTo>
                <a:lnTo>
                  <a:pt x="7556" y="95102"/>
                </a:lnTo>
                <a:lnTo>
                  <a:pt x="2357" y="82104"/>
                </a:lnTo>
                <a:lnTo>
                  <a:pt x="75" y="67894"/>
                </a:lnTo>
                <a:lnTo>
                  <a:pt x="0" y="64742"/>
                </a:lnTo>
                <a:lnTo>
                  <a:pt x="1614" y="50323"/>
                </a:lnTo>
                <a:lnTo>
                  <a:pt x="6221" y="37039"/>
                </a:lnTo>
                <a:lnTo>
                  <a:pt x="13463" y="25244"/>
                </a:lnTo>
                <a:lnTo>
                  <a:pt x="22984" y="15295"/>
                </a:lnTo>
                <a:lnTo>
                  <a:pt x="34427" y="7546"/>
                </a:lnTo>
                <a:lnTo>
                  <a:pt x="47437" y="2354"/>
                </a:lnTo>
                <a:lnTo>
                  <a:pt x="61656" y="75"/>
                </a:lnTo>
                <a:lnTo>
                  <a:pt x="64810" y="0"/>
                </a:lnTo>
                <a:lnTo>
                  <a:pt x="79245" y="1612"/>
                </a:lnTo>
                <a:lnTo>
                  <a:pt x="92545" y="6212"/>
                </a:lnTo>
                <a:lnTo>
                  <a:pt x="104353" y="13443"/>
                </a:lnTo>
                <a:lnTo>
                  <a:pt x="114315" y="22951"/>
                </a:lnTo>
                <a:lnTo>
                  <a:pt x="122074" y="34380"/>
                </a:lnTo>
                <a:lnTo>
                  <a:pt x="127274" y="47375"/>
                </a:lnTo>
                <a:lnTo>
                  <a:pt x="129559" y="61579"/>
                </a:lnTo>
                <a:lnTo>
                  <a:pt x="129635" y="64742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4994" y="5570428"/>
            <a:ext cx="0" cy="141848"/>
          </a:xfrm>
          <a:custGeom>
            <a:avLst/>
            <a:gdLst/>
            <a:ahLst/>
            <a:cxnLst/>
            <a:rect l="l" t="t" r="r" b="b"/>
            <a:pathLst>
              <a:path h="141848">
                <a:moveTo>
                  <a:pt x="0" y="141848"/>
                </a:moveTo>
                <a:lnTo>
                  <a:pt x="0" y="0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00688" y="5570428"/>
            <a:ext cx="1110633" cy="0"/>
          </a:xfrm>
          <a:custGeom>
            <a:avLst/>
            <a:gdLst/>
            <a:ahLst/>
            <a:cxnLst/>
            <a:rect l="l" t="t" r="r" b="b"/>
            <a:pathLst>
              <a:path w="1110633">
                <a:moveTo>
                  <a:pt x="1110633" y="0"/>
                </a:moveTo>
                <a:lnTo>
                  <a:pt x="0" y="0"/>
                </a:lnTo>
              </a:path>
            </a:pathLst>
          </a:custGeom>
          <a:ln w="14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00185" y="5712277"/>
            <a:ext cx="129635" cy="129498"/>
          </a:xfrm>
          <a:custGeom>
            <a:avLst/>
            <a:gdLst/>
            <a:ahLst/>
            <a:cxnLst/>
            <a:rect l="l" t="t" r="r" b="b"/>
            <a:pathLst>
              <a:path w="129635" h="129498">
                <a:moveTo>
                  <a:pt x="129635" y="64742"/>
                </a:moveTo>
                <a:lnTo>
                  <a:pt x="127274" y="47379"/>
                </a:lnTo>
                <a:lnTo>
                  <a:pt x="122074" y="34386"/>
                </a:lnTo>
                <a:lnTo>
                  <a:pt x="114315" y="22957"/>
                </a:lnTo>
                <a:lnTo>
                  <a:pt x="104353" y="13447"/>
                </a:lnTo>
                <a:lnTo>
                  <a:pt x="92544" y="6214"/>
                </a:lnTo>
                <a:lnTo>
                  <a:pt x="79244" y="1612"/>
                </a:lnTo>
                <a:lnTo>
                  <a:pt x="64809" y="0"/>
                </a:lnTo>
                <a:lnTo>
                  <a:pt x="61656" y="75"/>
                </a:lnTo>
                <a:lnTo>
                  <a:pt x="47437" y="2355"/>
                </a:lnTo>
                <a:lnTo>
                  <a:pt x="34427" y="7549"/>
                </a:lnTo>
                <a:lnTo>
                  <a:pt x="22984" y="15299"/>
                </a:lnTo>
                <a:lnTo>
                  <a:pt x="13463" y="25250"/>
                </a:lnTo>
                <a:lnTo>
                  <a:pt x="6221" y="37045"/>
                </a:lnTo>
                <a:lnTo>
                  <a:pt x="1614" y="50328"/>
                </a:lnTo>
                <a:lnTo>
                  <a:pt x="0" y="64742"/>
                </a:lnTo>
                <a:lnTo>
                  <a:pt x="76" y="67906"/>
                </a:lnTo>
                <a:lnTo>
                  <a:pt x="2360" y="82119"/>
                </a:lnTo>
                <a:lnTo>
                  <a:pt x="7559" y="95118"/>
                </a:lnTo>
                <a:lnTo>
                  <a:pt x="15317" y="106549"/>
                </a:lnTo>
                <a:lnTo>
                  <a:pt x="25277" y="116057"/>
                </a:lnTo>
                <a:lnTo>
                  <a:pt x="37083" y="123288"/>
                </a:lnTo>
                <a:lnTo>
                  <a:pt x="50379" y="127887"/>
                </a:lnTo>
                <a:lnTo>
                  <a:pt x="64809" y="129498"/>
                </a:lnTo>
                <a:lnTo>
                  <a:pt x="67988" y="129422"/>
                </a:lnTo>
                <a:lnTo>
                  <a:pt x="82207" y="127139"/>
                </a:lnTo>
                <a:lnTo>
                  <a:pt x="95216" y="121946"/>
                </a:lnTo>
                <a:lnTo>
                  <a:pt x="106658" y="114198"/>
                </a:lnTo>
                <a:lnTo>
                  <a:pt x="116176" y="104249"/>
                </a:lnTo>
                <a:lnTo>
                  <a:pt x="123416" y="92454"/>
                </a:lnTo>
                <a:lnTo>
                  <a:pt x="128021" y="79167"/>
                </a:lnTo>
                <a:lnTo>
                  <a:pt x="129635" y="64742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00185" y="5712277"/>
            <a:ext cx="129635" cy="129498"/>
          </a:xfrm>
          <a:custGeom>
            <a:avLst/>
            <a:gdLst/>
            <a:ahLst/>
            <a:cxnLst/>
            <a:rect l="l" t="t" r="r" b="b"/>
            <a:pathLst>
              <a:path w="129635" h="129498">
                <a:moveTo>
                  <a:pt x="129635" y="64742"/>
                </a:moveTo>
                <a:lnTo>
                  <a:pt x="128021" y="79167"/>
                </a:lnTo>
                <a:lnTo>
                  <a:pt x="123416" y="92454"/>
                </a:lnTo>
                <a:lnTo>
                  <a:pt x="116176" y="104250"/>
                </a:lnTo>
                <a:lnTo>
                  <a:pt x="106657" y="114199"/>
                </a:lnTo>
                <a:lnTo>
                  <a:pt x="95216" y="121947"/>
                </a:lnTo>
                <a:lnTo>
                  <a:pt x="82207" y="127139"/>
                </a:lnTo>
                <a:lnTo>
                  <a:pt x="67988" y="129422"/>
                </a:lnTo>
                <a:lnTo>
                  <a:pt x="64810" y="129498"/>
                </a:lnTo>
                <a:lnTo>
                  <a:pt x="50380" y="127887"/>
                </a:lnTo>
                <a:lnTo>
                  <a:pt x="37084" y="123288"/>
                </a:lnTo>
                <a:lnTo>
                  <a:pt x="25278" y="116058"/>
                </a:lnTo>
                <a:lnTo>
                  <a:pt x="15317" y="106550"/>
                </a:lnTo>
                <a:lnTo>
                  <a:pt x="7559" y="95119"/>
                </a:lnTo>
                <a:lnTo>
                  <a:pt x="2360" y="82120"/>
                </a:lnTo>
                <a:lnTo>
                  <a:pt x="76" y="67907"/>
                </a:lnTo>
                <a:lnTo>
                  <a:pt x="0" y="64742"/>
                </a:lnTo>
                <a:lnTo>
                  <a:pt x="1614" y="50328"/>
                </a:lnTo>
                <a:lnTo>
                  <a:pt x="6221" y="37045"/>
                </a:lnTo>
                <a:lnTo>
                  <a:pt x="13463" y="25250"/>
                </a:lnTo>
                <a:lnTo>
                  <a:pt x="22983" y="15299"/>
                </a:lnTo>
                <a:lnTo>
                  <a:pt x="34427" y="7549"/>
                </a:lnTo>
                <a:lnTo>
                  <a:pt x="47437" y="2355"/>
                </a:lnTo>
                <a:lnTo>
                  <a:pt x="61656" y="75"/>
                </a:lnTo>
                <a:lnTo>
                  <a:pt x="64810" y="0"/>
                </a:lnTo>
                <a:lnTo>
                  <a:pt x="79245" y="1612"/>
                </a:lnTo>
                <a:lnTo>
                  <a:pt x="92544" y="6214"/>
                </a:lnTo>
                <a:lnTo>
                  <a:pt x="104353" y="13448"/>
                </a:lnTo>
                <a:lnTo>
                  <a:pt x="114315" y="22957"/>
                </a:lnTo>
                <a:lnTo>
                  <a:pt x="122074" y="34387"/>
                </a:lnTo>
                <a:lnTo>
                  <a:pt x="127274" y="47380"/>
                </a:lnTo>
                <a:lnTo>
                  <a:pt x="129559" y="61580"/>
                </a:lnTo>
                <a:lnTo>
                  <a:pt x="129635" y="64742"/>
                </a:lnTo>
                <a:close/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1150" y="1026838"/>
            <a:ext cx="83459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Pet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66545" y="1026838"/>
            <a:ext cx="1257560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Shop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44883" y="1026838"/>
            <a:ext cx="1701416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Level </a:t>
            </a:r>
            <a:r>
              <a:rPr lang="en-GB"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1</a:t>
            </a:r>
            <a:endParaRPr sz="3500" dirty="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67098" y="1026838"/>
            <a:ext cx="208842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Diagram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25606" y="1546941"/>
            <a:ext cx="679001" cy="464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-46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</a:t>
            </a:r>
            <a:endParaRPr sz="900">
              <a:latin typeface="Segoe UI"/>
              <a:cs typeface="Segoe UI"/>
            </a:endParaRPr>
          </a:p>
          <a:p>
            <a:pPr marL="118689" marR="153664" algn="ctr">
              <a:lnSpc>
                <a:spcPts val="1070"/>
              </a:lnSpc>
              <a:spcBef>
                <a:spcPts val="1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  <a:p>
            <a:pPr marL="289061" marR="282214" algn="ctr">
              <a:lnSpc>
                <a:spcPct val="110839"/>
              </a:lnSpc>
              <a:spcBef>
                <a:spcPts val="236"/>
              </a:spcBef>
            </a:pPr>
            <a:r>
              <a:rPr sz="900" b="1" spc="0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56396" y="2200245"/>
            <a:ext cx="1046628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19" dirty="0" smtClean="0">
                <a:solidFill>
                  <a:srgbClr val="363435"/>
                </a:solidFill>
                <a:latin typeface="Segoe UI"/>
                <a:cs typeface="Segoe UI"/>
              </a:rPr>
              <a:t>W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eb</a:t>
            </a:r>
            <a:r>
              <a:rPr sz="900" spc="-2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App</a:t>
            </a:r>
            <a:r>
              <a:rPr sz="900" spc="-16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Config</a:t>
            </a:r>
            <a:r>
              <a:rPr sz="900" spc="-26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65878" y="2306107"/>
            <a:ext cx="406648" cy="275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31" marR="1476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70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76945" y="2349254"/>
            <a:ext cx="348165" cy="411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422" marR="851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User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ts val="1070"/>
              </a:lnSpc>
              <a:spcBef>
                <a:spcPts val="1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-14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file</a:t>
            </a:r>
            <a:endParaRPr sz="900">
              <a:latin typeface="Segoe UI"/>
              <a:cs typeface="Segoe UI"/>
            </a:endParaRPr>
          </a:p>
          <a:p>
            <a:pPr marL="76781" marR="81886" algn="ctr">
              <a:lnSpc>
                <a:spcPts val="1070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91139" y="2550765"/>
            <a:ext cx="406648" cy="275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722" marR="1476">
              <a:lnSpc>
                <a:spcPts val="1040"/>
              </a:lnSpc>
              <a:spcBef>
                <a:spcPts val="52"/>
              </a:spcBef>
            </a:pP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70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44695" y="2674796"/>
            <a:ext cx="286829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96112" y="2914212"/>
            <a:ext cx="1050262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User</a:t>
            </a:r>
            <a:r>
              <a:rPr sz="900" spc="-5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-14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file</a:t>
            </a:r>
            <a:r>
              <a:rPr sz="900" spc="-42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Data</a:t>
            </a:r>
            <a:r>
              <a:rPr sz="900" spc="-1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06426" y="3241730"/>
            <a:ext cx="869228" cy="275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862" marR="17021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70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r>
              <a:rPr sz="900" spc="-3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&amp;</a:t>
            </a:r>
            <a:r>
              <a:rPr sz="900" spc="-9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Dele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63660" y="3306157"/>
            <a:ext cx="107725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5"/>
              </a:lnSpc>
              <a:spcBef>
                <a:spcPts val="51"/>
              </a:spcBef>
            </a:pPr>
            <a:r>
              <a:rPr sz="900" b="1" spc="0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16064" y="3318100"/>
            <a:ext cx="435041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equest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67575" y="3442812"/>
            <a:ext cx="406648" cy="275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71" marR="17021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70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61887" y="3568206"/>
            <a:ext cx="506364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esponse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39756" y="3604064"/>
            <a:ext cx="406648" cy="275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31" marR="1476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70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1816" y="3660256"/>
            <a:ext cx="494787" cy="411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40"/>
              </a:lnSpc>
              <a:spcBef>
                <a:spcPts val="52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Membe</a:t>
            </a:r>
            <a:r>
              <a:rPr sz="900" spc="-5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-</a:t>
            </a:r>
            <a:endParaRPr sz="900">
              <a:latin typeface="Segoe UI"/>
              <a:cs typeface="Segoe UI"/>
            </a:endParaRPr>
          </a:p>
          <a:p>
            <a:pPr marL="118236" marR="119591" algn="ctr">
              <a:lnSpc>
                <a:spcPts val="1070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Ship</a:t>
            </a:r>
            <a:endParaRPr sz="900">
              <a:latin typeface="Segoe UI"/>
              <a:cs typeface="Segoe UI"/>
            </a:endParaRPr>
          </a:p>
          <a:p>
            <a:pPr marL="151967" marR="153322" algn="ctr">
              <a:lnSpc>
                <a:spcPts val="1070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17880" y="3727630"/>
            <a:ext cx="499103" cy="275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40"/>
              </a:lnSpc>
              <a:spcBef>
                <a:spcPts val="52"/>
              </a:spcBef>
            </a:pPr>
            <a:r>
              <a:rPr sz="900" spc="-19" dirty="0" smtClean="0">
                <a:solidFill>
                  <a:srgbClr val="363435"/>
                </a:solidFill>
                <a:latin typeface="Segoe UI"/>
                <a:cs typeface="Segoe UI"/>
              </a:rPr>
              <a:t>W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eb</a:t>
            </a:r>
            <a:r>
              <a:rPr sz="900" spc="-2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App</a:t>
            </a:r>
            <a:endParaRPr sz="900">
              <a:latin typeface="Segoe UI"/>
              <a:cs typeface="Segoe UI"/>
            </a:endParaRPr>
          </a:p>
          <a:p>
            <a:pPr marL="151853" marR="157751" algn="ctr">
              <a:lnSpc>
                <a:spcPts val="1070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18559" y="3986712"/>
            <a:ext cx="435041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equest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44695" y="3991364"/>
            <a:ext cx="286829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59852" y="4038457"/>
            <a:ext cx="286829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68231" y="4225430"/>
            <a:ext cx="1110342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Membe</a:t>
            </a:r>
            <a:r>
              <a:rPr sz="900" spc="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ship</a:t>
            </a:r>
            <a:r>
              <a:rPr sz="900" spc="41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Data</a:t>
            </a:r>
            <a:r>
              <a:rPr sz="900" spc="-1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0293" y="4239540"/>
            <a:ext cx="506364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esponse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4924" y="4558979"/>
            <a:ext cx="286829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6426" y="4556824"/>
            <a:ext cx="869228" cy="275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021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-46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70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r>
              <a:rPr sz="900" spc="-3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&amp;</a:t>
            </a:r>
            <a:r>
              <a:rPr sz="900" spc="-9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Dele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63660" y="4617374"/>
            <a:ext cx="107725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5"/>
              </a:lnSpc>
              <a:spcBef>
                <a:spcPts val="51"/>
              </a:spcBef>
            </a:pPr>
            <a:r>
              <a:rPr sz="900" b="1" spc="0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6204" y="4790361"/>
            <a:ext cx="389626" cy="275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3035" algn="r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,</a:t>
            </a:r>
            <a:endParaRPr sz="900">
              <a:latin typeface="Segoe UI"/>
              <a:cs typeface="Segoe UI"/>
            </a:endParaRPr>
          </a:p>
          <a:p>
            <a:pPr marR="12700" algn="r">
              <a:lnSpc>
                <a:spcPts val="1070"/>
              </a:lnSpc>
              <a:spcBef>
                <a:spcPts val="1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11925" y="5038638"/>
            <a:ext cx="480250" cy="275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40"/>
              </a:lnSpc>
              <a:spcBef>
                <a:spcPts val="52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dering</a:t>
            </a:r>
            <a:endParaRPr sz="900">
              <a:latin typeface="Segoe UI"/>
              <a:cs typeface="Segoe UI"/>
            </a:endParaRPr>
          </a:p>
          <a:p>
            <a:pPr marL="141858" marR="148893" algn="ctr">
              <a:lnSpc>
                <a:spcPts val="1070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8145" y="5375351"/>
            <a:ext cx="766445" cy="13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-19" dirty="0" smtClean="0">
                <a:solidFill>
                  <a:srgbClr val="363435"/>
                </a:solidFill>
                <a:latin typeface="Segoe UI"/>
                <a:cs typeface="Segoe UI"/>
              </a:rPr>
              <a:t>W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eb</a:t>
            </a:r>
            <a:r>
              <a:rPr sz="900" spc="-2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-29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ages</a:t>
            </a:r>
            <a:r>
              <a:rPr sz="900" spc="-60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8041" y="5710545"/>
            <a:ext cx="852206" cy="44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6625" marR="367855" algn="ctr">
              <a:lnSpc>
                <a:spcPts val="1035"/>
              </a:lnSpc>
              <a:spcBef>
                <a:spcPts val="51"/>
              </a:spcBef>
            </a:pPr>
            <a:r>
              <a:rPr sz="900" b="1" spc="0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  <a:p>
            <a:pPr marL="1297" marR="1297" indent="-3862" algn="ctr">
              <a:lnSpc>
                <a:spcPts val="1070"/>
              </a:lnSpc>
              <a:spcBef>
                <a:spcPts val="246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-46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 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r>
              <a:rPr sz="900" spc="-3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&amp;</a:t>
            </a:r>
            <a:r>
              <a:rPr sz="900" spc="-9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Dele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03776" y="6304614"/>
            <a:ext cx="234364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27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0688" y="5570428"/>
            <a:ext cx="564306" cy="141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364994" y="5570428"/>
            <a:ext cx="546327" cy="141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800688" y="4258369"/>
            <a:ext cx="564307" cy="1065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4755">
              <a:lnSpc>
                <a:spcPct val="110839"/>
              </a:lnSpc>
              <a:spcBef>
                <a:spcPts val="4410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4996" y="4258369"/>
            <a:ext cx="613303" cy="1065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6991">
              <a:lnSpc>
                <a:spcPts val="1000"/>
              </a:lnSpc>
            </a:pPr>
            <a:endParaRPr sz="1000"/>
          </a:p>
          <a:p>
            <a:pPr marL="232879">
              <a:lnSpc>
                <a:spcPct val="110839"/>
              </a:lnSpc>
              <a:spcBef>
                <a:spcPts val="3029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  <a:p>
            <a:pPr marL="223908" marR="53027">
              <a:lnSpc>
                <a:spcPts val="1070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1162" y="4420522"/>
            <a:ext cx="564321" cy="28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105484" y="4420522"/>
            <a:ext cx="546312" cy="28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282062" y="4208105"/>
            <a:ext cx="741931" cy="408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075" marR="156564" algn="ctr">
              <a:lnSpc>
                <a:spcPct val="110839"/>
              </a:lnSpc>
              <a:spcBef>
                <a:spcPts val="420"/>
              </a:spcBef>
            </a:pPr>
            <a:r>
              <a:rPr sz="900" spc="-34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etShop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ts val="1070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Cus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omer</a:t>
            </a:r>
            <a:r>
              <a:rPr sz="900" spc="-94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(1.0)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6701" y="3655271"/>
            <a:ext cx="233073" cy="204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149775" y="3655271"/>
            <a:ext cx="717670" cy="408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007" marR="172995" algn="ctr">
              <a:lnSpc>
                <a:spcPct val="110839"/>
              </a:lnSpc>
              <a:spcBef>
                <a:spcPts val="409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Admin</a:t>
            </a:r>
            <a:endParaRPr sz="900">
              <a:latin typeface="Segoe UI"/>
              <a:cs typeface="Segoe UI"/>
            </a:endParaRPr>
          </a:p>
          <a:p>
            <a:pPr marL="264092" marR="264080" algn="ctr">
              <a:lnSpc>
                <a:spcPts val="1070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3.0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6701" y="3859578"/>
            <a:ext cx="233073" cy="204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9"/>
              </a:lnSpc>
              <a:spcBef>
                <a:spcPts val="25"/>
              </a:spcBef>
            </a:pPr>
            <a:r>
              <a:rPr sz="1350" b="1" spc="0" baseline="5569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162" y="3109314"/>
            <a:ext cx="564321" cy="289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105484" y="3109314"/>
            <a:ext cx="584705" cy="289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393">
              <a:lnSpc>
                <a:spcPts val="850"/>
              </a:lnSpc>
              <a:spcBef>
                <a:spcPts val="33"/>
              </a:spcBef>
            </a:pPr>
            <a:endParaRPr sz="850"/>
          </a:p>
          <a:p>
            <a:pPr marL="113642">
              <a:lnSpc>
                <a:spcPct val="110839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-46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062" y="3109939"/>
            <a:ext cx="717683" cy="408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988" marR="201027" algn="ctr">
              <a:lnSpc>
                <a:spcPct val="110839"/>
              </a:lnSpc>
              <a:spcBef>
                <a:spcPts val="420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Anon</a:t>
            </a:r>
            <a:endParaRPr sz="900">
              <a:latin typeface="Segoe UI"/>
              <a:cs typeface="Segoe UI"/>
            </a:endParaRPr>
          </a:p>
          <a:p>
            <a:pPr marL="81903" marR="81147" algn="ctr">
              <a:lnSpc>
                <a:spcPts val="1070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Use</a:t>
            </a:r>
            <a:r>
              <a:rPr sz="900" spc="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</a:t>
            </a:r>
            <a:r>
              <a:rPr sz="900" spc="-87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(2.0)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7250" y="2395332"/>
            <a:ext cx="546326" cy="1084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6"/>
              </a:spcBef>
            </a:pPr>
            <a:endParaRPr sz="600"/>
          </a:p>
          <a:p>
            <a:pPr marL="258194">
              <a:lnSpc>
                <a:spcPct val="110839"/>
              </a:lnSpc>
              <a:spcBef>
                <a:spcPts val="1000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3576" y="2395332"/>
            <a:ext cx="650508" cy="1084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6201">
              <a:lnSpc>
                <a:spcPts val="1000"/>
              </a:lnSpc>
              <a:spcBef>
                <a:spcPts val="64"/>
              </a:spcBef>
            </a:pPr>
            <a:endParaRPr sz="1000"/>
          </a:p>
          <a:p>
            <a:pPr marL="358094">
              <a:lnSpc>
                <a:spcPct val="110839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7234" y="1915835"/>
            <a:ext cx="546341" cy="23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363576" y="1915835"/>
            <a:ext cx="564306" cy="23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131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03525" y="2810950"/>
            <a:ext cx="682299" cy="682520"/>
          </a:xfrm>
          <a:custGeom>
            <a:avLst/>
            <a:gdLst/>
            <a:ahLst/>
            <a:cxnLst/>
            <a:rect l="l" t="t" r="r" b="b"/>
            <a:pathLst>
              <a:path w="682299" h="682520">
                <a:moveTo>
                  <a:pt x="682299" y="341266"/>
                </a:moveTo>
                <a:lnTo>
                  <a:pt x="681168" y="313278"/>
                </a:lnTo>
                <a:lnTo>
                  <a:pt x="677834" y="285912"/>
                </a:lnTo>
                <a:lnTo>
                  <a:pt x="672385" y="259257"/>
                </a:lnTo>
                <a:lnTo>
                  <a:pt x="664907" y="233401"/>
                </a:lnTo>
                <a:lnTo>
                  <a:pt x="655490" y="208432"/>
                </a:lnTo>
                <a:lnTo>
                  <a:pt x="644220" y="184437"/>
                </a:lnTo>
                <a:lnTo>
                  <a:pt x="631186" y="161504"/>
                </a:lnTo>
                <a:lnTo>
                  <a:pt x="616475" y="139721"/>
                </a:lnTo>
                <a:lnTo>
                  <a:pt x="600176" y="119175"/>
                </a:lnTo>
                <a:lnTo>
                  <a:pt x="582376" y="99956"/>
                </a:lnTo>
                <a:lnTo>
                  <a:pt x="563162" y="82150"/>
                </a:lnTo>
                <a:lnTo>
                  <a:pt x="542623" y="65846"/>
                </a:lnTo>
                <a:lnTo>
                  <a:pt x="520846" y="51130"/>
                </a:lnTo>
                <a:lnTo>
                  <a:pt x="497919" y="38092"/>
                </a:lnTo>
                <a:lnTo>
                  <a:pt x="473930" y="26819"/>
                </a:lnTo>
                <a:lnTo>
                  <a:pt x="448967" y="17398"/>
                </a:lnTo>
                <a:lnTo>
                  <a:pt x="423117" y="9918"/>
                </a:lnTo>
                <a:lnTo>
                  <a:pt x="396469" y="4466"/>
                </a:lnTo>
                <a:lnTo>
                  <a:pt x="369109" y="1131"/>
                </a:lnTo>
                <a:lnTo>
                  <a:pt x="341127" y="0"/>
                </a:lnTo>
                <a:lnTo>
                  <a:pt x="313150" y="1131"/>
                </a:lnTo>
                <a:lnTo>
                  <a:pt x="285796" y="4466"/>
                </a:lnTo>
                <a:lnTo>
                  <a:pt x="259153" y="9918"/>
                </a:lnTo>
                <a:lnTo>
                  <a:pt x="233308" y="17398"/>
                </a:lnTo>
                <a:lnTo>
                  <a:pt x="208349" y="26819"/>
                </a:lnTo>
                <a:lnTo>
                  <a:pt x="184363" y="38092"/>
                </a:lnTo>
                <a:lnTo>
                  <a:pt x="161440" y="51130"/>
                </a:lnTo>
                <a:lnTo>
                  <a:pt x="139666" y="65846"/>
                </a:lnTo>
                <a:lnTo>
                  <a:pt x="119129" y="82150"/>
                </a:lnTo>
                <a:lnTo>
                  <a:pt x="99917" y="99956"/>
                </a:lnTo>
                <a:lnTo>
                  <a:pt x="82118" y="119175"/>
                </a:lnTo>
                <a:lnTo>
                  <a:pt x="65820" y="139721"/>
                </a:lnTo>
                <a:lnTo>
                  <a:pt x="51111" y="161504"/>
                </a:lnTo>
                <a:lnTo>
                  <a:pt x="38077" y="184437"/>
                </a:lnTo>
                <a:lnTo>
                  <a:pt x="26808" y="208432"/>
                </a:lnTo>
                <a:lnTo>
                  <a:pt x="17391" y="233401"/>
                </a:lnTo>
                <a:lnTo>
                  <a:pt x="9914" y="259257"/>
                </a:lnTo>
                <a:lnTo>
                  <a:pt x="4465" y="285912"/>
                </a:lnTo>
                <a:lnTo>
                  <a:pt x="1130" y="313278"/>
                </a:lnTo>
                <a:lnTo>
                  <a:pt x="0" y="341266"/>
                </a:lnTo>
                <a:lnTo>
                  <a:pt x="1130" y="369253"/>
                </a:lnTo>
                <a:lnTo>
                  <a:pt x="4465" y="396617"/>
                </a:lnTo>
                <a:lnTo>
                  <a:pt x="9914" y="423270"/>
                </a:lnTo>
                <a:lnTo>
                  <a:pt x="17391" y="449125"/>
                </a:lnTo>
                <a:lnTo>
                  <a:pt x="26808" y="474093"/>
                </a:lnTo>
                <a:lnTo>
                  <a:pt x="38077" y="498087"/>
                </a:lnTo>
                <a:lnTo>
                  <a:pt x="51111" y="521019"/>
                </a:lnTo>
                <a:lnTo>
                  <a:pt x="65820" y="542802"/>
                </a:lnTo>
                <a:lnTo>
                  <a:pt x="82118" y="563346"/>
                </a:lnTo>
                <a:lnTo>
                  <a:pt x="99917" y="582565"/>
                </a:lnTo>
                <a:lnTo>
                  <a:pt x="119129" y="600371"/>
                </a:lnTo>
                <a:lnTo>
                  <a:pt x="139666" y="616675"/>
                </a:lnTo>
                <a:lnTo>
                  <a:pt x="161440" y="631390"/>
                </a:lnTo>
                <a:lnTo>
                  <a:pt x="184363" y="644428"/>
                </a:lnTo>
                <a:lnTo>
                  <a:pt x="208349" y="655701"/>
                </a:lnTo>
                <a:lnTo>
                  <a:pt x="233308" y="665122"/>
                </a:lnTo>
                <a:lnTo>
                  <a:pt x="259153" y="672602"/>
                </a:lnTo>
                <a:lnTo>
                  <a:pt x="285796" y="678054"/>
                </a:lnTo>
                <a:lnTo>
                  <a:pt x="313150" y="681389"/>
                </a:lnTo>
                <a:lnTo>
                  <a:pt x="341127" y="682520"/>
                </a:lnTo>
                <a:lnTo>
                  <a:pt x="369109" y="681389"/>
                </a:lnTo>
                <a:lnTo>
                  <a:pt x="396469" y="678054"/>
                </a:lnTo>
                <a:lnTo>
                  <a:pt x="423117" y="672602"/>
                </a:lnTo>
                <a:lnTo>
                  <a:pt x="448967" y="665122"/>
                </a:lnTo>
                <a:lnTo>
                  <a:pt x="473930" y="655701"/>
                </a:lnTo>
                <a:lnTo>
                  <a:pt x="497919" y="644428"/>
                </a:lnTo>
                <a:lnTo>
                  <a:pt x="520846" y="631390"/>
                </a:lnTo>
                <a:lnTo>
                  <a:pt x="542623" y="616675"/>
                </a:lnTo>
                <a:lnTo>
                  <a:pt x="563162" y="600371"/>
                </a:lnTo>
                <a:lnTo>
                  <a:pt x="582376" y="582565"/>
                </a:lnTo>
                <a:lnTo>
                  <a:pt x="600176" y="563346"/>
                </a:lnTo>
                <a:lnTo>
                  <a:pt x="616475" y="542802"/>
                </a:lnTo>
                <a:lnTo>
                  <a:pt x="631186" y="521019"/>
                </a:lnTo>
                <a:lnTo>
                  <a:pt x="644220" y="498087"/>
                </a:lnTo>
                <a:lnTo>
                  <a:pt x="655490" y="474093"/>
                </a:lnTo>
                <a:lnTo>
                  <a:pt x="664907" y="449125"/>
                </a:lnTo>
                <a:lnTo>
                  <a:pt x="672385" y="423270"/>
                </a:lnTo>
                <a:lnTo>
                  <a:pt x="677834" y="396617"/>
                </a:lnTo>
                <a:lnTo>
                  <a:pt x="681168" y="369253"/>
                </a:lnTo>
                <a:lnTo>
                  <a:pt x="682299" y="341266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03525" y="2810949"/>
            <a:ext cx="682299" cy="682521"/>
          </a:xfrm>
          <a:custGeom>
            <a:avLst/>
            <a:gdLst/>
            <a:ahLst/>
            <a:cxnLst/>
            <a:rect l="l" t="t" r="r" b="b"/>
            <a:pathLst>
              <a:path w="682299" h="682521">
                <a:moveTo>
                  <a:pt x="682299" y="341267"/>
                </a:moveTo>
                <a:lnTo>
                  <a:pt x="681168" y="369254"/>
                </a:lnTo>
                <a:lnTo>
                  <a:pt x="677834" y="396618"/>
                </a:lnTo>
                <a:lnTo>
                  <a:pt x="672384" y="423271"/>
                </a:lnTo>
                <a:lnTo>
                  <a:pt x="664907" y="449125"/>
                </a:lnTo>
                <a:lnTo>
                  <a:pt x="655489" y="474094"/>
                </a:lnTo>
                <a:lnTo>
                  <a:pt x="644220" y="498088"/>
                </a:lnTo>
                <a:lnTo>
                  <a:pt x="631186" y="521020"/>
                </a:lnTo>
                <a:lnTo>
                  <a:pt x="616475" y="542802"/>
                </a:lnTo>
                <a:lnTo>
                  <a:pt x="600176" y="563347"/>
                </a:lnTo>
                <a:lnTo>
                  <a:pt x="582376" y="582566"/>
                </a:lnTo>
                <a:lnTo>
                  <a:pt x="563162" y="600371"/>
                </a:lnTo>
                <a:lnTo>
                  <a:pt x="542623" y="616675"/>
                </a:lnTo>
                <a:lnTo>
                  <a:pt x="520846" y="631390"/>
                </a:lnTo>
                <a:lnTo>
                  <a:pt x="497920" y="644428"/>
                </a:lnTo>
                <a:lnTo>
                  <a:pt x="473931" y="655702"/>
                </a:lnTo>
                <a:lnTo>
                  <a:pt x="448968" y="665122"/>
                </a:lnTo>
                <a:lnTo>
                  <a:pt x="423118" y="672602"/>
                </a:lnTo>
                <a:lnTo>
                  <a:pt x="396469" y="678054"/>
                </a:lnTo>
                <a:lnTo>
                  <a:pt x="369110" y="681389"/>
                </a:lnTo>
                <a:lnTo>
                  <a:pt x="341127" y="682521"/>
                </a:lnTo>
                <a:lnTo>
                  <a:pt x="313151" y="681389"/>
                </a:lnTo>
                <a:lnTo>
                  <a:pt x="285797" y="678054"/>
                </a:lnTo>
                <a:lnTo>
                  <a:pt x="259154" y="672602"/>
                </a:lnTo>
                <a:lnTo>
                  <a:pt x="233308" y="665122"/>
                </a:lnTo>
                <a:lnTo>
                  <a:pt x="208349" y="655702"/>
                </a:lnTo>
                <a:lnTo>
                  <a:pt x="184364" y="644428"/>
                </a:lnTo>
                <a:lnTo>
                  <a:pt x="161440" y="631390"/>
                </a:lnTo>
                <a:lnTo>
                  <a:pt x="139666" y="616675"/>
                </a:lnTo>
                <a:lnTo>
                  <a:pt x="119129" y="600371"/>
                </a:lnTo>
                <a:lnTo>
                  <a:pt x="99917" y="582566"/>
                </a:lnTo>
                <a:lnTo>
                  <a:pt x="82118" y="563347"/>
                </a:lnTo>
                <a:lnTo>
                  <a:pt x="65820" y="542802"/>
                </a:lnTo>
                <a:lnTo>
                  <a:pt x="51111" y="521020"/>
                </a:lnTo>
                <a:lnTo>
                  <a:pt x="38077" y="498088"/>
                </a:lnTo>
                <a:lnTo>
                  <a:pt x="26808" y="474094"/>
                </a:lnTo>
                <a:lnTo>
                  <a:pt x="17391" y="449125"/>
                </a:lnTo>
                <a:lnTo>
                  <a:pt x="9914" y="423271"/>
                </a:lnTo>
                <a:lnTo>
                  <a:pt x="4465" y="396618"/>
                </a:lnTo>
                <a:lnTo>
                  <a:pt x="1130" y="369254"/>
                </a:lnTo>
                <a:lnTo>
                  <a:pt x="0" y="341267"/>
                </a:lnTo>
                <a:lnTo>
                  <a:pt x="1130" y="313279"/>
                </a:lnTo>
                <a:lnTo>
                  <a:pt x="4465" y="285913"/>
                </a:lnTo>
                <a:lnTo>
                  <a:pt x="9914" y="259258"/>
                </a:lnTo>
                <a:lnTo>
                  <a:pt x="17391" y="233402"/>
                </a:lnTo>
                <a:lnTo>
                  <a:pt x="26808" y="208433"/>
                </a:lnTo>
                <a:lnTo>
                  <a:pt x="38077" y="184437"/>
                </a:lnTo>
                <a:lnTo>
                  <a:pt x="51111" y="161504"/>
                </a:lnTo>
                <a:lnTo>
                  <a:pt x="65820" y="139721"/>
                </a:lnTo>
                <a:lnTo>
                  <a:pt x="82118" y="119176"/>
                </a:lnTo>
                <a:lnTo>
                  <a:pt x="99917" y="99956"/>
                </a:lnTo>
                <a:lnTo>
                  <a:pt x="119129" y="82150"/>
                </a:lnTo>
                <a:lnTo>
                  <a:pt x="139666" y="65846"/>
                </a:lnTo>
                <a:lnTo>
                  <a:pt x="161440" y="51130"/>
                </a:lnTo>
                <a:lnTo>
                  <a:pt x="184364" y="38092"/>
                </a:lnTo>
                <a:lnTo>
                  <a:pt x="208349" y="26819"/>
                </a:lnTo>
                <a:lnTo>
                  <a:pt x="233308" y="17398"/>
                </a:lnTo>
                <a:lnTo>
                  <a:pt x="259154" y="9918"/>
                </a:lnTo>
                <a:lnTo>
                  <a:pt x="285797" y="4466"/>
                </a:lnTo>
                <a:lnTo>
                  <a:pt x="313151" y="1131"/>
                </a:lnTo>
                <a:lnTo>
                  <a:pt x="341127" y="0"/>
                </a:lnTo>
                <a:lnTo>
                  <a:pt x="369110" y="1131"/>
                </a:lnTo>
                <a:lnTo>
                  <a:pt x="396469" y="4466"/>
                </a:lnTo>
                <a:lnTo>
                  <a:pt x="423118" y="9918"/>
                </a:lnTo>
                <a:lnTo>
                  <a:pt x="448968" y="17398"/>
                </a:lnTo>
                <a:lnTo>
                  <a:pt x="473931" y="26819"/>
                </a:lnTo>
                <a:lnTo>
                  <a:pt x="497920" y="38092"/>
                </a:lnTo>
                <a:lnTo>
                  <a:pt x="520846" y="51130"/>
                </a:lnTo>
                <a:lnTo>
                  <a:pt x="542623" y="65846"/>
                </a:lnTo>
                <a:lnTo>
                  <a:pt x="563162" y="82150"/>
                </a:lnTo>
                <a:lnTo>
                  <a:pt x="582376" y="99956"/>
                </a:lnTo>
                <a:lnTo>
                  <a:pt x="600176" y="119176"/>
                </a:lnTo>
                <a:lnTo>
                  <a:pt x="616475" y="139721"/>
                </a:lnTo>
                <a:lnTo>
                  <a:pt x="631186" y="161504"/>
                </a:lnTo>
                <a:lnTo>
                  <a:pt x="644220" y="184437"/>
                </a:lnTo>
                <a:lnTo>
                  <a:pt x="655489" y="208433"/>
                </a:lnTo>
                <a:lnTo>
                  <a:pt x="664907" y="233402"/>
                </a:lnTo>
                <a:lnTo>
                  <a:pt x="672384" y="259258"/>
                </a:lnTo>
                <a:lnTo>
                  <a:pt x="677834" y="285913"/>
                </a:lnTo>
                <a:lnTo>
                  <a:pt x="681168" y="313279"/>
                </a:lnTo>
                <a:lnTo>
                  <a:pt x="682299" y="341267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62165" y="3472688"/>
            <a:ext cx="0" cy="548745"/>
          </a:xfrm>
          <a:custGeom>
            <a:avLst/>
            <a:gdLst/>
            <a:ahLst/>
            <a:cxnLst/>
            <a:rect l="l" t="t" r="r" b="b"/>
            <a:pathLst>
              <a:path h="548745">
                <a:moveTo>
                  <a:pt x="0" y="0"/>
                </a:moveTo>
                <a:lnTo>
                  <a:pt x="0" y="548745"/>
                </a:lnTo>
              </a:path>
            </a:pathLst>
          </a:custGeom>
          <a:ln w="14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28835" y="4095210"/>
            <a:ext cx="1031664" cy="0"/>
          </a:xfrm>
          <a:custGeom>
            <a:avLst/>
            <a:gdLst/>
            <a:ahLst/>
            <a:cxnLst/>
            <a:rect l="l" t="t" r="r" b="b"/>
            <a:pathLst>
              <a:path w="1031664">
                <a:moveTo>
                  <a:pt x="0" y="0"/>
                </a:moveTo>
                <a:lnTo>
                  <a:pt x="1031664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36454" y="4013913"/>
            <a:ext cx="51259" cy="44415"/>
          </a:xfrm>
          <a:custGeom>
            <a:avLst/>
            <a:gdLst/>
            <a:ahLst/>
            <a:cxnLst/>
            <a:rect l="l" t="t" r="r" b="b"/>
            <a:pathLst>
              <a:path w="51259" h="44415">
                <a:moveTo>
                  <a:pt x="0" y="0"/>
                </a:moveTo>
                <a:lnTo>
                  <a:pt x="25622" y="44415"/>
                </a:lnTo>
                <a:lnTo>
                  <a:pt x="51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27140" y="3548124"/>
            <a:ext cx="0" cy="547086"/>
          </a:xfrm>
          <a:custGeom>
            <a:avLst/>
            <a:gdLst/>
            <a:ahLst/>
            <a:cxnLst/>
            <a:rect l="l" t="t" r="r" b="b"/>
            <a:pathLst>
              <a:path h="547086">
                <a:moveTo>
                  <a:pt x="0" y="0"/>
                </a:moveTo>
                <a:lnTo>
                  <a:pt x="0" y="547086"/>
                </a:lnTo>
              </a:path>
            </a:pathLst>
          </a:custGeom>
          <a:ln w="14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01576" y="3511213"/>
            <a:ext cx="51274" cy="44401"/>
          </a:xfrm>
          <a:custGeom>
            <a:avLst/>
            <a:gdLst/>
            <a:ahLst/>
            <a:cxnLst/>
            <a:rect l="l" t="t" r="r" b="b"/>
            <a:pathLst>
              <a:path w="51274" h="44401">
                <a:moveTo>
                  <a:pt x="51274" y="44401"/>
                </a:moveTo>
                <a:lnTo>
                  <a:pt x="25637" y="0"/>
                </a:lnTo>
                <a:lnTo>
                  <a:pt x="0" y="44401"/>
                </a:lnTo>
                <a:lnTo>
                  <a:pt x="51274" y="44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28835" y="2203879"/>
            <a:ext cx="1031664" cy="0"/>
          </a:xfrm>
          <a:custGeom>
            <a:avLst/>
            <a:gdLst/>
            <a:ahLst/>
            <a:cxnLst/>
            <a:rect l="l" t="t" r="r" b="b"/>
            <a:pathLst>
              <a:path w="1031664">
                <a:moveTo>
                  <a:pt x="0" y="0"/>
                </a:moveTo>
                <a:lnTo>
                  <a:pt x="1031664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62165" y="2201852"/>
            <a:ext cx="0" cy="561773"/>
          </a:xfrm>
          <a:custGeom>
            <a:avLst/>
            <a:gdLst/>
            <a:ahLst/>
            <a:cxnLst/>
            <a:rect l="l" t="t" r="r" b="b"/>
            <a:pathLst>
              <a:path h="561773">
                <a:moveTo>
                  <a:pt x="0" y="0"/>
                </a:moveTo>
                <a:lnTo>
                  <a:pt x="0" y="561773"/>
                </a:lnTo>
              </a:path>
            </a:pathLst>
          </a:custGeom>
          <a:ln w="14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36454" y="2756120"/>
            <a:ext cx="51259" cy="44400"/>
          </a:xfrm>
          <a:custGeom>
            <a:avLst/>
            <a:gdLst/>
            <a:ahLst/>
            <a:cxnLst/>
            <a:rect l="l" t="t" r="r" b="b"/>
            <a:pathLst>
              <a:path w="51259" h="44400">
                <a:moveTo>
                  <a:pt x="0" y="0"/>
                </a:moveTo>
                <a:lnTo>
                  <a:pt x="25622" y="44400"/>
                </a:lnTo>
                <a:lnTo>
                  <a:pt x="51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27140" y="2275613"/>
            <a:ext cx="0" cy="556148"/>
          </a:xfrm>
          <a:custGeom>
            <a:avLst/>
            <a:gdLst/>
            <a:ahLst/>
            <a:cxnLst/>
            <a:rect l="l" t="t" r="r" b="b"/>
            <a:pathLst>
              <a:path h="556148">
                <a:moveTo>
                  <a:pt x="0" y="0"/>
                </a:moveTo>
                <a:lnTo>
                  <a:pt x="0" y="556148"/>
                </a:lnTo>
              </a:path>
            </a:pathLst>
          </a:custGeom>
          <a:ln w="14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01576" y="2238703"/>
            <a:ext cx="51274" cy="44415"/>
          </a:xfrm>
          <a:custGeom>
            <a:avLst/>
            <a:gdLst/>
            <a:ahLst/>
            <a:cxnLst/>
            <a:rect l="l" t="t" r="r" b="b"/>
            <a:pathLst>
              <a:path w="51274" h="44415">
                <a:moveTo>
                  <a:pt x="51274" y="44415"/>
                </a:moveTo>
                <a:lnTo>
                  <a:pt x="25637" y="0"/>
                </a:lnTo>
                <a:lnTo>
                  <a:pt x="0" y="44415"/>
                </a:lnTo>
                <a:lnTo>
                  <a:pt x="51274" y="44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74152" y="3269763"/>
            <a:ext cx="1050165" cy="0"/>
          </a:xfrm>
          <a:custGeom>
            <a:avLst/>
            <a:gdLst/>
            <a:ahLst/>
            <a:cxnLst/>
            <a:rect l="l" t="t" r="r" b="b"/>
            <a:pathLst>
              <a:path w="1050165">
                <a:moveTo>
                  <a:pt x="1050165" y="0"/>
                </a:moveTo>
                <a:lnTo>
                  <a:pt x="0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37250" y="3244030"/>
            <a:ext cx="44418" cy="51288"/>
          </a:xfrm>
          <a:custGeom>
            <a:avLst/>
            <a:gdLst/>
            <a:ahLst/>
            <a:cxnLst/>
            <a:rect l="l" t="t" r="r" b="b"/>
            <a:pathLst>
              <a:path w="44418" h="51288">
                <a:moveTo>
                  <a:pt x="44418" y="0"/>
                </a:moveTo>
                <a:lnTo>
                  <a:pt x="0" y="25645"/>
                </a:lnTo>
                <a:lnTo>
                  <a:pt x="44418" y="51288"/>
                </a:lnTo>
                <a:lnTo>
                  <a:pt x="44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11908" y="3034658"/>
            <a:ext cx="1053352" cy="0"/>
          </a:xfrm>
          <a:custGeom>
            <a:avLst/>
            <a:gdLst/>
            <a:ahLst/>
            <a:cxnLst/>
            <a:rect l="l" t="t" r="r" b="b"/>
            <a:pathLst>
              <a:path w="1053352">
                <a:moveTo>
                  <a:pt x="1053352" y="0"/>
                </a:moveTo>
                <a:lnTo>
                  <a:pt x="0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57770" y="3009101"/>
            <a:ext cx="44389" cy="51288"/>
          </a:xfrm>
          <a:custGeom>
            <a:avLst/>
            <a:gdLst/>
            <a:ahLst/>
            <a:cxnLst/>
            <a:rect l="l" t="t" r="r" b="b"/>
            <a:pathLst>
              <a:path w="44389" h="51288">
                <a:moveTo>
                  <a:pt x="0" y="51288"/>
                </a:moveTo>
                <a:lnTo>
                  <a:pt x="44389" y="25645"/>
                </a:lnTo>
                <a:lnTo>
                  <a:pt x="0" y="0"/>
                </a:lnTo>
                <a:lnTo>
                  <a:pt x="0" y="51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50371" y="2810950"/>
            <a:ext cx="682313" cy="682520"/>
          </a:xfrm>
          <a:custGeom>
            <a:avLst/>
            <a:gdLst/>
            <a:ahLst/>
            <a:cxnLst/>
            <a:rect l="l" t="t" r="r" b="b"/>
            <a:pathLst>
              <a:path w="682313" h="682520">
                <a:moveTo>
                  <a:pt x="682313" y="341266"/>
                </a:moveTo>
                <a:lnTo>
                  <a:pt x="681182" y="313278"/>
                </a:lnTo>
                <a:lnTo>
                  <a:pt x="677848" y="285912"/>
                </a:lnTo>
                <a:lnTo>
                  <a:pt x="672398" y="259257"/>
                </a:lnTo>
                <a:lnTo>
                  <a:pt x="664920" y="233401"/>
                </a:lnTo>
                <a:lnTo>
                  <a:pt x="655501" y="208432"/>
                </a:lnTo>
                <a:lnTo>
                  <a:pt x="644231" y="184437"/>
                </a:lnTo>
                <a:lnTo>
                  <a:pt x="631196" y="161504"/>
                </a:lnTo>
                <a:lnTo>
                  <a:pt x="616485" y="139721"/>
                </a:lnTo>
                <a:lnTo>
                  <a:pt x="600184" y="119175"/>
                </a:lnTo>
                <a:lnTo>
                  <a:pt x="582383" y="99956"/>
                </a:lnTo>
                <a:lnTo>
                  <a:pt x="563168" y="82150"/>
                </a:lnTo>
                <a:lnTo>
                  <a:pt x="542628" y="65846"/>
                </a:lnTo>
                <a:lnTo>
                  <a:pt x="520850" y="51130"/>
                </a:lnTo>
                <a:lnTo>
                  <a:pt x="497922" y="38092"/>
                </a:lnTo>
                <a:lnTo>
                  <a:pt x="473932" y="26819"/>
                </a:lnTo>
                <a:lnTo>
                  <a:pt x="448969" y="17398"/>
                </a:lnTo>
                <a:lnTo>
                  <a:pt x="423118" y="9918"/>
                </a:lnTo>
                <a:lnTo>
                  <a:pt x="396469" y="4466"/>
                </a:lnTo>
                <a:lnTo>
                  <a:pt x="369109" y="1131"/>
                </a:lnTo>
                <a:lnTo>
                  <a:pt x="341127" y="0"/>
                </a:lnTo>
                <a:lnTo>
                  <a:pt x="313152" y="1131"/>
                </a:lnTo>
                <a:lnTo>
                  <a:pt x="285800" y="4466"/>
                </a:lnTo>
                <a:lnTo>
                  <a:pt x="259158" y="9918"/>
                </a:lnTo>
                <a:lnTo>
                  <a:pt x="233313" y="17398"/>
                </a:lnTo>
                <a:lnTo>
                  <a:pt x="208355" y="26819"/>
                </a:lnTo>
                <a:lnTo>
                  <a:pt x="184370" y="38092"/>
                </a:lnTo>
                <a:lnTo>
                  <a:pt x="161446" y="51130"/>
                </a:lnTo>
                <a:lnTo>
                  <a:pt x="139672" y="65846"/>
                </a:lnTo>
                <a:lnTo>
                  <a:pt x="119135" y="82150"/>
                </a:lnTo>
                <a:lnTo>
                  <a:pt x="99922" y="99956"/>
                </a:lnTo>
                <a:lnTo>
                  <a:pt x="82123" y="119175"/>
                </a:lnTo>
                <a:lnTo>
                  <a:pt x="65824" y="139721"/>
                </a:lnTo>
                <a:lnTo>
                  <a:pt x="51114" y="161504"/>
                </a:lnTo>
                <a:lnTo>
                  <a:pt x="38080" y="184437"/>
                </a:lnTo>
                <a:lnTo>
                  <a:pt x="26810" y="208432"/>
                </a:lnTo>
                <a:lnTo>
                  <a:pt x="17393" y="233401"/>
                </a:lnTo>
                <a:lnTo>
                  <a:pt x="9915" y="259257"/>
                </a:lnTo>
                <a:lnTo>
                  <a:pt x="4465" y="285912"/>
                </a:lnTo>
                <a:lnTo>
                  <a:pt x="1130" y="313278"/>
                </a:lnTo>
                <a:lnTo>
                  <a:pt x="0" y="341266"/>
                </a:lnTo>
                <a:lnTo>
                  <a:pt x="1130" y="369253"/>
                </a:lnTo>
                <a:lnTo>
                  <a:pt x="4465" y="396617"/>
                </a:lnTo>
                <a:lnTo>
                  <a:pt x="9915" y="423270"/>
                </a:lnTo>
                <a:lnTo>
                  <a:pt x="17393" y="449125"/>
                </a:lnTo>
                <a:lnTo>
                  <a:pt x="26810" y="474093"/>
                </a:lnTo>
                <a:lnTo>
                  <a:pt x="38080" y="498087"/>
                </a:lnTo>
                <a:lnTo>
                  <a:pt x="51114" y="521019"/>
                </a:lnTo>
                <a:lnTo>
                  <a:pt x="65824" y="542802"/>
                </a:lnTo>
                <a:lnTo>
                  <a:pt x="82123" y="563346"/>
                </a:lnTo>
                <a:lnTo>
                  <a:pt x="99922" y="582565"/>
                </a:lnTo>
                <a:lnTo>
                  <a:pt x="119135" y="600371"/>
                </a:lnTo>
                <a:lnTo>
                  <a:pt x="139672" y="616675"/>
                </a:lnTo>
                <a:lnTo>
                  <a:pt x="161446" y="631390"/>
                </a:lnTo>
                <a:lnTo>
                  <a:pt x="184370" y="644428"/>
                </a:lnTo>
                <a:lnTo>
                  <a:pt x="208355" y="655701"/>
                </a:lnTo>
                <a:lnTo>
                  <a:pt x="233313" y="665122"/>
                </a:lnTo>
                <a:lnTo>
                  <a:pt x="259158" y="672602"/>
                </a:lnTo>
                <a:lnTo>
                  <a:pt x="285800" y="678054"/>
                </a:lnTo>
                <a:lnTo>
                  <a:pt x="313152" y="681389"/>
                </a:lnTo>
                <a:lnTo>
                  <a:pt x="341127" y="682520"/>
                </a:lnTo>
                <a:lnTo>
                  <a:pt x="369109" y="681389"/>
                </a:lnTo>
                <a:lnTo>
                  <a:pt x="396469" y="678054"/>
                </a:lnTo>
                <a:lnTo>
                  <a:pt x="423118" y="672602"/>
                </a:lnTo>
                <a:lnTo>
                  <a:pt x="448969" y="665122"/>
                </a:lnTo>
                <a:lnTo>
                  <a:pt x="473932" y="655701"/>
                </a:lnTo>
                <a:lnTo>
                  <a:pt x="497922" y="644428"/>
                </a:lnTo>
                <a:lnTo>
                  <a:pt x="520850" y="631390"/>
                </a:lnTo>
                <a:lnTo>
                  <a:pt x="542628" y="616675"/>
                </a:lnTo>
                <a:lnTo>
                  <a:pt x="563168" y="600371"/>
                </a:lnTo>
                <a:lnTo>
                  <a:pt x="582383" y="582565"/>
                </a:lnTo>
                <a:lnTo>
                  <a:pt x="600184" y="563346"/>
                </a:lnTo>
                <a:lnTo>
                  <a:pt x="616485" y="542802"/>
                </a:lnTo>
                <a:lnTo>
                  <a:pt x="631196" y="521019"/>
                </a:lnTo>
                <a:lnTo>
                  <a:pt x="644231" y="498087"/>
                </a:lnTo>
                <a:lnTo>
                  <a:pt x="655501" y="474093"/>
                </a:lnTo>
                <a:lnTo>
                  <a:pt x="664920" y="449125"/>
                </a:lnTo>
                <a:lnTo>
                  <a:pt x="672398" y="423270"/>
                </a:lnTo>
                <a:lnTo>
                  <a:pt x="677848" y="396617"/>
                </a:lnTo>
                <a:lnTo>
                  <a:pt x="681182" y="369253"/>
                </a:lnTo>
                <a:lnTo>
                  <a:pt x="682313" y="341266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50371" y="2810949"/>
            <a:ext cx="682313" cy="682521"/>
          </a:xfrm>
          <a:custGeom>
            <a:avLst/>
            <a:gdLst/>
            <a:ahLst/>
            <a:cxnLst/>
            <a:rect l="l" t="t" r="r" b="b"/>
            <a:pathLst>
              <a:path w="682313" h="682521">
                <a:moveTo>
                  <a:pt x="682313" y="341267"/>
                </a:moveTo>
                <a:lnTo>
                  <a:pt x="681182" y="369254"/>
                </a:lnTo>
                <a:lnTo>
                  <a:pt x="677848" y="396618"/>
                </a:lnTo>
                <a:lnTo>
                  <a:pt x="672398" y="423271"/>
                </a:lnTo>
                <a:lnTo>
                  <a:pt x="664920" y="449125"/>
                </a:lnTo>
                <a:lnTo>
                  <a:pt x="655501" y="474094"/>
                </a:lnTo>
                <a:lnTo>
                  <a:pt x="644231" y="498088"/>
                </a:lnTo>
                <a:lnTo>
                  <a:pt x="631196" y="521020"/>
                </a:lnTo>
                <a:lnTo>
                  <a:pt x="616485" y="542802"/>
                </a:lnTo>
                <a:lnTo>
                  <a:pt x="600184" y="563347"/>
                </a:lnTo>
                <a:lnTo>
                  <a:pt x="582383" y="582566"/>
                </a:lnTo>
                <a:lnTo>
                  <a:pt x="563168" y="600371"/>
                </a:lnTo>
                <a:lnTo>
                  <a:pt x="542628" y="616675"/>
                </a:lnTo>
                <a:lnTo>
                  <a:pt x="520850" y="631390"/>
                </a:lnTo>
                <a:lnTo>
                  <a:pt x="497922" y="644428"/>
                </a:lnTo>
                <a:lnTo>
                  <a:pt x="473933" y="655702"/>
                </a:lnTo>
                <a:lnTo>
                  <a:pt x="448969" y="665122"/>
                </a:lnTo>
                <a:lnTo>
                  <a:pt x="423118" y="672602"/>
                </a:lnTo>
                <a:lnTo>
                  <a:pt x="396469" y="678054"/>
                </a:lnTo>
                <a:lnTo>
                  <a:pt x="369110" y="681389"/>
                </a:lnTo>
                <a:lnTo>
                  <a:pt x="341127" y="682521"/>
                </a:lnTo>
                <a:lnTo>
                  <a:pt x="313152" y="681389"/>
                </a:lnTo>
                <a:lnTo>
                  <a:pt x="285800" y="678054"/>
                </a:lnTo>
                <a:lnTo>
                  <a:pt x="259158" y="672602"/>
                </a:lnTo>
                <a:lnTo>
                  <a:pt x="233314" y="665122"/>
                </a:lnTo>
                <a:lnTo>
                  <a:pt x="208355" y="655702"/>
                </a:lnTo>
                <a:lnTo>
                  <a:pt x="184370" y="644428"/>
                </a:lnTo>
                <a:lnTo>
                  <a:pt x="161447" y="631390"/>
                </a:lnTo>
                <a:lnTo>
                  <a:pt x="139672" y="616675"/>
                </a:lnTo>
                <a:lnTo>
                  <a:pt x="119135" y="600371"/>
                </a:lnTo>
                <a:lnTo>
                  <a:pt x="99923" y="582566"/>
                </a:lnTo>
                <a:lnTo>
                  <a:pt x="82123" y="563347"/>
                </a:lnTo>
                <a:lnTo>
                  <a:pt x="65824" y="542802"/>
                </a:lnTo>
                <a:lnTo>
                  <a:pt x="51114" y="521020"/>
                </a:lnTo>
                <a:lnTo>
                  <a:pt x="38080" y="498088"/>
                </a:lnTo>
                <a:lnTo>
                  <a:pt x="26810" y="474094"/>
                </a:lnTo>
                <a:lnTo>
                  <a:pt x="17393" y="449125"/>
                </a:lnTo>
                <a:lnTo>
                  <a:pt x="9915" y="423271"/>
                </a:lnTo>
                <a:lnTo>
                  <a:pt x="4465" y="396618"/>
                </a:lnTo>
                <a:lnTo>
                  <a:pt x="1131" y="369254"/>
                </a:lnTo>
                <a:lnTo>
                  <a:pt x="0" y="341267"/>
                </a:lnTo>
                <a:lnTo>
                  <a:pt x="1131" y="313279"/>
                </a:lnTo>
                <a:lnTo>
                  <a:pt x="4465" y="285913"/>
                </a:lnTo>
                <a:lnTo>
                  <a:pt x="9915" y="259258"/>
                </a:lnTo>
                <a:lnTo>
                  <a:pt x="17393" y="233402"/>
                </a:lnTo>
                <a:lnTo>
                  <a:pt x="26810" y="208433"/>
                </a:lnTo>
                <a:lnTo>
                  <a:pt x="38080" y="184437"/>
                </a:lnTo>
                <a:lnTo>
                  <a:pt x="51114" y="161504"/>
                </a:lnTo>
                <a:lnTo>
                  <a:pt x="65824" y="139721"/>
                </a:lnTo>
                <a:lnTo>
                  <a:pt x="82123" y="119176"/>
                </a:lnTo>
                <a:lnTo>
                  <a:pt x="99923" y="99956"/>
                </a:lnTo>
                <a:lnTo>
                  <a:pt x="119135" y="82150"/>
                </a:lnTo>
                <a:lnTo>
                  <a:pt x="139672" y="65846"/>
                </a:lnTo>
                <a:lnTo>
                  <a:pt x="161447" y="51130"/>
                </a:lnTo>
                <a:lnTo>
                  <a:pt x="184370" y="38092"/>
                </a:lnTo>
                <a:lnTo>
                  <a:pt x="208355" y="26819"/>
                </a:lnTo>
                <a:lnTo>
                  <a:pt x="233314" y="17398"/>
                </a:lnTo>
                <a:lnTo>
                  <a:pt x="259158" y="9918"/>
                </a:lnTo>
                <a:lnTo>
                  <a:pt x="285800" y="4466"/>
                </a:lnTo>
                <a:lnTo>
                  <a:pt x="313152" y="1131"/>
                </a:lnTo>
                <a:lnTo>
                  <a:pt x="341127" y="0"/>
                </a:lnTo>
                <a:lnTo>
                  <a:pt x="369110" y="1131"/>
                </a:lnTo>
                <a:lnTo>
                  <a:pt x="396469" y="4466"/>
                </a:lnTo>
                <a:lnTo>
                  <a:pt x="423118" y="9918"/>
                </a:lnTo>
                <a:lnTo>
                  <a:pt x="448969" y="17398"/>
                </a:lnTo>
                <a:lnTo>
                  <a:pt x="473933" y="26819"/>
                </a:lnTo>
                <a:lnTo>
                  <a:pt x="497922" y="38092"/>
                </a:lnTo>
                <a:lnTo>
                  <a:pt x="520850" y="51130"/>
                </a:lnTo>
                <a:lnTo>
                  <a:pt x="542628" y="65846"/>
                </a:lnTo>
                <a:lnTo>
                  <a:pt x="563168" y="82150"/>
                </a:lnTo>
                <a:lnTo>
                  <a:pt x="582383" y="99956"/>
                </a:lnTo>
                <a:lnTo>
                  <a:pt x="600184" y="119176"/>
                </a:lnTo>
                <a:lnTo>
                  <a:pt x="616485" y="139721"/>
                </a:lnTo>
                <a:lnTo>
                  <a:pt x="631196" y="161504"/>
                </a:lnTo>
                <a:lnTo>
                  <a:pt x="644231" y="184437"/>
                </a:lnTo>
                <a:lnTo>
                  <a:pt x="655501" y="208433"/>
                </a:lnTo>
                <a:lnTo>
                  <a:pt x="664920" y="233402"/>
                </a:lnTo>
                <a:lnTo>
                  <a:pt x="672398" y="259258"/>
                </a:lnTo>
                <a:lnTo>
                  <a:pt x="677848" y="285913"/>
                </a:lnTo>
                <a:lnTo>
                  <a:pt x="681182" y="313279"/>
                </a:lnTo>
                <a:lnTo>
                  <a:pt x="682313" y="341267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91521" y="3425775"/>
            <a:ext cx="796037" cy="520281"/>
          </a:xfrm>
          <a:custGeom>
            <a:avLst/>
            <a:gdLst/>
            <a:ahLst/>
            <a:cxnLst/>
            <a:rect l="l" t="t" r="r" b="b"/>
            <a:pathLst>
              <a:path w="796037" h="520281">
                <a:moveTo>
                  <a:pt x="796037" y="0"/>
                </a:moveTo>
                <a:lnTo>
                  <a:pt x="0" y="520281"/>
                </a:lnTo>
              </a:path>
            </a:pathLst>
          </a:custGeom>
          <a:ln w="14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59981" y="3699828"/>
            <a:ext cx="682443" cy="682632"/>
          </a:xfrm>
          <a:custGeom>
            <a:avLst/>
            <a:gdLst/>
            <a:ahLst/>
            <a:cxnLst/>
            <a:rect l="l" t="t" r="r" b="b"/>
            <a:pathLst>
              <a:path w="682443" h="682632">
                <a:moveTo>
                  <a:pt x="644173" y="498224"/>
                </a:moveTo>
                <a:lnTo>
                  <a:pt x="656034" y="472854"/>
                </a:lnTo>
                <a:lnTo>
                  <a:pt x="665652" y="447023"/>
                </a:lnTo>
                <a:lnTo>
                  <a:pt x="673064" y="420849"/>
                </a:lnTo>
                <a:lnTo>
                  <a:pt x="678308" y="394452"/>
                </a:lnTo>
                <a:lnTo>
                  <a:pt x="681422" y="367949"/>
                </a:lnTo>
                <a:lnTo>
                  <a:pt x="682443" y="341459"/>
                </a:lnTo>
                <a:lnTo>
                  <a:pt x="681409" y="315101"/>
                </a:lnTo>
                <a:lnTo>
                  <a:pt x="678358" y="288992"/>
                </a:lnTo>
                <a:lnTo>
                  <a:pt x="673327" y="263251"/>
                </a:lnTo>
                <a:lnTo>
                  <a:pt x="666354" y="237997"/>
                </a:lnTo>
                <a:lnTo>
                  <a:pt x="657476" y="213349"/>
                </a:lnTo>
                <a:lnTo>
                  <a:pt x="646731" y="189423"/>
                </a:lnTo>
                <a:lnTo>
                  <a:pt x="634156" y="166340"/>
                </a:lnTo>
                <a:lnTo>
                  <a:pt x="619790" y="144217"/>
                </a:lnTo>
                <a:lnTo>
                  <a:pt x="603670" y="123173"/>
                </a:lnTo>
                <a:lnTo>
                  <a:pt x="585833" y="103326"/>
                </a:lnTo>
                <a:lnTo>
                  <a:pt x="566317" y="84795"/>
                </a:lnTo>
                <a:lnTo>
                  <a:pt x="545160" y="67698"/>
                </a:lnTo>
                <a:lnTo>
                  <a:pt x="522399" y="52153"/>
                </a:lnTo>
                <a:lnTo>
                  <a:pt x="498071" y="38280"/>
                </a:lnTo>
                <a:lnTo>
                  <a:pt x="472710" y="26416"/>
                </a:lnTo>
                <a:lnTo>
                  <a:pt x="446888" y="16795"/>
                </a:lnTo>
                <a:lnTo>
                  <a:pt x="420724" y="9381"/>
                </a:lnTo>
                <a:lnTo>
                  <a:pt x="394336" y="4135"/>
                </a:lnTo>
                <a:lnTo>
                  <a:pt x="367842" y="1021"/>
                </a:lnTo>
                <a:lnTo>
                  <a:pt x="341361" y="0"/>
                </a:lnTo>
                <a:lnTo>
                  <a:pt x="315011" y="1034"/>
                </a:lnTo>
                <a:lnTo>
                  <a:pt x="288911" y="4087"/>
                </a:lnTo>
                <a:lnTo>
                  <a:pt x="263179" y="9120"/>
                </a:lnTo>
                <a:lnTo>
                  <a:pt x="237933" y="16096"/>
                </a:lnTo>
                <a:lnTo>
                  <a:pt x="213292" y="24978"/>
                </a:lnTo>
                <a:lnTo>
                  <a:pt x="189375" y="35727"/>
                </a:lnTo>
                <a:lnTo>
                  <a:pt x="166299" y="48307"/>
                </a:lnTo>
                <a:lnTo>
                  <a:pt x="144184" y="62679"/>
                </a:lnTo>
                <a:lnTo>
                  <a:pt x="123147" y="78806"/>
                </a:lnTo>
                <a:lnTo>
                  <a:pt x="103307" y="96651"/>
                </a:lnTo>
                <a:lnTo>
                  <a:pt x="84783" y="116176"/>
                </a:lnTo>
                <a:lnTo>
                  <a:pt x="67693" y="137342"/>
                </a:lnTo>
                <a:lnTo>
                  <a:pt x="52154" y="160113"/>
                </a:lnTo>
                <a:lnTo>
                  <a:pt x="38287" y="184452"/>
                </a:lnTo>
                <a:lnTo>
                  <a:pt x="26424" y="209820"/>
                </a:lnTo>
                <a:lnTo>
                  <a:pt x="16803" y="235648"/>
                </a:lnTo>
                <a:lnTo>
                  <a:pt x="9388" y="261819"/>
                </a:lnTo>
                <a:lnTo>
                  <a:pt x="4141" y="288214"/>
                </a:lnTo>
                <a:lnTo>
                  <a:pt x="1024" y="314714"/>
                </a:lnTo>
                <a:lnTo>
                  <a:pt x="0" y="341201"/>
                </a:lnTo>
                <a:lnTo>
                  <a:pt x="1030" y="367556"/>
                </a:lnTo>
                <a:lnTo>
                  <a:pt x="4078" y="393662"/>
                </a:lnTo>
                <a:lnTo>
                  <a:pt x="9106" y="419400"/>
                </a:lnTo>
                <a:lnTo>
                  <a:pt x="16076" y="444651"/>
                </a:lnTo>
                <a:lnTo>
                  <a:pt x="24950" y="469297"/>
                </a:lnTo>
                <a:lnTo>
                  <a:pt x="35692" y="493220"/>
                </a:lnTo>
                <a:lnTo>
                  <a:pt x="48263" y="516300"/>
                </a:lnTo>
                <a:lnTo>
                  <a:pt x="62626" y="538421"/>
                </a:lnTo>
                <a:lnTo>
                  <a:pt x="78743" y="559463"/>
                </a:lnTo>
                <a:lnTo>
                  <a:pt x="96578" y="579309"/>
                </a:lnTo>
                <a:lnTo>
                  <a:pt x="116091" y="597838"/>
                </a:lnTo>
                <a:lnTo>
                  <a:pt x="137245" y="614935"/>
                </a:lnTo>
                <a:lnTo>
                  <a:pt x="160004" y="630478"/>
                </a:lnTo>
                <a:lnTo>
                  <a:pt x="184329" y="644352"/>
                </a:lnTo>
                <a:lnTo>
                  <a:pt x="209698" y="656214"/>
                </a:lnTo>
                <a:lnTo>
                  <a:pt x="235527" y="665833"/>
                </a:lnTo>
                <a:lnTo>
                  <a:pt x="261697" y="673247"/>
                </a:lnTo>
                <a:lnTo>
                  <a:pt x="288091" y="678494"/>
                </a:lnTo>
                <a:lnTo>
                  <a:pt x="314588" y="681609"/>
                </a:lnTo>
                <a:lnTo>
                  <a:pt x="341073" y="682632"/>
                </a:lnTo>
                <a:lnTo>
                  <a:pt x="367425" y="681600"/>
                </a:lnTo>
                <a:lnTo>
                  <a:pt x="393527" y="678550"/>
                </a:lnTo>
                <a:lnTo>
                  <a:pt x="419261" y="673520"/>
                </a:lnTo>
                <a:lnTo>
                  <a:pt x="444508" y="666547"/>
                </a:lnTo>
                <a:lnTo>
                  <a:pt x="469150" y="657668"/>
                </a:lnTo>
                <a:lnTo>
                  <a:pt x="493068" y="646923"/>
                </a:lnTo>
                <a:lnTo>
                  <a:pt x="516145" y="634347"/>
                </a:lnTo>
                <a:lnTo>
                  <a:pt x="538261" y="619978"/>
                </a:lnTo>
                <a:lnTo>
                  <a:pt x="559299" y="603855"/>
                </a:lnTo>
                <a:lnTo>
                  <a:pt x="579141" y="586013"/>
                </a:lnTo>
                <a:lnTo>
                  <a:pt x="597667" y="566492"/>
                </a:lnTo>
                <a:lnTo>
                  <a:pt x="614760" y="545329"/>
                </a:lnTo>
                <a:lnTo>
                  <a:pt x="630302" y="522560"/>
                </a:lnTo>
                <a:lnTo>
                  <a:pt x="644173" y="498224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59981" y="3699828"/>
            <a:ext cx="682443" cy="682633"/>
          </a:xfrm>
          <a:custGeom>
            <a:avLst/>
            <a:gdLst/>
            <a:ahLst/>
            <a:cxnLst/>
            <a:rect l="l" t="t" r="r" b="b"/>
            <a:pathLst>
              <a:path w="682443" h="682633">
                <a:moveTo>
                  <a:pt x="644173" y="498224"/>
                </a:moveTo>
                <a:lnTo>
                  <a:pt x="630301" y="522560"/>
                </a:lnTo>
                <a:lnTo>
                  <a:pt x="614760" y="545329"/>
                </a:lnTo>
                <a:lnTo>
                  <a:pt x="597667" y="566492"/>
                </a:lnTo>
                <a:lnTo>
                  <a:pt x="579140" y="586013"/>
                </a:lnTo>
                <a:lnTo>
                  <a:pt x="559299" y="603855"/>
                </a:lnTo>
                <a:lnTo>
                  <a:pt x="538261" y="619978"/>
                </a:lnTo>
                <a:lnTo>
                  <a:pt x="516145" y="634347"/>
                </a:lnTo>
                <a:lnTo>
                  <a:pt x="493068" y="646923"/>
                </a:lnTo>
                <a:lnTo>
                  <a:pt x="469150" y="657668"/>
                </a:lnTo>
                <a:lnTo>
                  <a:pt x="444508" y="666547"/>
                </a:lnTo>
                <a:lnTo>
                  <a:pt x="419261" y="673520"/>
                </a:lnTo>
                <a:lnTo>
                  <a:pt x="393527" y="678550"/>
                </a:lnTo>
                <a:lnTo>
                  <a:pt x="367425" y="681600"/>
                </a:lnTo>
                <a:lnTo>
                  <a:pt x="341073" y="682633"/>
                </a:lnTo>
                <a:lnTo>
                  <a:pt x="314588" y="681610"/>
                </a:lnTo>
                <a:lnTo>
                  <a:pt x="288090" y="678494"/>
                </a:lnTo>
                <a:lnTo>
                  <a:pt x="261697" y="673248"/>
                </a:lnTo>
                <a:lnTo>
                  <a:pt x="235527" y="665834"/>
                </a:lnTo>
                <a:lnTo>
                  <a:pt x="209698" y="656214"/>
                </a:lnTo>
                <a:lnTo>
                  <a:pt x="184329" y="644352"/>
                </a:lnTo>
                <a:lnTo>
                  <a:pt x="160004" y="630478"/>
                </a:lnTo>
                <a:lnTo>
                  <a:pt x="137245" y="614935"/>
                </a:lnTo>
                <a:lnTo>
                  <a:pt x="116091" y="597839"/>
                </a:lnTo>
                <a:lnTo>
                  <a:pt x="96577" y="579309"/>
                </a:lnTo>
                <a:lnTo>
                  <a:pt x="78743" y="559464"/>
                </a:lnTo>
                <a:lnTo>
                  <a:pt x="62626" y="538421"/>
                </a:lnTo>
                <a:lnTo>
                  <a:pt x="48263" y="516301"/>
                </a:lnTo>
                <a:lnTo>
                  <a:pt x="35692" y="493220"/>
                </a:lnTo>
                <a:lnTo>
                  <a:pt x="24950" y="469297"/>
                </a:lnTo>
                <a:lnTo>
                  <a:pt x="16076" y="444651"/>
                </a:lnTo>
                <a:lnTo>
                  <a:pt x="9106" y="419400"/>
                </a:lnTo>
                <a:lnTo>
                  <a:pt x="4078" y="393662"/>
                </a:lnTo>
                <a:lnTo>
                  <a:pt x="1030" y="367556"/>
                </a:lnTo>
                <a:lnTo>
                  <a:pt x="0" y="341201"/>
                </a:lnTo>
                <a:lnTo>
                  <a:pt x="1024" y="314714"/>
                </a:lnTo>
                <a:lnTo>
                  <a:pt x="4141" y="288214"/>
                </a:lnTo>
                <a:lnTo>
                  <a:pt x="9388" y="261819"/>
                </a:lnTo>
                <a:lnTo>
                  <a:pt x="16803" y="235648"/>
                </a:lnTo>
                <a:lnTo>
                  <a:pt x="26423" y="209820"/>
                </a:lnTo>
                <a:lnTo>
                  <a:pt x="38286" y="184452"/>
                </a:lnTo>
                <a:lnTo>
                  <a:pt x="52154" y="160113"/>
                </a:lnTo>
                <a:lnTo>
                  <a:pt x="67692" y="137342"/>
                </a:lnTo>
                <a:lnTo>
                  <a:pt x="84783" y="116175"/>
                </a:lnTo>
                <a:lnTo>
                  <a:pt x="103307" y="96651"/>
                </a:lnTo>
                <a:lnTo>
                  <a:pt x="123147" y="78806"/>
                </a:lnTo>
                <a:lnTo>
                  <a:pt x="144184" y="62679"/>
                </a:lnTo>
                <a:lnTo>
                  <a:pt x="166299" y="48307"/>
                </a:lnTo>
                <a:lnTo>
                  <a:pt x="189375" y="35727"/>
                </a:lnTo>
                <a:lnTo>
                  <a:pt x="213292" y="24978"/>
                </a:lnTo>
                <a:lnTo>
                  <a:pt x="237933" y="16096"/>
                </a:lnTo>
                <a:lnTo>
                  <a:pt x="263178" y="9120"/>
                </a:lnTo>
                <a:lnTo>
                  <a:pt x="288911" y="4087"/>
                </a:lnTo>
                <a:lnTo>
                  <a:pt x="315011" y="1034"/>
                </a:lnTo>
                <a:lnTo>
                  <a:pt x="341361" y="0"/>
                </a:lnTo>
                <a:lnTo>
                  <a:pt x="367842" y="1021"/>
                </a:lnTo>
                <a:lnTo>
                  <a:pt x="394336" y="4135"/>
                </a:lnTo>
                <a:lnTo>
                  <a:pt x="420724" y="9381"/>
                </a:lnTo>
                <a:lnTo>
                  <a:pt x="446889" y="16795"/>
                </a:lnTo>
                <a:lnTo>
                  <a:pt x="472711" y="26416"/>
                </a:lnTo>
                <a:lnTo>
                  <a:pt x="498072" y="38280"/>
                </a:lnTo>
                <a:lnTo>
                  <a:pt x="522399" y="52154"/>
                </a:lnTo>
                <a:lnTo>
                  <a:pt x="545160" y="67698"/>
                </a:lnTo>
                <a:lnTo>
                  <a:pt x="566317" y="84795"/>
                </a:lnTo>
                <a:lnTo>
                  <a:pt x="585833" y="103326"/>
                </a:lnTo>
                <a:lnTo>
                  <a:pt x="603670" y="123173"/>
                </a:lnTo>
                <a:lnTo>
                  <a:pt x="619791" y="144217"/>
                </a:lnTo>
                <a:lnTo>
                  <a:pt x="634157" y="166340"/>
                </a:lnTo>
                <a:lnTo>
                  <a:pt x="646731" y="189423"/>
                </a:lnTo>
                <a:lnTo>
                  <a:pt x="657476" y="213349"/>
                </a:lnTo>
                <a:lnTo>
                  <a:pt x="666354" y="237997"/>
                </a:lnTo>
                <a:lnTo>
                  <a:pt x="673327" y="263251"/>
                </a:lnTo>
                <a:lnTo>
                  <a:pt x="678358" y="288992"/>
                </a:lnTo>
                <a:lnTo>
                  <a:pt x="681409" y="315101"/>
                </a:lnTo>
                <a:lnTo>
                  <a:pt x="682443" y="341459"/>
                </a:lnTo>
                <a:lnTo>
                  <a:pt x="681422" y="367949"/>
                </a:lnTo>
                <a:lnTo>
                  <a:pt x="678308" y="394452"/>
                </a:lnTo>
                <a:lnTo>
                  <a:pt x="673063" y="420849"/>
                </a:lnTo>
                <a:lnTo>
                  <a:pt x="665651" y="447023"/>
                </a:lnTo>
                <a:lnTo>
                  <a:pt x="656034" y="472854"/>
                </a:lnTo>
                <a:lnTo>
                  <a:pt x="644173" y="498224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501203" y="3157212"/>
            <a:ext cx="0" cy="532383"/>
          </a:xfrm>
          <a:custGeom>
            <a:avLst/>
            <a:gdLst/>
            <a:ahLst/>
            <a:cxnLst/>
            <a:rect l="l" t="t" r="r" b="b"/>
            <a:pathLst>
              <a:path h="532383">
                <a:moveTo>
                  <a:pt x="0" y="0"/>
                </a:moveTo>
                <a:lnTo>
                  <a:pt x="0" y="532383"/>
                </a:lnTo>
              </a:path>
            </a:pathLst>
          </a:custGeom>
          <a:ln w="14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60046" y="2402031"/>
            <a:ext cx="682299" cy="682506"/>
          </a:xfrm>
          <a:custGeom>
            <a:avLst/>
            <a:gdLst/>
            <a:ahLst/>
            <a:cxnLst/>
            <a:rect l="l" t="t" r="r" b="b"/>
            <a:pathLst>
              <a:path w="682299" h="682506">
                <a:moveTo>
                  <a:pt x="682299" y="341252"/>
                </a:moveTo>
                <a:lnTo>
                  <a:pt x="681168" y="313266"/>
                </a:lnTo>
                <a:lnTo>
                  <a:pt x="677834" y="285902"/>
                </a:lnTo>
                <a:lnTo>
                  <a:pt x="672385" y="259249"/>
                </a:lnTo>
                <a:lnTo>
                  <a:pt x="664907" y="233394"/>
                </a:lnTo>
                <a:lnTo>
                  <a:pt x="655490" y="208426"/>
                </a:lnTo>
                <a:lnTo>
                  <a:pt x="644220" y="184432"/>
                </a:lnTo>
                <a:lnTo>
                  <a:pt x="631186" y="161500"/>
                </a:lnTo>
                <a:lnTo>
                  <a:pt x="616476" y="139718"/>
                </a:lnTo>
                <a:lnTo>
                  <a:pt x="600177" y="119173"/>
                </a:lnTo>
                <a:lnTo>
                  <a:pt x="582376" y="99954"/>
                </a:lnTo>
                <a:lnTo>
                  <a:pt x="563163" y="82149"/>
                </a:lnTo>
                <a:lnTo>
                  <a:pt x="542624" y="65845"/>
                </a:lnTo>
                <a:lnTo>
                  <a:pt x="520847" y="51130"/>
                </a:lnTo>
                <a:lnTo>
                  <a:pt x="497920" y="38092"/>
                </a:lnTo>
                <a:lnTo>
                  <a:pt x="473931" y="26818"/>
                </a:lnTo>
                <a:lnTo>
                  <a:pt x="448968" y="17398"/>
                </a:lnTo>
                <a:lnTo>
                  <a:pt x="423119" y="9918"/>
                </a:lnTo>
                <a:lnTo>
                  <a:pt x="396470" y="4466"/>
                </a:lnTo>
                <a:lnTo>
                  <a:pt x="369111" y="1131"/>
                </a:lnTo>
                <a:lnTo>
                  <a:pt x="341128" y="0"/>
                </a:lnTo>
                <a:lnTo>
                  <a:pt x="313151" y="1131"/>
                </a:lnTo>
                <a:lnTo>
                  <a:pt x="285798" y="4466"/>
                </a:lnTo>
                <a:lnTo>
                  <a:pt x="259154" y="9918"/>
                </a:lnTo>
                <a:lnTo>
                  <a:pt x="233309" y="17398"/>
                </a:lnTo>
                <a:lnTo>
                  <a:pt x="208350" y="26818"/>
                </a:lnTo>
                <a:lnTo>
                  <a:pt x="184364" y="38092"/>
                </a:lnTo>
                <a:lnTo>
                  <a:pt x="161441" y="51130"/>
                </a:lnTo>
                <a:lnTo>
                  <a:pt x="139667" y="65845"/>
                </a:lnTo>
                <a:lnTo>
                  <a:pt x="119130" y="82149"/>
                </a:lnTo>
                <a:lnTo>
                  <a:pt x="99918" y="99954"/>
                </a:lnTo>
                <a:lnTo>
                  <a:pt x="82119" y="119173"/>
                </a:lnTo>
                <a:lnTo>
                  <a:pt x="65821" y="139718"/>
                </a:lnTo>
                <a:lnTo>
                  <a:pt x="51111" y="161500"/>
                </a:lnTo>
                <a:lnTo>
                  <a:pt x="38078" y="184432"/>
                </a:lnTo>
                <a:lnTo>
                  <a:pt x="26809" y="208426"/>
                </a:lnTo>
                <a:lnTo>
                  <a:pt x="17391" y="233394"/>
                </a:lnTo>
                <a:lnTo>
                  <a:pt x="9914" y="259249"/>
                </a:lnTo>
                <a:lnTo>
                  <a:pt x="4465" y="285902"/>
                </a:lnTo>
                <a:lnTo>
                  <a:pt x="1130" y="313266"/>
                </a:lnTo>
                <a:lnTo>
                  <a:pt x="0" y="341252"/>
                </a:lnTo>
                <a:lnTo>
                  <a:pt x="1130" y="369241"/>
                </a:lnTo>
                <a:lnTo>
                  <a:pt x="4465" y="396606"/>
                </a:lnTo>
                <a:lnTo>
                  <a:pt x="9914" y="423261"/>
                </a:lnTo>
                <a:lnTo>
                  <a:pt x="17391" y="449116"/>
                </a:lnTo>
                <a:lnTo>
                  <a:pt x="26809" y="474085"/>
                </a:lnTo>
                <a:lnTo>
                  <a:pt x="38078" y="498080"/>
                </a:lnTo>
                <a:lnTo>
                  <a:pt x="51111" y="521012"/>
                </a:lnTo>
                <a:lnTo>
                  <a:pt x="65821" y="542794"/>
                </a:lnTo>
                <a:lnTo>
                  <a:pt x="82119" y="563338"/>
                </a:lnTo>
                <a:lnTo>
                  <a:pt x="99918" y="582557"/>
                </a:lnTo>
                <a:lnTo>
                  <a:pt x="119130" y="600362"/>
                </a:lnTo>
                <a:lnTo>
                  <a:pt x="139667" y="616665"/>
                </a:lnTo>
                <a:lnTo>
                  <a:pt x="161441" y="631380"/>
                </a:lnTo>
                <a:lnTo>
                  <a:pt x="184364" y="644417"/>
                </a:lnTo>
                <a:lnTo>
                  <a:pt x="208350" y="655689"/>
                </a:lnTo>
                <a:lnTo>
                  <a:pt x="233309" y="665109"/>
                </a:lnTo>
                <a:lnTo>
                  <a:pt x="259154" y="672589"/>
                </a:lnTo>
                <a:lnTo>
                  <a:pt x="285798" y="678040"/>
                </a:lnTo>
                <a:lnTo>
                  <a:pt x="313151" y="681375"/>
                </a:lnTo>
                <a:lnTo>
                  <a:pt x="341128" y="682506"/>
                </a:lnTo>
                <a:lnTo>
                  <a:pt x="369111" y="681375"/>
                </a:lnTo>
                <a:lnTo>
                  <a:pt x="396470" y="678040"/>
                </a:lnTo>
                <a:lnTo>
                  <a:pt x="423119" y="672589"/>
                </a:lnTo>
                <a:lnTo>
                  <a:pt x="448968" y="665109"/>
                </a:lnTo>
                <a:lnTo>
                  <a:pt x="473931" y="655689"/>
                </a:lnTo>
                <a:lnTo>
                  <a:pt x="497920" y="644417"/>
                </a:lnTo>
                <a:lnTo>
                  <a:pt x="520847" y="631380"/>
                </a:lnTo>
                <a:lnTo>
                  <a:pt x="542624" y="616665"/>
                </a:lnTo>
                <a:lnTo>
                  <a:pt x="563163" y="600362"/>
                </a:lnTo>
                <a:lnTo>
                  <a:pt x="582376" y="582557"/>
                </a:lnTo>
                <a:lnTo>
                  <a:pt x="600177" y="563338"/>
                </a:lnTo>
                <a:lnTo>
                  <a:pt x="616476" y="542794"/>
                </a:lnTo>
                <a:lnTo>
                  <a:pt x="631186" y="521012"/>
                </a:lnTo>
                <a:lnTo>
                  <a:pt x="644220" y="498080"/>
                </a:lnTo>
                <a:lnTo>
                  <a:pt x="655490" y="474085"/>
                </a:lnTo>
                <a:lnTo>
                  <a:pt x="664907" y="449116"/>
                </a:lnTo>
                <a:lnTo>
                  <a:pt x="672385" y="423261"/>
                </a:lnTo>
                <a:lnTo>
                  <a:pt x="677834" y="396606"/>
                </a:lnTo>
                <a:lnTo>
                  <a:pt x="681168" y="369241"/>
                </a:lnTo>
                <a:lnTo>
                  <a:pt x="682299" y="341252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60047" y="2402030"/>
            <a:ext cx="682299" cy="682506"/>
          </a:xfrm>
          <a:custGeom>
            <a:avLst/>
            <a:gdLst/>
            <a:ahLst/>
            <a:cxnLst/>
            <a:rect l="l" t="t" r="r" b="b"/>
            <a:pathLst>
              <a:path w="682299" h="682506">
                <a:moveTo>
                  <a:pt x="682299" y="341253"/>
                </a:moveTo>
                <a:lnTo>
                  <a:pt x="681168" y="369241"/>
                </a:lnTo>
                <a:lnTo>
                  <a:pt x="677834" y="396607"/>
                </a:lnTo>
                <a:lnTo>
                  <a:pt x="672384" y="423261"/>
                </a:lnTo>
                <a:lnTo>
                  <a:pt x="664907" y="449116"/>
                </a:lnTo>
                <a:lnTo>
                  <a:pt x="655489" y="474085"/>
                </a:lnTo>
                <a:lnTo>
                  <a:pt x="644220" y="498080"/>
                </a:lnTo>
                <a:lnTo>
                  <a:pt x="631186" y="521012"/>
                </a:lnTo>
                <a:lnTo>
                  <a:pt x="616475" y="542794"/>
                </a:lnTo>
                <a:lnTo>
                  <a:pt x="600176" y="563338"/>
                </a:lnTo>
                <a:lnTo>
                  <a:pt x="582376" y="582556"/>
                </a:lnTo>
                <a:lnTo>
                  <a:pt x="563162" y="600361"/>
                </a:lnTo>
                <a:lnTo>
                  <a:pt x="542623" y="616665"/>
                </a:lnTo>
                <a:lnTo>
                  <a:pt x="520846" y="631379"/>
                </a:lnTo>
                <a:lnTo>
                  <a:pt x="497919" y="644416"/>
                </a:lnTo>
                <a:lnTo>
                  <a:pt x="473931" y="655689"/>
                </a:lnTo>
                <a:lnTo>
                  <a:pt x="448968" y="665109"/>
                </a:lnTo>
                <a:lnTo>
                  <a:pt x="423118" y="672588"/>
                </a:lnTo>
                <a:lnTo>
                  <a:pt x="396469" y="678040"/>
                </a:lnTo>
                <a:lnTo>
                  <a:pt x="369110" y="681375"/>
                </a:lnTo>
                <a:lnTo>
                  <a:pt x="341127" y="682506"/>
                </a:lnTo>
                <a:lnTo>
                  <a:pt x="313151" y="681375"/>
                </a:lnTo>
                <a:lnTo>
                  <a:pt x="285797" y="678040"/>
                </a:lnTo>
                <a:lnTo>
                  <a:pt x="259153" y="672588"/>
                </a:lnTo>
                <a:lnTo>
                  <a:pt x="233308" y="665109"/>
                </a:lnTo>
                <a:lnTo>
                  <a:pt x="208349" y="655689"/>
                </a:lnTo>
                <a:lnTo>
                  <a:pt x="184364" y="644416"/>
                </a:lnTo>
                <a:lnTo>
                  <a:pt x="161440" y="631379"/>
                </a:lnTo>
                <a:lnTo>
                  <a:pt x="139666" y="616665"/>
                </a:lnTo>
                <a:lnTo>
                  <a:pt x="119129" y="600361"/>
                </a:lnTo>
                <a:lnTo>
                  <a:pt x="99917" y="582556"/>
                </a:lnTo>
                <a:lnTo>
                  <a:pt x="82118" y="563338"/>
                </a:lnTo>
                <a:lnTo>
                  <a:pt x="65820" y="542794"/>
                </a:lnTo>
                <a:lnTo>
                  <a:pt x="51111" y="521012"/>
                </a:lnTo>
                <a:lnTo>
                  <a:pt x="38077" y="498080"/>
                </a:lnTo>
                <a:lnTo>
                  <a:pt x="26808" y="474085"/>
                </a:lnTo>
                <a:lnTo>
                  <a:pt x="17391" y="449116"/>
                </a:lnTo>
                <a:lnTo>
                  <a:pt x="9914" y="423261"/>
                </a:lnTo>
                <a:lnTo>
                  <a:pt x="4465" y="396607"/>
                </a:lnTo>
                <a:lnTo>
                  <a:pt x="1130" y="369241"/>
                </a:lnTo>
                <a:lnTo>
                  <a:pt x="0" y="341253"/>
                </a:lnTo>
                <a:lnTo>
                  <a:pt x="1130" y="313266"/>
                </a:lnTo>
                <a:lnTo>
                  <a:pt x="4465" y="285902"/>
                </a:lnTo>
                <a:lnTo>
                  <a:pt x="9914" y="259249"/>
                </a:lnTo>
                <a:lnTo>
                  <a:pt x="17391" y="233395"/>
                </a:lnTo>
                <a:lnTo>
                  <a:pt x="26808" y="208426"/>
                </a:lnTo>
                <a:lnTo>
                  <a:pt x="38077" y="184432"/>
                </a:lnTo>
                <a:lnTo>
                  <a:pt x="51111" y="161500"/>
                </a:lnTo>
                <a:lnTo>
                  <a:pt x="65820" y="139718"/>
                </a:lnTo>
                <a:lnTo>
                  <a:pt x="82118" y="119173"/>
                </a:lnTo>
                <a:lnTo>
                  <a:pt x="99917" y="99955"/>
                </a:lnTo>
                <a:lnTo>
                  <a:pt x="119129" y="82149"/>
                </a:lnTo>
                <a:lnTo>
                  <a:pt x="139666" y="65845"/>
                </a:lnTo>
                <a:lnTo>
                  <a:pt x="161440" y="51130"/>
                </a:lnTo>
                <a:lnTo>
                  <a:pt x="184364" y="38092"/>
                </a:lnTo>
                <a:lnTo>
                  <a:pt x="208349" y="26818"/>
                </a:lnTo>
                <a:lnTo>
                  <a:pt x="233308" y="17398"/>
                </a:lnTo>
                <a:lnTo>
                  <a:pt x="259153" y="9918"/>
                </a:lnTo>
                <a:lnTo>
                  <a:pt x="285797" y="4466"/>
                </a:lnTo>
                <a:lnTo>
                  <a:pt x="313151" y="1131"/>
                </a:lnTo>
                <a:lnTo>
                  <a:pt x="341127" y="0"/>
                </a:lnTo>
                <a:lnTo>
                  <a:pt x="369110" y="1131"/>
                </a:lnTo>
                <a:lnTo>
                  <a:pt x="396469" y="4466"/>
                </a:lnTo>
                <a:lnTo>
                  <a:pt x="423118" y="9918"/>
                </a:lnTo>
                <a:lnTo>
                  <a:pt x="448968" y="17398"/>
                </a:lnTo>
                <a:lnTo>
                  <a:pt x="473931" y="26818"/>
                </a:lnTo>
                <a:lnTo>
                  <a:pt x="497919" y="38092"/>
                </a:lnTo>
                <a:lnTo>
                  <a:pt x="520846" y="51130"/>
                </a:lnTo>
                <a:lnTo>
                  <a:pt x="542623" y="65845"/>
                </a:lnTo>
                <a:lnTo>
                  <a:pt x="563162" y="82149"/>
                </a:lnTo>
                <a:lnTo>
                  <a:pt x="582376" y="99955"/>
                </a:lnTo>
                <a:lnTo>
                  <a:pt x="600176" y="119173"/>
                </a:lnTo>
                <a:lnTo>
                  <a:pt x="616475" y="139718"/>
                </a:lnTo>
                <a:lnTo>
                  <a:pt x="631186" y="161500"/>
                </a:lnTo>
                <a:lnTo>
                  <a:pt x="644220" y="184432"/>
                </a:lnTo>
                <a:lnTo>
                  <a:pt x="655489" y="208426"/>
                </a:lnTo>
                <a:lnTo>
                  <a:pt x="664907" y="233395"/>
                </a:lnTo>
                <a:lnTo>
                  <a:pt x="672384" y="259249"/>
                </a:lnTo>
                <a:lnTo>
                  <a:pt x="677834" y="285902"/>
                </a:lnTo>
                <a:lnTo>
                  <a:pt x="681168" y="313266"/>
                </a:lnTo>
                <a:lnTo>
                  <a:pt x="682299" y="341253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01203" y="1969259"/>
            <a:ext cx="0" cy="429511"/>
          </a:xfrm>
          <a:custGeom>
            <a:avLst/>
            <a:gdLst/>
            <a:ahLst/>
            <a:cxnLst/>
            <a:rect l="l" t="t" r="r" b="b"/>
            <a:pathLst>
              <a:path h="429511">
                <a:moveTo>
                  <a:pt x="0" y="0"/>
                </a:moveTo>
                <a:lnTo>
                  <a:pt x="0" y="429511"/>
                </a:lnTo>
              </a:path>
            </a:pathLst>
          </a:custGeom>
          <a:ln w="14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85356" y="1896041"/>
            <a:ext cx="1031664" cy="0"/>
          </a:xfrm>
          <a:custGeom>
            <a:avLst/>
            <a:gdLst/>
            <a:ahLst/>
            <a:cxnLst/>
            <a:rect l="l" t="t" r="r" b="b"/>
            <a:pathLst>
              <a:path w="1031664">
                <a:moveTo>
                  <a:pt x="0" y="0"/>
                </a:moveTo>
                <a:lnTo>
                  <a:pt x="1031664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75640" y="1932348"/>
            <a:ext cx="51288" cy="44415"/>
          </a:xfrm>
          <a:custGeom>
            <a:avLst/>
            <a:gdLst/>
            <a:ahLst/>
            <a:cxnLst/>
            <a:rect l="l" t="t" r="r" b="b"/>
            <a:pathLst>
              <a:path w="51288" h="44415">
                <a:moveTo>
                  <a:pt x="51288" y="44415"/>
                </a:moveTo>
                <a:lnTo>
                  <a:pt x="25637" y="0"/>
                </a:lnTo>
                <a:lnTo>
                  <a:pt x="0" y="44415"/>
                </a:lnTo>
                <a:lnTo>
                  <a:pt x="51288" y="44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75640" y="3120302"/>
            <a:ext cx="51288" cy="44414"/>
          </a:xfrm>
          <a:custGeom>
            <a:avLst/>
            <a:gdLst/>
            <a:ahLst/>
            <a:cxnLst/>
            <a:rect l="l" t="t" r="r" b="b"/>
            <a:pathLst>
              <a:path w="51288" h="44414">
                <a:moveTo>
                  <a:pt x="51288" y="44414"/>
                </a:moveTo>
                <a:lnTo>
                  <a:pt x="25637" y="0"/>
                </a:lnTo>
                <a:lnTo>
                  <a:pt x="0" y="44414"/>
                </a:lnTo>
                <a:lnTo>
                  <a:pt x="51288" y="44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60583" y="3920412"/>
            <a:ext cx="51201" cy="45751"/>
          </a:xfrm>
          <a:custGeom>
            <a:avLst/>
            <a:gdLst/>
            <a:ahLst/>
            <a:cxnLst/>
            <a:rect l="l" t="t" r="r" b="b"/>
            <a:pathLst>
              <a:path w="51201" h="45751">
                <a:moveTo>
                  <a:pt x="23155" y="0"/>
                </a:moveTo>
                <a:lnTo>
                  <a:pt x="0" y="45751"/>
                </a:lnTo>
                <a:lnTo>
                  <a:pt x="51201" y="42917"/>
                </a:lnTo>
                <a:lnTo>
                  <a:pt x="23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14922" y="3270895"/>
            <a:ext cx="779313" cy="504212"/>
          </a:xfrm>
          <a:custGeom>
            <a:avLst/>
            <a:gdLst/>
            <a:ahLst/>
            <a:cxnLst/>
            <a:rect l="l" t="t" r="r" b="b"/>
            <a:pathLst>
              <a:path w="779313" h="504212">
                <a:moveTo>
                  <a:pt x="779313" y="0"/>
                </a:moveTo>
                <a:lnTo>
                  <a:pt x="0" y="504212"/>
                </a:lnTo>
              </a:path>
            </a:pathLst>
          </a:custGeom>
          <a:ln w="14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74045" y="3250904"/>
            <a:ext cx="51216" cy="45664"/>
          </a:xfrm>
          <a:custGeom>
            <a:avLst/>
            <a:gdLst/>
            <a:ahLst/>
            <a:cxnLst/>
            <a:rect l="l" t="t" r="r" b="b"/>
            <a:pathLst>
              <a:path w="51216" h="45664">
                <a:moveTo>
                  <a:pt x="27870" y="45664"/>
                </a:moveTo>
                <a:lnTo>
                  <a:pt x="51216" y="0"/>
                </a:lnTo>
                <a:lnTo>
                  <a:pt x="0" y="2585"/>
                </a:lnTo>
                <a:lnTo>
                  <a:pt x="27870" y="45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81354" y="4135307"/>
            <a:ext cx="586915" cy="379720"/>
          </a:xfrm>
          <a:custGeom>
            <a:avLst/>
            <a:gdLst/>
            <a:ahLst/>
            <a:cxnLst/>
            <a:rect l="l" t="t" r="r" b="b"/>
            <a:pathLst>
              <a:path w="586915" h="379720">
                <a:moveTo>
                  <a:pt x="586915" y="0"/>
                </a:moveTo>
                <a:lnTo>
                  <a:pt x="0" y="379720"/>
                </a:lnTo>
              </a:path>
            </a:pathLst>
          </a:custGeom>
          <a:ln w="14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50328" y="4489353"/>
            <a:ext cx="51201" cy="45650"/>
          </a:xfrm>
          <a:custGeom>
            <a:avLst/>
            <a:gdLst/>
            <a:ahLst/>
            <a:cxnLst/>
            <a:rect l="l" t="t" r="r" b="b"/>
            <a:pathLst>
              <a:path w="51201" h="45650">
                <a:moveTo>
                  <a:pt x="23375" y="0"/>
                </a:moveTo>
                <a:lnTo>
                  <a:pt x="0" y="45650"/>
                </a:lnTo>
                <a:lnTo>
                  <a:pt x="51201" y="43064"/>
                </a:lnTo>
                <a:lnTo>
                  <a:pt x="23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668706" y="4358016"/>
            <a:ext cx="588133" cy="380513"/>
          </a:xfrm>
          <a:custGeom>
            <a:avLst/>
            <a:gdLst/>
            <a:ahLst/>
            <a:cxnLst/>
            <a:rect l="l" t="t" r="r" b="b"/>
            <a:pathLst>
              <a:path w="588133" h="380513">
                <a:moveTo>
                  <a:pt x="588133" y="0"/>
                </a:moveTo>
                <a:lnTo>
                  <a:pt x="0" y="380513"/>
                </a:lnTo>
              </a:path>
            </a:pathLst>
          </a:custGeom>
          <a:ln w="14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36651" y="4338041"/>
            <a:ext cx="51201" cy="45648"/>
          </a:xfrm>
          <a:custGeom>
            <a:avLst/>
            <a:gdLst/>
            <a:ahLst/>
            <a:cxnLst/>
            <a:rect l="l" t="t" r="r" b="b"/>
            <a:pathLst>
              <a:path w="51201" h="45648">
                <a:moveTo>
                  <a:pt x="27839" y="45648"/>
                </a:moveTo>
                <a:lnTo>
                  <a:pt x="51201" y="0"/>
                </a:lnTo>
                <a:lnTo>
                  <a:pt x="0" y="2584"/>
                </a:lnTo>
                <a:lnTo>
                  <a:pt x="27839" y="4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03525" y="4590845"/>
            <a:ext cx="682299" cy="682520"/>
          </a:xfrm>
          <a:custGeom>
            <a:avLst/>
            <a:gdLst/>
            <a:ahLst/>
            <a:cxnLst/>
            <a:rect l="l" t="t" r="r" b="b"/>
            <a:pathLst>
              <a:path w="682299" h="682520">
                <a:moveTo>
                  <a:pt x="682299" y="341268"/>
                </a:moveTo>
                <a:lnTo>
                  <a:pt x="681168" y="313277"/>
                </a:lnTo>
                <a:lnTo>
                  <a:pt x="677834" y="285910"/>
                </a:lnTo>
                <a:lnTo>
                  <a:pt x="672385" y="259254"/>
                </a:lnTo>
                <a:lnTo>
                  <a:pt x="664907" y="233397"/>
                </a:lnTo>
                <a:lnTo>
                  <a:pt x="655490" y="208426"/>
                </a:lnTo>
                <a:lnTo>
                  <a:pt x="644220" y="184431"/>
                </a:lnTo>
                <a:lnTo>
                  <a:pt x="631186" y="161498"/>
                </a:lnTo>
                <a:lnTo>
                  <a:pt x="616475" y="139715"/>
                </a:lnTo>
                <a:lnTo>
                  <a:pt x="600176" y="119170"/>
                </a:lnTo>
                <a:lnTo>
                  <a:pt x="582376" y="99951"/>
                </a:lnTo>
                <a:lnTo>
                  <a:pt x="563162" y="82146"/>
                </a:lnTo>
                <a:lnTo>
                  <a:pt x="542623" y="65842"/>
                </a:lnTo>
                <a:lnTo>
                  <a:pt x="520846" y="51127"/>
                </a:lnTo>
                <a:lnTo>
                  <a:pt x="497919" y="38089"/>
                </a:lnTo>
                <a:lnTo>
                  <a:pt x="473930" y="26817"/>
                </a:lnTo>
                <a:lnTo>
                  <a:pt x="448967" y="17397"/>
                </a:lnTo>
                <a:lnTo>
                  <a:pt x="423117" y="9917"/>
                </a:lnTo>
                <a:lnTo>
                  <a:pt x="396469" y="4466"/>
                </a:lnTo>
                <a:lnTo>
                  <a:pt x="369109" y="1131"/>
                </a:lnTo>
                <a:lnTo>
                  <a:pt x="341127" y="0"/>
                </a:lnTo>
                <a:lnTo>
                  <a:pt x="313150" y="1131"/>
                </a:lnTo>
                <a:lnTo>
                  <a:pt x="285796" y="4466"/>
                </a:lnTo>
                <a:lnTo>
                  <a:pt x="259153" y="9917"/>
                </a:lnTo>
                <a:lnTo>
                  <a:pt x="233308" y="17397"/>
                </a:lnTo>
                <a:lnTo>
                  <a:pt x="208349" y="26817"/>
                </a:lnTo>
                <a:lnTo>
                  <a:pt x="184363" y="38089"/>
                </a:lnTo>
                <a:lnTo>
                  <a:pt x="161440" y="51127"/>
                </a:lnTo>
                <a:lnTo>
                  <a:pt x="139666" y="65842"/>
                </a:lnTo>
                <a:lnTo>
                  <a:pt x="119129" y="82146"/>
                </a:lnTo>
                <a:lnTo>
                  <a:pt x="99917" y="99951"/>
                </a:lnTo>
                <a:lnTo>
                  <a:pt x="82118" y="119170"/>
                </a:lnTo>
                <a:lnTo>
                  <a:pt x="65820" y="139715"/>
                </a:lnTo>
                <a:lnTo>
                  <a:pt x="51111" y="161498"/>
                </a:lnTo>
                <a:lnTo>
                  <a:pt x="38077" y="184431"/>
                </a:lnTo>
                <a:lnTo>
                  <a:pt x="26808" y="208426"/>
                </a:lnTo>
                <a:lnTo>
                  <a:pt x="17391" y="233397"/>
                </a:lnTo>
                <a:lnTo>
                  <a:pt x="9914" y="259254"/>
                </a:lnTo>
                <a:lnTo>
                  <a:pt x="4465" y="285910"/>
                </a:lnTo>
                <a:lnTo>
                  <a:pt x="1130" y="313277"/>
                </a:lnTo>
                <a:lnTo>
                  <a:pt x="0" y="341268"/>
                </a:lnTo>
                <a:lnTo>
                  <a:pt x="1130" y="369254"/>
                </a:lnTo>
                <a:lnTo>
                  <a:pt x="4465" y="396618"/>
                </a:lnTo>
                <a:lnTo>
                  <a:pt x="9914" y="423271"/>
                </a:lnTo>
                <a:lnTo>
                  <a:pt x="17391" y="449126"/>
                </a:lnTo>
                <a:lnTo>
                  <a:pt x="26808" y="474094"/>
                </a:lnTo>
                <a:lnTo>
                  <a:pt x="38077" y="498088"/>
                </a:lnTo>
                <a:lnTo>
                  <a:pt x="51111" y="521020"/>
                </a:lnTo>
                <a:lnTo>
                  <a:pt x="65820" y="542802"/>
                </a:lnTo>
                <a:lnTo>
                  <a:pt x="82118" y="563347"/>
                </a:lnTo>
                <a:lnTo>
                  <a:pt x="99917" y="582566"/>
                </a:lnTo>
                <a:lnTo>
                  <a:pt x="119129" y="600371"/>
                </a:lnTo>
                <a:lnTo>
                  <a:pt x="139666" y="616675"/>
                </a:lnTo>
                <a:lnTo>
                  <a:pt x="161440" y="631390"/>
                </a:lnTo>
                <a:lnTo>
                  <a:pt x="184363" y="644428"/>
                </a:lnTo>
                <a:lnTo>
                  <a:pt x="208349" y="655701"/>
                </a:lnTo>
                <a:lnTo>
                  <a:pt x="233308" y="665122"/>
                </a:lnTo>
                <a:lnTo>
                  <a:pt x="259153" y="672602"/>
                </a:lnTo>
                <a:lnTo>
                  <a:pt x="285796" y="678054"/>
                </a:lnTo>
                <a:lnTo>
                  <a:pt x="313150" y="681389"/>
                </a:lnTo>
                <a:lnTo>
                  <a:pt x="341127" y="682520"/>
                </a:lnTo>
                <a:lnTo>
                  <a:pt x="369109" y="681389"/>
                </a:lnTo>
                <a:lnTo>
                  <a:pt x="396469" y="678054"/>
                </a:lnTo>
                <a:lnTo>
                  <a:pt x="423117" y="672602"/>
                </a:lnTo>
                <a:lnTo>
                  <a:pt x="448967" y="665122"/>
                </a:lnTo>
                <a:lnTo>
                  <a:pt x="473930" y="655701"/>
                </a:lnTo>
                <a:lnTo>
                  <a:pt x="497919" y="644428"/>
                </a:lnTo>
                <a:lnTo>
                  <a:pt x="520846" y="631390"/>
                </a:lnTo>
                <a:lnTo>
                  <a:pt x="542623" y="616675"/>
                </a:lnTo>
                <a:lnTo>
                  <a:pt x="563162" y="600371"/>
                </a:lnTo>
                <a:lnTo>
                  <a:pt x="582376" y="582566"/>
                </a:lnTo>
                <a:lnTo>
                  <a:pt x="600176" y="563347"/>
                </a:lnTo>
                <a:lnTo>
                  <a:pt x="616475" y="542802"/>
                </a:lnTo>
                <a:lnTo>
                  <a:pt x="631186" y="521020"/>
                </a:lnTo>
                <a:lnTo>
                  <a:pt x="644220" y="498088"/>
                </a:lnTo>
                <a:lnTo>
                  <a:pt x="655490" y="474094"/>
                </a:lnTo>
                <a:lnTo>
                  <a:pt x="664907" y="449126"/>
                </a:lnTo>
                <a:lnTo>
                  <a:pt x="672385" y="423271"/>
                </a:lnTo>
                <a:lnTo>
                  <a:pt x="677834" y="396618"/>
                </a:lnTo>
                <a:lnTo>
                  <a:pt x="681168" y="369254"/>
                </a:lnTo>
                <a:lnTo>
                  <a:pt x="682299" y="341268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03525" y="4590845"/>
            <a:ext cx="682299" cy="682521"/>
          </a:xfrm>
          <a:custGeom>
            <a:avLst/>
            <a:gdLst/>
            <a:ahLst/>
            <a:cxnLst/>
            <a:rect l="l" t="t" r="r" b="b"/>
            <a:pathLst>
              <a:path w="682299" h="682521">
                <a:moveTo>
                  <a:pt x="682299" y="341267"/>
                </a:moveTo>
                <a:lnTo>
                  <a:pt x="681168" y="369254"/>
                </a:lnTo>
                <a:lnTo>
                  <a:pt x="677834" y="396618"/>
                </a:lnTo>
                <a:lnTo>
                  <a:pt x="672384" y="423271"/>
                </a:lnTo>
                <a:lnTo>
                  <a:pt x="664907" y="449125"/>
                </a:lnTo>
                <a:lnTo>
                  <a:pt x="655489" y="474094"/>
                </a:lnTo>
                <a:lnTo>
                  <a:pt x="644220" y="498088"/>
                </a:lnTo>
                <a:lnTo>
                  <a:pt x="631186" y="521020"/>
                </a:lnTo>
                <a:lnTo>
                  <a:pt x="616475" y="542802"/>
                </a:lnTo>
                <a:lnTo>
                  <a:pt x="600176" y="563347"/>
                </a:lnTo>
                <a:lnTo>
                  <a:pt x="582376" y="582566"/>
                </a:lnTo>
                <a:lnTo>
                  <a:pt x="563162" y="600371"/>
                </a:lnTo>
                <a:lnTo>
                  <a:pt x="542623" y="616675"/>
                </a:lnTo>
                <a:lnTo>
                  <a:pt x="520846" y="631390"/>
                </a:lnTo>
                <a:lnTo>
                  <a:pt x="497920" y="644428"/>
                </a:lnTo>
                <a:lnTo>
                  <a:pt x="473931" y="655702"/>
                </a:lnTo>
                <a:lnTo>
                  <a:pt x="448968" y="665122"/>
                </a:lnTo>
                <a:lnTo>
                  <a:pt x="423118" y="672602"/>
                </a:lnTo>
                <a:lnTo>
                  <a:pt x="396469" y="678054"/>
                </a:lnTo>
                <a:lnTo>
                  <a:pt x="369110" y="681389"/>
                </a:lnTo>
                <a:lnTo>
                  <a:pt x="341127" y="682521"/>
                </a:lnTo>
                <a:lnTo>
                  <a:pt x="313151" y="681389"/>
                </a:lnTo>
                <a:lnTo>
                  <a:pt x="285797" y="678054"/>
                </a:lnTo>
                <a:lnTo>
                  <a:pt x="259154" y="672602"/>
                </a:lnTo>
                <a:lnTo>
                  <a:pt x="233308" y="665122"/>
                </a:lnTo>
                <a:lnTo>
                  <a:pt x="208349" y="655702"/>
                </a:lnTo>
                <a:lnTo>
                  <a:pt x="184364" y="644428"/>
                </a:lnTo>
                <a:lnTo>
                  <a:pt x="161440" y="631390"/>
                </a:lnTo>
                <a:lnTo>
                  <a:pt x="139666" y="616675"/>
                </a:lnTo>
                <a:lnTo>
                  <a:pt x="119129" y="600371"/>
                </a:lnTo>
                <a:lnTo>
                  <a:pt x="99917" y="582566"/>
                </a:lnTo>
                <a:lnTo>
                  <a:pt x="82118" y="563347"/>
                </a:lnTo>
                <a:lnTo>
                  <a:pt x="65820" y="542802"/>
                </a:lnTo>
                <a:lnTo>
                  <a:pt x="51111" y="521020"/>
                </a:lnTo>
                <a:lnTo>
                  <a:pt x="38077" y="498088"/>
                </a:lnTo>
                <a:lnTo>
                  <a:pt x="26808" y="474094"/>
                </a:lnTo>
                <a:lnTo>
                  <a:pt x="17391" y="449125"/>
                </a:lnTo>
                <a:lnTo>
                  <a:pt x="9914" y="423271"/>
                </a:lnTo>
                <a:lnTo>
                  <a:pt x="4465" y="396618"/>
                </a:lnTo>
                <a:lnTo>
                  <a:pt x="1130" y="369254"/>
                </a:lnTo>
                <a:lnTo>
                  <a:pt x="0" y="341267"/>
                </a:lnTo>
                <a:lnTo>
                  <a:pt x="1130" y="313277"/>
                </a:lnTo>
                <a:lnTo>
                  <a:pt x="4465" y="285910"/>
                </a:lnTo>
                <a:lnTo>
                  <a:pt x="9914" y="259254"/>
                </a:lnTo>
                <a:lnTo>
                  <a:pt x="17391" y="233397"/>
                </a:lnTo>
                <a:lnTo>
                  <a:pt x="26808" y="208426"/>
                </a:lnTo>
                <a:lnTo>
                  <a:pt x="38077" y="184431"/>
                </a:lnTo>
                <a:lnTo>
                  <a:pt x="51111" y="161498"/>
                </a:lnTo>
                <a:lnTo>
                  <a:pt x="65820" y="139715"/>
                </a:lnTo>
                <a:lnTo>
                  <a:pt x="82118" y="119170"/>
                </a:lnTo>
                <a:lnTo>
                  <a:pt x="99917" y="99951"/>
                </a:lnTo>
                <a:lnTo>
                  <a:pt x="119129" y="82146"/>
                </a:lnTo>
                <a:lnTo>
                  <a:pt x="139666" y="65842"/>
                </a:lnTo>
                <a:lnTo>
                  <a:pt x="161440" y="51127"/>
                </a:lnTo>
                <a:lnTo>
                  <a:pt x="184364" y="38089"/>
                </a:lnTo>
                <a:lnTo>
                  <a:pt x="208349" y="26817"/>
                </a:lnTo>
                <a:lnTo>
                  <a:pt x="233308" y="17397"/>
                </a:lnTo>
                <a:lnTo>
                  <a:pt x="259154" y="9917"/>
                </a:lnTo>
                <a:lnTo>
                  <a:pt x="285797" y="4466"/>
                </a:lnTo>
                <a:lnTo>
                  <a:pt x="313151" y="1131"/>
                </a:lnTo>
                <a:lnTo>
                  <a:pt x="341127" y="0"/>
                </a:lnTo>
                <a:lnTo>
                  <a:pt x="369110" y="1131"/>
                </a:lnTo>
                <a:lnTo>
                  <a:pt x="396469" y="4466"/>
                </a:lnTo>
                <a:lnTo>
                  <a:pt x="423118" y="9917"/>
                </a:lnTo>
                <a:lnTo>
                  <a:pt x="448968" y="17397"/>
                </a:lnTo>
                <a:lnTo>
                  <a:pt x="473931" y="26817"/>
                </a:lnTo>
                <a:lnTo>
                  <a:pt x="497920" y="38089"/>
                </a:lnTo>
                <a:lnTo>
                  <a:pt x="520846" y="51127"/>
                </a:lnTo>
                <a:lnTo>
                  <a:pt x="542623" y="65842"/>
                </a:lnTo>
                <a:lnTo>
                  <a:pt x="563162" y="82146"/>
                </a:lnTo>
                <a:lnTo>
                  <a:pt x="582376" y="99951"/>
                </a:lnTo>
                <a:lnTo>
                  <a:pt x="600176" y="119170"/>
                </a:lnTo>
                <a:lnTo>
                  <a:pt x="616475" y="139715"/>
                </a:lnTo>
                <a:lnTo>
                  <a:pt x="631186" y="161498"/>
                </a:lnTo>
                <a:lnTo>
                  <a:pt x="644220" y="184431"/>
                </a:lnTo>
                <a:lnTo>
                  <a:pt x="655489" y="208426"/>
                </a:lnTo>
                <a:lnTo>
                  <a:pt x="664907" y="233397"/>
                </a:lnTo>
                <a:lnTo>
                  <a:pt x="672384" y="259254"/>
                </a:lnTo>
                <a:lnTo>
                  <a:pt x="677834" y="285910"/>
                </a:lnTo>
                <a:lnTo>
                  <a:pt x="681168" y="313277"/>
                </a:lnTo>
                <a:lnTo>
                  <a:pt x="682299" y="341267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762165" y="5252583"/>
            <a:ext cx="0" cy="548716"/>
          </a:xfrm>
          <a:custGeom>
            <a:avLst/>
            <a:gdLst/>
            <a:ahLst/>
            <a:cxnLst/>
            <a:rect l="l" t="t" r="r" b="b"/>
            <a:pathLst>
              <a:path h="548716">
                <a:moveTo>
                  <a:pt x="0" y="0"/>
                </a:moveTo>
                <a:lnTo>
                  <a:pt x="0" y="548716"/>
                </a:lnTo>
              </a:path>
            </a:pathLst>
          </a:custGeom>
          <a:ln w="14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28835" y="5875061"/>
            <a:ext cx="1031664" cy="0"/>
          </a:xfrm>
          <a:custGeom>
            <a:avLst/>
            <a:gdLst/>
            <a:ahLst/>
            <a:cxnLst/>
            <a:rect l="l" t="t" r="r" b="b"/>
            <a:pathLst>
              <a:path w="1031664">
                <a:moveTo>
                  <a:pt x="0" y="0"/>
                </a:moveTo>
                <a:lnTo>
                  <a:pt x="1031664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736454" y="5793809"/>
            <a:ext cx="51259" cy="44400"/>
          </a:xfrm>
          <a:custGeom>
            <a:avLst/>
            <a:gdLst/>
            <a:ahLst/>
            <a:cxnLst/>
            <a:rect l="l" t="t" r="r" b="b"/>
            <a:pathLst>
              <a:path w="51259" h="44400">
                <a:moveTo>
                  <a:pt x="0" y="0"/>
                </a:moveTo>
                <a:lnTo>
                  <a:pt x="25622" y="44400"/>
                </a:lnTo>
                <a:lnTo>
                  <a:pt x="51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27140" y="5327990"/>
            <a:ext cx="0" cy="547071"/>
          </a:xfrm>
          <a:custGeom>
            <a:avLst/>
            <a:gdLst/>
            <a:ahLst/>
            <a:cxnLst/>
            <a:rect l="l" t="t" r="r" b="b"/>
            <a:pathLst>
              <a:path h="547071">
                <a:moveTo>
                  <a:pt x="0" y="0"/>
                </a:moveTo>
                <a:lnTo>
                  <a:pt x="0" y="547071"/>
                </a:lnTo>
              </a:path>
            </a:pathLst>
          </a:custGeom>
          <a:ln w="14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01576" y="5291094"/>
            <a:ext cx="51274" cy="44401"/>
          </a:xfrm>
          <a:custGeom>
            <a:avLst/>
            <a:gdLst/>
            <a:ahLst/>
            <a:cxnLst/>
            <a:rect l="l" t="t" r="r" b="b"/>
            <a:pathLst>
              <a:path w="51274" h="44401">
                <a:moveTo>
                  <a:pt x="51274" y="44401"/>
                </a:moveTo>
                <a:lnTo>
                  <a:pt x="25637" y="0"/>
                </a:lnTo>
                <a:lnTo>
                  <a:pt x="0" y="44401"/>
                </a:lnTo>
                <a:lnTo>
                  <a:pt x="51274" y="44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74152" y="5049658"/>
            <a:ext cx="1050165" cy="0"/>
          </a:xfrm>
          <a:custGeom>
            <a:avLst/>
            <a:gdLst/>
            <a:ahLst/>
            <a:cxnLst/>
            <a:rect l="l" t="t" r="r" b="b"/>
            <a:pathLst>
              <a:path w="1050165">
                <a:moveTo>
                  <a:pt x="1050165" y="0"/>
                </a:moveTo>
                <a:lnTo>
                  <a:pt x="0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37250" y="5023925"/>
            <a:ext cx="44418" cy="51274"/>
          </a:xfrm>
          <a:custGeom>
            <a:avLst/>
            <a:gdLst/>
            <a:ahLst/>
            <a:cxnLst/>
            <a:rect l="l" t="t" r="r" b="b"/>
            <a:pathLst>
              <a:path w="44418" h="51274">
                <a:moveTo>
                  <a:pt x="44418" y="0"/>
                </a:moveTo>
                <a:lnTo>
                  <a:pt x="0" y="25645"/>
                </a:lnTo>
                <a:lnTo>
                  <a:pt x="44418" y="51274"/>
                </a:lnTo>
                <a:lnTo>
                  <a:pt x="44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12583" y="4814553"/>
            <a:ext cx="1052676" cy="0"/>
          </a:xfrm>
          <a:custGeom>
            <a:avLst/>
            <a:gdLst/>
            <a:ahLst/>
            <a:cxnLst/>
            <a:rect l="l" t="t" r="r" b="b"/>
            <a:pathLst>
              <a:path w="1052676">
                <a:moveTo>
                  <a:pt x="1052676" y="0"/>
                </a:moveTo>
                <a:lnTo>
                  <a:pt x="0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57770" y="4789011"/>
            <a:ext cx="44389" cy="51274"/>
          </a:xfrm>
          <a:custGeom>
            <a:avLst/>
            <a:gdLst/>
            <a:ahLst/>
            <a:cxnLst/>
            <a:rect l="l" t="t" r="r" b="b"/>
            <a:pathLst>
              <a:path w="44389" h="51274">
                <a:moveTo>
                  <a:pt x="0" y="51274"/>
                </a:moveTo>
                <a:lnTo>
                  <a:pt x="44389" y="25629"/>
                </a:lnTo>
                <a:lnTo>
                  <a:pt x="0" y="0"/>
                </a:lnTo>
                <a:lnTo>
                  <a:pt x="0" y="51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50371" y="4588863"/>
            <a:ext cx="682313" cy="682476"/>
          </a:xfrm>
          <a:custGeom>
            <a:avLst/>
            <a:gdLst/>
            <a:ahLst/>
            <a:cxnLst/>
            <a:rect l="l" t="t" r="r" b="b"/>
            <a:pathLst>
              <a:path w="682313" h="682476">
                <a:moveTo>
                  <a:pt x="682313" y="341223"/>
                </a:moveTo>
                <a:lnTo>
                  <a:pt x="681182" y="313239"/>
                </a:lnTo>
                <a:lnTo>
                  <a:pt x="677848" y="285877"/>
                </a:lnTo>
                <a:lnTo>
                  <a:pt x="672398" y="259226"/>
                </a:lnTo>
                <a:lnTo>
                  <a:pt x="664920" y="233374"/>
                </a:lnTo>
                <a:lnTo>
                  <a:pt x="655501" y="208408"/>
                </a:lnTo>
                <a:lnTo>
                  <a:pt x="644231" y="184416"/>
                </a:lnTo>
                <a:lnTo>
                  <a:pt x="631196" y="161486"/>
                </a:lnTo>
                <a:lnTo>
                  <a:pt x="616485" y="139705"/>
                </a:lnTo>
                <a:lnTo>
                  <a:pt x="600184" y="119163"/>
                </a:lnTo>
                <a:lnTo>
                  <a:pt x="582383" y="99945"/>
                </a:lnTo>
                <a:lnTo>
                  <a:pt x="563168" y="82141"/>
                </a:lnTo>
                <a:lnTo>
                  <a:pt x="542628" y="65839"/>
                </a:lnTo>
                <a:lnTo>
                  <a:pt x="520850" y="51125"/>
                </a:lnTo>
                <a:lnTo>
                  <a:pt x="497922" y="38088"/>
                </a:lnTo>
                <a:lnTo>
                  <a:pt x="473932" y="26816"/>
                </a:lnTo>
                <a:lnTo>
                  <a:pt x="448969" y="17396"/>
                </a:lnTo>
                <a:lnTo>
                  <a:pt x="423118" y="9917"/>
                </a:lnTo>
                <a:lnTo>
                  <a:pt x="396469" y="4466"/>
                </a:lnTo>
                <a:lnTo>
                  <a:pt x="369109" y="1131"/>
                </a:lnTo>
                <a:lnTo>
                  <a:pt x="341127" y="0"/>
                </a:lnTo>
                <a:lnTo>
                  <a:pt x="313152" y="1131"/>
                </a:lnTo>
                <a:lnTo>
                  <a:pt x="285800" y="4466"/>
                </a:lnTo>
                <a:lnTo>
                  <a:pt x="259158" y="9917"/>
                </a:lnTo>
                <a:lnTo>
                  <a:pt x="233313" y="17396"/>
                </a:lnTo>
                <a:lnTo>
                  <a:pt x="208355" y="26816"/>
                </a:lnTo>
                <a:lnTo>
                  <a:pt x="184370" y="38088"/>
                </a:lnTo>
                <a:lnTo>
                  <a:pt x="161446" y="51125"/>
                </a:lnTo>
                <a:lnTo>
                  <a:pt x="139672" y="65839"/>
                </a:lnTo>
                <a:lnTo>
                  <a:pt x="119135" y="82141"/>
                </a:lnTo>
                <a:lnTo>
                  <a:pt x="99922" y="99945"/>
                </a:lnTo>
                <a:lnTo>
                  <a:pt x="82123" y="119163"/>
                </a:lnTo>
                <a:lnTo>
                  <a:pt x="65824" y="139705"/>
                </a:lnTo>
                <a:lnTo>
                  <a:pt x="51114" y="161486"/>
                </a:lnTo>
                <a:lnTo>
                  <a:pt x="38080" y="184416"/>
                </a:lnTo>
                <a:lnTo>
                  <a:pt x="26810" y="208408"/>
                </a:lnTo>
                <a:lnTo>
                  <a:pt x="17393" y="233374"/>
                </a:lnTo>
                <a:lnTo>
                  <a:pt x="9915" y="259226"/>
                </a:lnTo>
                <a:lnTo>
                  <a:pt x="4465" y="285877"/>
                </a:lnTo>
                <a:lnTo>
                  <a:pt x="1130" y="313239"/>
                </a:lnTo>
                <a:lnTo>
                  <a:pt x="0" y="341223"/>
                </a:lnTo>
                <a:lnTo>
                  <a:pt x="1130" y="369212"/>
                </a:lnTo>
                <a:lnTo>
                  <a:pt x="4465" y="396577"/>
                </a:lnTo>
                <a:lnTo>
                  <a:pt x="9915" y="423231"/>
                </a:lnTo>
                <a:lnTo>
                  <a:pt x="17393" y="449087"/>
                </a:lnTo>
                <a:lnTo>
                  <a:pt x="26810" y="474055"/>
                </a:lnTo>
                <a:lnTo>
                  <a:pt x="38080" y="498050"/>
                </a:lnTo>
                <a:lnTo>
                  <a:pt x="51114" y="520982"/>
                </a:lnTo>
                <a:lnTo>
                  <a:pt x="65824" y="542764"/>
                </a:lnTo>
                <a:lnTo>
                  <a:pt x="82123" y="563308"/>
                </a:lnTo>
                <a:lnTo>
                  <a:pt x="99922" y="582526"/>
                </a:lnTo>
                <a:lnTo>
                  <a:pt x="119135" y="600331"/>
                </a:lnTo>
                <a:lnTo>
                  <a:pt x="139672" y="616635"/>
                </a:lnTo>
                <a:lnTo>
                  <a:pt x="161446" y="631349"/>
                </a:lnTo>
                <a:lnTo>
                  <a:pt x="184370" y="644386"/>
                </a:lnTo>
                <a:lnTo>
                  <a:pt x="208355" y="655659"/>
                </a:lnTo>
                <a:lnTo>
                  <a:pt x="233313" y="665079"/>
                </a:lnTo>
                <a:lnTo>
                  <a:pt x="259158" y="672558"/>
                </a:lnTo>
                <a:lnTo>
                  <a:pt x="285800" y="678010"/>
                </a:lnTo>
                <a:lnTo>
                  <a:pt x="313152" y="681345"/>
                </a:lnTo>
                <a:lnTo>
                  <a:pt x="341127" y="682476"/>
                </a:lnTo>
                <a:lnTo>
                  <a:pt x="369109" y="681345"/>
                </a:lnTo>
                <a:lnTo>
                  <a:pt x="396469" y="678010"/>
                </a:lnTo>
                <a:lnTo>
                  <a:pt x="423118" y="672558"/>
                </a:lnTo>
                <a:lnTo>
                  <a:pt x="448969" y="665079"/>
                </a:lnTo>
                <a:lnTo>
                  <a:pt x="473932" y="655659"/>
                </a:lnTo>
                <a:lnTo>
                  <a:pt x="497922" y="644386"/>
                </a:lnTo>
                <a:lnTo>
                  <a:pt x="520850" y="631349"/>
                </a:lnTo>
                <a:lnTo>
                  <a:pt x="542628" y="616635"/>
                </a:lnTo>
                <a:lnTo>
                  <a:pt x="563168" y="600331"/>
                </a:lnTo>
                <a:lnTo>
                  <a:pt x="582383" y="582526"/>
                </a:lnTo>
                <a:lnTo>
                  <a:pt x="600184" y="563308"/>
                </a:lnTo>
                <a:lnTo>
                  <a:pt x="616485" y="542764"/>
                </a:lnTo>
                <a:lnTo>
                  <a:pt x="631196" y="520982"/>
                </a:lnTo>
                <a:lnTo>
                  <a:pt x="644231" y="498050"/>
                </a:lnTo>
                <a:lnTo>
                  <a:pt x="655501" y="474055"/>
                </a:lnTo>
                <a:lnTo>
                  <a:pt x="664920" y="449087"/>
                </a:lnTo>
                <a:lnTo>
                  <a:pt x="672398" y="423231"/>
                </a:lnTo>
                <a:lnTo>
                  <a:pt x="677848" y="396577"/>
                </a:lnTo>
                <a:lnTo>
                  <a:pt x="681182" y="369212"/>
                </a:lnTo>
                <a:lnTo>
                  <a:pt x="682313" y="341223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50371" y="4588862"/>
            <a:ext cx="682313" cy="682477"/>
          </a:xfrm>
          <a:custGeom>
            <a:avLst/>
            <a:gdLst/>
            <a:ahLst/>
            <a:cxnLst/>
            <a:rect l="l" t="t" r="r" b="b"/>
            <a:pathLst>
              <a:path w="682313" h="682477">
                <a:moveTo>
                  <a:pt x="682313" y="341223"/>
                </a:moveTo>
                <a:lnTo>
                  <a:pt x="681182" y="369212"/>
                </a:lnTo>
                <a:lnTo>
                  <a:pt x="677848" y="396577"/>
                </a:lnTo>
                <a:lnTo>
                  <a:pt x="672398" y="423231"/>
                </a:lnTo>
                <a:lnTo>
                  <a:pt x="664920" y="449087"/>
                </a:lnTo>
                <a:lnTo>
                  <a:pt x="655501" y="474056"/>
                </a:lnTo>
                <a:lnTo>
                  <a:pt x="644231" y="498050"/>
                </a:lnTo>
                <a:lnTo>
                  <a:pt x="631196" y="520982"/>
                </a:lnTo>
                <a:lnTo>
                  <a:pt x="616485" y="542764"/>
                </a:lnTo>
                <a:lnTo>
                  <a:pt x="600184" y="563309"/>
                </a:lnTo>
                <a:lnTo>
                  <a:pt x="582383" y="582527"/>
                </a:lnTo>
                <a:lnTo>
                  <a:pt x="563168" y="600332"/>
                </a:lnTo>
                <a:lnTo>
                  <a:pt x="542628" y="616635"/>
                </a:lnTo>
                <a:lnTo>
                  <a:pt x="520850" y="631350"/>
                </a:lnTo>
                <a:lnTo>
                  <a:pt x="497922" y="644387"/>
                </a:lnTo>
                <a:lnTo>
                  <a:pt x="473933" y="655660"/>
                </a:lnTo>
                <a:lnTo>
                  <a:pt x="448969" y="665080"/>
                </a:lnTo>
                <a:lnTo>
                  <a:pt x="423118" y="672559"/>
                </a:lnTo>
                <a:lnTo>
                  <a:pt x="396469" y="678010"/>
                </a:lnTo>
                <a:lnTo>
                  <a:pt x="369110" y="681345"/>
                </a:lnTo>
                <a:lnTo>
                  <a:pt x="341127" y="682477"/>
                </a:lnTo>
                <a:lnTo>
                  <a:pt x="313152" y="681345"/>
                </a:lnTo>
                <a:lnTo>
                  <a:pt x="285800" y="678010"/>
                </a:lnTo>
                <a:lnTo>
                  <a:pt x="259158" y="672559"/>
                </a:lnTo>
                <a:lnTo>
                  <a:pt x="233314" y="665080"/>
                </a:lnTo>
                <a:lnTo>
                  <a:pt x="208355" y="655660"/>
                </a:lnTo>
                <a:lnTo>
                  <a:pt x="184370" y="644387"/>
                </a:lnTo>
                <a:lnTo>
                  <a:pt x="161447" y="631350"/>
                </a:lnTo>
                <a:lnTo>
                  <a:pt x="139672" y="616635"/>
                </a:lnTo>
                <a:lnTo>
                  <a:pt x="119135" y="600332"/>
                </a:lnTo>
                <a:lnTo>
                  <a:pt x="99923" y="582527"/>
                </a:lnTo>
                <a:lnTo>
                  <a:pt x="82123" y="563309"/>
                </a:lnTo>
                <a:lnTo>
                  <a:pt x="65824" y="542764"/>
                </a:lnTo>
                <a:lnTo>
                  <a:pt x="51114" y="520982"/>
                </a:lnTo>
                <a:lnTo>
                  <a:pt x="38080" y="498050"/>
                </a:lnTo>
                <a:lnTo>
                  <a:pt x="26810" y="474056"/>
                </a:lnTo>
                <a:lnTo>
                  <a:pt x="17393" y="449087"/>
                </a:lnTo>
                <a:lnTo>
                  <a:pt x="9915" y="423231"/>
                </a:lnTo>
                <a:lnTo>
                  <a:pt x="4465" y="396577"/>
                </a:lnTo>
                <a:lnTo>
                  <a:pt x="1131" y="369212"/>
                </a:lnTo>
                <a:lnTo>
                  <a:pt x="0" y="341223"/>
                </a:lnTo>
                <a:lnTo>
                  <a:pt x="1131" y="313239"/>
                </a:lnTo>
                <a:lnTo>
                  <a:pt x="4465" y="285877"/>
                </a:lnTo>
                <a:lnTo>
                  <a:pt x="9915" y="259227"/>
                </a:lnTo>
                <a:lnTo>
                  <a:pt x="17393" y="233374"/>
                </a:lnTo>
                <a:lnTo>
                  <a:pt x="26810" y="208408"/>
                </a:lnTo>
                <a:lnTo>
                  <a:pt x="38080" y="184416"/>
                </a:lnTo>
                <a:lnTo>
                  <a:pt x="51114" y="161486"/>
                </a:lnTo>
                <a:lnTo>
                  <a:pt x="65824" y="139705"/>
                </a:lnTo>
                <a:lnTo>
                  <a:pt x="82123" y="119163"/>
                </a:lnTo>
                <a:lnTo>
                  <a:pt x="99923" y="99945"/>
                </a:lnTo>
                <a:lnTo>
                  <a:pt x="119135" y="82142"/>
                </a:lnTo>
                <a:lnTo>
                  <a:pt x="139672" y="65839"/>
                </a:lnTo>
                <a:lnTo>
                  <a:pt x="161447" y="51125"/>
                </a:lnTo>
                <a:lnTo>
                  <a:pt x="184370" y="38088"/>
                </a:lnTo>
                <a:lnTo>
                  <a:pt x="208355" y="26816"/>
                </a:lnTo>
                <a:lnTo>
                  <a:pt x="233314" y="17396"/>
                </a:lnTo>
                <a:lnTo>
                  <a:pt x="259158" y="9917"/>
                </a:lnTo>
                <a:lnTo>
                  <a:pt x="285800" y="4466"/>
                </a:lnTo>
                <a:lnTo>
                  <a:pt x="313152" y="1131"/>
                </a:lnTo>
                <a:lnTo>
                  <a:pt x="341127" y="0"/>
                </a:lnTo>
                <a:lnTo>
                  <a:pt x="369110" y="1131"/>
                </a:lnTo>
                <a:lnTo>
                  <a:pt x="396469" y="4466"/>
                </a:lnTo>
                <a:lnTo>
                  <a:pt x="423118" y="9917"/>
                </a:lnTo>
                <a:lnTo>
                  <a:pt x="448969" y="17396"/>
                </a:lnTo>
                <a:lnTo>
                  <a:pt x="473933" y="26816"/>
                </a:lnTo>
                <a:lnTo>
                  <a:pt x="497922" y="38088"/>
                </a:lnTo>
                <a:lnTo>
                  <a:pt x="520850" y="51125"/>
                </a:lnTo>
                <a:lnTo>
                  <a:pt x="542628" y="65839"/>
                </a:lnTo>
                <a:lnTo>
                  <a:pt x="563168" y="82142"/>
                </a:lnTo>
                <a:lnTo>
                  <a:pt x="582383" y="99945"/>
                </a:lnTo>
                <a:lnTo>
                  <a:pt x="600184" y="119163"/>
                </a:lnTo>
                <a:lnTo>
                  <a:pt x="616485" y="139705"/>
                </a:lnTo>
                <a:lnTo>
                  <a:pt x="631196" y="161486"/>
                </a:lnTo>
                <a:lnTo>
                  <a:pt x="644231" y="184416"/>
                </a:lnTo>
                <a:lnTo>
                  <a:pt x="655501" y="208408"/>
                </a:lnTo>
                <a:lnTo>
                  <a:pt x="664920" y="233374"/>
                </a:lnTo>
                <a:lnTo>
                  <a:pt x="672398" y="259227"/>
                </a:lnTo>
                <a:lnTo>
                  <a:pt x="677848" y="285877"/>
                </a:lnTo>
                <a:lnTo>
                  <a:pt x="681182" y="313239"/>
                </a:lnTo>
                <a:lnTo>
                  <a:pt x="682313" y="341223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88922" y="4139772"/>
            <a:ext cx="798636" cy="516755"/>
          </a:xfrm>
          <a:custGeom>
            <a:avLst/>
            <a:gdLst/>
            <a:ahLst/>
            <a:cxnLst/>
            <a:rect l="l" t="t" r="r" b="b"/>
            <a:pathLst>
              <a:path w="798636" h="516755">
                <a:moveTo>
                  <a:pt x="798636" y="516755"/>
                </a:moveTo>
                <a:lnTo>
                  <a:pt x="0" y="0"/>
                </a:lnTo>
              </a:path>
            </a:pathLst>
          </a:custGeom>
          <a:ln w="14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57983" y="4119651"/>
            <a:ext cx="51216" cy="45662"/>
          </a:xfrm>
          <a:custGeom>
            <a:avLst/>
            <a:gdLst/>
            <a:ahLst/>
            <a:cxnLst/>
            <a:rect l="l" t="t" r="r" b="b"/>
            <a:pathLst>
              <a:path w="51216" h="45662">
                <a:moveTo>
                  <a:pt x="51216" y="2599"/>
                </a:moveTo>
                <a:lnTo>
                  <a:pt x="0" y="0"/>
                </a:lnTo>
                <a:lnTo>
                  <a:pt x="23361" y="45662"/>
                </a:lnTo>
                <a:lnTo>
                  <a:pt x="51216" y="2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714922" y="4307197"/>
            <a:ext cx="793776" cy="518783"/>
          </a:xfrm>
          <a:custGeom>
            <a:avLst/>
            <a:gdLst/>
            <a:ahLst/>
            <a:cxnLst/>
            <a:rect l="l" t="t" r="r" b="b"/>
            <a:pathLst>
              <a:path w="793776" h="518783">
                <a:moveTo>
                  <a:pt x="793776" y="518783"/>
                </a:moveTo>
                <a:lnTo>
                  <a:pt x="0" y="0"/>
                </a:lnTo>
              </a:path>
            </a:pathLst>
          </a:custGeom>
          <a:ln w="14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88377" y="4800483"/>
            <a:ext cx="51172" cy="45751"/>
          </a:xfrm>
          <a:custGeom>
            <a:avLst/>
            <a:gdLst/>
            <a:ahLst/>
            <a:cxnLst/>
            <a:rect l="l" t="t" r="r" b="b"/>
            <a:pathLst>
              <a:path w="51172" h="45751">
                <a:moveTo>
                  <a:pt x="0" y="42931"/>
                </a:moveTo>
                <a:lnTo>
                  <a:pt x="51172" y="45751"/>
                </a:lnTo>
                <a:lnTo>
                  <a:pt x="28030" y="0"/>
                </a:lnTo>
                <a:lnTo>
                  <a:pt x="0" y="42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28835" y="4320680"/>
            <a:ext cx="1031664" cy="0"/>
          </a:xfrm>
          <a:custGeom>
            <a:avLst/>
            <a:gdLst/>
            <a:ahLst/>
            <a:cxnLst/>
            <a:rect l="l" t="t" r="r" b="b"/>
            <a:pathLst>
              <a:path w="1031664">
                <a:moveTo>
                  <a:pt x="0" y="0"/>
                </a:moveTo>
                <a:lnTo>
                  <a:pt x="1031664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28835" y="6100576"/>
            <a:ext cx="1031664" cy="0"/>
          </a:xfrm>
          <a:custGeom>
            <a:avLst/>
            <a:gdLst/>
            <a:ahLst/>
            <a:cxnLst/>
            <a:rect l="l" t="t" r="r" b="b"/>
            <a:pathLst>
              <a:path w="1031664">
                <a:moveTo>
                  <a:pt x="0" y="0"/>
                </a:moveTo>
                <a:lnTo>
                  <a:pt x="1031664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28835" y="1978365"/>
            <a:ext cx="1031664" cy="0"/>
          </a:xfrm>
          <a:custGeom>
            <a:avLst/>
            <a:gdLst/>
            <a:ahLst/>
            <a:cxnLst/>
            <a:rect l="l" t="t" r="r" b="b"/>
            <a:pathLst>
              <a:path w="1031664">
                <a:moveTo>
                  <a:pt x="0" y="0"/>
                </a:moveTo>
                <a:lnTo>
                  <a:pt x="1031664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85356" y="1670541"/>
            <a:ext cx="1031664" cy="0"/>
          </a:xfrm>
          <a:custGeom>
            <a:avLst/>
            <a:gdLst/>
            <a:ahLst/>
            <a:cxnLst/>
            <a:rect l="l" t="t" r="r" b="b"/>
            <a:pathLst>
              <a:path w="1031664">
                <a:moveTo>
                  <a:pt x="0" y="0"/>
                </a:moveTo>
                <a:lnTo>
                  <a:pt x="1031664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60338" y="5987818"/>
            <a:ext cx="461502" cy="0"/>
          </a:xfrm>
          <a:custGeom>
            <a:avLst/>
            <a:gdLst/>
            <a:ahLst/>
            <a:cxnLst/>
            <a:rect l="l" t="t" r="r" b="b"/>
            <a:pathLst>
              <a:path w="461502">
                <a:moveTo>
                  <a:pt x="0" y="0"/>
                </a:moveTo>
                <a:lnTo>
                  <a:pt x="461502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2462" y="5920784"/>
            <a:ext cx="134134" cy="134127"/>
          </a:xfrm>
          <a:custGeom>
            <a:avLst/>
            <a:gdLst/>
            <a:ahLst/>
            <a:cxnLst/>
            <a:rect l="l" t="t" r="r" b="b"/>
            <a:pathLst>
              <a:path w="134134" h="134127">
                <a:moveTo>
                  <a:pt x="134134" y="67064"/>
                </a:moveTo>
                <a:lnTo>
                  <a:pt x="133785" y="60183"/>
                </a:lnTo>
                <a:lnTo>
                  <a:pt x="130825" y="46207"/>
                </a:lnTo>
                <a:lnTo>
                  <a:pt x="125120" y="33471"/>
                </a:lnTo>
                <a:lnTo>
                  <a:pt x="117004" y="22306"/>
                </a:lnTo>
                <a:lnTo>
                  <a:pt x="106808" y="13045"/>
                </a:lnTo>
                <a:lnTo>
                  <a:pt x="94863" y="6019"/>
                </a:lnTo>
                <a:lnTo>
                  <a:pt x="81503" y="1560"/>
                </a:lnTo>
                <a:lnTo>
                  <a:pt x="67059" y="0"/>
                </a:lnTo>
                <a:lnTo>
                  <a:pt x="60192" y="347"/>
                </a:lnTo>
                <a:lnTo>
                  <a:pt x="46217" y="3305"/>
                </a:lnTo>
                <a:lnTo>
                  <a:pt x="33480" y="9008"/>
                </a:lnTo>
                <a:lnTo>
                  <a:pt x="22313" y="17122"/>
                </a:lnTo>
                <a:lnTo>
                  <a:pt x="13050" y="27317"/>
                </a:lnTo>
                <a:lnTo>
                  <a:pt x="6021" y="39260"/>
                </a:lnTo>
                <a:lnTo>
                  <a:pt x="1560" y="52620"/>
                </a:lnTo>
                <a:lnTo>
                  <a:pt x="0" y="67064"/>
                </a:lnTo>
                <a:lnTo>
                  <a:pt x="347" y="73934"/>
                </a:lnTo>
                <a:lnTo>
                  <a:pt x="3306" y="87915"/>
                </a:lnTo>
                <a:lnTo>
                  <a:pt x="9009" y="100655"/>
                </a:lnTo>
                <a:lnTo>
                  <a:pt x="17124" y="111821"/>
                </a:lnTo>
                <a:lnTo>
                  <a:pt x="27319" y="121083"/>
                </a:lnTo>
                <a:lnTo>
                  <a:pt x="39261" y="128108"/>
                </a:lnTo>
                <a:lnTo>
                  <a:pt x="52619" y="132567"/>
                </a:lnTo>
                <a:lnTo>
                  <a:pt x="67059" y="134127"/>
                </a:lnTo>
                <a:lnTo>
                  <a:pt x="73940" y="133778"/>
                </a:lnTo>
                <a:lnTo>
                  <a:pt x="87918" y="130819"/>
                </a:lnTo>
                <a:lnTo>
                  <a:pt x="100656" y="125118"/>
                </a:lnTo>
                <a:lnTo>
                  <a:pt x="111823" y="117005"/>
                </a:lnTo>
                <a:lnTo>
                  <a:pt x="121086" y="106812"/>
                </a:lnTo>
                <a:lnTo>
                  <a:pt x="128114" y="94870"/>
                </a:lnTo>
                <a:lnTo>
                  <a:pt x="132574" y="81510"/>
                </a:lnTo>
                <a:lnTo>
                  <a:pt x="134134" y="67064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32463" y="5920784"/>
            <a:ext cx="134133" cy="134127"/>
          </a:xfrm>
          <a:custGeom>
            <a:avLst/>
            <a:gdLst/>
            <a:ahLst/>
            <a:cxnLst/>
            <a:rect l="l" t="t" r="r" b="b"/>
            <a:pathLst>
              <a:path w="134133" h="134127">
                <a:moveTo>
                  <a:pt x="134133" y="67063"/>
                </a:moveTo>
                <a:lnTo>
                  <a:pt x="132573" y="81510"/>
                </a:lnTo>
                <a:lnTo>
                  <a:pt x="128113" y="94870"/>
                </a:lnTo>
                <a:lnTo>
                  <a:pt x="121085" y="106812"/>
                </a:lnTo>
                <a:lnTo>
                  <a:pt x="111822" y="117006"/>
                </a:lnTo>
                <a:lnTo>
                  <a:pt x="100655" y="125119"/>
                </a:lnTo>
                <a:lnTo>
                  <a:pt x="87917" y="130820"/>
                </a:lnTo>
                <a:lnTo>
                  <a:pt x="73940" y="133778"/>
                </a:lnTo>
                <a:lnTo>
                  <a:pt x="67059" y="134127"/>
                </a:lnTo>
                <a:lnTo>
                  <a:pt x="52619" y="132567"/>
                </a:lnTo>
                <a:lnTo>
                  <a:pt x="39261" y="128109"/>
                </a:lnTo>
                <a:lnTo>
                  <a:pt x="27319" y="121083"/>
                </a:lnTo>
                <a:lnTo>
                  <a:pt x="17124" y="111821"/>
                </a:lnTo>
                <a:lnTo>
                  <a:pt x="9009" y="100655"/>
                </a:lnTo>
                <a:lnTo>
                  <a:pt x="3306" y="87916"/>
                </a:lnTo>
                <a:lnTo>
                  <a:pt x="347" y="73935"/>
                </a:lnTo>
                <a:lnTo>
                  <a:pt x="0" y="67063"/>
                </a:lnTo>
                <a:lnTo>
                  <a:pt x="1560" y="52620"/>
                </a:lnTo>
                <a:lnTo>
                  <a:pt x="6021" y="39260"/>
                </a:lnTo>
                <a:lnTo>
                  <a:pt x="13049" y="27317"/>
                </a:lnTo>
                <a:lnTo>
                  <a:pt x="22313" y="17122"/>
                </a:lnTo>
                <a:lnTo>
                  <a:pt x="33480" y="9007"/>
                </a:lnTo>
                <a:lnTo>
                  <a:pt x="46217" y="3305"/>
                </a:lnTo>
                <a:lnTo>
                  <a:pt x="60192" y="347"/>
                </a:lnTo>
                <a:lnTo>
                  <a:pt x="67059" y="0"/>
                </a:lnTo>
                <a:lnTo>
                  <a:pt x="81503" y="1560"/>
                </a:lnTo>
                <a:lnTo>
                  <a:pt x="94863" y="6019"/>
                </a:lnTo>
                <a:lnTo>
                  <a:pt x="106807" y="13045"/>
                </a:lnTo>
                <a:lnTo>
                  <a:pt x="117003" y="22307"/>
                </a:lnTo>
                <a:lnTo>
                  <a:pt x="125120" y="33472"/>
                </a:lnTo>
                <a:lnTo>
                  <a:pt x="130824" y="46208"/>
                </a:lnTo>
                <a:lnTo>
                  <a:pt x="133784" y="60183"/>
                </a:lnTo>
                <a:lnTo>
                  <a:pt x="134133" y="67063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60338" y="4196966"/>
            <a:ext cx="461502" cy="0"/>
          </a:xfrm>
          <a:custGeom>
            <a:avLst/>
            <a:gdLst/>
            <a:ahLst/>
            <a:cxnLst/>
            <a:rect l="l" t="t" r="r" b="b"/>
            <a:pathLst>
              <a:path w="461502">
                <a:moveTo>
                  <a:pt x="0" y="0"/>
                </a:moveTo>
                <a:lnTo>
                  <a:pt x="461502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32462" y="4129916"/>
            <a:ext cx="134134" cy="134142"/>
          </a:xfrm>
          <a:custGeom>
            <a:avLst/>
            <a:gdLst/>
            <a:ahLst/>
            <a:cxnLst/>
            <a:rect l="l" t="t" r="r" b="b"/>
            <a:pathLst>
              <a:path w="134134" h="134142">
                <a:moveTo>
                  <a:pt x="134134" y="67078"/>
                </a:moveTo>
                <a:lnTo>
                  <a:pt x="133784" y="60186"/>
                </a:lnTo>
                <a:lnTo>
                  <a:pt x="130822" y="46212"/>
                </a:lnTo>
                <a:lnTo>
                  <a:pt x="125117" y="33476"/>
                </a:lnTo>
                <a:lnTo>
                  <a:pt x="117000" y="22310"/>
                </a:lnTo>
                <a:lnTo>
                  <a:pt x="106804" y="13048"/>
                </a:lnTo>
                <a:lnTo>
                  <a:pt x="94861" y="6020"/>
                </a:lnTo>
                <a:lnTo>
                  <a:pt x="81502" y="1560"/>
                </a:lnTo>
                <a:lnTo>
                  <a:pt x="67059" y="0"/>
                </a:lnTo>
                <a:lnTo>
                  <a:pt x="60181" y="349"/>
                </a:lnTo>
                <a:lnTo>
                  <a:pt x="46208" y="3310"/>
                </a:lnTo>
                <a:lnTo>
                  <a:pt x="33473" y="9015"/>
                </a:lnTo>
                <a:lnTo>
                  <a:pt x="22309" y="17133"/>
                </a:lnTo>
                <a:lnTo>
                  <a:pt x="13047" y="27331"/>
                </a:lnTo>
                <a:lnTo>
                  <a:pt x="6020" y="39276"/>
                </a:lnTo>
                <a:lnTo>
                  <a:pt x="1560" y="52636"/>
                </a:lnTo>
                <a:lnTo>
                  <a:pt x="0" y="67078"/>
                </a:lnTo>
                <a:lnTo>
                  <a:pt x="347" y="73950"/>
                </a:lnTo>
                <a:lnTo>
                  <a:pt x="3306" y="87931"/>
                </a:lnTo>
                <a:lnTo>
                  <a:pt x="9009" y="100670"/>
                </a:lnTo>
                <a:lnTo>
                  <a:pt x="17124" y="111836"/>
                </a:lnTo>
                <a:lnTo>
                  <a:pt x="27319" y="121098"/>
                </a:lnTo>
                <a:lnTo>
                  <a:pt x="39262" y="128124"/>
                </a:lnTo>
                <a:lnTo>
                  <a:pt x="52619" y="132582"/>
                </a:lnTo>
                <a:lnTo>
                  <a:pt x="67059" y="134142"/>
                </a:lnTo>
                <a:lnTo>
                  <a:pt x="73941" y="133793"/>
                </a:lnTo>
                <a:lnTo>
                  <a:pt x="87918" y="130835"/>
                </a:lnTo>
                <a:lnTo>
                  <a:pt x="100656" y="125133"/>
                </a:lnTo>
                <a:lnTo>
                  <a:pt x="111823" y="117020"/>
                </a:lnTo>
                <a:lnTo>
                  <a:pt x="121086" y="106827"/>
                </a:lnTo>
                <a:lnTo>
                  <a:pt x="128114" y="94885"/>
                </a:lnTo>
                <a:lnTo>
                  <a:pt x="132574" y="81525"/>
                </a:lnTo>
                <a:lnTo>
                  <a:pt x="134134" y="670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32463" y="4129916"/>
            <a:ext cx="134133" cy="134142"/>
          </a:xfrm>
          <a:custGeom>
            <a:avLst/>
            <a:gdLst/>
            <a:ahLst/>
            <a:cxnLst/>
            <a:rect l="l" t="t" r="r" b="b"/>
            <a:pathLst>
              <a:path w="134133" h="134142">
                <a:moveTo>
                  <a:pt x="134133" y="67078"/>
                </a:moveTo>
                <a:lnTo>
                  <a:pt x="132573" y="81525"/>
                </a:lnTo>
                <a:lnTo>
                  <a:pt x="128113" y="94885"/>
                </a:lnTo>
                <a:lnTo>
                  <a:pt x="121085" y="106827"/>
                </a:lnTo>
                <a:lnTo>
                  <a:pt x="111822" y="117021"/>
                </a:lnTo>
                <a:lnTo>
                  <a:pt x="100655" y="125133"/>
                </a:lnTo>
                <a:lnTo>
                  <a:pt x="87917" y="130835"/>
                </a:lnTo>
                <a:lnTo>
                  <a:pt x="73940" y="133793"/>
                </a:lnTo>
                <a:lnTo>
                  <a:pt x="67059" y="134142"/>
                </a:lnTo>
                <a:lnTo>
                  <a:pt x="52619" y="132582"/>
                </a:lnTo>
                <a:lnTo>
                  <a:pt x="39261" y="128124"/>
                </a:lnTo>
                <a:lnTo>
                  <a:pt x="27319" y="121098"/>
                </a:lnTo>
                <a:lnTo>
                  <a:pt x="17124" y="111836"/>
                </a:lnTo>
                <a:lnTo>
                  <a:pt x="9009" y="100670"/>
                </a:lnTo>
                <a:lnTo>
                  <a:pt x="3306" y="87931"/>
                </a:lnTo>
                <a:lnTo>
                  <a:pt x="347" y="73950"/>
                </a:lnTo>
                <a:lnTo>
                  <a:pt x="0" y="67078"/>
                </a:lnTo>
                <a:lnTo>
                  <a:pt x="1560" y="52635"/>
                </a:lnTo>
                <a:lnTo>
                  <a:pt x="6020" y="39275"/>
                </a:lnTo>
                <a:lnTo>
                  <a:pt x="13047" y="27330"/>
                </a:lnTo>
                <a:lnTo>
                  <a:pt x="22308" y="17133"/>
                </a:lnTo>
                <a:lnTo>
                  <a:pt x="33473" y="9015"/>
                </a:lnTo>
                <a:lnTo>
                  <a:pt x="46208" y="3310"/>
                </a:lnTo>
                <a:lnTo>
                  <a:pt x="60181" y="349"/>
                </a:lnTo>
                <a:lnTo>
                  <a:pt x="67059" y="0"/>
                </a:lnTo>
                <a:lnTo>
                  <a:pt x="81501" y="1560"/>
                </a:lnTo>
                <a:lnTo>
                  <a:pt x="94860" y="6020"/>
                </a:lnTo>
                <a:lnTo>
                  <a:pt x="106804" y="13048"/>
                </a:lnTo>
                <a:lnTo>
                  <a:pt x="116999" y="22310"/>
                </a:lnTo>
                <a:lnTo>
                  <a:pt x="125116" y="33476"/>
                </a:lnTo>
                <a:lnTo>
                  <a:pt x="130821" y="46212"/>
                </a:lnTo>
                <a:lnTo>
                  <a:pt x="133783" y="60187"/>
                </a:lnTo>
                <a:lnTo>
                  <a:pt x="134133" y="67078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17020" y="1783283"/>
            <a:ext cx="435410" cy="0"/>
          </a:xfrm>
          <a:custGeom>
            <a:avLst/>
            <a:gdLst/>
            <a:ahLst/>
            <a:cxnLst/>
            <a:rect l="l" t="t" r="r" b="b"/>
            <a:pathLst>
              <a:path w="435410">
                <a:moveTo>
                  <a:pt x="0" y="0"/>
                </a:moveTo>
                <a:lnTo>
                  <a:pt x="435410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63053" y="1716234"/>
            <a:ext cx="134133" cy="134127"/>
          </a:xfrm>
          <a:custGeom>
            <a:avLst/>
            <a:gdLst/>
            <a:ahLst/>
            <a:cxnLst/>
            <a:rect l="l" t="t" r="r" b="b"/>
            <a:pathLst>
              <a:path w="134133" h="134127">
                <a:moveTo>
                  <a:pt x="134133" y="67063"/>
                </a:moveTo>
                <a:lnTo>
                  <a:pt x="133784" y="60185"/>
                </a:lnTo>
                <a:lnTo>
                  <a:pt x="130824" y="46213"/>
                </a:lnTo>
                <a:lnTo>
                  <a:pt x="125119" y="33478"/>
                </a:lnTo>
                <a:lnTo>
                  <a:pt x="117003" y="22312"/>
                </a:lnTo>
                <a:lnTo>
                  <a:pt x="106806" y="13049"/>
                </a:lnTo>
                <a:lnTo>
                  <a:pt x="94862" y="6021"/>
                </a:lnTo>
                <a:lnTo>
                  <a:pt x="81502" y="1560"/>
                </a:lnTo>
                <a:lnTo>
                  <a:pt x="67058" y="0"/>
                </a:lnTo>
                <a:lnTo>
                  <a:pt x="60192" y="347"/>
                </a:lnTo>
                <a:lnTo>
                  <a:pt x="46217" y="3306"/>
                </a:lnTo>
                <a:lnTo>
                  <a:pt x="33480" y="9010"/>
                </a:lnTo>
                <a:lnTo>
                  <a:pt x="22313" y="17127"/>
                </a:lnTo>
                <a:lnTo>
                  <a:pt x="13049" y="27323"/>
                </a:lnTo>
                <a:lnTo>
                  <a:pt x="6021" y="39266"/>
                </a:lnTo>
                <a:lnTo>
                  <a:pt x="1560" y="52624"/>
                </a:lnTo>
                <a:lnTo>
                  <a:pt x="0" y="67063"/>
                </a:lnTo>
                <a:lnTo>
                  <a:pt x="347" y="73933"/>
                </a:lnTo>
                <a:lnTo>
                  <a:pt x="3305" y="87915"/>
                </a:lnTo>
                <a:lnTo>
                  <a:pt x="9008" y="100654"/>
                </a:lnTo>
                <a:lnTo>
                  <a:pt x="17123" y="111821"/>
                </a:lnTo>
                <a:lnTo>
                  <a:pt x="27318" y="121082"/>
                </a:lnTo>
                <a:lnTo>
                  <a:pt x="39260" y="128108"/>
                </a:lnTo>
                <a:lnTo>
                  <a:pt x="52618" y="132567"/>
                </a:lnTo>
                <a:lnTo>
                  <a:pt x="67058" y="134127"/>
                </a:lnTo>
                <a:lnTo>
                  <a:pt x="73939" y="133778"/>
                </a:lnTo>
                <a:lnTo>
                  <a:pt x="87917" y="130819"/>
                </a:lnTo>
                <a:lnTo>
                  <a:pt x="100655" y="125118"/>
                </a:lnTo>
                <a:lnTo>
                  <a:pt x="111822" y="117005"/>
                </a:lnTo>
                <a:lnTo>
                  <a:pt x="121085" y="106812"/>
                </a:lnTo>
                <a:lnTo>
                  <a:pt x="128112" y="94870"/>
                </a:lnTo>
                <a:lnTo>
                  <a:pt x="132573" y="81510"/>
                </a:lnTo>
                <a:lnTo>
                  <a:pt x="134133" y="67063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63053" y="1716234"/>
            <a:ext cx="134134" cy="134127"/>
          </a:xfrm>
          <a:custGeom>
            <a:avLst/>
            <a:gdLst/>
            <a:ahLst/>
            <a:cxnLst/>
            <a:rect l="l" t="t" r="r" b="b"/>
            <a:pathLst>
              <a:path w="134134" h="134127">
                <a:moveTo>
                  <a:pt x="134134" y="67063"/>
                </a:moveTo>
                <a:lnTo>
                  <a:pt x="132573" y="81510"/>
                </a:lnTo>
                <a:lnTo>
                  <a:pt x="128113" y="94870"/>
                </a:lnTo>
                <a:lnTo>
                  <a:pt x="121085" y="106812"/>
                </a:lnTo>
                <a:lnTo>
                  <a:pt x="111822" y="117006"/>
                </a:lnTo>
                <a:lnTo>
                  <a:pt x="100656" y="125118"/>
                </a:lnTo>
                <a:lnTo>
                  <a:pt x="87918" y="130820"/>
                </a:lnTo>
                <a:lnTo>
                  <a:pt x="73940" y="133778"/>
                </a:lnTo>
                <a:lnTo>
                  <a:pt x="67059" y="134127"/>
                </a:lnTo>
                <a:lnTo>
                  <a:pt x="52619" y="132567"/>
                </a:lnTo>
                <a:lnTo>
                  <a:pt x="39261" y="128109"/>
                </a:lnTo>
                <a:lnTo>
                  <a:pt x="27319" y="121083"/>
                </a:lnTo>
                <a:lnTo>
                  <a:pt x="17124" y="111821"/>
                </a:lnTo>
                <a:lnTo>
                  <a:pt x="9009" y="100655"/>
                </a:lnTo>
                <a:lnTo>
                  <a:pt x="3306" y="87916"/>
                </a:lnTo>
                <a:lnTo>
                  <a:pt x="347" y="73935"/>
                </a:lnTo>
                <a:lnTo>
                  <a:pt x="0" y="67063"/>
                </a:lnTo>
                <a:lnTo>
                  <a:pt x="1560" y="52624"/>
                </a:lnTo>
                <a:lnTo>
                  <a:pt x="6021" y="39266"/>
                </a:lnTo>
                <a:lnTo>
                  <a:pt x="13049" y="27323"/>
                </a:lnTo>
                <a:lnTo>
                  <a:pt x="22313" y="17127"/>
                </a:lnTo>
                <a:lnTo>
                  <a:pt x="33480" y="9011"/>
                </a:lnTo>
                <a:lnTo>
                  <a:pt x="46217" y="3307"/>
                </a:lnTo>
                <a:lnTo>
                  <a:pt x="60192" y="347"/>
                </a:lnTo>
                <a:lnTo>
                  <a:pt x="67059" y="0"/>
                </a:lnTo>
                <a:lnTo>
                  <a:pt x="81503" y="1560"/>
                </a:lnTo>
                <a:lnTo>
                  <a:pt x="94863" y="6021"/>
                </a:lnTo>
                <a:lnTo>
                  <a:pt x="106808" y="13049"/>
                </a:lnTo>
                <a:lnTo>
                  <a:pt x="117004" y="22313"/>
                </a:lnTo>
                <a:lnTo>
                  <a:pt x="125120" y="33478"/>
                </a:lnTo>
                <a:lnTo>
                  <a:pt x="130824" y="46213"/>
                </a:lnTo>
                <a:lnTo>
                  <a:pt x="133785" y="60186"/>
                </a:lnTo>
                <a:lnTo>
                  <a:pt x="134134" y="67063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60338" y="2091106"/>
            <a:ext cx="461502" cy="0"/>
          </a:xfrm>
          <a:custGeom>
            <a:avLst/>
            <a:gdLst/>
            <a:ahLst/>
            <a:cxnLst/>
            <a:rect l="l" t="t" r="r" b="b"/>
            <a:pathLst>
              <a:path w="461502">
                <a:moveTo>
                  <a:pt x="0" y="0"/>
                </a:moveTo>
                <a:lnTo>
                  <a:pt x="461502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32462" y="2024058"/>
            <a:ext cx="134134" cy="134142"/>
          </a:xfrm>
          <a:custGeom>
            <a:avLst/>
            <a:gdLst/>
            <a:ahLst/>
            <a:cxnLst/>
            <a:rect l="l" t="t" r="r" b="b"/>
            <a:pathLst>
              <a:path w="134134" h="134142">
                <a:moveTo>
                  <a:pt x="134134" y="67063"/>
                </a:moveTo>
                <a:lnTo>
                  <a:pt x="133785" y="60185"/>
                </a:lnTo>
                <a:lnTo>
                  <a:pt x="130825" y="46213"/>
                </a:lnTo>
                <a:lnTo>
                  <a:pt x="125121" y="33478"/>
                </a:lnTo>
                <a:lnTo>
                  <a:pt x="117004" y="22312"/>
                </a:lnTo>
                <a:lnTo>
                  <a:pt x="106808" y="13049"/>
                </a:lnTo>
                <a:lnTo>
                  <a:pt x="94863" y="6021"/>
                </a:lnTo>
                <a:lnTo>
                  <a:pt x="81503" y="1560"/>
                </a:lnTo>
                <a:lnTo>
                  <a:pt x="67059" y="0"/>
                </a:lnTo>
                <a:lnTo>
                  <a:pt x="60192" y="347"/>
                </a:lnTo>
                <a:lnTo>
                  <a:pt x="46217" y="3307"/>
                </a:lnTo>
                <a:lnTo>
                  <a:pt x="33480" y="9011"/>
                </a:lnTo>
                <a:lnTo>
                  <a:pt x="22313" y="17127"/>
                </a:lnTo>
                <a:lnTo>
                  <a:pt x="13050" y="27323"/>
                </a:lnTo>
                <a:lnTo>
                  <a:pt x="6021" y="39266"/>
                </a:lnTo>
                <a:lnTo>
                  <a:pt x="1560" y="52624"/>
                </a:lnTo>
                <a:lnTo>
                  <a:pt x="0" y="67063"/>
                </a:lnTo>
                <a:lnTo>
                  <a:pt x="349" y="73949"/>
                </a:lnTo>
                <a:lnTo>
                  <a:pt x="3309" y="87932"/>
                </a:lnTo>
                <a:lnTo>
                  <a:pt x="9013" y="100672"/>
                </a:lnTo>
                <a:lnTo>
                  <a:pt x="17128" y="111839"/>
                </a:lnTo>
                <a:lnTo>
                  <a:pt x="27323" y="121100"/>
                </a:lnTo>
                <a:lnTo>
                  <a:pt x="39264" y="128125"/>
                </a:lnTo>
                <a:lnTo>
                  <a:pt x="52621" y="132582"/>
                </a:lnTo>
                <a:lnTo>
                  <a:pt x="67059" y="134142"/>
                </a:lnTo>
                <a:lnTo>
                  <a:pt x="73952" y="133792"/>
                </a:lnTo>
                <a:lnTo>
                  <a:pt x="87927" y="130832"/>
                </a:lnTo>
                <a:lnTo>
                  <a:pt x="100663" y="125129"/>
                </a:lnTo>
                <a:lnTo>
                  <a:pt x="111828" y="117015"/>
                </a:lnTo>
                <a:lnTo>
                  <a:pt x="121089" y="106820"/>
                </a:lnTo>
                <a:lnTo>
                  <a:pt x="128115" y="94876"/>
                </a:lnTo>
                <a:lnTo>
                  <a:pt x="132574" y="81513"/>
                </a:lnTo>
                <a:lnTo>
                  <a:pt x="134134" y="67063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32463" y="2024058"/>
            <a:ext cx="134133" cy="134142"/>
          </a:xfrm>
          <a:custGeom>
            <a:avLst/>
            <a:gdLst/>
            <a:ahLst/>
            <a:cxnLst/>
            <a:rect l="l" t="t" r="r" b="b"/>
            <a:pathLst>
              <a:path w="134133" h="134142">
                <a:moveTo>
                  <a:pt x="134133" y="67063"/>
                </a:moveTo>
                <a:lnTo>
                  <a:pt x="132573" y="81513"/>
                </a:lnTo>
                <a:lnTo>
                  <a:pt x="128114" y="94876"/>
                </a:lnTo>
                <a:lnTo>
                  <a:pt x="121088" y="106820"/>
                </a:lnTo>
                <a:lnTo>
                  <a:pt x="111826" y="117015"/>
                </a:lnTo>
                <a:lnTo>
                  <a:pt x="100662" y="125129"/>
                </a:lnTo>
                <a:lnTo>
                  <a:pt x="87926" y="130832"/>
                </a:lnTo>
                <a:lnTo>
                  <a:pt x="73951" y="133792"/>
                </a:lnTo>
                <a:lnTo>
                  <a:pt x="67059" y="134142"/>
                </a:lnTo>
                <a:lnTo>
                  <a:pt x="52620" y="132582"/>
                </a:lnTo>
                <a:lnTo>
                  <a:pt x="39264" y="128124"/>
                </a:lnTo>
                <a:lnTo>
                  <a:pt x="27322" y="121099"/>
                </a:lnTo>
                <a:lnTo>
                  <a:pt x="17128" y="111838"/>
                </a:lnTo>
                <a:lnTo>
                  <a:pt x="9012" y="100672"/>
                </a:lnTo>
                <a:lnTo>
                  <a:pt x="3309" y="87932"/>
                </a:lnTo>
                <a:lnTo>
                  <a:pt x="348" y="73948"/>
                </a:lnTo>
                <a:lnTo>
                  <a:pt x="0" y="67063"/>
                </a:lnTo>
                <a:lnTo>
                  <a:pt x="1560" y="52624"/>
                </a:lnTo>
                <a:lnTo>
                  <a:pt x="6021" y="39266"/>
                </a:lnTo>
                <a:lnTo>
                  <a:pt x="13049" y="27323"/>
                </a:lnTo>
                <a:lnTo>
                  <a:pt x="22313" y="17127"/>
                </a:lnTo>
                <a:lnTo>
                  <a:pt x="33480" y="9011"/>
                </a:lnTo>
                <a:lnTo>
                  <a:pt x="46217" y="3307"/>
                </a:lnTo>
                <a:lnTo>
                  <a:pt x="60192" y="347"/>
                </a:lnTo>
                <a:lnTo>
                  <a:pt x="67059" y="0"/>
                </a:lnTo>
                <a:lnTo>
                  <a:pt x="81503" y="1560"/>
                </a:lnTo>
                <a:lnTo>
                  <a:pt x="94863" y="6021"/>
                </a:lnTo>
                <a:lnTo>
                  <a:pt x="106807" y="13049"/>
                </a:lnTo>
                <a:lnTo>
                  <a:pt x="117003" y="22313"/>
                </a:lnTo>
                <a:lnTo>
                  <a:pt x="125120" y="33478"/>
                </a:lnTo>
                <a:lnTo>
                  <a:pt x="130824" y="46213"/>
                </a:lnTo>
                <a:lnTo>
                  <a:pt x="133784" y="60186"/>
                </a:lnTo>
                <a:lnTo>
                  <a:pt x="134133" y="67063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22064" y="3798373"/>
            <a:ext cx="632609" cy="485559"/>
          </a:xfrm>
          <a:custGeom>
            <a:avLst/>
            <a:gdLst/>
            <a:ahLst/>
            <a:cxnLst/>
            <a:rect l="l" t="t" r="r" b="b"/>
            <a:pathLst>
              <a:path w="632609" h="485559">
                <a:moveTo>
                  <a:pt x="0" y="0"/>
                </a:moveTo>
                <a:lnTo>
                  <a:pt x="0" y="485559"/>
                </a:lnTo>
                <a:lnTo>
                  <a:pt x="632609" y="485559"/>
                </a:lnTo>
                <a:lnTo>
                  <a:pt x="632609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22064" y="3798372"/>
            <a:ext cx="632610" cy="485559"/>
          </a:xfrm>
          <a:custGeom>
            <a:avLst/>
            <a:gdLst/>
            <a:ahLst/>
            <a:cxnLst/>
            <a:rect l="l" t="t" r="r" b="b"/>
            <a:pathLst>
              <a:path w="632610" h="485559">
                <a:moveTo>
                  <a:pt x="632610" y="0"/>
                </a:moveTo>
                <a:lnTo>
                  <a:pt x="632610" y="485559"/>
                </a:lnTo>
                <a:lnTo>
                  <a:pt x="0" y="485559"/>
                </a:lnTo>
                <a:lnTo>
                  <a:pt x="0" y="0"/>
                </a:lnTo>
                <a:lnTo>
                  <a:pt x="632610" y="0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36836" y="4041159"/>
            <a:ext cx="285228" cy="0"/>
          </a:xfrm>
          <a:custGeom>
            <a:avLst/>
            <a:gdLst/>
            <a:ahLst/>
            <a:cxnLst/>
            <a:rect l="l" t="t" r="r" b="b"/>
            <a:pathLst>
              <a:path w="285228">
                <a:moveTo>
                  <a:pt x="285228" y="0"/>
                </a:moveTo>
                <a:lnTo>
                  <a:pt x="0" y="0"/>
                </a:lnTo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36836" y="4041158"/>
            <a:ext cx="285227" cy="0"/>
          </a:xfrm>
          <a:custGeom>
            <a:avLst/>
            <a:gdLst/>
            <a:ahLst/>
            <a:cxnLst/>
            <a:rect l="l" t="t" r="r" b="b"/>
            <a:pathLst>
              <a:path w="285227">
                <a:moveTo>
                  <a:pt x="285227" y="0"/>
                </a:moveTo>
                <a:lnTo>
                  <a:pt x="0" y="0"/>
                </a:lnTo>
              </a:path>
            </a:pathLst>
          </a:custGeom>
          <a:ln w="14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92081" y="3974066"/>
            <a:ext cx="134118" cy="134142"/>
          </a:xfrm>
          <a:custGeom>
            <a:avLst/>
            <a:gdLst/>
            <a:ahLst/>
            <a:cxnLst/>
            <a:rect l="l" t="t" r="r" b="b"/>
            <a:pathLst>
              <a:path w="134118" h="134142">
                <a:moveTo>
                  <a:pt x="134118" y="67063"/>
                </a:moveTo>
                <a:lnTo>
                  <a:pt x="133769" y="60186"/>
                </a:lnTo>
                <a:lnTo>
                  <a:pt x="130810" y="46213"/>
                </a:lnTo>
                <a:lnTo>
                  <a:pt x="125108" y="33478"/>
                </a:lnTo>
                <a:lnTo>
                  <a:pt x="116993" y="22313"/>
                </a:lnTo>
                <a:lnTo>
                  <a:pt x="106798" y="13049"/>
                </a:lnTo>
                <a:lnTo>
                  <a:pt x="94854" y="6021"/>
                </a:lnTo>
                <a:lnTo>
                  <a:pt x="81492" y="1560"/>
                </a:lnTo>
                <a:lnTo>
                  <a:pt x="67044" y="0"/>
                </a:lnTo>
                <a:lnTo>
                  <a:pt x="60191" y="346"/>
                </a:lnTo>
                <a:lnTo>
                  <a:pt x="46218" y="3304"/>
                </a:lnTo>
                <a:lnTo>
                  <a:pt x="33482" y="9007"/>
                </a:lnTo>
                <a:lnTo>
                  <a:pt x="22315" y="17123"/>
                </a:lnTo>
                <a:lnTo>
                  <a:pt x="13051" y="27319"/>
                </a:lnTo>
                <a:lnTo>
                  <a:pt x="6022" y="39263"/>
                </a:lnTo>
                <a:lnTo>
                  <a:pt x="1561" y="52622"/>
                </a:lnTo>
                <a:lnTo>
                  <a:pt x="0" y="67063"/>
                </a:lnTo>
                <a:lnTo>
                  <a:pt x="347" y="73937"/>
                </a:lnTo>
                <a:lnTo>
                  <a:pt x="3306" y="87923"/>
                </a:lnTo>
                <a:lnTo>
                  <a:pt x="9008" y="100665"/>
                </a:lnTo>
                <a:lnTo>
                  <a:pt x="17122" y="111834"/>
                </a:lnTo>
                <a:lnTo>
                  <a:pt x="27315" y="121097"/>
                </a:lnTo>
                <a:lnTo>
                  <a:pt x="39255" y="128123"/>
                </a:lnTo>
                <a:lnTo>
                  <a:pt x="52609" y="132582"/>
                </a:lnTo>
                <a:lnTo>
                  <a:pt x="67044" y="134142"/>
                </a:lnTo>
                <a:lnTo>
                  <a:pt x="73938" y="133792"/>
                </a:lnTo>
                <a:lnTo>
                  <a:pt x="87916" y="130832"/>
                </a:lnTo>
                <a:lnTo>
                  <a:pt x="100653" y="125129"/>
                </a:lnTo>
                <a:lnTo>
                  <a:pt x="111817" y="117015"/>
                </a:lnTo>
                <a:lnTo>
                  <a:pt x="121077" y="106820"/>
                </a:lnTo>
                <a:lnTo>
                  <a:pt x="128101" y="94876"/>
                </a:lnTo>
                <a:lnTo>
                  <a:pt x="132558" y="81513"/>
                </a:lnTo>
                <a:lnTo>
                  <a:pt x="134118" y="67063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080" y="3974065"/>
            <a:ext cx="134118" cy="134142"/>
          </a:xfrm>
          <a:custGeom>
            <a:avLst/>
            <a:gdLst/>
            <a:ahLst/>
            <a:cxnLst/>
            <a:rect l="l" t="t" r="r" b="b"/>
            <a:pathLst>
              <a:path w="134118" h="134142">
                <a:moveTo>
                  <a:pt x="134118" y="67063"/>
                </a:moveTo>
                <a:lnTo>
                  <a:pt x="132559" y="81514"/>
                </a:lnTo>
                <a:lnTo>
                  <a:pt x="128102" y="94876"/>
                </a:lnTo>
                <a:lnTo>
                  <a:pt x="121077" y="106820"/>
                </a:lnTo>
                <a:lnTo>
                  <a:pt x="111818" y="117015"/>
                </a:lnTo>
                <a:lnTo>
                  <a:pt x="100654" y="125129"/>
                </a:lnTo>
                <a:lnTo>
                  <a:pt x="87917" y="130832"/>
                </a:lnTo>
                <a:lnTo>
                  <a:pt x="73939" y="133792"/>
                </a:lnTo>
                <a:lnTo>
                  <a:pt x="67044" y="134142"/>
                </a:lnTo>
                <a:lnTo>
                  <a:pt x="52609" y="132582"/>
                </a:lnTo>
                <a:lnTo>
                  <a:pt x="39255" y="128123"/>
                </a:lnTo>
                <a:lnTo>
                  <a:pt x="27316" y="121097"/>
                </a:lnTo>
                <a:lnTo>
                  <a:pt x="17122" y="111834"/>
                </a:lnTo>
                <a:lnTo>
                  <a:pt x="9008" y="100666"/>
                </a:lnTo>
                <a:lnTo>
                  <a:pt x="3306" y="87923"/>
                </a:lnTo>
                <a:lnTo>
                  <a:pt x="347" y="73937"/>
                </a:lnTo>
                <a:lnTo>
                  <a:pt x="0" y="67063"/>
                </a:lnTo>
                <a:lnTo>
                  <a:pt x="1561" y="52623"/>
                </a:lnTo>
                <a:lnTo>
                  <a:pt x="6022" y="39264"/>
                </a:lnTo>
                <a:lnTo>
                  <a:pt x="13051" y="27320"/>
                </a:lnTo>
                <a:lnTo>
                  <a:pt x="22315" y="17123"/>
                </a:lnTo>
                <a:lnTo>
                  <a:pt x="33482" y="9007"/>
                </a:lnTo>
                <a:lnTo>
                  <a:pt x="46218" y="3304"/>
                </a:lnTo>
                <a:lnTo>
                  <a:pt x="60191" y="346"/>
                </a:lnTo>
                <a:lnTo>
                  <a:pt x="67044" y="0"/>
                </a:lnTo>
                <a:lnTo>
                  <a:pt x="81493" y="1560"/>
                </a:lnTo>
                <a:lnTo>
                  <a:pt x="94855" y="6021"/>
                </a:lnTo>
                <a:lnTo>
                  <a:pt x="106799" y="13049"/>
                </a:lnTo>
                <a:lnTo>
                  <a:pt x="116994" y="22313"/>
                </a:lnTo>
                <a:lnTo>
                  <a:pt x="125108" y="33478"/>
                </a:lnTo>
                <a:lnTo>
                  <a:pt x="130811" y="46213"/>
                </a:lnTo>
                <a:lnTo>
                  <a:pt x="133770" y="60186"/>
                </a:lnTo>
                <a:lnTo>
                  <a:pt x="134118" y="67063"/>
                </a:lnTo>
                <a:close/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1150" y="1026838"/>
            <a:ext cx="83459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Pet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66545" y="1026838"/>
            <a:ext cx="2918982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Shop Level </a:t>
            </a:r>
            <a:r>
              <a:rPr lang="en-GB"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2</a:t>
            </a:r>
            <a:endParaRPr sz="3500" dirty="0">
              <a:latin typeface="Georgia"/>
              <a:cs typeface="Georg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06291" y="1026838"/>
            <a:ext cx="208842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Diagram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68465" y="1711106"/>
            <a:ext cx="883137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Audit</a:t>
            </a:r>
            <a:r>
              <a:rPr sz="900" spc="52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Log</a:t>
            </a:r>
            <a:r>
              <a:rPr sz="900" spc="39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87290" y="1714888"/>
            <a:ext cx="110602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sz="900" b="1" spc="0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85550" y="1907921"/>
            <a:ext cx="781253" cy="284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26" marR="17632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5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Dele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r>
              <a:rPr sz="900" spc="56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(pu</a:t>
            </a:r>
            <a:r>
              <a:rPr sz="900" spc="-1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ge)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22631" y="2018935"/>
            <a:ext cx="661036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</a:t>
            </a:r>
            <a:r>
              <a:rPr sz="900" spc="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</a:t>
            </a:r>
            <a:r>
              <a:rPr sz="900" spc="3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56697" y="2022716"/>
            <a:ext cx="110602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sz="900" b="1" spc="0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93960" y="2033108"/>
            <a:ext cx="607450" cy="284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970" marR="17632">
              <a:lnSpc>
                <a:spcPts val="1065"/>
              </a:lnSpc>
              <a:spcBef>
                <a:spcPts val="53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Wri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audit</a:t>
            </a:r>
            <a:r>
              <a:rPr sz="900" spc="50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ent</a:t>
            </a:r>
            <a:r>
              <a:rPr sz="900" spc="3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25281" y="2199320"/>
            <a:ext cx="808868" cy="284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39" marR="17632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5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65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Dele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91026" y="2383281"/>
            <a:ext cx="710509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5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54257" y="2524337"/>
            <a:ext cx="419898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76356" y="2531495"/>
            <a:ext cx="458675" cy="425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Logging</a:t>
            </a:r>
            <a:endParaRPr sz="900">
              <a:latin typeface="Segoe UI"/>
              <a:cs typeface="Segoe UI"/>
            </a:endParaRPr>
          </a:p>
          <a:p>
            <a:pPr marL="49834" marR="8816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Engine</a:t>
            </a:r>
            <a:endParaRPr sz="900">
              <a:latin typeface="Segoe UI"/>
              <a:cs typeface="Segoe UI"/>
            </a:endParaRPr>
          </a:p>
          <a:p>
            <a:pPr marL="82961" marR="91660" algn="ctr">
              <a:lnSpc>
                <a:spcPts val="1110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68691" y="2890836"/>
            <a:ext cx="620611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Place</a:t>
            </a:r>
            <a:r>
              <a:rPr sz="900" spc="51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1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27768" y="2940440"/>
            <a:ext cx="342456" cy="425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-19" dirty="0" smtClean="0">
                <a:solidFill>
                  <a:srgbClr val="363435"/>
                </a:solidFill>
                <a:latin typeface="Segoe UI"/>
                <a:cs typeface="Segoe UI"/>
              </a:rPr>
              <a:t>S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ynch</a:t>
            </a:r>
            <a:endParaRPr sz="900">
              <a:latin typeface="Segoe UI"/>
              <a:cs typeface="Segoe UI"/>
            </a:endParaRPr>
          </a:p>
          <a:p>
            <a:pPr marL="13992" marR="0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1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endParaRPr sz="900">
              <a:latin typeface="Segoe UI"/>
              <a:cs typeface="Segoe UI"/>
            </a:endParaRPr>
          </a:p>
          <a:p>
            <a:pPr marL="43370" marR="17632">
              <a:lnSpc>
                <a:spcPts val="1110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64262" y="2940454"/>
            <a:ext cx="378651" cy="425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057" marR="17632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Data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Access</a:t>
            </a:r>
            <a:endParaRPr sz="900">
              <a:latin typeface="Segoe UI"/>
              <a:cs typeface="Segoe UI"/>
            </a:endParaRPr>
          </a:p>
          <a:p>
            <a:pPr marL="60057" marR="17632">
              <a:lnSpc>
                <a:spcPts val="1110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15975" y="3237246"/>
            <a:ext cx="620611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Place</a:t>
            </a:r>
            <a:r>
              <a:rPr sz="900" spc="51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1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93960" y="3272523"/>
            <a:ext cx="607450" cy="284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561" marR="17632">
              <a:lnSpc>
                <a:spcPts val="1065"/>
              </a:lnSpc>
              <a:spcBef>
                <a:spcPts val="53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audit</a:t>
            </a:r>
            <a:r>
              <a:rPr sz="900" spc="50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ent</a:t>
            </a:r>
            <a:r>
              <a:rPr sz="900" spc="3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47300" y="3284500"/>
            <a:ext cx="863042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Get</a:t>
            </a:r>
            <a:r>
              <a:rPr sz="900" spc="37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r>
              <a:rPr sz="900" spc="52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status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8816" y="3425556"/>
            <a:ext cx="841502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r>
              <a:rPr sz="900" spc="24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confirmation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9723" y="3698030"/>
            <a:ext cx="863042" cy="284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Get</a:t>
            </a:r>
            <a:r>
              <a:rPr sz="900" spc="37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r>
              <a:rPr sz="900" spc="52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status</a:t>
            </a:r>
            <a:endParaRPr sz="900">
              <a:latin typeface="Segoe UI"/>
              <a:cs typeface="Segoe UI"/>
            </a:endParaRPr>
          </a:p>
          <a:p>
            <a:pPr marL="24216" marR="17632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r>
              <a:rPr sz="900" spc="24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confirmation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01057" y="3774801"/>
            <a:ext cx="419898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43923" y="3829329"/>
            <a:ext cx="522132" cy="425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134" marR="94833" algn="ctr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1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ts val="1110"/>
              </a:lnSpc>
              <a:spcBef>
                <a:spcPts val="2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ocessor</a:t>
            </a:r>
            <a:endParaRPr sz="900">
              <a:latin typeface="Segoe UI"/>
              <a:cs typeface="Segoe UI"/>
            </a:endParaRPr>
          </a:p>
          <a:p>
            <a:pPr marL="115394" marR="122685" algn="ctr">
              <a:lnSpc>
                <a:spcPts val="1110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16303" y="3972729"/>
            <a:ext cx="110602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sz="900" b="1" spc="0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56697" y="4128581"/>
            <a:ext cx="110602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sz="900" b="1" spc="0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52065" y="4135743"/>
            <a:ext cx="805930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In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v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en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3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y</a:t>
            </a:r>
            <a:r>
              <a:rPr sz="900" spc="8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00777" y="4182468"/>
            <a:ext cx="295921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46667" y="4222171"/>
            <a:ext cx="620611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Place</a:t>
            </a:r>
            <a:r>
              <a:rPr sz="900" spc="51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1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25281" y="4306583"/>
            <a:ext cx="808868" cy="284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39" marR="17632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5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65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Dele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17345" y="4555312"/>
            <a:ext cx="425304" cy="284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083">
              <a:lnSpc>
                <a:spcPts val="1065"/>
              </a:lnSpc>
              <a:spcBef>
                <a:spcPts val="53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endParaRPr sz="900">
              <a:latin typeface="Segoe UI"/>
              <a:cs typeface="Segoe UI"/>
            </a:endParaRPr>
          </a:p>
          <a:p>
            <a:pPr marL="12700" marR="17632">
              <a:lnSpc>
                <a:spcPts val="1110"/>
              </a:lnSpc>
              <a:spcBef>
                <a:spcPts val="2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6836" y="4596585"/>
            <a:ext cx="692295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-19" dirty="0" smtClean="0">
                <a:solidFill>
                  <a:srgbClr val="363435"/>
                </a:solidFill>
                <a:latin typeface="Segoe UI"/>
                <a:cs typeface="Segoe UI"/>
              </a:rPr>
              <a:t>W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eb</a:t>
            </a:r>
            <a:r>
              <a:rPr sz="900" spc="36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app</a:t>
            </a:r>
            <a:r>
              <a:rPr sz="900" spc="40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68574" y="4670965"/>
            <a:ext cx="620611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Place</a:t>
            </a:r>
            <a:r>
              <a:rPr sz="900" spc="51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1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0488" y="4676725"/>
            <a:ext cx="863042" cy="284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Get</a:t>
            </a:r>
            <a:r>
              <a:rPr sz="900" spc="37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r>
              <a:rPr sz="900" spc="52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status</a:t>
            </a:r>
            <a:endParaRPr sz="900">
              <a:latin typeface="Segoe UI"/>
              <a:cs typeface="Segoe UI"/>
            </a:endParaRPr>
          </a:p>
          <a:p>
            <a:pPr marL="24216" marR="17632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r>
              <a:rPr sz="900" spc="24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confirmation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96275" y="4718337"/>
            <a:ext cx="408382" cy="425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Asynch</a:t>
            </a:r>
            <a:endParaRPr sz="900">
              <a:latin typeface="Segoe UI"/>
              <a:cs typeface="Segoe UI"/>
            </a:endParaRPr>
          </a:p>
          <a:p>
            <a:pPr marL="45602" marR="17632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1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endParaRPr sz="900">
              <a:latin typeface="Segoe UI"/>
              <a:cs typeface="Segoe UI"/>
            </a:endParaRPr>
          </a:p>
          <a:p>
            <a:pPr marL="74981" marR="17632">
              <a:lnSpc>
                <a:spcPts val="1110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9030" y="4790054"/>
            <a:ext cx="480062" cy="284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Queuing</a:t>
            </a:r>
            <a:endParaRPr sz="900">
              <a:latin typeface="Segoe UI"/>
              <a:cs typeface="Segoe UI"/>
            </a:endParaRPr>
          </a:p>
          <a:p>
            <a:pPr marL="93655" marR="102354" algn="ctr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7417" y="5062984"/>
            <a:ext cx="863042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Get</a:t>
            </a:r>
            <a:r>
              <a:rPr sz="900" spc="37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der</a:t>
            </a:r>
            <a:r>
              <a:rPr sz="900" spc="52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status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8935" y="5204040"/>
            <a:ext cx="841502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r>
              <a:rPr sz="900" spc="24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confirmation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5281" y="5600420"/>
            <a:ext cx="800052" cy="461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423" marR="51119" algn="ctr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5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ts val="1110"/>
              </a:lnSpc>
              <a:spcBef>
                <a:spcPts val="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Upda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e,</a:t>
            </a:r>
            <a:r>
              <a:rPr sz="900" spc="65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Dele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  <a:p>
            <a:pPr marL="322599" marR="366850" algn="ctr">
              <a:lnSpc>
                <a:spcPct val="110839"/>
              </a:lnSpc>
              <a:spcBef>
                <a:spcPts val="144"/>
              </a:spcBef>
            </a:pPr>
            <a:r>
              <a:rPr sz="900" b="1" spc="0" dirty="0" smtClean="0">
                <a:solidFill>
                  <a:srgbClr val="363435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3857" y="5915635"/>
            <a:ext cx="1058585" cy="14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Asynch</a:t>
            </a:r>
            <a:r>
              <a:rPr sz="900" spc="3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de</a:t>
            </a:r>
            <a:r>
              <a:rPr sz="900" spc="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</a:t>
            </a:r>
            <a:r>
              <a:rPr sz="900" spc="33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4.7.8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20445" y="6304614"/>
            <a:ext cx="217695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26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8835" y="5327990"/>
            <a:ext cx="398305" cy="547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527140" y="5327990"/>
            <a:ext cx="633359" cy="547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128835" y="3548124"/>
            <a:ext cx="398305" cy="54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527140" y="3548124"/>
            <a:ext cx="633359" cy="54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3"/>
              </a:spcBef>
            </a:pPr>
            <a:endParaRPr sz="600" dirty="0"/>
          </a:p>
          <a:p>
            <a:pPr marL="286616" marR="6651">
              <a:lnSpc>
                <a:spcPts val="1110"/>
              </a:lnSpc>
              <a:spcBef>
                <a:spcPts val="55"/>
              </a:spcBef>
            </a:pPr>
            <a:r>
              <a:rPr sz="900" spc="-25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ead, </a:t>
            </a:r>
            <a:endParaRPr sz="900" dirty="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6836" y="3798372"/>
            <a:ext cx="285227" cy="242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422064" y="3798372"/>
            <a:ext cx="632610" cy="48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/>
          </a:p>
          <a:p>
            <a:pPr marL="124461" marR="124444" algn="ctr">
              <a:lnSpc>
                <a:spcPct val="110839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Admin</a:t>
            </a:r>
            <a:endParaRPr sz="900">
              <a:latin typeface="Segoe UI"/>
              <a:cs typeface="Segoe UI"/>
            </a:endParaRPr>
          </a:p>
          <a:p>
            <a:pPr marL="218707" marR="218690" algn="ctr">
              <a:lnSpc>
                <a:spcPts val="1110"/>
              </a:lnSpc>
              <a:spcBef>
                <a:spcPts val="55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3.0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6836" y="4041158"/>
            <a:ext cx="285227" cy="242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128835" y="2203879"/>
            <a:ext cx="633329" cy="559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762165" y="2203879"/>
            <a:ext cx="398334" cy="559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985356" y="1530841"/>
            <a:ext cx="10316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85356" y="1756341"/>
            <a:ext cx="10316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128835" y="1838665"/>
            <a:ext cx="10316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128835" y="4180980"/>
            <a:ext cx="10316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128835" y="5960876"/>
            <a:ext cx="10316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53146" y="2601797"/>
            <a:ext cx="2516956" cy="273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7521" y="2592371"/>
            <a:ext cx="961534" cy="226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849" y="2348880"/>
            <a:ext cx="8229598" cy="3419475"/>
          </a:xfrm>
          <a:custGeom>
            <a:avLst/>
            <a:gdLst/>
            <a:ahLst/>
            <a:cxnLst/>
            <a:rect l="l" t="t" r="r" b="b"/>
            <a:pathLst>
              <a:path w="8229598" h="3419475">
                <a:moveTo>
                  <a:pt x="0" y="220179"/>
                </a:moveTo>
                <a:lnTo>
                  <a:pt x="0" y="3199295"/>
                </a:lnTo>
                <a:lnTo>
                  <a:pt x="729" y="3217353"/>
                </a:lnTo>
                <a:lnTo>
                  <a:pt x="11224" y="3268889"/>
                </a:lnTo>
                <a:lnTo>
                  <a:pt x="32988" y="3315276"/>
                </a:lnTo>
                <a:lnTo>
                  <a:pt x="64489" y="3354986"/>
                </a:lnTo>
                <a:lnTo>
                  <a:pt x="104198" y="3386487"/>
                </a:lnTo>
                <a:lnTo>
                  <a:pt x="150586" y="3408250"/>
                </a:lnTo>
                <a:lnTo>
                  <a:pt x="202121" y="3418745"/>
                </a:lnTo>
                <a:lnTo>
                  <a:pt x="220179" y="3419475"/>
                </a:lnTo>
                <a:lnTo>
                  <a:pt x="8009418" y="3419475"/>
                </a:lnTo>
                <a:lnTo>
                  <a:pt x="8062330" y="3413076"/>
                </a:lnTo>
                <a:lnTo>
                  <a:pt x="8110604" y="3394899"/>
                </a:lnTo>
                <a:lnTo>
                  <a:pt x="8152709" y="3366474"/>
                </a:lnTo>
                <a:lnTo>
                  <a:pt x="8187116" y="3329330"/>
                </a:lnTo>
                <a:lnTo>
                  <a:pt x="8212295" y="3284999"/>
                </a:lnTo>
                <a:lnTo>
                  <a:pt x="8226716" y="3235009"/>
                </a:lnTo>
                <a:lnTo>
                  <a:pt x="8229598" y="3199295"/>
                </a:lnTo>
                <a:lnTo>
                  <a:pt x="8229598" y="220179"/>
                </a:lnTo>
                <a:lnTo>
                  <a:pt x="8223199" y="167268"/>
                </a:lnTo>
                <a:lnTo>
                  <a:pt x="8205022" y="118994"/>
                </a:lnTo>
                <a:lnTo>
                  <a:pt x="8176597" y="76889"/>
                </a:lnTo>
                <a:lnTo>
                  <a:pt x="8139454" y="42482"/>
                </a:lnTo>
                <a:lnTo>
                  <a:pt x="8095122" y="17302"/>
                </a:lnTo>
                <a:lnTo>
                  <a:pt x="8045133" y="2881"/>
                </a:lnTo>
                <a:lnTo>
                  <a:pt x="8009418" y="0"/>
                </a:lnTo>
                <a:lnTo>
                  <a:pt x="220179" y="0"/>
                </a:lnTo>
                <a:lnTo>
                  <a:pt x="167268" y="6399"/>
                </a:lnTo>
                <a:lnTo>
                  <a:pt x="118994" y="24576"/>
                </a:lnTo>
                <a:lnTo>
                  <a:pt x="76889" y="53001"/>
                </a:lnTo>
                <a:lnTo>
                  <a:pt x="42481" y="90144"/>
                </a:lnTo>
                <a:lnTo>
                  <a:pt x="17302" y="134476"/>
                </a:lnTo>
                <a:lnTo>
                  <a:pt x="2881" y="184465"/>
                </a:lnTo>
                <a:lnTo>
                  <a:pt x="0" y="220179"/>
                </a:lnTo>
                <a:close/>
              </a:path>
            </a:pathLst>
          </a:custGeom>
          <a:solidFill>
            <a:srgbClr val="006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1149" y="1039062"/>
            <a:ext cx="377791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Identify Threats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562" y="16904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463" y="1690445"/>
            <a:ext cx="17738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Use STRIDE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5685" y="1690445"/>
            <a:ext cx="14110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taxonomy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9134" y="1690445"/>
            <a:ext cx="3345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of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6090" y="1690445"/>
            <a:ext cx="10164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threats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089" y="2552127"/>
            <a:ext cx="2961474" cy="3166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910">
              <a:lnSpc>
                <a:spcPts val="2360"/>
              </a:lnSpc>
              <a:spcBef>
                <a:spcPts val="118"/>
              </a:spcBef>
            </a:pPr>
            <a:r>
              <a:rPr sz="2200" b="1" spc="0" dirty="0" smtClean="0">
                <a:solidFill>
                  <a:srgbClr val="FEFFFE"/>
                </a:solidFill>
                <a:latin typeface="Georgia"/>
                <a:cs typeface="Georgia"/>
              </a:rPr>
              <a:t>Threat</a:t>
            </a:r>
            <a:endParaRPr sz="2200">
              <a:latin typeface="Georgia"/>
              <a:cs typeface="Georgia"/>
            </a:endParaRPr>
          </a:p>
          <a:p>
            <a:pPr marL="12700" marR="1345879" indent="0">
              <a:lnSpc>
                <a:spcPts val="2499"/>
              </a:lnSpc>
              <a:spcBef>
                <a:spcPts val="1138"/>
              </a:spcBef>
            </a:pPr>
            <a:r>
              <a:rPr sz="2200" b="1" spc="0" dirty="0" smtClean="0">
                <a:solidFill>
                  <a:srgbClr val="FEFFFE"/>
                </a:solidFill>
                <a:latin typeface="Georgia"/>
                <a:cs typeface="Georgia"/>
              </a:rPr>
              <a:t>S</a:t>
            </a:r>
            <a:r>
              <a:rPr sz="2200" spc="0" dirty="0" smtClean="0">
                <a:solidFill>
                  <a:srgbClr val="FEFFFE"/>
                </a:solidFill>
                <a:latin typeface="Georgia"/>
                <a:cs typeface="Georgia"/>
              </a:rPr>
              <a:t>poofing </a:t>
            </a:r>
            <a:endParaRPr sz="2200">
              <a:latin typeface="Georgia"/>
              <a:cs typeface="Georgia"/>
            </a:endParaRPr>
          </a:p>
          <a:p>
            <a:pPr marL="12700" marR="1345879">
              <a:lnSpc>
                <a:spcPts val="2499"/>
              </a:lnSpc>
              <a:spcBef>
                <a:spcPts val="1257"/>
              </a:spcBef>
            </a:pPr>
            <a:r>
              <a:rPr sz="2200" b="1" spc="0" dirty="0" smtClean="0">
                <a:solidFill>
                  <a:srgbClr val="FEFFFE"/>
                </a:solidFill>
                <a:latin typeface="Georgia"/>
                <a:cs typeface="Georgia"/>
              </a:rPr>
              <a:t>T</a:t>
            </a:r>
            <a:r>
              <a:rPr sz="2200" spc="0" dirty="0" smtClean="0">
                <a:solidFill>
                  <a:srgbClr val="FEFFFE"/>
                </a:solidFill>
                <a:latin typeface="Georgia"/>
                <a:cs typeface="Georgia"/>
              </a:rPr>
              <a:t>ampering </a:t>
            </a:r>
            <a:endParaRPr sz="2200">
              <a:latin typeface="Georgia"/>
              <a:cs typeface="Georgia"/>
            </a:endParaRPr>
          </a:p>
          <a:p>
            <a:pPr marL="12700" marR="1345879">
              <a:lnSpc>
                <a:spcPts val="2499"/>
              </a:lnSpc>
              <a:spcBef>
                <a:spcPts val="1257"/>
              </a:spcBef>
            </a:pPr>
            <a:r>
              <a:rPr sz="2200" b="1" spc="0" dirty="0" smtClean="0">
                <a:solidFill>
                  <a:srgbClr val="FEFFFE"/>
                </a:solidFill>
                <a:latin typeface="Georgia"/>
                <a:cs typeface="Georgia"/>
              </a:rPr>
              <a:t>R</a:t>
            </a:r>
            <a:r>
              <a:rPr sz="2200" spc="0" dirty="0" smtClean="0">
                <a:solidFill>
                  <a:srgbClr val="FEFFFE"/>
                </a:solidFill>
                <a:latin typeface="Georgia"/>
                <a:cs typeface="Georgia"/>
              </a:rPr>
              <a:t>epudiation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ts val="2500"/>
              </a:lnSpc>
              <a:spcBef>
                <a:spcPts val="1382"/>
              </a:spcBef>
            </a:pPr>
            <a:r>
              <a:rPr sz="2200" b="1" spc="0" dirty="0" smtClean="0">
                <a:solidFill>
                  <a:srgbClr val="FEFFFE"/>
                </a:solidFill>
                <a:latin typeface="Georgia"/>
                <a:cs typeface="Georgia"/>
              </a:rPr>
              <a:t>I</a:t>
            </a:r>
            <a:r>
              <a:rPr sz="2200" spc="0" dirty="0" smtClean="0">
                <a:solidFill>
                  <a:srgbClr val="FEFFFE"/>
                </a:solidFill>
                <a:latin typeface="Georgia"/>
                <a:cs typeface="Georgia"/>
              </a:rPr>
              <a:t>nformation Disclosure</a:t>
            </a:r>
            <a:endParaRPr sz="2200">
              <a:latin typeface="Georgia"/>
              <a:cs typeface="Georgia"/>
            </a:endParaRPr>
          </a:p>
          <a:p>
            <a:pPr marL="12700" marR="41910">
              <a:lnSpc>
                <a:spcPct val="94685"/>
              </a:lnSpc>
              <a:spcBef>
                <a:spcPts val="1131"/>
              </a:spcBef>
            </a:pPr>
            <a:r>
              <a:rPr sz="2200" b="1" spc="0" dirty="0" smtClean="0">
                <a:solidFill>
                  <a:srgbClr val="FEFFFE"/>
                </a:solidFill>
                <a:latin typeface="Georgia"/>
                <a:cs typeface="Georgia"/>
              </a:rPr>
              <a:t>D</a:t>
            </a:r>
            <a:r>
              <a:rPr sz="2200" spc="0" dirty="0" smtClean="0">
                <a:solidFill>
                  <a:srgbClr val="FEFFFE"/>
                </a:solidFill>
                <a:latin typeface="Georgia"/>
                <a:cs typeface="Georgia"/>
              </a:rPr>
              <a:t>enial of Service</a:t>
            </a:r>
            <a:endParaRPr sz="2200">
              <a:latin typeface="Georgia"/>
              <a:cs typeface="Georgia"/>
            </a:endParaRPr>
          </a:p>
          <a:p>
            <a:pPr marL="12700" marR="41910">
              <a:lnSpc>
                <a:spcPct val="94685"/>
              </a:lnSpc>
              <a:spcBef>
                <a:spcPts val="1256"/>
              </a:spcBef>
            </a:pPr>
            <a:r>
              <a:rPr sz="2200" b="1" spc="0" dirty="0" smtClean="0">
                <a:solidFill>
                  <a:srgbClr val="FEFFFE"/>
                </a:solidFill>
                <a:latin typeface="Georgia"/>
                <a:cs typeface="Georgia"/>
              </a:rPr>
              <a:t>E</a:t>
            </a:r>
            <a:r>
              <a:rPr sz="2200" spc="0" dirty="0" smtClean="0">
                <a:solidFill>
                  <a:srgbClr val="FEFFFE"/>
                </a:solidFill>
                <a:latin typeface="Georgia"/>
                <a:cs typeface="Georgia"/>
              </a:rPr>
              <a:t>levation of Privilege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512" y="2552127"/>
            <a:ext cx="2597321" cy="3166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0"/>
              </a:lnSpc>
              <a:spcBef>
                <a:spcPts val="118"/>
              </a:spcBef>
            </a:pPr>
            <a:r>
              <a:rPr sz="2200" b="1" spc="0" dirty="0" smtClean="0">
                <a:solidFill>
                  <a:srgbClr val="FEFFFE"/>
                </a:solidFill>
                <a:latin typeface="Georgia"/>
                <a:cs typeface="Georgia"/>
              </a:rPr>
              <a:t>Property we want</a:t>
            </a:r>
            <a:endParaRPr sz="2200">
              <a:latin typeface="Georgia"/>
              <a:cs typeface="Georgia"/>
            </a:endParaRPr>
          </a:p>
          <a:p>
            <a:pPr marL="173457" marR="399260">
              <a:lnSpc>
                <a:spcPct val="142045"/>
              </a:lnSpc>
              <a:spcBef>
                <a:spcPts val="491"/>
              </a:spcBef>
            </a:pPr>
            <a:r>
              <a:rPr sz="2200" spc="0" dirty="0" smtClean="0">
                <a:solidFill>
                  <a:srgbClr val="FEFFFE"/>
                </a:solidFill>
                <a:latin typeface="Georgia"/>
                <a:cs typeface="Georgia"/>
              </a:rPr>
              <a:t>Authentication Integrity Nonrepudiation Confidentiality Availability Authorization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9158" y="6304614"/>
            <a:ext cx="2289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28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9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199" y="1606237"/>
            <a:ext cx="8229598" cy="3419475"/>
          </a:xfrm>
          <a:custGeom>
            <a:avLst/>
            <a:gdLst/>
            <a:ahLst/>
            <a:cxnLst/>
            <a:rect l="l" t="t" r="r" b="b"/>
            <a:pathLst>
              <a:path w="8229598" h="3419475">
                <a:moveTo>
                  <a:pt x="0" y="220179"/>
                </a:moveTo>
                <a:lnTo>
                  <a:pt x="0" y="3199295"/>
                </a:lnTo>
                <a:lnTo>
                  <a:pt x="729" y="3217353"/>
                </a:lnTo>
                <a:lnTo>
                  <a:pt x="11224" y="3268889"/>
                </a:lnTo>
                <a:lnTo>
                  <a:pt x="32988" y="3315276"/>
                </a:lnTo>
                <a:lnTo>
                  <a:pt x="64489" y="3354985"/>
                </a:lnTo>
                <a:lnTo>
                  <a:pt x="104198" y="3386487"/>
                </a:lnTo>
                <a:lnTo>
                  <a:pt x="150586" y="3408250"/>
                </a:lnTo>
                <a:lnTo>
                  <a:pt x="202121" y="3418745"/>
                </a:lnTo>
                <a:lnTo>
                  <a:pt x="220179" y="3419475"/>
                </a:lnTo>
                <a:lnTo>
                  <a:pt x="8009418" y="3419475"/>
                </a:lnTo>
                <a:lnTo>
                  <a:pt x="8062330" y="3413076"/>
                </a:lnTo>
                <a:lnTo>
                  <a:pt x="8110604" y="3394899"/>
                </a:lnTo>
                <a:lnTo>
                  <a:pt x="8152709" y="3366473"/>
                </a:lnTo>
                <a:lnTo>
                  <a:pt x="8187116" y="3329330"/>
                </a:lnTo>
                <a:lnTo>
                  <a:pt x="8212295" y="3284999"/>
                </a:lnTo>
                <a:lnTo>
                  <a:pt x="8226716" y="3235009"/>
                </a:lnTo>
                <a:lnTo>
                  <a:pt x="8229598" y="3199295"/>
                </a:lnTo>
                <a:lnTo>
                  <a:pt x="8229598" y="220179"/>
                </a:lnTo>
                <a:lnTo>
                  <a:pt x="8223199" y="167268"/>
                </a:lnTo>
                <a:lnTo>
                  <a:pt x="8205022" y="118994"/>
                </a:lnTo>
                <a:lnTo>
                  <a:pt x="8176597" y="76889"/>
                </a:lnTo>
                <a:lnTo>
                  <a:pt x="8139454" y="42482"/>
                </a:lnTo>
                <a:lnTo>
                  <a:pt x="8095122" y="17302"/>
                </a:lnTo>
                <a:lnTo>
                  <a:pt x="8045133" y="2881"/>
                </a:lnTo>
                <a:lnTo>
                  <a:pt x="8009418" y="0"/>
                </a:lnTo>
                <a:lnTo>
                  <a:pt x="220179" y="0"/>
                </a:lnTo>
                <a:lnTo>
                  <a:pt x="167268" y="6399"/>
                </a:lnTo>
                <a:lnTo>
                  <a:pt x="118994" y="24576"/>
                </a:lnTo>
                <a:lnTo>
                  <a:pt x="76889" y="53001"/>
                </a:lnTo>
                <a:lnTo>
                  <a:pt x="42481" y="90144"/>
                </a:lnTo>
                <a:lnTo>
                  <a:pt x="17302" y="134476"/>
                </a:lnTo>
                <a:lnTo>
                  <a:pt x="2881" y="184465"/>
                </a:lnTo>
                <a:lnTo>
                  <a:pt x="0" y="220179"/>
                </a:lnTo>
                <a:close/>
              </a:path>
            </a:pathLst>
          </a:custGeom>
          <a:solidFill>
            <a:srgbClr val="006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1149" y="1026838"/>
            <a:ext cx="1776736" cy="2073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92" algn="ctr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Threat:</a:t>
            </a:r>
            <a:endParaRPr sz="35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2564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Threat</a:t>
            </a:r>
            <a:endParaRPr sz="2400">
              <a:latin typeface="Georgia"/>
              <a:cs typeface="Georgia"/>
            </a:endParaRPr>
          </a:p>
          <a:p>
            <a:pPr marL="610605">
              <a:lnSpc>
                <a:spcPct val="94685"/>
              </a:lnSpc>
              <a:spcBef>
                <a:spcPts val="159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70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Goal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0220" y="1026838"/>
            <a:ext cx="2630511" cy="171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Spoofing</a:t>
            </a:r>
            <a:endParaRPr sz="3500">
              <a:latin typeface="Georgia"/>
              <a:cs typeface="Georgia"/>
            </a:endParaRPr>
          </a:p>
          <a:p>
            <a:pPr marL="556808" marR="45720">
              <a:lnSpc>
                <a:spcPct val="94685"/>
              </a:lnSpc>
              <a:spcBef>
                <a:spcPts val="2564"/>
              </a:spcBef>
            </a:pPr>
            <a:r>
              <a:rPr sz="2400" b="1" spc="0" dirty="0" smtClean="0">
                <a:solidFill>
                  <a:srgbClr val="FEFFFE"/>
                </a:solidFill>
                <a:latin typeface="Georgia"/>
                <a:cs typeface="Georgia"/>
              </a:rPr>
              <a:t>S</a:t>
            </a: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poofing</a:t>
            </a:r>
            <a:endParaRPr sz="2400">
              <a:latin typeface="Georgia"/>
              <a:cs typeface="Georgia"/>
            </a:endParaRPr>
          </a:p>
          <a:p>
            <a:pPr marL="556808">
              <a:lnSpc>
                <a:spcPct val="94685"/>
              </a:lnSpc>
              <a:spcBef>
                <a:spcPts val="159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Authentication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055" y="3328670"/>
            <a:ext cx="1443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Definition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329" y="3328670"/>
            <a:ext cx="20642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Impersonating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0964" y="3328670"/>
            <a:ext cx="1490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something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3570" y="3328670"/>
            <a:ext cx="3603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or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4329" y="3684270"/>
            <a:ext cx="1274906" cy="889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someone</a:t>
            </a:r>
            <a:endParaRPr sz="2400">
              <a:latin typeface="Georgia"/>
              <a:cs typeface="Georgia"/>
            </a:endParaRPr>
          </a:p>
          <a:p>
            <a:pPr marL="12700" marR="17481">
              <a:lnSpc>
                <a:spcPct val="94685"/>
              </a:lnSpc>
              <a:spcBef>
                <a:spcPts val="1544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Phishing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1380" y="3684270"/>
            <a:ext cx="5848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else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055" y="4243070"/>
            <a:ext cx="12555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Example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7731" y="6304614"/>
            <a:ext cx="260373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29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8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1150" y="1039062"/>
            <a:ext cx="7348859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Security Goals vs Requirements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150" y="1792045"/>
            <a:ext cx="234886" cy="951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050" y="1792045"/>
            <a:ext cx="3406201" cy="3079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 security goal </a:t>
            </a: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protects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  <a:spcBef>
                <a:spcPts val="1944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Type of security goals</a:t>
            </a:r>
            <a:endParaRPr sz="2400">
              <a:latin typeface="Georgia"/>
              <a:cs typeface="Georgia"/>
            </a:endParaRPr>
          </a:p>
          <a:p>
            <a:pPr marL="126999" marR="45720">
              <a:lnSpc>
                <a:spcPct val="95825"/>
              </a:lnSpc>
              <a:spcBef>
                <a:spcPts val="188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Confidentiality</a:t>
            </a:r>
            <a:endParaRPr sz="2400">
              <a:latin typeface="Georgia"/>
              <a:cs typeface="Georgia"/>
            </a:endParaRPr>
          </a:p>
          <a:p>
            <a:pPr marL="126999" marR="45720">
              <a:lnSpc>
                <a:spcPct val="95825"/>
              </a:lnSpc>
              <a:spcBef>
                <a:spcPts val="132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Integrity</a:t>
            </a:r>
            <a:endParaRPr sz="2400">
              <a:latin typeface="Georgia"/>
              <a:cs typeface="Georgia"/>
            </a:endParaRPr>
          </a:p>
          <a:p>
            <a:pPr marL="126999" marR="45720">
              <a:lnSpc>
                <a:spcPct val="95825"/>
              </a:lnSpc>
              <a:spcBef>
                <a:spcPts val="122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Availability</a:t>
            </a:r>
            <a:endParaRPr sz="2400">
              <a:latin typeface="Georgia"/>
              <a:cs typeface="Georgia"/>
            </a:endParaRPr>
          </a:p>
          <a:p>
            <a:pPr marL="126999" marR="45720">
              <a:lnSpc>
                <a:spcPct val="95825"/>
              </a:lnSpc>
              <a:spcBef>
                <a:spcPts val="122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Accountability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2657" y="1792045"/>
            <a:ext cx="4047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9839" y="1792045"/>
            <a:ext cx="7406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asset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2911" y="1792045"/>
            <a:ext cx="7279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from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243" y="1792045"/>
            <a:ext cx="7954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harm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" y="50813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5081345"/>
            <a:ext cx="316560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 security requirement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050" y="5081345"/>
            <a:ext cx="455007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is a </a:t>
            </a: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constraint</a:t>
            </a:r>
            <a:r>
              <a:rPr sz="2400" b="1" spc="-2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over a functional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" y="5449644"/>
            <a:ext cx="64846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requirement that operationalizes a security goal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8075" y="6304614"/>
            <a:ext cx="150172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80" y="1579418"/>
            <a:ext cx="8237912" cy="3283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606236"/>
            <a:ext cx="8147246" cy="3190914"/>
          </a:xfrm>
          <a:custGeom>
            <a:avLst/>
            <a:gdLst/>
            <a:ahLst/>
            <a:cxnLst/>
            <a:rect l="l" t="t" r="r" b="b"/>
            <a:pathLst>
              <a:path w="8147246" h="3190914">
                <a:moveTo>
                  <a:pt x="0" y="205463"/>
                </a:moveTo>
                <a:lnTo>
                  <a:pt x="0" y="2985451"/>
                </a:lnTo>
                <a:lnTo>
                  <a:pt x="681" y="3002302"/>
                </a:lnTo>
                <a:lnTo>
                  <a:pt x="10474" y="3050393"/>
                </a:lnTo>
                <a:lnTo>
                  <a:pt x="30783" y="3093680"/>
                </a:lnTo>
                <a:lnTo>
                  <a:pt x="60178" y="3130735"/>
                </a:lnTo>
                <a:lnTo>
                  <a:pt x="97233" y="3160131"/>
                </a:lnTo>
                <a:lnTo>
                  <a:pt x="140520" y="3180439"/>
                </a:lnTo>
                <a:lnTo>
                  <a:pt x="188611" y="3190233"/>
                </a:lnTo>
                <a:lnTo>
                  <a:pt x="205462" y="3190914"/>
                </a:lnTo>
                <a:lnTo>
                  <a:pt x="7941783" y="3190914"/>
                </a:lnTo>
                <a:lnTo>
                  <a:pt x="7991158" y="3184943"/>
                </a:lnTo>
                <a:lnTo>
                  <a:pt x="8036206" y="3167981"/>
                </a:lnTo>
                <a:lnTo>
                  <a:pt x="8075497" y="3141455"/>
                </a:lnTo>
                <a:lnTo>
                  <a:pt x="8107604" y="3106795"/>
                </a:lnTo>
                <a:lnTo>
                  <a:pt x="8131100" y="3065426"/>
                </a:lnTo>
                <a:lnTo>
                  <a:pt x="8144557" y="3018778"/>
                </a:lnTo>
                <a:lnTo>
                  <a:pt x="8147246" y="2985451"/>
                </a:lnTo>
                <a:lnTo>
                  <a:pt x="8147246" y="205463"/>
                </a:lnTo>
                <a:lnTo>
                  <a:pt x="8141275" y="156087"/>
                </a:lnTo>
                <a:lnTo>
                  <a:pt x="8124313" y="111040"/>
                </a:lnTo>
                <a:lnTo>
                  <a:pt x="8097788" y="71749"/>
                </a:lnTo>
                <a:lnTo>
                  <a:pt x="8063127" y="39642"/>
                </a:lnTo>
                <a:lnTo>
                  <a:pt x="8021759" y="16146"/>
                </a:lnTo>
                <a:lnTo>
                  <a:pt x="7975110" y="2689"/>
                </a:lnTo>
                <a:lnTo>
                  <a:pt x="7941783" y="0"/>
                </a:lnTo>
                <a:lnTo>
                  <a:pt x="205462" y="0"/>
                </a:lnTo>
                <a:lnTo>
                  <a:pt x="156087" y="5971"/>
                </a:lnTo>
                <a:lnTo>
                  <a:pt x="111040" y="22933"/>
                </a:lnTo>
                <a:lnTo>
                  <a:pt x="71749" y="49458"/>
                </a:lnTo>
                <a:lnTo>
                  <a:pt x="39642" y="84119"/>
                </a:lnTo>
                <a:lnTo>
                  <a:pt x="16146" y="125487"/>
                </a:lnTo>
                <a:lnTo>
                  <a:pt x="2689" y="172135"/>
                </a:lnTo>
                <a:lnTo>
                  <a:pt x="0" y="205463"/>
                </a:lnTo>
                <a:close/>
              </a:path>
            </a:pathLst>
          </a:custGeom>
          <a:solidFill>
            <a:srgbClr val="006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39291" y="1778923"/>
            <a:ext cx="1608512" cy="4779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150" y="1026838"/>
            <a:ext cx="1776736" cy="2073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92" algn="ctr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Threat:</a:t>
            </a:r>
            <a:endParaRPr sz="35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2564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Threat</a:t>
            </a:r>
            <a:endParaRPr sz="2400">
              <a:latin typeface="Georgia"/>
              <a:cs typeface="Georgia"/>
            </a:endParaRPr>
          </a:p>
          <a:p>
            <a:pPr marL="610605">
              <a:lnSpc>
                <a:spcPct val="94685"/>
              </a:lnSpc>
              <a:spcBef>
                <a:spcPts val="159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70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Goal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220" y="1026838"/>
            <a:ext cx="2576812" cy="171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Tampering</a:t>
            </a:r>
            <a:endParaRPr sz="3500">
              <a:latin typeface="Georgia"/>
              <a:cs typeface="Georgia"/>
            </a:endParaRPr>
          </a:p>
          <a:p>
            <a:pPr marL="556808" marR="33337">
              <a:lnSpc>
                <a:spcPct val="94685"/>
              </a:lnSpc>
              <a:spcBef>
                <a:spcPts val="2564"/>
              </a:spcBef>
            </a:pPr>
            <a:r>
              <a:rPr sz="2400" b="1" spc="0" dirty="0" smtClean="0">
                <a:solidFill>
                  <a:srgbClr val="FEFFFE"/>
                </a:solidFill>
                <a:latin typeface="Georgia"/>
                <a:cs typeface="Georgia"/>
              </a:rPr>
              <a:t>T</a:t>
            </a: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ampering</a:t>
            </a:r>
            <a:endParaRPr sz="2400">
              <a:latin typeface="Georgia"/>
              <a:cs typeface="Georgia"/>
            </a:endParaRPr>
          </a:p>
          <a:p>
            <a:pPr marL="556808" marR="33337">
              <a:lnSpc>
                <a:spcPct val="94685"/>
              </a:lnSpc>
              <a:spcBef>
                <a:spcPts val="159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Integrity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055" y="3328670"/>
            <a:ext cx="1443488" cy="878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Definition</a:t>
            </a:r>
            <a:endParaRPr sz="2400">
              <a:latin typeface="Georgia"/>
              <a:cs typeface="Georgia"/>
            </a:endParaRPr>
          </a:p>
          <a:p>
            <a:pPr marL="12700" marR="45719">
              <a:lnSpc>
                <a:spcPct val="94685"/>
              </a:lnSpc>
              <a:spcBef>
                <a:spcPts val="1464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Example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4329" y="3328670"/>
            <a:ext cx="21170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Modifying data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3786" y="3328670"/>
            <a:ext cx="10589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or code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4329" y="3877310"/>
            <a:ext cx="458178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Modifying a DLL on disk or DVD,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a packet as it traverses the LAN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8490" y="3877310"/>
            <a:ext cx="3603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or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0461" y="6304614"/>
            <a:ext cx="227644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30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9" y="1606236"/>
            <a:ext cx="8291262" cy="4055011"/>
          </a:xfrm>
          <a:custGeom>
            <a:avLst/>
            <a:gdLst/>
            <a:ahLst/>
            <a:cxnLst/>
            <a:rect l="l" t="t" r="r" b="b"/>
            <a:pathLst>
              <a:path w="8291262" h="4055011">
                <a:moveTo>
                  <a:pt x="0" y="261101"/>
                </a:moveTo>
                <a:lnTo>
                  <a:pt x="0" y="3793909"/>
                </a:lnTo>
                <a:lnTo>
                  <a:pt x="865" y="3815323"/>
                </a:lnTo>
                <a:lnTo>
                  <a:pt x="7588" y="3856655"/>
                </a:lnTo>
                <a:lnTo>
                  <a:pt x="20518" y="3895542"/>
                </a:lnTo>
                <a:lnTo>
                  <a:pt x="39119" y="3931446"/>
                </a:lnTo>
                <a:lnTo>
                  <a:pt x="62851" y="3963831"/>
                </a:lnTo>
                <a:lnTo>
                  <a:pt x="91179" y="3992159"/>
                </a:lnTo>
                <a:lnTo>
                  <a:pt x="123564" y="4015892"/>
                </a:lnTo>
                <a:lnTo>
                  <a:pt x="159469" y="4034492"/>
                </a:lnTo>
                <a:lnTo>
                  <a:pt x="198356" y="4047423"/>
                </a:lnTo>
                <a:lnTo>
                  <a:pt x="239687" y="4054145"/>
                </a:lnTo>
                <a:lnTo>
                  <a:pt x="261101" y="4055011"/>
                </a:lnTo>
                <a:lnTo>
                  <a:pt x="8030160" y="4055011"/>
                </a:lnTo>
                <a:lnTo>
                  <a:pt x="8072512" y="4051594"/>
                </a:lnTo>
                <a:lnTo>
                  <a:pt x="8112688" y="4041700"/>
                </a:lnTo>
                <a:lnTo>
                  <a:pt x="8150151" y="4025867"/>
                </a:lnTo>
                <a:lnTo>
                  <a:pt x="8184363" y="4004634"/>
                </a:lnTo>
                <a:lnTo>
                  <a:pt x="8214787" y="3978536"/>
                </a:lnTo>
                <a:lnTo>
                  <a:pt x="8240884" y="3948113"/>
                </a:lnTo>
                <a:lnTo>
                  <a:pt x="8262118" y="3913900"/>
                </a:lnTo>
                <a:lnTo>
                  <a:pt x="8277951" y="3876437"/>
                </a:lnTo>
                <a:lnTo>
                  <a:pt x="8287844" y="3836261"/>
                </a:lnTo>
                <a:lnTo>
                  <a:pt x="8291262" y="3793909"/>
                </a:lnTo>
                <a:lnTo>
                  <a:pt x="8291262" y="261101"/>
                </a:lnTo>
                <a:lnTo>
                  <a:pt x="8287844" y="218749"/>
                </a:lnTo>
                <a:lnTo>
                  <a:pt x="8277951" y="178573"/>
                </a:lnTo>
                <a:lnTo>
                  <a:pt x="8262118" y="141110"/>
                </a:lnTo>
                <a:lnTo>
                  <a:pt x="8240884" y="106898"/>
                </a:lnTo>
                <a:lnTo>
                  <a:pt x="8214787" y="76475"/>
                </a:lnTo>
                <a:lnTo>
                  <a:pt x="8184363" y="50377"/>
                </a:lnTo>
                <a:lnTo>
                  <a:pt x="8150151" y="29143"/>
                </a:lnTo>
                <a:lnTo>
                  <a:pt x="8112688" y="13311"/>
                </a:lnTo>
                <a:lnTo>
                  <a:pt x="8072512" y="3417"/>
                </a:lnTo>
                <a:lnTo>
                  <a:pt x="8030160" y="0"/>
                </a:lnTo>
                <a:lnTo>
                  <a:pt x="261101" y="0"/>
                </a:lnTo>
                <a:lnTo>
                  <a:pt x="218749" y="3417"/>
                </a:lnTo>
                <a:lnTo>
                  <a:pt x="178573" y="13311"/>
                </a:lnTo>
                <a:lnTo>
                  <a:pt x="141110" y="29143"/>
                </a:lnTo>
                <a:lnTo>
                  <a:pt x="106898" y="50377"/>
                </a:lnTo>
                <a:lnTo>
                  <a:pt x="76474" y="76475"/>
                </a:lnTo>
                <a:lnTo>
                  <a:pt x="50377" y="106898"/>
                </a:lnTo>
                <a:lnTo>
                  <a:pt x="29143" y="141110"/>
                </a:lnTo>
                <a:lnTo>
                  <a:pt x="13311" y="178573"/>
                </a:lnTo>
                <a:lnTo>
                  <a:pt x="3417" y="218749"/>
                </a:lnTo>
                <a:lnTo>
                  <a:pt x="0" y="261101"/>
                </a:lnTo>
                <a:close/>
              </a:path>
            </a:pathLst>
          </a:custGeom>
          <a:solidFill>
            <a:srgbClr val="006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149" y="1026838"/>
            <a:ext cx="1776736" cy="2073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92" algn="ctr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Threat:</a:t>
            </a:r>
            <a:endParaRPr sz="35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2564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Threat</a:t>
            </a:r>
            <a:endParaRPr sz="2400">
              <a:latin typeface="Georgia"/>
              <a:cs typeface="Georgia"/>
            </a:endParaRPr>
          </a:p>
          <a:p>
            <a:pPr marL="610605">
              <a:lnSpc>
                <a:spcPct val="94685"/>
              </a:lnSpc>
              <a:spcBef>
                <a:spcPts val="159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70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Goal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220" y="1026838"/>
            <a:ext cx="2974935" cy="1717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4668" algn="ctr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Repudiation</a:t>
            </a:r>
            <a:endParaRPr sz="3500">
              <a:latin typeface="Georgia"/>
              <a:cs typeface="Georgia"/>
            </a:endParaRPr>
          </a:p>
          <a:p>
            <a:pPr marL="556808" marR="45720">
              <a:lnSpc>
                <a:spcPct val="94685"/>
              </a:lnSpc>
              <a:spcBef>
                <a:spcPts val="2564"/>
              </a:spcBef>
            </a:pPr>
            <a:r>
              <a:rPr sz="2400" b="1" spc="0" dirty="0" smtClean="0">
                <a:solidFill>
                  <a:srgbClr val="FEFFFE"/>
                </a:solidFill>
                <a:latin typeface="Georgia"/>
                <a:cs typeface="Georgia"/>
              </a:rPr>
              <a:t>R</a:t>
            </a: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epudiation</a:t>
            </a:r>
            <a:endParaRPr sz="2400">
              <a:latin typeface="Georgia"/>
              <a:cs typeface="Georgia"/>
            </a:endParaRPr>
          </a:p>
          <a:p>
            <a:pPr marL="556808">
              <a:lnSpc>
                <a:spcPct val="94685"/>
              </a:lnSpc>
              <a:spcBef>
                <a:spcPts val="159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Non-Repudiation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055" y="3328669"/>
            <a:ext cx="1443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Definition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4329" y="3328669"/>
            <a:ext cx="2859434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Claiming to have not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an action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6157" y="3328669"/>
            <a:ext cx="14966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performed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055" y="4243069"/>
            <a:ext cx="12555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Example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4329" y="4243069"/>
            <a:ext cx="4763602" cy="1054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248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“I didn’t send that email,” “I didn’t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26"/>
              </a:lnSpc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modify that file,” “I certainly didn’t 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26"/>
              </a:lnSpc>
              <a:spcBef>
                <a:spcPts val="171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visit that Web site, dear!”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7541" y="6304614"/>
            <a:ext cx="250563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31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6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9" y="1606236"/>
            <a:ext cx="8229598" cy="3761411"/>
          </a:xfrm>
          <a:custGeom>
            <a:avLst/>
            <a:gdLst/>
            <a:ahLst/>
            <a:cxnLst/>
            <a:rect l="l" t="t" r="r" b="b"/>
            <a:pathLst>
              <a:path w="8229598" h="3761411">
                <a:moveTo>
                  <a:pt x="0" y="242196"/>
                </a:moveTo>
                <a:lnTo>
                  <a:pt x="0" y="3519213"/>
                </a:lnTo>
                <a:lnTo>
                  <a:pt x="802" y="3539077"/>
                </a:lnTo>
                <a:lnTo>
                  <a:pt x="7038" y="3577415"/>
                </a:lnTo>
                <a:lnTo>
                  <a:pt x="27033" y="3630516"/>
                </a:lnTo>
                <a:lnTo>
                  <a:pt x="58301" y="3676832"/>
                </a:lnTo>
                <a:lnTo>
                  <a:pt x="99158" y="3714680"/>
                </a:lnTo>
                <a:lnTo>
                  <a:pt x="147922" y="3742377"/>
                </a:lnTo>
                <a:lnTo>
                  <a:pt x="202911" y="3758241"/>
                </a:lnTo>
                <a:lnTo>
                  <a:pt x="242196" y="3761411"/>
                </a:lnTo>
                <a:lnTo>
                  <a:pt x="7987402" y="3761411"/>
                </a:lnTo>
                <a:lnTo>
                  <a:pt x="8026687" y="3758241"/>
                </a:lnTo>
                <a:lnTo>
                  <a:pt x="8063954" y="3749063"/>
                </a:lnTo>
                <a:lnTo>
                  <a:pt x="8114980" y="3725124"/>
                </a:lnTo>
                <a:lnTo>
                  <a:pt x="8158660" y="3690472"/>
                </a:lnTo>
                <a:lnTo>
                  <a:pt x="8193312" y="3646792"/>
                </a:lnTo>
                <a:lnTo>
                  <a:pt x="8217251" y="3595766"/>
                </a:lnTo>
                <a:lnTo>
                  <a:pt x="8226428" y="3558498"/>
                </a:lnTo>
                <a:lnTo>
                  <a:pt x="8229598" y="3519213"/>
                </a:lnTo>
                <a:lnTo>
                  <a:pt x="8229598" y="242196"/>
                </a:lnTo>
                <a:lnTo>
                  <a:pt x="8226428" y="202911"/>
                </a:lnTo>
                <a:lnTo>
                  <a:pt x="8217251" y="165643"/>
                </a:lnTo>
                <a:lnTo>
                  <a:pt x="8193312" y="114617"/>
                </a:lnTo>
                <a:lnTo>
                  <a:pt x="8158660" y="70937"/>
                </a:lnTo>
                <a:lnTo>
                  <a:pt x="8114980" y="36286"/>
                </a:lnTo>
                <a:lnTo>
                  <a:pt x="8063954" y="12347"/>
                </a:lnTo>
                <a:lnTo>
                  <a:pt x="8026687" y="3169"/>
                </a:lnTo>
                <a:lnTo>
                  <a:pt x="7987402" y="0"/>
                </a:lnTo>
                <a:lnTo>
                  <a:pt x="242196" y="0"/>
                </a:lnTo>
                <a:lnTo>
                  <a:pt x="202911" y="3169"/>
                </a:lnTo>
                <a:lnTo>
                  <a:pt x="165643" y="12347"/>
                </a:lnTo>
                <a:lnTo>
                  <a:pt x="114617" y="36286"/>
                </a:lnTo>
                <a:lnTo>
                  <a:pt x="70937" y="70937"/>
                </a:lnTo>
                <a:lnTo>
                  <a:pt x="36286" y="114617"/>
                </a:lnTo>
                <a:lnTo>
                  <a:pt x="12347" y="165643"/>
                </a:lnTo>
                <a:lnTo>
                  <a:pt x="3169" y="202911"/>
                </a:lnTo>
                <a:lnTo>
                  <a:pt x="0" y="242196"/>
                </a:lnTo>
                <a:close/>
              </a:path>
            </a:pathLst>
          </a:custGeom>
          <a:solidFill>
            <a:srgbClr val="006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149" y="1026838"/>
            <a:ext cx="1776736" cy="2026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92" algn="ctr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Threat:</a:t>
            </a:r>
            <a:endParaRPr sz="35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2204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Threat</a:t>
            </a:r>
            <a:endParaRPr sz="2400">
              <a:latin typeface="Georgia"/>
              <a:cs typeface="Georgia"/>
            </a:endParaRPr>
          </a:p>
          <a:p>
            <a:pPr marL="610605">
              <a:lnSpc>
                <a:spcPct val="94685"/>
              </a:lnSpc>
              <a:spcBef>
                <a:spcPts val="1581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70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Goal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220" y="1026838"/>
            <a:ext cx="5478969" cy="1670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Information Disclosure</a:t>
            </a:r>
            <a:endParaRPr sz="3500">
              <a:latin typeface="Georgia"/>
              <a:cs typeface="Georgia"/>
            </a:endParaRPr>
          </a:p>
          <a:p>
            <a:pPr marL="556808" marR="66675">
              <a:lnSpc>
                <a:spcPct val="94685"/>
              </a:lnSpc>
              <a:spcBef>
                <a:spcPts val="2204"/>
              </a:spcBef>
            </a:pPr>
            <a:r>
              <a:rPr sz="2400" b="1" spc="0" dirty="0" smtClean="0">
                <a:solidFill>
                  <a:srgbClr val="FEFFFE"/>
                </a:solidFill>
                <a:latin typeface="Georgia"/>
                <a:cs typeface="Georgia"/>
              </a:rPr>
              <a:t>I</a:t>
            </a: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nformation Disclosure</a:t>
            </a:r>
            <a:endParaRPr sz="2400">
              <a:latin typeface="Georgia"/>
              <a:cs typeface="Georgia"/>
            </a:endParaRPr>
          </a:p>
          <a:p>
            <a:pPr marL="556808" marR="66675">
              <a:lnSpc>
                <a:spcPct val="94685"/>
              </a:lnSpc>
              <a:spcBef>
                <a:spcPts val="1581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Confidentiality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055" y="3190067"/>
            <a:ext cx="1443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Definition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4329" y="3190067"/>
            <a:ext cx="335417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Exposing information to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not authorized to see it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0908" y="3190067"/>
            <a:ext cx="127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someone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055" y="4215196"/>
            <a:ext cx="12555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Example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4329" y="4215196"/>
            <a:ext cx="4807521" cy="1054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248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Allowing someone to read the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26"/>
              </a:lnSpc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Windows source code; publishing a 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26"/>
              </a:lnSpc>
              <a:spcBef>
                <a:spcPts val="171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list of customers to a Web site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8757" y="6304614"/>
            <a:ext cx="249348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32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6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9" y="1606236"/>
            <a:ext cx="8219254" cy="3983003"/>
          </a:xfrm>
          <a:custGeom>
            <a:avLst/>
            <a:gdLst/>
            <a:ahLst/>
            <a:cxnLst/>
            <a:rect l="l" t="t" r="r" b="b"/>
            <a:pathLst>
              <a:path w="8219254" h="3983003">
                <a:moveTo>
                  <a:pt x="0" y="256466"/>
                </a:moveTo>
                <a:lnTo>
                  <a:pt x="0" y="3726538"/>
                </a:lnTo>
                <a:lnTo>
                  <a:pt x="850" y="3747572"/>
                </a:lnTo>
                <a:lnTo>
                  <a:pt x="7453" y="3788169"/>
                </a:lnTo>
                <a:lnTo>
                  <a:pt x="20154" y="3826366"/>
                </a:lnTo>
                <a:lnTo>
                  <a:pt x="38424" y="3861633"/>
                </a:lnTo>
                <a:lnTo>
                  <a:pt x="61735" y="3893443"/>
                </a:lnTo>
                <a:lnTo>
                  <a:pt x="89560" y="3921267"/>
                </a:lnTo>
                <a:lnTo>
                  <a:pt x="121370" y="3944579"/>
                </a:lnTo>
                <a:lnTo>
                  <a:pt x="156637" y="3962849"/>
                </a:lnTo>
                <a:lnTo>
                  <a:pt x="194834" y="3975549"/>
                </a:lnTo>
                <a:lnTo>
                  <a:pt x="235431" y="3982153"/>
                </a:lnTo>
                <a:lnTo>
                  <a:pt x="256465" y="3983003"/>
                </a:lnTo>
                <a:lnTo>
                  <a:pt x="7962788" y="3983003"/>
                </a:lnTo>
                <a:lnTo>
                  <a:pt x="8004388" y="3979646"/>
                </a:lnTo>
                <a:lnTo>
                  <a:pt x="8043851" y="3969928"/>
                </a:lnTo>
                <a:lnTo>
                  <a:pt x="8080649" y="3954377"/>
                </a:lnTo>
                <a:lnTo>
                  <a:pt x="8114254" y="3933520"/>
                </a:lnTo>
                <a:lnTo>
                  <a:pt x="8144137" y="3907886"/>
                </a:lnTo>
                <a:lnTo>
                  <a:pt x="8169771" y="3878003"/>
                </a:lnTo>
                <a:lnTo>
                  <a:pt x="8190628" y="3844398"/>
                </a:lnTo>
                <a:lnTo>
                  <a:pt x="8206179" y="3807601"/>
                </a:lnTo>
                <a:lnTo>
                  <a:pt x="8215897" y="3768138"/>
                </a:lnTo>
                <a:lnTo>
                  <a:pt x="8219254" y="3726538"/>
                </a:lnTo>
                <a:lnTo>
                  <a:pt x="8219254" y="256466"/>
                </a:lnTo>
                <a:lnTo>
                  <a:pt x="8215897" y="214866"/>
                </a:lnTo>
                <a:lnTo>
                  <a:pt x="8206179" y="175402"/>
                </a:lnTo>
                <a:lnTo>
                  <a:pt x="8190628" y="138605"/>
                </a:lnTo>
                <a:lnTo>
                  <a:pt x="8169771" y="105000"/>
                </a:lnTo>
                <a:lnTo>
                  <a:pt x="8144137" y="75117"/>
                </a:lnTo>
                <a:lnTo>
                  <a:pt x="8114254" y="49482"/>
                </a:lnTo>
                <a:lnTo>
                  <a:pt x="8080649" y="28626"/>
                </a:lnTo>
                <a:lnTo>
                  <a:pt x="8043851" y="13074"/>
                </a:lnTo>
                <a:lnTo>
                  <a:pt x="8004388" y="3356"/>
                </a:lnTo>
                <a:lnTo>
                  <a:pt x="7962788" y="0"/>
                </a:lnTo>
                <a:lnTo>
                  <a:pt x="256465" y="0"/>
                </a:lnTo>
                <a:lnTo>
                  <a:pt x="214865" y="3356"/>
                </a:lnTo>
                <a:lnTo>
                  <a:pt x="175402" y="13074"/>
                </a:lnTo>
                <a:lnTo>
                  <a:pt x="138604" y="28626"/>
                </a:lnTo>
                <a:lnTo>
                  <a:pt x="105000" y="49482"/>
                </a:lnTo>
                <a:lnTo>
                  <a:pt x="75117" y="75117"/>
                </a:lnTo>
                <a:lnTo>
                  <a:pt x="49483" y="105000"/>
                </a:lnTo>
                <a:lnTo>
                  <a:pt x="28626" y="138605"/>
                </a:lnTo>
                <a:lnTo>
                  <a:pt x="13074" y="175402"/>
                </a:lnTo>
                <a:lnTo>
                  <a:pt x="3356" y="214866"/>
                </a:lnTo>
                <a:lnTo>
                  <a:pt x="0" y="256466"/>
                </a:lnTo>
                <a:close/>
              </a:path>
            </a:pathLst>
          </a:custGeom>
          <a:solidFill>
            <a:srgbClr val="006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1149" y="1026838"/>
            <a:ext cx="1776736" cy="2073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92" algn="ctr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Threat:</a:t>
            </a:r>
            <a:endParaRPr sz="35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2564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Threat</a:t>
            </a:r>
            <a:endParaRPr sz="2400">
              <a:latin typeface="Georgia"/>
              <a:cs typeface="Georgia"/>
            </a:endParaRPr>
          </a:p>
          <a:p>
            <a:pPr marL="610605">
              <a:lnSpc>
                <a:spcPct val="94685"/>
              </a:lnSpc>
              <a:spcBef>
                <a:spcPts val="159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70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Goal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220" y="1026838"/>
            <a:ext cx="3954725" cy="1717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Denial of Service</a:t>
            </a:r>
            <a:endParaRPr sz="3500">
              <a:latin typeface="Georgia"/>
              <a:cs typeface="Georgia"/>
            </a:endParaRPr>
          </a:p>
          <a:p>
            <a:pPr marL="556808" marR="66675">
              <a:lnSpc>
                <a:spcPct val="94685"/>
              </a:lnSpc>
              <a:spcBef>
                <a:spcPts val="2564"/>
              </a:spcBef>
            </a:pPr>
            <a:r>
              <a:rPr sz="2400" b="1" spc="0" dirty="0" smtClean="0">
                <a:solidFill>
                  <a:srgbClr val="FEFFFE"/>
                </a:solidFill>
                <a:latin typeface="Georgia"/>
                <a:cs typeface="Georgia"/>
              </a:rPr>
              <a:t>D</a:t>
            </a: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enial of Service</a:t>
            </a:r>
            <a:endParaRPr sz="2400">
              <a:latin typeface="Georgia"/>
              <a:cs typeface="Georgia"/>
            </a:endParaRPr>
          </a:p>
          <a:p>
            <a:pPr marL="556808" marR="66675">
              <a:lnSpc>
                <a:spcPct val="94685"/>
              </a:lnSpc>
              <a:spcBef>
                <a:spcPts val="159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Availability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9055" y="3328669"/>
            <a:ext cx="1443488" cy="87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Definition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  <a:spcBef>
                <a:spcPts val="1464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Example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4329" y="3328669"/>
            <a:ext cx="36383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Deny or degrade service to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5134" y="3328669"/>
            <a:ext cx="7820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users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4329" y="3877309"/>
            <a:ext cx="4510338" cy="142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Crashing Windows or a Web site,</a:t>
            </a:r>
            <a:endParaRPr sz="2400">
              <a:latin typeface="Georgia"/>
              <a:cs typeface="Georgia"/>
            </a:endParaRPr>
          </a:p>
          <a:p>
            <a:pPr marL="12700" marR="157922" algn="just">
              <a:lnSpc>
                <a:spcPts val="2726"/>
              </a:lnSpc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sending a packet and absorbing </a:t>
            </a:r>
            <a:endParaRPr sz="2400">
              <a:latin typeface="Georgia"/>
              <a:cs typeface="Georgia"/>
            </a:endParaRPr>
          </a:p>
          <a:p>
            <a:pPr marL="12700" marR="157922" algn="just">
              <a:lnSpc>
                <a:spcPts val="2726"/>
              </a:lnSpc>
              <a:spcBef>
                <a:spcPts val="171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seconds of CPU time, or routing </a:t>
            </a:r>
            <a:endParaRPr sz="2400">
              <a:latin typeface="Georgia"/>
              <a:cs typeface="Georgia"/>
            </a:endParaRPr>
          </a:p>
          <a:p>
            <a:pPr marL="12700" marR="157922" algn="just">
              <a:lnSpc>
                <a:spcPts val="2726"/>
              </a:lnSpc>
              <a:spcBef>
                <a:spcPts val="171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packets into a black hole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6412" y="6304614"/>
            <a:ext cx="251692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33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5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99" y="1606237"/>
            <a:ext cx="8229598" cy="4093918"/>
          </a:xfrm>
          <a:custGeom>
            <a:avLst/>
            <a:gdLst/>
            <a:ahLst/>
            <a:cxnLst/>
            <a:rect l="l" t="t" r="r" b="b"/>
            <a:pathLst>
              <a:path w="8229598" h="4093918">
                <a:moveTo>
                  <a:pt x="0" y="263606"/>
                </a:moveTo>
                <a:lnTo>
                  <a:pt x="0" y="3830311"/>
                </a:lnTo>
                <a:lnTo>
                  <a:pt x="873" y="3851931"/>
                </a:lnTo>
                <a:lnTo>
                  <a:pt x="7661" y="3893659"/>
                </a:lnTo>
                <a:lnTo>
                  <a:pt x="20715" y="3932919"/>
                </a:lnTo>
                <a:lnTo>
                  <a:pt x="39494" y="3969168"/>
                </a:lnTo>
                <a:lnTo>
                  <a:pt x="63454" y="4001863"/>
                </a:lnTo>
                <a:lnTo>
                  <a:pt x="92054" y="4030463"/>
                </a:lnTo>
                <a:lnTo>
                  <a:pt x="124750" y="4054424"/>
                </a:lnTo>
                <a:lnTo>
                  <a:pt x="160999" y="4073202"/>
                </a:lnTo>
                <a:lnTo>
                  <a:pt x="200259" y="4086257"/>
                </a:lnTo>
                <a:lnTo>
                  <a:pt x="241987" y="4093044"/>
                </a:lnTo>
                <a:lnTo>
                  <a:pt x="263606" y="4093918"/>
                </a:lnTo>
                <a:lnTo>
                  <a:pt x="7965991" y="4093918"/>
                </a:lnTo>
                <a:lnTo>
                  <a:pt x="8008749" y="4090468"/>
                </a:lnTo>
                <a:lnTo>
                  <a:pt x="8049311" y="4080479"/>
                </a:lnTo>
                <a:lnTo>
                  <a:pt x="8087134" y="4064495"/>
                </a:lnTo>
                <a:lnTo>
                  <a:pt x="8121674" y="4043057"/>
                </a:lnTo>
                <a:lnTo>
                  <a:pt x="8152389" y="4016709"/>
                </a:lnTo>
                <a:lnTo>
                  <a:pt x="8178737" y="3985994"/>
                </a:lnTo>
                <a:lnTo>
                  <a:pt x="8200175" y="3951453"/>
                </a:lnTo>
                <a:lnTo>
                  <a:pt x="8216159" y="3913631"/>
                </a:lnTo>
                <a:lnTo>
                  <a:pt x="8226148" y="3873069"/>
                </a:lnTo>
                <a:lnTo>
                  <a:pt x="8229598" y="3830311"/>
                </a:lnTo>
                <a:lnTo>
                  <a:pt x="8229598" y="263606"/>
                </a:lnTo>
                <a:lnTo>
                  <a:pt x="8226148" y="220848"/>
                </a:lnTo>
                <a:lnTo>
                  <a:pt x="8216159" y="180286"/>
                </a:lnTo>
                <a:lnTo>
                  <a:pt x="8200175" y="142464"/>
                </a:lnTo>
                <a:lnTo>
                  <a:pt x="8178737" y="107924"/>
                </a:lnTo>
                <a:lnTo>
                  <a:pt x="8152389" y="77208"/>
                </a:lnTo>
                <a:lnTo>
                  <a:pt x="8121674" y="50860"/>
                </a:lnTo>
                <a:lnTo>
                  <a:pt x="8087134" y="29423"/>
                </a:lnTo>
                <a:lnTo>
                  <a:pt x="8049311" y="13438"/>
                </a:lnTo>
                <a:lnTo>
                  <a:pt x="8008749" y="3450"/>
                </a:lnTo>
                <a:lnTo>
                  <a:pt x="7965991" y="0"/>
                </a:lnTo>
                <a:lnTo>
                  <a:pt x="263606" y="0"/>
                </a:lnTo>
                <a:lnTo>
                  <a:pt x="220848" y="3450"/>
                </a:lnTo>
                <a:lnTo>
                  <a:pt x="180286" y="13438"/>
                </a:lnTo>
                <a:lnTo>
                  <a:pt x="142464" y="29423"/>
                </a:lnTo>
                <a:lnTo>
                  <a:pt x="107924" y="50860"/>
                </a:lnTo>
                <a:lnTo>
                  <a:pt x="77208" y="77208"/>
                </a:lnTo>
                <a:lnTo>
                  <a:pt x="50860" y="107924"/>
                </a:lnTo>
                <a:lnTo>
                  <a:pt x="29423" y="142464"/>
                </a:lnTo>
                <a:lnTo>
                  <a:pt x="13438" y="180286"/>
                </a:lnTo>
                <a:lnTo>
                  <a:pt x="3450" y="220848"/>
                </a:lnTo>
                <a:lnTo>
                  <a:pt x="0" y="263606"/>
                </a:lnTo>
                <a:close/>
              </a:path>
            </a:pathLst>
          </a:custGeom>
          <a:solidFill>
            <a:srgbClr val="006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1149" y="1026838"/>
            <a:ext cx="1776736" cy="2073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92" algn="ctr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Threat:</a:t>
            </a:r>
            <a:endParaRPr sz="35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2564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Threat</a:t>
            </a:r>
            <a:endParaRPr sz="2400">
              <a:latin typeface="Georgia"/>
              <a:cs typeface="Georgia"/>
            </a:endParaRPr>
          </a:p>
          <a:p>
            <a:pPr marL="610605">
              <a:lnSpc>
                <a:spcPct val="94685"/>
              </a:lnSpc>
              <a:spcBef>
                <a:spcPts val="159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  <a:p>
            <a:pPr marL="610605" marR="51948">
              <a:lnSpc>
                <a:spcPct val="94685"/>
              </a:lnSpc>
              <a:spcBef>
                <a:spcPts val="70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Goal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0220" y="1026838"/>
            <a:ext cx="4969385" cy="1717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Elevation of Privilege</a:t>
            </a:r>
            <a:endParaRPr sz="3500">
              <a:latin typeface="Georgia"/>
              <a:cs typeface="Georgia"/>
            </a:endParaRPr>
          </a:p>
          <a:p>
            <a:pPr marL="556808" marR="622661">
              <a:lnSpc>
                <a:spcPct val="149305"/>
              </a:lnSpc>
              <a:spcBef>
                <a:spcPts val="1651"/>
              </a:spcBef>
            </a:pPr>
            <a:r>
              <a:rPr sz="2400" b="1" spc="0" dirty="0" smtClean="0">
                <a:solidFill>
                  <a:srgbClr val="FEFFFE"/>
                </a:solidFill>
                <a:latin typeface="Georgia"/>
                <a:cs typeface="Georgia"/>
              </a:rPr>
              <a:t>E</a:t>
            </a: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levation of Privilege (EoP) Authorization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055" y="3328669"/>
            <a:ext cx="1443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Definition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4329" y="3328669"/>
            <a:ext cx="4835871" cy="233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248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Gain capabilities without proper</a:t>
            </a:r>
            <a:endParaRPr sz="2400">
              <a:latin typeface="Georgia"/>
              <a:cs typeface="Georgia"/>
            </a:endParaRPr>
          </a:p>
          <a:p>
            <a:pPr marL="12700" marR="39248">
              <a:lnSpc>
                <a:spcPct val="94685"/>
              </a:lnSpc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authorization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26"/>
              </a:lnSpc>
              <a:spcBef>
                <a:spcPts val="1673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Allowing a remote Internet user to 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26"/>
              </a:lnSpc>
              <a:spcBef>
                <a:spcPts val="139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run commands is the classic 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26"/>
              </a:lnSpc>
              <a:spcBef>
                <a:spcPts val="139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example, but going from a “Limited 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26"/>
              </a:lnSpc>
              <a:spcBef>
                <a:spcPts val="139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User” to “Admin” is also EoP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055" y="4243069"/>
            <a:ext cx="12555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FEFFFE"/>
                </a:solidFill>
                <a:latin typeface="Georgia"/>
                <a:cs typeface="Georgia"/>
              </a:rPr>
              <a:t>Example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2924" y="6304614"/>
            <a:ext cx="24518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34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4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1154" y="1026848"/>
            <a:ext cx="1104116" cy="469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Map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6047" y="1026848"/>
            <a:ext cx="1928466" cy="469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STRIDE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5308" y="1026848"/>
            <a:ext cx="3733570" cy="469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to DFD Element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39679" y="1026848"/>
            <a:ext cx="1420368" cy="469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Types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6850" y="2473487"/>
            <a:ext cx="167448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EFFFE"/>
                </a:solidFill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8514" y="2473487"/>
            <a:ext cx="173699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EFFFE"/>
                </a:solidFill>
                <a:latin typeface="Georgia"/>
                <a:cs typeface="Georgia"/>
              </a:rPr>
              <a:t>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1544" y="2473487"/>
            <a:ext cx="193840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EFFFE"/>
                </a:solidFill>
                <a:latin typeface="Georgia"/>
                <a:cs typeface="Georgia"/>
              </a:rPr>
              <a:t>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9701" y="2473487"/>
            <a:ext cx="131333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EFFFE"/>
                </a:solidFill>
                <a:latin typeface="Georgia"/>
                <a:cs typeface="Georgia"/>
              </a:rPr>
              <a:t>I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0415" y="2473487"/>
            <a:ext cx="200352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EFFFE"/>
                </a:solidFill>
                <a:latin typeface="Georgia"/>
                <a:cs typeface="Georgia"/>
              </a:rPr>
              <a:t>D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5759" y="2473487"/>
            <a:ext cx="180297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EFFFE"/>
                </a:solidFill>
                <a:latin typeface="Georgia"/>
                <a:cs typeface="Georgia"/>
              </a:rPr>
              <a:t>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8271" y="3004803"/>
            <a:ext cx="682623" cy="596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75"/>
              </a:lnSpc>
              <a:spcBef>
                <a:spcPts val="233"/>
              </a:spcBef>
            </a:pPr>
            <a:r>
              <a:rPr sz="4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913" y="3005895"/>
            <a:ext cx="682623" cy="596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75"/>
              </a:lnSpc>
              <a:spcBef>
                <a:spcPts val="233"/>
              </a:spcBef>
            </a:pPr>
            <a:r>
              <a:rPr sz="4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6472" y="3290421"/>
            <a:ext cx="1425076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External Entity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2810" y="3980051"/>
            <a:ext cx="3765793" cy="597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80"/>
              </a:lnSpc>
              <a:spcBef>
                <a:spcPts val="234"/>
              </a:spcBef>
            </a:pPr>
            <a:r>
              <a:rPr sz="4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r>
              <a:rPr sz="4500" spc="-2594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4500" spc="229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r>
              <a:rPr sz="4500" spc="25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r>
              <a:rPr sz="4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r>
              <a:rPr sz="4500" spc="-60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4500" spc="229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r>
              <a:rPr sz="4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5380" y="4396834"/>
            <a:ext cx="738744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Process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1862" y="4948975"/>
            <a:ext cx="1006949" cy="122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735"/>
              </a:lnSpc>
              <a:spcBef>
                <a:spcPts val="236"/>
              </a:spcBef>
            </a:pPr>
            <a:r>
              <a:rPr sz="4500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r>
              <a:rPr sz="4500" spc="-729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4500" spc="0" dirty="0" smtClean="0">
                <a:solidFill>
                  <a:srgbClr val="FEFFFE"/>
                </a:solidFill>
                <a:latin typeface="Georgia"/>
                <a:cs typeface="Georgia"/>
              </a:rPr>
              <a:t>?</a:t>
            </a:r>
            <a:endParaRPr sz="4500">
              <a:latin typeface="Georgia"/>
              <a:cs typeface="Georgia"/>
            </a:endParaRPr>
          </a:p>
          <a:p>
            <a:pPr marL="20344" marR="86673">
              <a:lnSpc>
                <a:spcPts val="4845"/>
              </a:lnSpc>
              <a:spcBef>
                <a:spcPts val="5"/>
              </a:spcBef>
            </a:pPr>
            <a:r>
              <a:rPr sz="4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9214" y="4955297"/>
            <a:ext cx="1292017" cy="121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645">
              <a:lnSpc>
                <a:spcPts val="4675"/>
              </a:lnSpc>
              <a:spcBef>
                <a:spcPts val="233"/>
              </a:spcBef>
            </a:pPr>
            <a:r>
              <a:rPr sz="4500" spc="239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r>
              <a:rPr sz="4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4500">
              <a:latin typeface="Times New Roman"/>
              <a:cs typeface="Times New Roman"/>
            </a:endParaRPr>
          </a:p>
          <a:p>
            <a:pPr marL="20344">
              <a:lnSpc>
                <a:spcPts val="4860"/>
              </a:lnSpc>
              <a:spcBef>
                <a:spcPts val="9"/>
              </a:spcBef>
            </a:pPr>
            <a:r>
              <a:rPr sz="4500" spc="239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r>
              <a:rPr sz="4500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369" y="5295213"/>
            <a:ext cx="1007179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Data Store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841" y="5906670"/>
            <a:ext cx="971253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Data Flow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6222" y="6304611"/>
            <a:ext cx="251865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35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3" y="6312548"/>
            <a:ext cx="751208" cy="20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36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920" y="1689100"/>
            <a:ext cx="6054430" cy="458490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559" y="1700809"/>
            <a:ext cx="2863495" cy="365759"/>
          </a:xfrm>
          <a:custGeom>
            <a:avLst/>
            <a:gdLst/>
            <a:ahLst/>
            <a:cxnLst/>
            <a:rect l="l" t="t" r="r" b="b"/>
            <a:pathLst>
              <a:path w="2863495" h="365759">
                <a:moveTo>
                  <a:pt x="0" y="0"/>
                </a:moveTo>
                <a:lnTo>
                  <a:pt x="0" y="365759"/>
                </a:lnTo>
                <a:lnTo>
                  <a:pt x="2863495" y="365759"/>
                </a:lnTo>
                <a:lnTo>
                  <a:pt x="2863495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5055" y="1700809"/>
            <a:ext cx="5417425" cy="365759"/>
          </a:xfrm>
          <a:custGeom>
            <a:avLst/>
            <a:gdLst/>
            <a:ahLst/>
            <a:cxnLst/>
            <a:rect l="l" t="t" r="r" b="b"/>
            <a:pathLst>
              <a:path w="5417425" h="365759">
                <a:moveTo>
                  <a:pt x="0" y="0"/>
                </a:moveTo>
                <a:lnTo>
                  <a:pt x="0" y="365759"/>
                </a:lnTo>
                <a:lnTo>
                  <a:pt x="5417425" y="365759"/>
                </a:lnTo>
                <a:lnTo>
                  <a:pt x="5417425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6797" y="2066569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797" y="2645689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6797" y="3524820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6797" y="3860100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6797" y="4739231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797" y="5618362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1559" y="1696047"/>
            <a:ext cx="0" cy="4534458"/>
          </a:xfrm>
          <a:custGeom>
            <a:avLst/>
            <a:gdLst/>
            <a:ahLst/>
            <a:cxnLst/>
            <a:rect l="l" t="t" r="r" b="b"/>
            <a:pathLst>
              <a:path h="4534458">
                <a:moveTo>
                  <a:pt x="0" y="0"/>
                </a:moveTo>
                <a:lnTo>
                  <a:pt x="0" y="4534458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2479" y="1696047"/>
            <a:ext cx="0" cy="4534458"/>
          </a:xfrm>
          <a:custGeom>
            <a:avLst/>
            <a:gdLst/>
            <a:ahLst/>
            <a:cxnLst/>
            <a:rect l="l" t="t" r="r" b="b"/>
            <a:pathLst>
              <a:path h="4534458">
                <a:moveTo>
                  <a:pt x="0" y="0"/>
                </a:moveTo>
                <a:lnTo>
                  <a:pt x="0" y="4534458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6797" y="1700809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6797" y="6225743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1150" y="1026838"/>
            <a:ext cx="1104119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Map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6046" y="1026838"/>
            <a:ext cx="192847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STRIDE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5312" y="1026838"/>
            <a:ext cx="55135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to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7427" y="1026838"/>
            <a:ext cx="113193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DFD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0149" y="1026838"/>
            <a:ext cx="2236652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Elements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7525" y="6304614"/>
            <a:ext cx="24057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36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559" y="1700809"/>
            <a:ext cx="828091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91439">
              <a:lnSpc>
                <a:spcPct val="94685"/>
              </a:lnSpc>
            </a:pP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Threat Type                        </a:t>
            </a:r>
            <a:r>
              <a:rPr sz="1800" b="1" spc="39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DFD Elements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59" y="2066569"/>
            <a:ext cx="8280919" cy="579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685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Spoofing                                         </a:t>
            </a:r>
            <a:r>
              <a:rPr sz="1600" spc="6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External Entities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Pet Shop Customer…</a:t>
            </a:r>
            <a:endParaRPr sz="1600">
              <a:latin typeface="Georgia"/>
              <a:cs typeface="Georgia"/>
            </a:endParaRPr>
          </a:p>
          <a:p>
            <a:pPr marL="2954935">
              <a:lnSpc>
                <a:spcPct val="9468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Processes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Web application, Order processor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559" y="2645689"/>
            <a:ext cx="8280919" cy="879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685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Tampering                                     </a:t>
            </a:r>
            <a:r>
              <a:rPr sz="1600" spc="11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Processes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Web application, Order processor</a:t>
            </a:r>
            <a:endParaRPr sz="1600">
              <a:latin typeface="Georgia"/>
              <a:cs typeface="Georgia"/>
            </a:endParaRPr>
          </a:p>
          <a:p>
            <a:pPr marL="2954935">
              <a:lnSpc>
                <a:spcPct val="9468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Data stores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Audit-log data,…</a:t>
            </a:r>
            <a:endParaRPr sz="1600">
              <a:latin typeface="Georgia"/>
              <a:cs typeface="Georgia"/>
            </a:endParaRPr>
          </a:p>
          <a:p>
            <a:pPr marL="2954935">
              <a:lnSpc>
                <a:spcPct val="9468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Data Flows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Pet Shop Customer to Web application,….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559" y="3524820"/>
            <a:ext cx="8280919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685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Repudiation                                  </a:t>
            </a:r>
            <a:r>
              <a:rPr sz="1600" spc="295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External Entities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Pet Shop Customer…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559" y="3860100"/>
            <a:ext cx="8280919" cy="879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685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Information Disclosure              </a:t>
            </a:r>
            <a:r>
              <a:rPr sz="1600" spc="28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Data stores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Audit-log data,…</a:t>
            </a:r>
            <a:endParaRPr sz="1600">
              <a:latin typeface="Georgia"/>
              <a:cs typeface="Georgia"/>
            </a:endParaRPr>
          </a:p>
          <a:p>
            <a:pPr marL="2954935">
              <a:lnSpc>
                <a:spcPct val="9468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Data Flows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Pet Shop Customer to Web application,…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559" y="4739231"/>
            <a:ext cx="8280919" cy="879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685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Denial of Service                          </a:t>
            </a:r>
            <a:r>
              <a:rPr sz="1600" spc="24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Data stores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Audit-log data,…</a:t>
            </a:r>
            <a:endParaRPr sz="1600">
              <a:latin typeface="Georgia"/>
              <a:cs typeface="Georgia"/>
            </a:endParaRPr>
          </a:p>
          <a:p>
            <a:pPr marL="2954935">
              <a:lnSpc>
                <a:spcPct val="9468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23D42"/>
                </a:solidFill>
                <a:latin typeface="Georgia"/>
                <a:cs typeface="Georgia"/>
              </a:rPr>
              <a:t>Data Flows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: Pet Shop Customer to Web application,….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1559" y="5618362"/>
            <a:ext cx="8280919" cy="607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ts val="2072"/>
              </a:lnSpc>
              <a:spcBef>
                <a:spcPts val="490"/>
              </a:spcBef>
            </a:pPr>
            <a:r>
              <a:rPr sz="2400" spc="0" baseline="7334" dirty="0" smtClean="0">
                <a:solidFill>
                  <a:srgbClr val="323D42"/>
                </a:solidFill>
                <a:latin typeface="Georgia"/>
                <a:cs typeface="Georgia"/>
              </a:rPr>
              <a:t>Elevation of Privileges                </a:t>
            </a:r>
            <a:r>
              <a:rPr sz="2400" spc="255" baseline="733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323D42"/>
                </a:solidFill>
                <a:latin typeface="Georgia"/>
                <a:cs typeface="Georgia"/>
              </a:rPr>
              <a:t>Processes</a:t>
            </a:r>
            <a:r>
              <a:rPr sz="1800" spc="0" dirty="0" smtClean="0">
                <a:solidFill>
                  <a:srgbClr val="323D42"/>
                </a:solidFill>
                <a:latin typeface="Georgia"/>
                <a:cs typeface="Georgia"/>
              </a:rPr>
              <a:t>: Web application, Order processor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1150" y="772362"/>
            <a:ext cx="7019723" cy="1003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Refine threats with threat</a:t>
            </a:r>
            <a:endParaRPr sz="3500" dirty="0">
              <a:latin typeface="Georgia"/>
              <a:cs typeface="Georgia"/>
            </a:endParaRPr>
          </a:p>
          <a:p>
            <a:pPr marL="12700" marR="66675">
              <a:lnSpc>
                <a:spcPct val="94685"/>
              </a:lnSpc>
              <a:spcBef>
                <a:spcPts val="35"/>
              </a:spcBef>
            </a:pPr>
            <a:r>
              <a:rPr lang="en-GB"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tree </a:t>
            </a: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patterns</a:t>
            </a:r>
            <a:endParaRPr sz="35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150" y="17920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050" y="1792045"/>
            <a:ext cx="615642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Generic threat types are refined into concrete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trees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869" y="1792045"/>
            <a:ext cx="10164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threats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1724" y="1792045"/>
            <a:ext cx="4653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via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150" y="2769945"/>
            <a:ext cx="234886" cy="963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50" y="2769945"/>
            <a:ext cx="44201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AND/OR composition of threats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050" y="3392245"/>
            <a:ext cx="46148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STRIDE provides 12 at threat tree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1282" y="3392245"/>
            <a:ext cx="11932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patterns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349" y="3976982"/>
            <a:ext cx="239776" cy="2180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18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9"/>
              </a:spcBef>
            </a:pPr>
            <a:r>
              <a:rPr sz="18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18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16"/>
              </a:spcBef>
            </a:pPr>
            <a:r>
              <a:rPr sz="18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18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17"/>
              </a:spcBef>
            </a:pPr>
            <a:r>
              <a:rPr sz="18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18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16"/>
              </a:spcBef>
            </a:pPr>
            <a:r>
              <a:rPr sz="18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18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16"/>
              </a:spcBef>
            </a:pPr>
            <a:r>
              <a:rPr sz="18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18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3976982"/>
            <a:ext cx="4288355" cy="2171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45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404D54"/>
                </a:solidFill>
                <a:latin typeface="Georgia"/>
                <a:cs typeface="Georgia"/>
              </a:rPr>
              <a:t>1 threat three for Spoofing</a:t>
            </a:r>
            <a:endParaRPr sz="1800" dirty="0">
              <a:latin typeface="Georgia"/>
              <a:cs typeface="Georgia"/>
            </a:endParaRPr>
          </a:p>
          <a:p>
            <a:pPr marL="12700" marR="34289">
              <a:lnSpc>
                <a:spcPct val="94685"/>
              </a:lnSpc>
              <a:spcBef>
                <a:spcPts val="857"/>
              </a:spcBef>
            </a:pPr>
            <a:r>
              <a:rPr sz="1800" spc="0" dirty="0" smtClean="0">
                <a:solidFill>
                  <a:srgbClr val="404D54"/>
                </a:solidFill>
                <a:latin typeface="Georgia"/>
                <a:cs typeface="Georgia"/>
              </a:rPr>
              <a:t>3 threat threes for Tampering</a:t>
            </a:r>
            <a:endParaRPr sz="1800" dirty="0">
              <a:latin typeface="Georgia"/>
              <a:cs typeface="Georgia"/>
            </a:endParaRPr>
          </a:p>
          <a:p>
            <a:pPr marL="12700" marR="34289">
              <a:lnSpc>
                <a:spcPct val="94685"/>
              </a:lnSpc>
              <a:spcBef>
                <a:spcPts val="1054"/>
              </a:spcBef>
            </a:pPr>
            <a:r>
              <a:rPr sz="1800" spc="0" dirty="0" smtClean="0">
                <a:solidFill>
                  <a:srgbClr val="404D54"/>
                </a:solidFill>
                <a:latin typeface="Georgia"/>
                <a:cs typeface="Georgia"/>
              </a:rPr>
              <a:t>1 threat three for Repudiation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94685"/>
              </a:lnSpc>
              <a:spcBef>
                <a:spcPts val="954"/>
              </a:spcBef>
            </a:pPr>
            <a:r>
              <a:rPr sz="1800" spc="0" dirty="0" smtClean="0">
                <a:solidFill>
                  <a:srgbClr val="404D54"/>
                </a:solidFill>
                <a:latin typeface="Georgia"/>
                <a:cs typeface="Georgia"/>
              </a:rPr>
              <a:t>3 threat threes for Information Disclosure</a:t>
            </a:r>
            <a:endParaRPr sz="1800" dirty="0">
              <a:latin typeface="Georgia"/>
              <a:cs typeface="Georgia"/>
            </a:endParaRPr>
          </a:p>
          <a:p>
            <a:pPr marL="12700" marR="34289">
              <a:lnSpc>
                <a:spcPct val="94685"/>
              </a:lnSpc>
              <a:spcBef>
                <a:spcPts val="954"/>
              </a:spcBef>
            </a:pPr>
            <a:r>
              <a:rPr sz="1800" spc="0" dirty="0" smtClean="0">
                <a:solidFill>
                  <a:srgbClr val="404D54"/>
                </a:solidFill>
                <a:latin typeface="Georgia"/>
                <a:cs typeface="Georgia"/>
              </a:rPr>
              <a:t>3 threat threes for Denial of Service</a:t>
            </a:r>
            <a:endParaRPr sz="1800" dirty="0">
              <a:latin typeface="Georgia"/>
              <a:cs typeface="Georgia"/>
            </a:endParaRPr>
          </a:p>
          <a:p>
            <a:pPr marL="12700" marR="34289">
              <a:lnSpc>
                <a:spcPct val="94685"/>
              </a:lnSpc>
              <a:spcBef>
                <a:spcPts val="954"/>
              </a:spcBef>
            </a:pPr>
            <a:r>
              <a:rPr sz="1800" spc="0" dirty="0" smtClean="0">
                <a:solidFill>
                  <a:srgbClr val="404D54"/>
                </a:solidFill>
                <a:latin typeface="Georgia"/>
                <a:cs typeface="Georgia"/>
              </a:rPr>
              <a:t>1 threat three for Elevation of Privileges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0856" y="6304614"/>
            <a:ext cx="257248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306" y="5360885"/>
            <a:ext cx="1496799" cy="732330"/>
          </a:xfrm>
          <a:custGeom>
            <a:avLst/>
            <a:gdLst/>
            <a:ahLst/>
            <a:cxnLst/>
            <a:rect l="l" t="t" r="r" b="b"/>
            <a:pathLst>
              <a:path w="1496799" h="732330">
                <a:moveTo>
                  <a:pt x="0" y="590194"/>
                </a:moveTo>
                <a:lnTo>
                  <a:pt x="6528" y="632856"/>
                </a:lnTo>
                <a:lnTo>
                  <a:pt x="24784" y="670337"/>
                </a:lnTo>
                <a:lnTo>
                  <a:pt x="52775" y="700649"/>
                </a:lnTo>
                <a:lnTo>
                  <a:pt x="88507" y="721800"/>
                </a:lnTo>
                <a:lnTo>
                  <a:pt x="129987" y="731800"/>
                </a:lnTo>
                <a:lnTo>
                  <a:pt x="142372" y="732330"/>
                </a:lnTo>
                <a:lnTo>
                  <a:pt x="1354427" y="732330"/>
                </a:lnTo>
                <a:lnTo>
                  <a:pt x="1397159" y="725813"/>
                </a:lnTo>
                <a:lnTo>
                  <a:pt x="1434703" y="707586"/>
                </a:lnTo>
                <a:lnTo>
                  <a:pt x="1465065" y="679642"/>
                </a:lnTo>
                <a:lnTo>
                  <a:pt x="1486251" y="643969"/>
                </a:lnTo>
                <a:lnTo>
                  <a:pt x="1496267" y="602558"/>
                </a:lnTo>
                <a:lnTo>
                  <a:pt x="1496799" y="590194"/>
                </a:lnTo>
                <a:lnTo>
                  <a:pt x="1496799" y="142138"/>
                </a:lnTo>
                <a:lnTo>
                  <a:pt x="1490270" y="99466"/>
                </a:lnTo>
                <a:lnTo>
                  <a:pt x="1472014" y="61982"/>
                </a:lnTo>
                <a:lnTo>
                  <a:pt x="1444023" y="31674"/>
                </a:lnTo>
                <a:lnTo>
                  <a:pt x="1408292" y="10527"/>
                </a:lnTo>
                <a:lnTo>
                  <a:pt x="1366813" y="530"/>
                </a:lnTo>
                <a:lnTo>
                  <a:pt x="1354427" y="0"/>
                </a:lnTo>
                <a:lnTo>
                  <a:pt x="142372" y="0"/>
                </a:lnTo>
                <a:lnTo>
                  <a:pt x="99639" y="6515"/>
                </a:lnTo>
                <a:lnTo>
                  <a:pt x="62095" y="24737"/>
                </a:lnTo>
                <a:lnTo>
                  <a:pt x="31734" y="52678"/>
                </a:lnTo>
                <a:lnTo>
                  <a:pt x="10548" y="88351"/>
                </a:lnTo>
                <a:lnTo>
                  <a:pt x="531" y="129769"/>
                </a:lnTo>
                <a:lnTo>
                  <a:pt x="0" y="142138"/>
                </a:lnTo>
                <a:lnTo>
                  <a:pt x="0" y="59019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07306" y="5360886"/>
            <a:ext cx="1496798" cy="732330"/>
          </a:xfrm>
          <a:custGeom>
            <a:avLst/>
            <a:gdLst/>
            <a:ahLst/>
            <a:cxnLst/>
            <a:rect l="l" t="t" r="r" b="b"/>
            <a:pathLst>
              <a:path w="1496798" h="732330">
                <a:moveTo>
                  <a:pt x="0" y="590193"/>
                </a:moveTo>
                <a:lnTo>
                  <a:pt x="6528" y="632855"/>
                </a:lnTo>
                <a:lnTo>
                  <a:pt x="24784" y="670337"/>
                </a:lnTo>
                <a:lnTo>
                  <a:pt x="52775" y="700649"/>
                </a:lnTo>
                <a:lnTo>
                  <a:pt x="88507" y="721799"/>
                </a:lnTo>
                <a:lnTo>
                  <a:pt x="129986" y="731799"/>
                </a:lnTo>
                <a:lnTo>
                  <a:pt x="142371" y="732330"/>
                </a:lnTo>
                <a:lnTo>
                  <a:pt x="1354426" y="732330"/>
                </a:lnTo>
                <a:lnTo>
                  <a:pt x="1397159" y="725812"/>
                </a:lnTo>
                <a:lnTo>
                  <a:pt x="1434703" y="707586"/>
                </a:lnTo>
                <a:lnTo>
                  <a:pt x="1465064" y="679641"/>
                </a:lnTo>
                <a:lnTo>
                  <a:pt x="1486250" y="643968"/>
                </a:lnTo>
                <a:lnTo>
                  <a:pt x="1496266" y="602557"/>
                </a:lnTo>
                <a:lnTo>
                  <a:pt x="1496798" y="590193"/>
                </a:lnTo>
                <a:lnTo>
                  <a:pt x="1496798" y="142137"/>
                </a:lnTo>
                <a:lnTo>
                  <a:pt x="1490270" y="99465"/>
                </a:lnTo>
                <a:lnTo>
                  <a:pt x="1472013" y="61982"/>
                </a:lnTo>
                <a:lnTo>
                  <a:pt x="1444022" y="31673"/>
                </a:lnTo>
                <a:lnTo>
                  <a:pt x="1408291" y="10527"/>
                </a:lnTo>
                <a:lnTo>
                  <a:pt x="1366811" y="530"/>
                </a:lnTo>
                <a:lnTo>
                  <a:pt x="1354426" y="0"/>
                </a:lnTo>
                <a:lnTo>
                  <a:pt x="142371" y="0"/>
                </a:lnTo>
                <a:lnTo>
                  <a:pt x="99638" y="6515"/>
                </a:lnTo>
                <a:lnTo>
                  <a:pt x="62095" y="24737"/>
                </a:lnTo>
                <a:lnTo>
                  <a:pt x="31733" y="52678"/>
                </a:lnTo>
                <a:lnTo>
                  <a:pt x="10547" y="88351"/>
                </a:lnTo>
                <a:lnTo>
                  <a:pt x="531" y="129769"/>
                </a:lnTo>
                <a:lnTo>
                  <a:pt x="0" y="142137"/>
                </a:lnTo>
                <a:lnTo>
                  <a:pt x="0" y="590193"/>
                </a:lnTo>
                <a:close/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7710" y="4569683"/>
            <a:ext cx="1376131" cy="697897"/>
          </a:xfrm>
          <a:custGeom>
            <a:avLst/>
            <a:gdLst/>
            <a:ahLst/>
            <a:cxnLst/>
            <a:rect l="l" t="t" r="r" b="b"/>
            <a:pathLst>
              <a:path w="1376131" h="697897">
                <a:moveTo>
                  <a:pt x="0" y="0"/>
                </a:moveTo>
                <a:lnTo>
                  <a:pt x="1376131" y="697897"/>
                </a:lnTo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04238" y="5225355"/>
            <a:ext cx="82690" cy="73745"/>
          </a:xfrm>
          <a:custGeom>
            <a:avLst/>
            <a:gdLst/>
            <a:ahLst/>
            <a:cxnLst/>
            <a:rect l="l" t="t" r="r" b="b"/>
            <a:pathLst>
              <a:path w="82690" h="73745">
                <a:moveTo>
                  <a:pt x="0" y="73745"/>
                </a:moveTo>
                <a:lnTo>
                  <a:pt x="82690" y="69292"/>
                </a:lnTo>
                <a:lnTo>
                  <a:pt x="37503" y="0"/>
                </a:lnTo>
                <a:lnTo>
                  <a:pt x="0" y="73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5694" y="4569682"/>
            <a:ext cx="0" cy="672747"/>
          </a:xfrm>
          <a:custGeom>
            <a:avLst/>
            <a:gdLst/>
            <a:ahLst/>
            <a:cxnLst/>
            <a:rect l="l" t="t" r="r" b="b"/>
            <a:pathLst>
              <a:path h="672747">
                <a:moveTo>
                  <a:pt x="0" y="0"/>
                </a:moveTo>
                <a:lnTo>
                  <a:pt x="0" y="672747"/>
                </a:lnTo>
              </a:path>
            </a:pathLst>
          </a:custGeom>
          <a:ln w="237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14135" y="5230304"/>
            <a:ext cx="82856" cy="71638"/>
          </a:xfrm>
          <a:custGeom>
            <a:avLst/>
            <a:gdLst/>
            <a:ahLst/>
            <a:cxnLst/>
            <a:rect l="l" t="t" r="r" b="b"/>
            <a:pathLst>
              <a:path w="82856" h="71638">
                <a:moveTo>
                  <a:pt x="0" y="0"/>
                </a:moveTo>
                <a:lnTo>
                  <a:pt x="41440" y="71638"/>
                </a:lnTo>
                <a:lnTo>
                  <a:pt x="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11054" y="3965754"/>
            <a:ext cx="1489303" cy="732353"/>
          </a:xfrm>
          <a:custGeom>
            <a:avLst/>
            <a:gdLst/>
            <a:ahLst/>
            <a:cxnLst/>
            <a:rect l="l" t="t" r="r" b="b"/>
            <a:pathLst>
              <a:path w="1489303" h="732353">
                <a:moveTo>
                  <a:pt x="0" y="590193"/>
                </a:moveTo>
                <a:lnTo>
                  <a:pt x="6525" y="632872"/>
                </a:lnTo>
                <a:lnTo>
                  <a:pt x="24774" y="670360"/>
                </a:lnTo>
                <a:lnTo>
                  <a:pt x="52757" y="700671"/>
                </a:lnTo>
                <a:lnTo>
                  <a:pt x="88485" y="721820"/>
                </a:lnTo>
                <a:lnTo>
                  <a:pt x="129966" y="731821"/>
                </a:lnTo>
                <a:lnTo>
                  <a:pt x="142372" y="732353"/>
                </a:lnTo>
                <a:lnTo>
                  <a:pt x="1346931" y="732353"/>
                </a:lnTo>
                <a:lnTo>
                  <a:pt x="1389669" y="725838"/>
                </a:lnTo>
                <a:lnTo>
                  <a:pt x="1427212" y="707618"/>
                </a:lnTo>
                <a:lnTo>
                  <a:pt x="1457570" y="679678"/>
                </a:lnTo>
                <a:lnTo>
                  <a:pt x="1478753" y="644004"/>
                </a:lnTo>
                <a:lnTo>
                  <a:pt x="1488770" y="602582"/>
                </a:lnTo>
                <a:lnTo>
                  <a:pt x="1489303" y="590193"/>
                </a:lnTo>
                <a:lnTo>
                  <a:pt x="1489303" y="142135"/>
                </a:lnTo>
                <a:lnTo>
                  <a:pt x="1482777" y="99464"/>
                </a:lnTo>
                <a:lnTo>
                  <a:pt x="1464524" y="61981"/>
                </a:lnTo>
                <a:lnTo>
                  <a:pt x="1436537" y="31673"/>
                </a:lnTo>
                <a:lnTo>
                  <a:pt x="1400804" y="10527"/>
                </a:lnTo>
                <a:lnTo>
                  <a:pt x="1359318" y="530"/>
                </a:lnTo>
                <a:lnTo>
                  <a:pt x="1346931" y="0"/>
                </a:lnTo>
                <a:lnTo>
                  <a:pt x="142372" y="0"/>
                </a:lnTo>
                <a:lnTo>
                  <a:pt x="99630" y="6515"/>
                </a:lnTo>
                <a:lnTo>
                  <a:pt x="62084" y="24737"/>
                </a:lnTo>
                <a:lnTo>
                  <a:pt x="31725" y="52678"/>
                </a:lnTo>
                <a:lnTo>
                  <a:pt x="10544" y="88351"/>
                </a:lnTo>
                <a:lnTo>
                  <a:pt x="531" y="129768"/>
                </a:lnTo>
                <a:lnTo>
                  <a:pt x="0" y="142135"/>
                </a:lnTo>
                <a:lnTo>
                  <a:pt x="0" y="59019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11054" y="3965753"/>
            <a:ext cx="1489302" cy="732354"/>
          </a:xfrm>
          <a:custGeom>
            <a:avLst/>
            <a:gdLst/>
            <a:ahLst/>
            <a:cxnLst/>
            <a:rect l="l" t="t" r="r" b="b"/>
            <a:pathLst>
              <a:path w="1489302" h="732354">
                <a:moveTo>
                  <a:pt x="0" y="590193"/>
                </a:moveTo>
                <a:lnTo>
                  <a:pt x="6525" y="632872"/>
                </a:lnTo>
                <a:lnTo>
                  <a:pt x="24774" y="670360"/>
                </a:lnTo>
                <a:lnTo>
                  <a:pt x="52757" y="700672"/>
                </a:lnTo>
                <a:lnTo>
                  <a:pt x="88484" y="721821"/>
                </a:lnTo>
                <a:lnTo>
                  <a:pt x="129965" y="731822"/>
                </a:lnTo>
                <a:lnTo>
                  <a:pt x="142371" y="732354"/>
                </a:lnTo>
                <a:lnTo>
                  <a:pt x="1346931" y="732354"/>
                </a:lnTo>
                <a:lnTo>
                  <a:pt x="1389669" y="725839"/>
                </a:lnTo>
                <a:lnTo>
                  <a:pt x="1427212" y="707619"/>
                </a:lnTo>
                <a:lnTo>
                  <a:pt x="1457570" y="679679"/>
                </a:lnTo>
                <a:lnTo>
                  <a:pt x="1478752" y="644005"/>
                </a:lnTo>
                <a:lnTo>
                  <a:pt x="1488769" y="602582"/>
                </a:lnTo>
                <a:lnTo>
                  <a:pt x="1489302" y="590193"/>
                </a:lnTo>
                <a:lnTo>
                  <a:pt x="1489302" y="142136"/>
                </a:lnTo>
                <a:lnTo>
                  <a:pt x="1482776" y="99465"/>
                </a:lnTo>
                <a:lnTo>
                  <a:pt x="1464524" y="61982"/>
                </a:lnTo>
                <a:lnTo>
                  <a:pt x="1436537" y="31673"/>
                </a:lnTo>
                <a:lnTo>
                  <a:pt x="1400805" y="10527"/>
                </a:lnTo>
                <a:lnTo>
                  <a:pt x="1359319" y="530"/>
                </a:lnTo>
                <a:lnTo>
                  <a:pt x="1346931" y="0"/>
                </a:lnTo>
                <a:lnTo>
                  <a:pt x="142371" y="0"/>
                </a:lnTo>
                <a:lnTo>
                  <a:pt x="99629" y="6515"/>
                </a:lnTo>
                <a:lnTo>
                  <a:pt x="62084" y="24737"/>
                </a:lnTo>
                <a:lnTo>
                  <a:pt x="31726" y="52678"/>
                </a:lnTo>
                <a:lnTo>
                  <a:pt x="10544" y="88351"/>
                </a:lnTo>
                <a:lnTo>
                  <a:pt x="531" y="129769"/>
                </a:lnTo>
                <a:lnTo>
                  <a:pt x="0" y="142136"/>
                </a:lnTo>
                <a:lnTo>
                  <a:pt x="0" y="590193"/>
                </a:lnTo>
                <a:close/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6392" y="5360885"/>
            <a:ext cx="1496679" cy="732330"/>
          </a:xfrm>
          <a:custGeom>
            <a:avLst/>
            <a:gdLst/>
            <a:ahLst/>
            <a:cxnLst/>
            <a:rect l="l" t="t" r="r" b="b"/>
            <a:pathLst>
              <a:path w="1496679" h="732330">
                <a:moveTo>
                  <a:pt x="0" y="590194"/>
                </a:moveTo>
                <a:lnTo>
                  <a:pt x="6526" y="632856"/>
                </a:lnTo>
                <a:lnTo>
                  <a:pt x="24778" y="670338"/>
                </a:lnTo>
                <a:lnTo>
                  <a:pt x="52765" y="700649"/>
                </a:lnTo>
                <a:lnTo>
                  <a:pt x="88497" y="721800"/>
                </a:lnTo>
                <a:lnTo>
                  <a:pt x="129983" y="731800"/>
                </a:lnTo>
                <a:lnTo>
                  <a:pt x="142371" y="732330"/>
                </a:lnTo>
                <a:lnTo>
                  <a:pt x="1354308" y="732330"/>
                </a:lnTo>
                <a:lnTo>
                  <a:pt x="1397041" y="725813"/>
                </a:lnTo>
                <a:lnTo>
                  <a:pt x="1434585" y="707586"/>
                </a:lnTo>
                <a:lnTo>
                  <a:pt x="1464946" y="679641"/>
                </a:lnTo>
                <a:lnTo>
                  <a:pt x="1486131" y="643968"/>
                </a:lnTo>
                <a:lnTo>
                  <a:pt x="1496147" y="602557"/>
                </a:lnTo>
                <a:lnTo>
                  <a:pt x="1496679" y="590194"/>
                </a:lnTo>
                <a:lnTo>
                  <a:pt x="1496679" y="142138"/>
                </a:lnTo>
                <a:lnTo>
                  <a:pt x="1490150" y="99466"/>
                </a:lnTo>
                <a:lnTo>
                  <a:pt x="1471894" y="61982"/>
                </a:lnTo>
                <a:lnTo>
                  <a:pt x="1443904" y="31673"/>
                </a:lnTo>
                <a:lnTo>
                  <a:pt x="1408172" y="10527"/>
                </a:lnTo>
                <a:lnTo>
                  <a:pt x="1366693" y="530"/>
                </a:lnTo>
                <a:lnTo>
                  <a:pt x="1354308" y="0"/>
                </a:lnTo>
                <a:lnTo>
                  <a:pt x="142371" y="0"/>
                </a:lnTo>
                <a:lnTo>
                  <a:pt x="99629" y="6515"/>
                </a:lnTo>
                <a:lnTo>
                  <a:pt x="62084" y="24737"/>
                </a:lnTo>
                <a:lnTo>
                  <a:pt x="31726" y="52678"/>
                </a:lnTo>
                <a:lnTo>
                  <a:pt x="10545" y="88351"/>
                </a:lnTo>
                <a:lnTo>
                  <a:pt x="531" y="129769"/>
                </a:lnTo>
                <a:lnTo>
                  <a:pt x="0" y="142138"/>
                </a:lnTo>
                <a:lnTo>
                  <a:pt x="0" y="59019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392" y="5360886"/>
            <a:ext cx="1496680" cy="732330"/>
          </a:xfrm>
          <a:custGeom>
            <a:avLst/>
            <a:gdLst/>
            <a:ahLst/>
            <a:cxnLst/>
            <a:rect l="l" t="t" r="r" b="b"/>
            <a:pathLst>
              <a:path w="1496680" h="732330">
                <a:moveTo>
                  <a:pt x="0" y="590193"/>
                </a:moveTo>
                <a:lnTo>
                  <a:pt x="6526" y="632855"/>
                </a:lnTo>
                <a:lnTo>
                  <a:pt x="24778" y="670337"/>
                </a:lnTo>
                <a:lnTo>
                  <a:pt x="52765" y="700649"/>
                </a:lnTo>
                <a:lnTo>
                  <a:pt x="88497" y="721799"/>
                </a:lnTo>
                <a:lnTo>
                  <a:pt x="129983" y="731799"/>
                </a:lnTo>
                <a:lnTo>
                  <a:pt x="142371" y="732330"/>
                </a:lnTo>
                <a:lnTo>
                  <a:pt x="1354308" y="732330"/>
                </a:lnTo>
                <a:lnTo>
                  <a:pt x="1397041" y="725812"/>
                </a:lnTo>
                <a:lnTo>
                  <a:pt x="1434584" y="707586"/>
                </a:lnTo>
                <a:lnTo>
                  <a:pt x="1464946" y="679641"/>
                </a:lnTo>
                <a:lnTo>
                  <a:pt x="1486132" y="643968"/>
                </a:lnTo>
                <a:lnTo>
                  <a:pt x="1496148" y="602557"/>
                </a:lnTo>
                <a:lnTo>
                  <a:pt x="1496680" y="590193"/>
                </a:lnTo>
                <a:lnTo>
                  <a:pt x="1496680" y="142137"/>
                </a:lnTo>
                <a:lnTo>
                  <a:pt x="1490151" y="99465"/>
                </a:lnTo>
                <a:lnTo>
                  <a:pt x="1471895" y="61982"/>
                </a:lnTo>
                <a:lnTo>
                  <a:pt x="1443904" y="31673"/>
                </a:lnTo>
                <a:lnTo>
                  <a:pt x="1408172" y="10527"/>
                </a:lnTo>
                <a:lnTo>
                  <a:pt x="1366693" y="530"/>
                </a:lnTo>
                <a:lnTo>
                  <a:pt x="1354308" y="0"/>
                </a:lnTo>
                <a:lnTo>
                  <a:pt x="142371" y="0"/>
                </a:lnTo>
                <a:lnTo>
                  <a:pt x="99629" y="6515"/>
                </a:lnTo>
                <a:lnTo>
                  <a:pt x="62084" y="24737"/>
                </a:lnTo>
                <a:lnTo>
                  <a:pt x="31726" y="52678"/>
                </a:lnTo>
                <a:lnTo>
                  <a:pt x="10544" y="88351"/>
                </a:lnTo>
                <a:lnTo>
                  <a:pt x="531" y="129769"/>
                </a:lnTo>
                <a:lnTo>
                  <a:pt x="0" y="142137"/>
                </a:lnTo>
                <a:lnTo>
                  <a:pt x="0" y="590193"/>
                </a:lnTo>
                <a:close/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2908" y="5360885"/>
            <a:ext cx="1489303" cy="732330"/>
          </a:xfrm>
          <a:custGeom>
            <a:avLst/>
            <a:gdLst/>
            <a:ahLst/>
            <a:cxnLst/>
            <a:rect l="l" t="t" r="r" b="b"/>
            <a:pathLst>
              <a:path w="1489303" h="732330">
                <a:moveTo>
                  <a:pt x="0" y="590194"/>
                </a:moveTo>
                <a:lnTo>
                  <a:pt x="6528" y="632856"/>
                </a:lnTo>
                <a:lnTo>
                  <a:pt x="24784" y="670337"/>
                </a:lnTo>
                <a:lnTo>
                  <a:pt x="52775" y="700649"/>
                </a:lnTo>
                <a:lnTo>
                  <a:pt x="88507" y="721800"/>
                </a:lnTo>
                <a:lnTo>
                  <a:pt x="129987" y="731800"/>
                </a:lnTo>
                <a:lnTo>
                  <a:pt x="142372" y="732330"/>
                </a:lnTo>
                <a:lnTo>
                  <a:pt x="1346931" y="732330"/>
                </a:lnTo>
                <a:lnTo>
                  <a:pt x="1389664" y="725813"/>
                </a:lnTo>
                <a:lnTo>
                  <a:pt x="1427208" y="707586"/>
                </a:lnTo>
                <a:lnTo>
                  <a:pt x="1457569" y="679642"/>
                </a:lnTo>
                <a:lnTo>
                  <a:pt x="1478755" y="643969"/>
                </a:lnTo>
                <a:lnTo>
                  <a:pt x="1488771" y="602558"/>
                </a:lnTo>
                <a:lnTo>
                  <a:pt x="1489303" y="590194"/>
                </a:lnTo>
                <a:lnTo>
                  <a:pt x="1489303" y="142138"/>
                </a:lnTo>
                <a:lnTo>
                  <a:pt x="1482775" y="99466"/>
                </a:lnTo>
                <a:lnTo>
                  <a:pt x="1464518" y="61982"/>
                </a:lnTo>
                <a:lnTo>
                  <a:pt x="1436528" y="31674"/>
                </a:lnTo>
                <a:lnTo>
                  <a:pt x="1400796" y="10527"/>
                </a:lnTo>
                <a:lnTo>
                  <a:pt x="1359317" y="530"/>
                </a:lnTo>
                <a:lnTo>
                  <a:pt x="1346931" y="0"/>
                </a:lnTo>
                <a:lnTo>
                  <a:pt x="142372" y="0"/>
                </a:lnTo>
                <a:lnTo>
                  <a:pt x="99639" y="6515"/>
                </a:lnTo>
                <a:lnTo>
                  <a:pt x="62095" y="24737"/>
                </a:lnTo>
                <a:lnTo>
                  <a:pt x="31734" y="52678"/>
                </a:lnTo>
                <a:lnTo>
                  <a:pt x="10548" y="88351"/>
                </a:lnTo>
                <a:lnTo>
                  <a:pt x="531" y="129769"/>
                </a:lnTo>
                <a:lnTo>
                  <a:pt x="0" y="142138"/>
                </a:lnTo>
                <a:lnTo>
                  <a:pt x="0" y="59019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72908" y="5360886"/>
            <a:ext cx="1489302" cy="732330"/>
          </a:xfrm>
          <a:custGeom>
            <a:avLst/>
            <a:gdLst/>
            <a:ahLst/>
            <a:cxnLst/>
            <a:rect l="l" t="t" r="r" b="b"/>
            <a:pathLst>
              <a:path w="1489302" h="732330">
                <a:moveTo>
                  <a:pt x="0" y="590193"/>
                </a:moveTo>
                <a:lnTo>
                  <a:pt x="6528" y="632855"/>
                </a:lnTo>
                <a:lnTo>
                  <a:pt x="24784" y="670337"/>
                </a:lnTo>
                <a:lnTo>
                  <a:pt x="52775" y="700649"/>
                </a:lnTo>
                <a:lnTo>
                  <a:pt x="88507" y="721799"/>
                </a:lnTo>
                <a:lnTo>
                  <a:pt x="129986" y="731799"/>
                </a:lnTo>
                <a:lnTo>
                  <a:pt x="142371" y="732330"/>
                </a:lnTo>
                <a:lnTo>
                  <a:pt x="1346931" y="732330"/>
                </a:lnTo>
                <a:lnTo>
                  <a:pt x="1389664" y="725812"/>
                </a:lnTo>
                <a:lnTo>
                  <a:pt x="1427207" y="707586"/>
                </a:lnTo>
                <a:lnTo>
                  <a:pt x="1457569" y="679641"/>
                </a:lnTo>
                <a:lnTo>
                  <a:pt x="1478754" y="643968"/>
                </a:lnTo>
                <a:lnTo>
                  <a:pt x="1488771" y="602557"/>
                </a:lnTo>
                <a:lnTo>
                  <a:pt x="1489302" y="590193"/>
                </a:lnTo>
                <a:lnTo>
                  <a:pt x="1489302" y="142137"/>
                </a:lnTo>
                <a:lnTo>
                  <a:pt x="1482774" y="99465"/>
                </a:lnTo>
                <a:lnTo>
                  <a:pt x="1464518" y="61982"/>
                </a:lnTo>
                <a:lnTo>
                  <a:pt x="1436527" y="31673"/>
                </a:lnTo>
                <a:lnTo>
                  <a:pt x="1400795" y="10527"/>
                </a:lnTo>
                <a:lnTo>
                  <a:pt x="1359315" y="530"/>
                </a:lnTo>
                <a:lnTo>
                  <a:pt x="1346931" y="0"/>
                </a:lnTo>
                <a:lnTo>
                  <a:pt x="142371" y="0"/>
                </a:lnTo>
                <a:lnTo>
                  <a:pt x="99638" y="6515"/>
                </a:lnTo>
                <a:lnTo>
                  <a:pt x="62095" y="24737"/>
                </a:lnTo>
                <a:lnTo>
                  <a:pt x="31733" y="52678"/>
                </a:lnTo>
                <a:lnTo>
                  <a:pt x="10547" y="88351"/>
                </a:lnTo>
                <a:lnTo>
                  <a:pt x="531" y="129769"/>
                </a:lnTo>
                <a:lnTo>
                  <a:pt x="0" y="142137"/>
                </a:lnTo>
                <a:lnTo>
                  <a:pt x="0" y="590193"/>
                </a:lnTo>
                <a:close/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2333" y="4569682"/>
            <a:ext cx="811508" cy="697826"/>
          </a:xfrm>
          <a:custGeom>
            <a:avLst/>
            <a:gdLst/>
            <a:ahLst/>
            <a:cxnLst/>
            <a:rect l="l" t="t" r="r" b="b"/>
            <a:pathLst>
              <a:path w="811508" h="697826">
                <a:moveTo>
                  <a:pt x="0" y="0"/>
                </a:moveTo>
                <a:lnTo>
                  <a:pt x="811508" y="697826"/>
                </a:lnTo>
              </a:path>
            </a:pathLst>
          </a:custGeom>
          <a:ln w="23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7572" y="5228362"/>
            <a:ext cx="81362" cy="78079"/>
          </a:xfrm>
          <a:custGeom>
            <a:avLst/>
            <a:gdLst/>
            <a:ahLst/>
            <a:cxnLst/>
            <a:rect l="l" t="t" r="r" b="b"/>
            <a:pathLst>
              <a:path w="81362" h="78079">
                <a:moveTo>
                  <a:pt x="0" y="62663"/>
                </a:moveTo>
                <a:lnTo>
                  <a:pt x="81362" y="78079"/>
                </a:lnTo>
                <a:lnTo>
                  <a:pt x="54060" y="0"/>
                </a:lnTo>
                <a:lnTo>
                  <a:pt x="0" y="62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30777" y="4569682"/>
            <a:ext cx="811555" cy="697826"/>
          </a:xfrm>
          <a:custGeom>
            <a:avLst/>
            <a:gdLst/>
            <a:ahLst/>
            <a:cxnLst/>
            <a:rect l="l" t="t" r="r" b="b"/>
            <a:pathLst>
              <a:path w="811555" h="697826">
                <a:moveTo>
                  <a:pt x="811555" y="0"/>
                </a:moveTo>
                <a:lnTo>
                  <a:pt x="0" y="697826"/>
                </a:lnTo>
              </a:path>
            </a:pathLst>
          </a:custGeom>
          <a:ln w="236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5542" y="5228173"/>
            <a:ext cx="81361" cy="78078"/>
          </a:xfrm>
          <a:custGeom>
            <a:avLst/>
            <a:gdLst/>
            <a:ahLst/>
            <a:cxnLst/>
            <a:rect l="l" t="t" r="r" b="b"/>
            <a:pathLst>
              <a:path w="81361" h="78078">
                <a:moveTo>
                  <a:pt x="27326" y="0"/>
                </a:moveTo>
                <a:lnTo>
                  <a:pt x="0" y="78078"/>
                </a:lnTo>
                <a:lnTo>
                  <a:pt x="81361" y="62663"/>
                </a:lnTo>
                <a:lnTo>
                  <a:pt x="27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95653" y="3965754"/>
            <a:ext cx="1489302" cy="732353"/>
          </a:xfrm>
          <a:custGeom>
            <a:avLst/>
            <a:gdLst/>
            <a:ahLst/>
            <a:cxnLst/>
            <a:rect l="l" t="t" r="r" b="b"/>
            <a:pathLst>
              <a:path w="1489302" h="732353">
                <a:moveTo>
                  <a:pt x="0" y="590193"/>
                </a:moveTo>
                <a:lnTo>
                  <a:pt x="6526" y="632869"/>
                </a:lnTo>
                <a:lnTo>
                  <a:pt x="24778" y="670354"/>
                </a:lnTo>
                <a:lnTo>
                  <a:pt x="52764" y="700665"/>
                </a:lnTo>
                <a:lnTo>
                  <a:pt x="88492" y="721815"/>
                </a:lnTo>
                <a:lnTo>
                  <a:pt x="129971" y="731819"/>
                </a:lnTo>
                <a:lnTo>
                  <a:pt x="142394" y="732353"/>
                </a:lnTo>
                <a:lnTo>
                  <a:pt x="1346931" y="732353"/>
                </a:lnTo>
                <a:lnTo>
                  <a:pt x="1389661" y="725838"/>
                </a:lnTo>
                <a:lnTo>
                  <a:pt x="1427202" y="707618"/>
                </a:lnTo>
                <a:lnTo>
                  <a:pt x="1457562" y="679678"/>
                </a:lnTo>
                <a:lnTo>
                  <a:pt x="1478749" y="644004"/>
                </a:lnTo>
                <a:lnTo>
                  <a:pt x="1488769" y="602581"/>
                </a:lnTo>
                <a:lnTo>
                  <a:pt x="1489302" y="590193"/>
                </a:lnTo>
                <a:lnTo>
                  <a:pt x="1489302" y="142135"/>
                </a:lnTo>
                <a:lnTo>
                  <a:pt x="1482773" y="99464"/>
                </a:lnTo>
                <a:lnTo>
                  <a:pt x="1464517" y="61981"/>
                </a:lnTo>
                <a:lnTo>
                  <a:pt x="1436526" y="31673"/>
                </a:lnTo>
                <a:lnTo>
                  <a:pt x="1400794" y="10526"/>
                </a:lnTo>
                <a:lnTo>
                  <a:pt x="1359314" y="530"/>
                </a:lnTo>
                <a:lnTo>
                  <a:pt x="1346931" y="0"/>
                </a:lnTo>
                <a:lnTo>
                  <a:pt x="142394" y="0"/>
                </a:lnTo>
                <a:lnTo>
                  <a:pt x="99654" y="6514"/>
                </a:lnTo>
                <a:lnTo>
                  <a:pt x="62106" y="24733"/>
                </a:lnTo>
                <a:lnTo>
                  <a:pt x="31741" y="52670"/>
                </a:lnTo>
                <a:lnTo>
                  <a:pt x="10553" y="88339"/>
                </a:lnTo>
                <a:lnTo>
                  <a:pt x="533" y="129751"/>
                </a:lnTo>
                <a:lnTo>
                  <a:pt x="0" y="142135"/>
                </a:lnTo>
                <a:lnTo>
                  <a:pt x="0" y="59019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5653" y="3965753"/>
            <a:ext cx="1489302" cy="732354"/>
          </a:xfrm>
          <a:custGeom>
            <a:avLst/>
            <a:gdLst/>
            <a:ahLst/>
            <a:cxnLst/>
            <a:rect l="l" t="t" r="r" b="b"/>
            <a:pathLst>
              <a:path w="1489302" h="732354">
                <a:moveTo>
                  <a:pt x="0" y="590193"/>
                </a:moveTo>
                <a:lnTo>
                  <a:pt x="6526" y="632869"/>
                </a:lnTo>
                <a:lnTo>
                  <a:pt x="24778" y="670354"/>
                </a:lnTo>
                <a:lnTo>
                  <a:pt x="52763" y="700665"/>
                </a:lnTo>
                <a:lnTo>
                  <a:pt x="88491" y="721815"/>
                </a:lnTo>
                <a:lnTo>
                  <a:pt x="129970" y="731820"/>
                </a:lnTo>
                <a:lnTo>
                  <a:pt x="142395" y="732354"/>
                </a:lnTo>
                <a:lnTo>
                  <a:pt x="1346931" y="732354"/>
                </a:lnTo>
                <a:lnTo>
                  <a:pt x="1389660" y="725839"/>
                </a:lnTo>
                <a:lnTo>
                  <a:pt x="1427202" y="707619"/>
                </a:lnTo>
                <a:lnTo>
                  <a:pt x="1457562" y="679679"/>
                </a:lnTo>
                <a:lnTo>
                  <a:pt x="1478749" y="644005"/>
                </a:lnTo>
                <a:lnTo>
                  <a:pt x="1488769" y="602582"/>
                </a:lnTo>
                <a:lnTo>
                  <a:pt x="1489302" y="590193"/>
                </a:lnTo>
                <a:lnTo>
                  <a:pt x="1489302" y="142136"/>
                </a:lnTo>
                <a:lnTo>
                  <a:pt x="1482774" y="99465"/>
                </a:lnTo>
                <a:lnTo>
                  <a:pt x="1464518" y="61982"/>
                </a:lnTo>
                <a:lnTo>
                  <a:pt x="1436527" y="31673"/>
                </a:lnTo>
                <a:lnTo>
                  <a:pt x="1400795" y="10527"/>
                </a:lnTo>
                <a:lnTo>
                  <a:pt x="1359315" y="530"/>
                </a:lnTo>
                <a:lnTo>
                  <a:pt x="1346931" y="0"/>
                </a:lnTo>
                <a:lnTo>
                  <a:pt x="142395" y="0"/>
                </a:lnTo>
                <a:lnTo>
                  <a:pt x="99654" y="6514"/>
                </a:lnTo>
                <a:lnTo>
                  <a:pt x="62106" y="24733"/>
                </a:lnTo>
                <a:lnTo>
                  <a:pt x="31741" y="52670"/>
                </a:lnTo>
                <a:lnTo>
                  <a:pt x="10553" y="88338"/>
                </a:lnTo>
                <a:lnTo>
                  <a:pt x="533" y="129751"/>
                </a:lnTo>
                <a:lnTo>
                  <a:pt x="0" y="142136"/>
                </a:lnTo>
                <a:lnTo>
                  <a:pt x="0" y="590193"/>
                </a:lnTo>
                <a:close/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21584" y="2541871"/>
            <a:ext cx="2634110" cy="1355654"/>
          </a:xfrm>
          <a:custGeom>
            <a:avLst/>
            <a:gdLst/>
            <a:ahLst/>
            <a:cxnLst/>
            <a:rect l="l" t="t" r="r" b="b"/>
            <a:pathLst>
              <a:path w="2634110" h="1355654">
                <a:moveTo>
                  <a:pt x="2634110" y="0"/>
                </a:moveTo>
                <a:lnTo>
                  <a:pt x="0" y="1355654"/>
                </a:lnTo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8543" y="3855112"/>
            <a:ext cx="82737" cy="73507"/>
          </a:xfrm>
          <a:custGeom>
            <a:avLst/>
            <a:gdLst/>
            <a:ahLst/>
            <a:cxnLst/>
            <a:rect l="l" t="t" r="r" b="b"/>
            <a:pathLst>
              <a:path w="82737" h="73507">
                <a:moveTo>
                  <a:pt x="44785" y="0"/>
                </a:moveTo>
                <a:lnTo>
                  <a:pt x="0" y="69552"/>
                </a:lnTo>
                <a:lnTo>
                  <a:pt x="82737" y="73507"/>
                </a:lnTo>
                <a:lnTo>
                  <a:pt x="4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5694" y="2541871"/>
            <a:ext cx="2634134" cy="1355654"/>
          </a:xfrm>
          <a:custGeom>
            <a:avLst/>
            <a:gdLst/>
            <a:ahLst/>
            <a:cxnLst/>
            <a:rect l="l" t="t" r="r" b="b"/>
            <a:pathLst>
              <a:path w="2634134" h="1355654">
                <a:moveTo>
                  <a:pt x="0" y="0"/>
                </a:moveTo>
                <a:lnTo>
                  <a:pt x="2634134" y="1355654"/>
                </a:lnTo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0796" y="3965754"/>
            <a:ext cx="1489326" cy="732353"/>
          </a:xfrm>
          <a:custGeom>
            <a:avLst/>
            <a:gdLst/>
            <a:ahLst/>
            <a:cxnLst/>
            <a:rect l="l" t="t" r="r" b="b"/>
            <a:pathLst>
              <a:path w="1489326" h="732353">
                <a:moveTo>
                  <a:pt x="0" y="590193"/>
                </a:moveTo>
                <a:lnTo>
                  <a:pt x="6525" y="632872"/>
                </a:lnTo>
                <a:lnTo>
                  <a:pt x="24774" y="670360"/>
                </a:lnTo>
                <a:lnTo>
                  <a:pt x="52757" y="700671"/>
                </a:lnTo>
                <a:lnTo>
                  <a:pt x="88485" y="721820"/>
                </a:lnTo>
                <a:lnTo>
                  <a:pt x="129966" y="731821"/>
                </a:lnTo>
                <a:lnTo>
                  <a:pt x="142372" y="732353"/>
                </a:lnTo>
                <a:lnTo>
                  <a:pt x="1346954" y="732353"/>
                </a:lnTo>
                <a:lnTo>
                  <a:pt x="1389684" y="725838"/>
                </a:lnTo>
                <a:lnTo>
                  <a:pt x="1427226" y="707618"/>
                </a:lnTo>
                <a:lnTo>
                  <a:pt x="1457586" y="679678"/>
                </a:lnTo>
                <a:lnTo>
                  <a:pt x="1478773" y="644004"/>
                </a:lnTo>
                <a:lnTo>
                  <a:pt x="1488793" y="602582"/>
                </a:lnTo>
                <a:lnTo>
                  <a:pt x="1489326" y="590193"/>
                </a:lnTo>
                <a:lnTo>
                  <a:pt x="1489326" y="142135"/>
                </a:lnTo>
                <a:lnTo>
                  <a:pt x="1482798" y="99464"/>
                </a:lnTo>
                <a:lnTo>
                  <a:pt x="1464541" y="61981"/>
                </a:lnTo>
                <a:lnTo>
                  <a:pt x="1436550" y="31673"/>
                </a:lnTo>
                <a:lnTo>
                  <a:pt x="1400818" y="10527"/>
                </a:lnTo>
                <a:lnTo>
                  <a:pt x="1359338" y="530"/>
                </a:lnTo>
                <a:lnTo>
                  <a:pt x="1346954" y="0"/>
                </a:lnTo>
                <a:lnTo>
                  <a:pt x="142372" y="0"/>
                </a:lnTo>
                <a:lnTo>
                  <a:pt x="99630" y="6515"/>
                </a:lnTo>
                <a:lnTo>
                  <a:pt x="62084" y="24737"/>
                </a:lnTo>
                <a:lnTo>
                  <a:pt x="31725" y="52678"/>
                </a:lnTo>
                <a:lnTo>
                  <a:pt x="10544" y="88351"/>
                </a:lnTo>
                <a:lnTo>
                  <a:pt x="531" y="129768"/>
                </a:lnTo>
                <a:lnTo>
                  <a:pt x="0" y="142135"/>
                </a:lnTo>
                <a:lnTo>
                  <a:pt x="0" y="59019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0796" y="3965753"/>
            <a:ext cx="1489327" cy="732354"/>
          </a:xfrm>
          <a:custGeom>
            <a:avLst/>
            <a:gdLst/>
            <a:ahLst/>
            <a:cxnLst/>
            <a:rect l="l" t="t" r="r" b="b"/>
            <a:pathLst>
              <a:path w="1489327" h="732354">
                <a:moveTo>
                  <a:pt x="0" y="590193"/>
                </a:moveTo>
                <a:lnTo>
                  <a:pt x="6525" y="632872"/>
                </a:lnTo>
                <a:lnTo>
                  <a:pt x="24774" y="670360"/>
                </a:lnTo>
                <a:lnTo>
                  <a:pt x="52757" y="700672"/>
                </a:lnTo>
                <a:lnTo>
                  <a:pt x="88484" y="721821"/>
                </a:lnTo>
                <a:lnTo>
                  <a:pt x="129965" y="731822"/>
                </a:lnTo>
                <a:lnTo>
                  <a:pt x="142371" y="732354"/>
                </a:lnTo>
                <a:lnTo>
                  <a:pt x="1346955" y="732354"/>
                </a:lnTo>
                <a:lnTo>
                  <a:pt x="1389684" y="725839"/>
                </a:lnTo>
                <a:lnTo>
                  <a:pt x="1427226" y="707619"/>
                </a:lnTo>
                <a:lnTo>
                  <a:pt x="1457586" y="679679"/>
                </a:lnTo>
                <a:lnTo>
                  <a:pt x="1478773" y="644005"/>
                </a:lnTo>
                <a:lnTo>
                  <a:pt x="1488793" y="602583"/>
                </a:lnTo>
                <a:lnTo>
                  <a:pt x="1489327" y="590193"/>
                </a:lnTo>
                <a:lnTo>
                  <a:pt x="1489327" y="142136"/>
                </a:lnTo>
                <a:lnTo>
                  <a:pt x="1482798" y="99465"/>
                </a:lnTo>
                <a:lnTo>
                  <a:pt x="1464542" y="61982"/>
                </a:lnTo>
                <a:lnTo>
                  <a:pt x="1436551" y="31673"/>
                </a:lnTo>
                <a:lnTo>
                  <a:pt x="1400819" y="10527"/>
                </a:lnTo>
                <a:lnTo>
                  <a:pt x="1359339" y="530"/>
                </a:lnTo>
                <a:lnTo>
                  <a:pt x="1346955" y="0"/>
                </a:lnTo>
                <a:lnTo>
                  <a:pt x="142371" y="0"/>
                </a:lnTo>
                <a:lnTo>
                  <a:pt x="99629" y="6515"/>
                </a:lnTo>
                <a:lnTo>
                  <a:pt x="62084" y="24737"/>
                </a:lnTo>
                <a:lnTo>
                  <a:pt x="31725" y="52678"/>
                </a:lnTo>
                <a:lnTo>
                  <a:pt x="10544" y="88352"/>
                </a:lnTo>
                <a:lnTo>
                  <a:pt x="531" y="129769"/>
                </a:lnTo>
                <a:lnTo>
                  <a:pt x="0" y="142136"/>
                </a:lnTo>
                <a:lnTo>
                  <a:pt x="0" y="590193"/>
                </a:lnTo>
                <a:close/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60011" y="3855349"/>
            <a:ext cx="82736" cy="73484"/>
          </a:xfrm>
          <a:custGeom>
            <a:avLst/>
            <a:gdLst/>
            <a:ahLst/>
            <a:cxnLst/>
            <a:rect l="l" t="t" r="r" b="b"/>
            <a:pathLst>
              <a:path w="82736" h="73484">
                <a:moveTo>
                  <a:pt x="0" y="73484"/>
                </a:moveTo>
                <a:lnTo>
                  <a:pt x="82736" y="69554"/>
                </a:lnTo>
                <a:lnTo>
                  <a:pt x="37952" y="0"/>
                </a:lnTo>
                <a:lnTo>
                  <a:pt x="0" y="7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5694" y="3255399"/>
            <a:ext cx="0" cy="601868"/>
          </a:xfrm>
          <a:custGeom>
            <a:avLst/>
            <a:gdLst/>
            <a:ahLst/>
            <a:cxnLst/>
            <a:rect l="l" t="t" r="r" b="b"/>
            <a:pathLst>
              <a:path h="601868">
                <a:moveTo>
                  <a:pt x="0" y="0"/>
                </a:moveTo>
                <a:lnTo>
                  <a:pt x="0" y="601868"/>
                </a:lnTo>
              </a:path>
            </a:pathLst>
          </a:custGeom>
          <a:ln w="237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4135" y="3845166"/>
            <a:ext cx="82856" cy="71612"/>
          </a:xfrm>
          <a:custGeom>
            <a:avLst/>
            <a:gdLst/>
            <a:ahLst/>
            <a:cxnLst/>
            <a:rect l="l" t="t" r="r" b="b"/>
            <a:pathLst>
              <a:path w="82856" h="71612">
                <a:moveTo>
                  <a:pt x="0" y="0"/>
                </a:moveTo>
                <a:lnTo>
                  <a:pt x="41440" y="71612"/>
                </a:lnTo>
                <a:lnTo>
                  <a:pt x="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9661" y="1825619"/>
            <a:ext cx="1432112" cy="1429779"/>
          </a:xfrm>
          <a:custGeom>
            <a:avLst/>
            <a:gdLst/>
            <a:ahLst/>
            <a:cxnLst/>
            <a:rect l="l" t="t" r="r" b="b"/>
            <a:pathLst>
              <a:path w="1432112" h="1429779">
                <a:moveTo>
                  <a:pt x="1432112" y="714902"/>
                </a:moveTo>
                <a:lnTo>
                  <a:pt x="1429739" y="656270"/>
                </a:lnTo>
                <a:lnTo>
                  <a:pt x="1422740" y="598943"/>
                </a:lnTo>
                <a:lnTo>
                  <a:pt x="1411301" y="543105"/>
                </a:lnTo>
                <a:lnTo>
                  <a:pt x="1395605" y="488940"/>
                </a:lnTo>
                <a:lnTo>
                  <a:pt x="1375838" y="436633"/>
                </a:lnTo>
                <a:lnTo>
                  <a:pt x="1352183" y="386366"/>
                </a:lnTo>
                <a:lnTo>
                  <a:pt x="1324825" y="338325"/>
                </a:lnTo>
                <a:lnTo>
                  <a:pt x="1293948" y="292693"/>
                </a:lnTo>
                <a:lnTo>
                  <a:pt x="1259736" y="249654"/>
                </a:lnTo>
                <a:lnTo>
                  <a:pt x="1222374" y="209392"/>
                </a:lnTo>
                <a:lnTo>
                  <a:pt x="1182046" y="172092"/>
                </a:lnTo>
                <a:lnTo>
                  <a:pt x="1138936" y="137936"/>
                </a:lnTo>
                <a:lnTo>
                  <a:pt x="1093229" y="107110"/>
                </a:lnTo>
                <a:lnTo>
                  <a:pt x="1045109" y="79797"/>
                </a:lnTo>
                <a:lnTo>
                  <a:pt x="994760" y="56181"/>
                </a:lnTo>
                <a:lnTo>
                  <a:pt x="942366" y="36446"/>
                </a:lnTo>
                <a:lnTo>
                  <a:pt x="888112" y="20777"/>
                </a:lnTo>
                <a:lnTo>
                  <a:pt x="832183" y="9357"/>
                </a:lnTo>
                <a:lnTo>
                  <a:pt x="774761" y="2369"/>
                </a:lnTo>
                <a:lnTo>
                  <a:pt x="716033" y="0"/>
                </a:lnTo>
                <a:lnTo>
                  <a:pt x="657305" y="2369"/>
                </a:lnTo>
                <a:lnTo>
                  <a:pt x="599885" y="9357"/>
                </a:lnTo>
                <a:lnTo>
                  <a:pt x="543956" y="20777"/>
                </a:lnTo>
                <a:lnTo>
                  <a:pt x="489705" y="36446"/>
                </a:lnTo>
                <a:lnTo>
                  <a:pt x="437313" y="56181"/>
                </a:lnTo>
                <a:lnTo>
                  <a:pt x="386967" y="79797"/>
                </a:lnTo>
                <a:lnTo>
                  <a:pt x="338850" y="107110"/>
                </a:lnTo>
                <a:lnTo>
                  <a:pt x="293146" y="137936"/>
                </a:lnTo>
                <a:lnTo>
                  <a:pt x="250039" y="172092"/>
                </a:lnTo>
                <a:lnTo>
                  <a:pt x="209714" y="209392"/>
                </a:lnTo>
                <a:lnTo>
                  <a:pt x="172356" y="249654"/>
                </a:lnTo>
                <a:lnTo>
                  <a:pt x="138147" y="292693"/>
                </a:lnTo>
                <a:lnTo>
                  <a:pt x="107274" y="338325"/>
                </a:lnTo>
                <a:lnTo>
                  <a:pt x="79919" y="386366"/>
                </a:lnTo>
                <a:lnTo>
                  <a:pt x="56267" y="436633"/>
                </a:lnTo>
                <a:lnTo>
                  <a:pt x="36502" y="488940"/>
                </a:lnTo>
                <a:lnTo>
                  <a:pt x="20808" y="543105"/>
                </a:lnTo>
                <a:lnTo>
                  <a:pt x="9371" y="598943"/>
                </a:lnTo>
                <a:lnTo>
                  <a:pt x="2373" y="656270"/>
                </a:lnTo>
                <a:lnTo>
                  <a:pt x="0" y="714902"/>
                </a:lnTo>
                <a:lnTo>
                  <a:pt x="2373" y="773530"/>
                </a:lnTo>
                <a:lnTo>
                  <a:pt x="9371" y="830854"/>
                </a:lnTo>
                <a:lnTo>
                  <a:pt x="20808" y="886688"/>
                </a:lnTo>
                <a:lnTo>
                  <a:pt x="36502" y="940851"/>
                </a:lnTo>
                <a:lnTo>
                  <a:pt x="56267" y="993156"/>
                </a:lnTo>
                <a:lnTo>
                  <a:pt x="79919" y="1043420"/>
                </a:lnTo>
                <a:lnTo>
                  <a:pt x="107274" y="1091460"/>
                </a:lnTo>
                <a:lnTo>
                  <a:pt x="138147" y="1137090"/>
                </a:lnTo>
                <a:lnTo>
                  <a:pt x="172356" y="1180128"/>
                </a:lnTo>
                <a:lnTo>
                  <a:pt x="209714" y="1220389"/>
                </a:lnTo>
                <a:lnTo>
                  <a:pt x="250039" y="1257689"/>
                </a:lnTo>
                <a:lnTo>
                  <a:pt x="293146" y="1291844"/>
                </a:lnTo>
                <a:lnTo>
                  <a:pt x="338850" y="1322670"/>
                </a:lnTo>
                <a:lnTo>
                  <a:pt x="386967" y="1349982"/>
                </a:lnTo>
                <a:lnTo>
                  <a:pt x="437313" y="1373598"/>
                </a:lnTo>
                <a:lnTo>
                  <a:pt x="489705" y="1393333"/>
                </a:lnTo>
                <a:lnTo>
                  <a:pt x="543956" y="1409002"/>
                </a:lnTo>
                <a:lnTo>
                  <a:pt x="599885" y="1420422"/>
                </a:lnTo>
                <a:lnTo>
                  <a:pt x="657305" y="1427410"/>
                </a:lnTo>
                <a:lnTo>
                  <a:pt x="716033" y="1429779"/>
                </a:lnTo>
                <a:lnTo>
                  <a:pt x="774761" y="1427410"/>
                </a:lnTo>
                <a:lnTo>
                  <a:pt x="832183" y="1420422"/>
                </a:lnTo>
                <a:lnTo>
                  <a:pt x="888112" y="1409002"/>
                </a:lnTo>
                <a:lnTo>
                  <a:pt x="942366" y="1393333"/>
                </a:lnTo>
                <a:lnTo>
                  <a:pt x="994760" y="1373598"/>
                </a:lnTo>
                <a:lnTo>
                  <a:pt x="1045109" y="1349982"/>
                </a:lnTo>
                <a:lnTo>
                  <a:pt x="1093229" y="1322670"/>
                </a:lnTo>
                <a:lnTo>
                  <a:pt x="1138936" y="1291844"/>
                </a:lnTo>
                <a:lnTo>
                  <a:pt x="1182046" y="1257689"/>
                </a:lnTo>
                <a:lnTo>
                  <a:pt x="1222374" y="1220389"/>
                </a:lnTo>
                <a:lnTo>
                  <a:pt x="1259736" y="1180128"/>
                </a:lnTo>
                <a:lnTo>
                  <a:pt x="1293948" y="1137090"/>
                </a:lnTo>
                <a:lnTo>
                  <a:pt x="1324825" y="1091460"/>
                </a:lnTo>
                <a:lnTo>
                  <a:pt x="1352183" y="1043420"/>
                </a:lnTo>
                <a:lnTo>
                  <a:pt x="1375838" y="993156"/>
                </a:lnTo>
                <a:lnTo>
                  <a:pt x="1395605" y="940851"/>
                </a:lnTo>
                <a:lnTo>
                  <a:pt x="1411301" y="886688"/>
                </a:lnTo>
                <a:lnTo>
                  <a:pt x="1422740" y="830854"/>
                </a:lnTo>
                <a:lnTo>
                  <a:pt x="1429739" y="773530"/>
                </a:lnTo>
                <a:lnTo>
                  <a:pt x="1432112" y="714902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9662" y="1825620"/>
            <a:ext cx="1432112" cy="1429778"/>
          </a:xfrm>
          <a:custGeom>
            <a:avLst/>
            <a:gdLst/>
            <a:ahLst/>
            <a:cxnLst/>
            <a:rect l="l" t="t" r="r" b="b"/>
            <a:pathLst>
              <a:path w="1432112" h="1429778">
                <a:moveTo>
                  <a:pt x="1432112" y="714901"/>
                </a:moveTo>
                <a:lnTo>
                  <a:pt x="1429738" y="773529"/>
                </a:lnTo>
                <a:lnTo>
                  <a:pt x="1422739" y="830853"/>
                </a:lnTo>
                <a:lnTo>
                  <a:pt x="1411300" y="886687"/>
                </a:lnTo>
                <a:lnTo>
                  <a:pt x="1395605" y="940850"/>
                </a:lnTo>
                <a:lnTo>
                  <a:pt x="1375837" y="993155"/>
                </a:lnTo>
                <a:lnTo>
                  <a:pt x="1352182" y="1043419"/>
                </a:lnTo>
                <a:lnTo>
                  <a:pt x="1324824" y="1091459"/>
                </a:lnTo>
                <a:lnTo>
                  <a:pt x="1293947" y="1137089"/>
                </a:lnTo>
                <a:lnTo>
                  <a:pt x="1259735" y="1180127"/>
                </a:lnTo>
                <a:lnTo>
                  <a:pt x="1222373" y="1220388"/>
                </a:lnTo>
                <a:lnTo>
                  <a:pt x="1182045" y="1257688"/>
                </a:lnTo>
                <a:lnTo>
                  <a:pt x="1138935" y="1291842"/>
                </a:lnTo>
                <a:lnTo>
                  <a:pt x="1093228" y="1322668"/>
                </a:lnTo>
                <a:lnTo>
                  <a:pt x="1045108" y="1349981"/>
                </a:lnTo>
                <a:lnTo>
                  <a:pt x="994759" y="1373596"/>
                </a:lnTo>
                <a:lnTo>
                  <a:pt x="942365" y="1393331"/>
                </a:lnTo>
                <a:lnTo>
                  <a:pt x="888111" y="1409000"/>
                </a:lnTo>
                <a:lnTo>
                  <a:pt x="832181" y="1420421"/>
                </a:lnTo>
                <a:lnTo>
                  <a:pt x="774760" y="1427408"/>
                </a:lnTo>
                <a:lnTo>
                  <a:pt x="716032" y="1429778"/>
                </a:lnTo>
                <a:lnTo>
                  <a:pt x="657304" y="1427408"/>
                </a:lnTo>
                <a:lnTo>
                  <a:pt x="599883" y="1420421"/>
                </a:lnTo>
                <a:lnTo>
                  <a:pt x="543955" y="1409000"/>
                </a:lnTo>
                <a:lnTo>
                  <a:pt x="489703" y="1393331"/>
                </a:lnTo>
                <a:lnTo>
                  <a:pt x="437312" y="1373596"/>
                </a:lnTo>
                <a:lnTo>
                  <a:pt x="386966" y="1349981"/>
                </a:lnTo>
                <a:lnTo>
                  <a:pt x="338849" y="1322668"/>
                </a:lnTo>
                <a:lnTo>
                  <a:pt x="293145" y="1291842"/>
                </a:lnTo>
                <a:lnTo>
                  <a:pt x="250038" y="1257688"/>
                </a:lnTo>
                <a:lnTo>
                  <a:pt x="209714" y="1220388"/>
                </a:lnTo>
                <a:lnTo>
                  <a:pt x="172355" y="1180127"/>
                </a:lnTo>
                <a:lnTo>
                  <a:pt x="138147" y="1137089"/>
                </a:lnTo>
                <a:lnTo>
                  <a:pt x="107273" y="1091459"/>
                </a:lnTo>
                <a:lnTo>
                  <a:pt x="79918" y="1043419"/>
                </a:lnTo>
                <a:lnTo>
                  <a:pt x="56266" y="993155"/>
                </a:lnTo>
                <a:lnTo>
                  <a:pt x="36502" y="940850"/>
                </a:lnTo>
                <a:lnTo>
                  <a:pt x="20808" y="886687"/>
                </a:lnTo>
                <a:lnTo>
                  <a:pt x="9371" y="830853"/>
                </a:lnTo>
                <a:lnTo>
                  <a:pt x="2373" y="773529"/>
                </a:lnTo>
                <a:lnTo>
                  <a:pt x="0" y="714901"/>
                </a:lnTo>
                <a:lnTo>
                  <a:pt x="2373" y="656269"/>
                </a:lnTo>
                <a:lnTo>
                  <a:pt x="9371" y="598942"/>
                </a:lnTo>
                <a:lnTo>
                  <a:pt x="20808" y="543104"/>
                </a:lnTo>
                <a:lnTo>
                  <a:pt x="36502" y="488940"/>
                </a:lnTo>
                <a:lnTo>
                  <a:pt x="56266" y="436633"/>
                </a:lnTo>
                <a:lnTo>
                  <a:pt x="79918" y="386366"/>
                </a:lnTo>
                <a:lnTo>
                  <a:pt x="107273" y="338325"/>
                </a:lnTo>
                <a:lnTo>
                  <a:pt x="138147" y="292693"/>
                </a:lnTo>
                <a:lnTo>
                  <a:pt x="172355" y="249654"/>
                </a:lnTo>
                <a:lnTo>
                  <a:pt x="209714" y="209393"/>
                </a:lnTo>
                <a:lnTo>
                  <a:pt x="250038" y="172092"/>
                </a:lnTo>
                <a:lnTo>
                  <a:pt x="293145" y="137937"/>
                </a:lnTo>
                <a:lnTo>
                  <a:pt x="338849" y="107110"/>
                </a:lnTo>
                <a:lnTo>
                  <a:pt x="386966" y="79797"/>
                </a:lnTo>
                <a:lnTo>
                  <a:pt x="437312" y="56181"/>
                </a:lnTo>
                <a:lnTo>
                  <a:pt x="489703" y="36446"/>
                </a:lnTo>
                <a:lnTo>
                  <a:pt x="543955" y="20777"/>
                </a:lnTo>
                <a:lnTo>
                  <a:pt x="599883" y="9357"/>
                </a:lnTo>
                <a:lnTo>
                  <a:pt x="657304" y="2369"/>
                </a:lnTo>
                <a:lnTo>
                  <a:pt x="716032" y="0"/>
                </a:lnTo>
                <a:lnTo>
                  <a:pt x="774760" y="2369"/>
                </a:lnTo>
                <a:lnTo>
                  <a:pt x="832181" y="9357"/>
                </a:lnTo>
                <a:lnTo>
                  <a:pt x="888111" y="20777"/>
                </a:lnTo>
                <a:lnTo>
                  <a:pt x="942365" y="36446"/>
                </a:lnTo>
                <a:lnTo>
                  <a:pt x="994759" y="56181"/>
                </a:lnTo>
                <a:lnTo>
                  <a:pt x="1045108" y="79797"/>
                </a:lnTo>
                <a:lnTo>
                  <a:pt x="1093228" y="107110"/>
                </a:lnTo>
                <a:lnTo>
                  <a:pt x="1138935" y="137937"/>
                </a:lnTo>
                <a:lnTo>
                  <a:pt x="1182045" y="172092"/>
                </a:lnTo>
                <a:lnTo>
                  <a:pt x="1222373" y="209393"/>
                </a:lnTo>
                <a:lnTo>
                  <a:pt x="1259735" y="249654"/>
                </a:lnTo>
                <a:lnTo>
                  <a:pt x="1293947" y="292693"/>
                </a:lnTo>
                <a:lnTo>
                  <a:pt x="1324824" y="338325"/>
                </a:lnTo>
                <a:lnTo>
                  <a:pt x="1352182" y="386366"/>
                </a:lnTo>
                <a:lnTo>
                  <a:pt x="1375837" y="436633"/>
                </a:lnTo>
                <a:lnTo>
                  <a:pt x="1395605" y="488940"/>
                </a:lnTo>
                <a:lnTo>
                  <a:pt x="1411300" y="543104"/>
                </a:lnTo>
                <a:lnTo>
                  <a:pt x="1422739" y="598942"/>
                </a:lnTo>
                <a:lnTo>
                  <a:pt x="1429738" y="656269"/>
                </a:lnTo>
                <a:lnTo>
                  <a:pt x="1432112" y="714901"/>
                </a:lnTo>
                <a:close/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4553" y="3556322"/>
            <a:ext cx="1971141" cy="0"/>
          </a:xfrm>
          <a:custGeom>
            <a:avLst/>
            <a:gdLst/>
            <a:ahLst/>
            <a:cxnLst/>
            <a:rect l="l" t="t" r="r" b="b"/>
            <a:pathLst>
              <a:path w="1971141">
                <a:moveTo>
                  <a:pt x="0" y="0"/>
                </a:moveTo>
                <a:lnTo>
                  <a:pt x="1971141" y="0"/>
                </a:lnTo>
              </a:path>
            </a:pathLst>
          </a:custGeom>
          <a:ln w="236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3941" y="5360885"/>
            <a:ext cx="1496775" cy="732330"/>
          </a:xfrm>
          <a:custGeom>
            <a:avLst/>
            <a:gdLst/>
            <a:ahLst/>
            <a:cxnLst/>
            <a:rect l="l" t="t" r="r" b="b"/>
            <a:pathLst>
              <a:path w="1496775" h="732330">
                <a:moveTo>
                  <a:pt x="0" y="590194"/>
                </a:moveTo>
                <a:lnTo>
                  <a:pt x="6525" y="632852"/>
                </a:lnTo>
                <a:lnTo>
                  <a:pt x="24775" y="670332"/>
                </a:lnTo>
                <a:lnTo>
                  <a:pt x="52761" y="700642"/>
                </a:lnTo>
                <a:lnTo>
                  <a:pt x="88494" y="721794"/>
                </a:lnTo>
                <a:lnTo>
                  <a:pt x="129985" y="731798"/>
                </a:lnTo>
                <a:lnTo>
                  <a:pt x="142396" y="732330"/>
                </a:lnTo>
                <a:lnTo>
                  <a:pt x="1354404" y="732330"/>
                </a:lnTo>
                <a:lnTo>
                  <a:pt x="1397137" y="725813"/>
                </a:lnTo>
                <a:lnTo>
                  <a:pt x="1434680" y="707586"/>
                </a:lnTo>
                <a:lnTo>
                  <a:pt x="1465042" y="679641"/>
                </a:lnTo>
                <a:lnTo>
                  <a:pt x="1486227" y="643968"/>
                </a:lnTo>
                <a:lnTo>
                  <a:pt x="1496243" y="602557"/>
                </a:lnTo>
                <a:lnTo>
                  <a:pt x="1496775" y="590194"/>
                </a:lnTo>
                <a:lnTo>
                  <a:pt x="1496775" y="142138"/>
                </a:lnTo>
                <a:lnTo>
                  <a:pt x="1490246" y="99466"/>
                </a:lnTo>
                <a:lnTo>
                  <a:pt x="1471990" y="61982"/>
                </a:lnTo>
                <a:lnTo>
                  <a:pt x="1444000" y="31673"/>
                </a:lnTo>
                <a:lnTo>
                  <a:pt x="1408268" y="10527"/>
                </a:lnTo>
                <a:lnTo>
                  <a:pt x="1366789" y="530"/>
                </a:lnTo>
                <a:lnTo>
                  <a:pt x="1354404" y="0"/>
                </a:lnTo>
                <a:lnTo>
                  <a:pt x="142396" y="0"/>
                </a:lnTo>
                <a:lnTo>
                  <a:pt x="99646" y="6514"/>
                </a:lnTo>
                <a:lnTo>
                  <a:pt x="62096" y="24733"/>
                </a:lnTo>
                <a:lnTo>
                  <a:pt x="31735" y="52670"/>
                </a:lnTo>
                <a:lnTo>
                  <a:pt x="10550" y="88338"/>
                </a:lnTo>
                <a:lnTo>
                  <a:pt x="533" y="129750"/>
                </a:lnTo>
                <a:lnTo>
                  <a:pt x="0" y="142138"/>
                </a:lnTo>
                <a:lnTo>
                  <a:pt x="0" y="59019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3941" y="5360886"/>
            <a:ext cx="1496774" cy="732330"/>
          </a:xfrm>
          <a:custGeom>
            <a:avLst/>
            <a:gdLst/>
            <a:ahLst/>
            <a:cxnLst/>
            <a:rect l="l" t="t" r="r" b="b"/>
            <a:pathLst>
              <a:path w="1496774" h="732330">
                <a:moveTo>
                  <a:pt x="0" y="590193"/>
                </a:moveTo>
                <a:lnTo>
                  <a:pt x="6525" y="632852"/>
                </a:lnTo>
                <a:lnTo>
                  <a:pt x="24775" y="670332"/>
                </a:lnTo>
                <a:lnTo>
                  <a:pt x="52762" y="700642"/>
                </a:lnTo>
                <a:lnTo>
                  <a:pt x="88494" y="721794"/>
                </a:lnTo>
                <a:lnTo>
                  <a:pt x="129985" y="731798"/>
                </a:lnTo>
                <a:lnTo>
                  <a:pt x="142395" y="732330"/>
                </a:lnTo>
                <a:lnTo>
                  <a:pt x="1354403" y="732330"/>
                </a:lnTo>
                <a:lnTo>
                  <a:pt x="1397136" y="725812"/>
                </a:lnTo>
                <a:lnTo>
                  <a:pt x="1434679" y="707586"/>
                </a:lnTo>
                <a:lnTo>
                  <a:pt x="1465041" y="679641"/>
                </a:lnTo>
                <a:lnTo>
                  <a:pt x="1486226" y="643968"/>
                </a:lnTo>
                <a:lnTo>
                  <a:pt x="1496242" y="602557"/>
                </a:lnTo>
                <a:lnTo>
                  <a:pt x="1496774" y="590193"/>
                </a:lnTo>
                <a:lnTo>
                  <a:pt x="1496774" y="142137"/>
                </a:lnTo>
                <a:lnTo>
                  <a:pt x="1490246" y="99465"/>
                </a:lnTo>
                <a:lnTo>
                  <a:pt x="1471989" y="61982"/>
                </a:lnTo>
                <a:lnTo>
                  <a:pt x="1443998" y="31673"/>
                </a:lnTo>
                <a:lnTo>
                  <a:pt x="1408266" y="10527"/>
                </a:lnTo>
                <a:lnTo>
                  <a:pt x="1366787" y="530"/>
                </a:lnTo>
                <a:lnTo>
                  <a:pt x="1354403" y="0"/>
                </a:lnTo>
                <a:lnTo>
                  <a:pt x="142395" y="0"/>
                </a:lnTo>
                <a:lnTo>
                  <a:pt x="99645" y="6514"/>
                </a:lnTo>
                <a:lnTo>
                  <a:pt x="62096" y="24733"/>
                </a:lnTo>
                <a:lnTo>
                  <a:pt x="31734" y="52670"/>
                </a:lnTo>
                <a:lnTo>
                  <a:pt x="10550" y="88338"/>
                </a:lnTo>
                <a:lnTo>
                  <a:pt x="532" y="129751"/>
                </a:lnTo>
                <a:lnTo>
                  <a:pt x="0" y="142137"/>
                </a:lnTo>
                <a:lnTo>
                  <a:pt x="0" y="590193"/>
                </a:lnTo>
                <a:close/>
              </a:path>
            </a:pathLst>
          </a:custGeom>
          <a:ln w="23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1150" y="1039062"/>
            <a:ext cx="265407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 tree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6017" y="1039062"/>
            <a:ext cx="406652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pattern examples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3048" y="2106817"/>
            <a:ext cx="1019145" cy="897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64"/>
              </a:lnSpc>
              <a:spcBef>
                <a:spcPts val="83"/>
              </a:spcBef>
            </a:pP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Information</a:t>
            </a:r>
            <a:endParaRPr sz="1500">
              <a:latin typeface="Segoe UI"/>
              <a:cs typeface="Segoe UI"/>
            </a:endParaRPr>
          </a:p>
          <a:p>
            <a:pPr marL="66276" marR="82542" algn="ctr">
              <a:lnSpc>
                <a:spcPts val="1789"/>
              </a:lnSpc>
              <a:spcBef>
                <a:spcPts val="6"/>
              </a:spcBef>
            </a:pPr>
            <a:r>
              <a:rPr sz="1500" dirty="0" smtClean="0">
                <a:solidFill>
                  <a:srgbClr val="363435"/>
                </a:solidFill>
                <a:latin typeface="Segoe UI"/>
                <a:cs typeface="Segoe UI"/>
              </a:rPr>
              <a:t>disclosu</a:t>
            </a:r>
            <a:r>
              <a:rPr sz="1500" spc="-1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1500">
              <a:latin typeface="Segoe UI"/>
              <a:cs typeface="Segoe UI"/>
            </a:endParaRPr>
          </a:p>
          <a:p>
            <a:pPr marL="391091" marR="411912" algn="ctr">
              <a:lnSpc>
                <a:spcPts val="1789"/>
              </a:lnSpc>
            </a:pPr>
            <a:r>
              <a:rPr sz="1500" spc="-25" dirty="0" smtClean="0">
                <a:solidFill>
                  <a:srgbClr val="363435"/>
                </a:solidFill>
                <a:latin typeface="Segoe UI"/>
                <a:cs typeface="Segoe UI"/>
              </a:rPr>
              <a:t>of</a:t>
            </a:r>
            <a:endParaRPr sz="1500">
              <a:latin typeface="Segoe UI"/>
              <a:cs typeface="Segoe UI"/>
            </a:endParaRPr>
          </a:p>
          <a:p>
            <a:pPr marL="52798" marR="66975" algn="ctr">
              <a:lnSpc>
                <a:spcPts val="1789"/>
              </a:lnSpc>
            </a:pP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data</a:t>
            </a:r>
            <a:r>
              <a:rPr sz="1500" spc="-29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flows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0615" y="4123305"/>
            <a:ext cx="767813" cy="442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06" marR="10250">
              <a:lnSpc>
                <a:spcPts val="1664"/>
              </a:lnSpc>
              <a:spcBef>
                <a:spcPts val="83"/>
              </a:spcBef>
            </a:pP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Obse</a:t>
            </a:r>
            <a:r>
              <a:rPr sz="2250" spc="59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2250" spc="-9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v</a:t>
            </a: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ts val="1789"/>
              </a:lnSpc>
              <a:spcBef>
                <a:spcPts val="6"/>
              </a:spcBef>
            </a:pP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message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2777" y="4123305"/>
            <a:ext cx="740856" cy="442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Obse</a:t>
            </a:r>
            <a:r>
              <a:rPr sz="2250" spc="59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2250" spc="-9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v</a:t>
            </a: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1500">
              <a:latin typeface="Segoe UI"/>
              <a:cs typeface="Segoe UI"/>
            </a:endParaRPr>
          </a:p>
          <a:p>
            <a:pPr marL="28647" marR="28428">
              <a:lnSpc>
                <a:spcPts val="1789"/>
              </a:lnSpc>
              <a:spcBef>
                <a:spcPts val="6"/>
              </a:spcBef>
            </a:pP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channel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8357" y="4123305"/>
            <a:ext cx="688483" cy="442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569" marR="149971" algn="ctr">
              <a:lnSpc>
                <a:spcPts val="1664"/>
              </a:lnSpc>
              <a:spcBef>
                <a:spcPts val="83"/>
              </a:spcBef>
            </a:pP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Side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ts val="1789"/>
              </a:lnSpc>
              <a:spcBef>
                <a:spcPts val="6"/>
              </a:spcBef>
            </a:pP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channel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923" y="5518404"/>
            <a:ext cx="1219653" cy="442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35" marR="81061" algn="ctr">
              <a:lnSpc>
                <a:spcPts val="1664"/>
              </a:lnSpc>
              <a:spcBef>
                <a:spcPts val="83"/>
              </a:spcBef>
            </a:pP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No</a:t>
            </a:r>
            <a:r>
              <a:rPr sz="2250" spc="-19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message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ts val="1789"/>
              </a:lnSpc>
              <a:spcBef>
                <a:spcPts val="6"/>
              </a:spcBef>
            </a:pP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confidentiality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9220" y="5518404"/>
            <a:ext cx="1280568" cy="442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sz="2250" spc="-34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W</a:t>
            </a: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eak</a:t>
            </a:r>
            <a:r>
              <a:rPr sz="2250" spc="-36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message</a:t>
            </a:r>
            <a:endParaRPr sz="1500">
              <a:latin typeface="Segoe UI"/>
              <a:cs typeface="Segoe UI"/>
            </a:endParaRPr>
          </a:p>
          <a:p>
            <a:pPr marL="38327" marR="28428">
              <a:lnSpc>
                <a:spcPts val="1789"/>
              </a:lnSpc>
              <a:spcBef>
                <a:spcPts val="6"/>
              </a:spcBef>
            </a:pP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confidentiality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9617" y="5518404"/>
            <a:ext cx="1219653" cy="442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500" marR="113712" algn="ctr">
              <a:lnSpc>
                <a:spcPts val="1664"/>
              </a:lnSpc>
              <a:spcBef>
                <a:spcPts val="83"/>
              </a:spcBef>
            </a:pP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No</a:t>
            </a:r>
            <a:r>
              <a:rPr sz="2250" spc="-19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channel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ts val="1789"/>
              </a:lnSpc>
              <a:spcBef>
                <a:spcPts val="6"/>
              </a:spcBef>
            </a:pP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confidentiality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558" y="5630935"/>
            <a:ext cx="544752" cy="214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sz="2250" spc="0" baseline="1670" dirty="0" smtClean="0">
                <a:solidFill>
                  <a:srgbClr val="363435"/>
                </a:solidFill>
                <a:latin typeface="Segoe UI"/>
                <a:cs typeface="Segoe UI"/>
              </a:rPr>
              <a:t>MITM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6238" y="6304614"/>
            <a:ext cx="251865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38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4553" y="3255399"/>
            <a:ext cx="1971141" cy="300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8933" marR="754005" algn="ctr">
              <a:lnSpc>
                <a:spcPct val="110839"/>
              </a:lnSpc>
              <a:spcBef>
                <a:spcPts val="270"/>
              </a:spcBef>
            </a:pPr>
            <a:r>
              <a:rPr sz="1500" spc="0" dirty="0" smtClean="0">
                <a:solidFill>
                  <a:srgbClr val="363435"/>
                </a:solidFill>
                <a:latin typeface="Segoe UI"/>
                <a:cs typeface="Segoe UI"/>
              </a:rPr>
              <a:t>and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84553" y="3556322"/>
            <a:ext cx="1971141" cy="300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34454" y="4129968"/>
            <a:ext cx="2491" cy="1647661"/>
          </a:xfrm>
          <a:custGeom>
            <a:avLst/>
            <a:gdLst/>
            <a:ahLst/>
            <a:cxnLst/>
            <a:rect l="l" t="t" r="r" b="b"/>
            <a:pathLst>
              <a:path w="2491" h="1647661">
                <a:moveTo>
                  <a:pt x="2491" y="0"/>
                </a:moveTo>
                <a:lnTo>
                  <a:pt x="0" y="1647661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9523" y="5770321"/>
            <a:ext cx="49721" cy="43029"/>
          </a:xfrm>
          <a:custGeom>
            <a:avLst/>
            <a:gdLst/>
            <a:ahLst/>
            <a:cxnLst/>
            <a:rect l="l" t="t" r="r" b="b"/>
            <a:pathLst>
              <a:path w="49721" h="43029">
                <a:moveTo>
                  <a:pt x="0" y="0"/>
                </a:moveTo>
                <a:lnTo>
                  <a:pt x="24789" y="43029"/>
                </a:lnTo>
                <a:lnTo>
                  <a:pt x="49721" y="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1032" y="4129968"/>
            <a:ext cx="562209" cy="752135"/>
          </a:xfrm>
          <a:custGeom>
            <a:avLst/>
            <a:gdLst/>
            <a:ahLst/>
            <a:cxnLst/>
            <a:rect l="l" t="t" r="r" b="b"/>
            <a:pathLst>
              <a:path w="562209" h="752135">
                <a:moveTo>
                  <a:pt x="0" y="0"/>
                </a:moveTo>
                <a:lnTo>
                  <a:pt x="562209" y="752135"/>
                </a:lnTo>
              </a:path>
            </a:pathLst>
          </a:custGeom>
          <a:ln w="142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8922" y="4861471"/>
            <a:ext cx="45664" cy="49314"/>
          </a:xfrm>
          <a:custGeom>
            <a:avLst/>
            <a:gdLst/>
            <a:ahLst/>
            <a:cxnLst/>
            <a:rect l="l" t="t" r="r" b="b"/>
            <a:pathLst>
              <a:path w="45664" h="49314">
                <a:moveTo>
                  <a:pt x="0" y="29690"/>
                </a:moveTo>
                <a:lnTo>
                  <a:pt x="45664" y="49314"/>
                </a:lnTo>
                <a:lnTo>
                  <a:pt x="39839" y="0"/>
                </a:lnTo>
                <a:lnTo>
                  <a:pt x="0" y="29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4736" y="4129968"/>
            <a:ext cx="562209" cy="752135"/>
          </a:xfrm>
          <a:custGeom>
            <a:avLst/>
            <a:gdLst/>
            <a:ahLst/>
            <a:cxnLst/>
            <a:rect l="l" t="t" r="r" b="b"/>
            <a:pathLst>
              <a:path w="562209" h="752135">
                <a:moveTo>
                  <a:pt x="562209" y="0"/>
                </a:moveTo>
                <a:lnTo>
                  <a:pt x="0" y="752135"/>
                </a:lnTo>
              </a:path>
            </a:pathLst>
          </a:custGeom>
          <a:ln w="142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53265" y="4861370"/>
            <a:ext cx="45678" cy="49315"/>
          </a:xfrm>
          <a:custGeom>
            <a:avLst/>
            <a:gdLst/>
            <a:ahLst/>
            <a:cxnLst/>
            <a:rect l="l" t="t" r="r" b="b"/>
            <a:pathLst>
              <a:path w="45678" h="49315">
                <a:moveTo>
                  <a:pt x="5822" y="0"/>
                </a:moveTo>
                <a:lnTo>
                  <a:pt x="0" y="49315"/>
                </a:lnTo>
                <a:lnTo>
                  <a:pt x="45678" y="29705"/>
                </a:lnTo>
                <a:lnTo>
                  <a:pt x="5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5415" y="5839941"/>
            <a:ext cx="986997" cy="342437"/>
          </a:xfrm>
          <a:custGeom>
            <a:avLst/>
            <a:gdLst/>
            <a:ahLst/>
            <a:cxnLst/>
            <a:rect l="l" t="t" r="r" b="b"/>
            <a:pathLst>
              <a:path w="986997" h="342437">
                <a:moveTo>
                  <a:pt x="0" y="257091"/>
                </a:moveTo>
                <a:lnTo>
                  <a:pt x="10504" y="298109"/>
                </a:lnTo>
                <a:lnTo>
                  <a:pt x="38330" y="328290"/>
                </a:lnTo>
                <a:lnTo>
                  <a:pt x="77949" y="342112"/>
                </a:lnTo>
                <a:lnTo>
                  <a:pt x="85462" y="342437"/>
                </a:lnTo>
                <a:lnTo>
                  <a:pt x="901522" y="342437"/>
                </a:lnTo>
                <a:lnTo>
                  <a:pt x="942602" y="331949"/>
                </a:lnTo>
                <a:lnTo>
                  <a:pt x="972826" y="304164"/>
                </a:lnTo>
                <a:lnTo>
                  <a:pt x="986670" y="264604"/>
                </a:lnTo>
                <a:lnTo>
                  <a:pt x="986997" y="257091"/>
                </a:lnTo>
                <a:lnTo>
                  <a:pt x="986997" y="85346"/>
                </a:lnTo>
                <a:lnTo>
                  <a:pt x="976494" y="44324"/>
                </a:lnTo>
                <a:lnTo>
                  <a:pt x="948669" y="14146"/>
                </a:lnTo>
                <a:lnTo>
                  <a:pt x="909047" y="326"/>
                </a:lnTo>
                <a:lnTo>
                  <a:pt x="901522" y="0"/>
                </a:lnTo>
                <a:lnTo>
                  <a:pt x="85462" y="0"/>
                </a:lnTo>
                <a:lnTo>
                  <a:pt x="44388" y="10487"/>
                </a:lnTo>
                <a:lnTo>
                  <a:pt x="14166" y="38272"/>
                </a:lnTo>
                <a:lnTo>
                  <a:pt x="325" y="77841"/>
                </a:lnTo>
                <a:lnTo>
                  <a:pt x="0" y="85346"/>
                </a:lnTo>
                <a:lnTo>
                  <a:pt x="0" y="25709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5415" y="5839941"/>
            <a:ext cx="986998" cy="342438"/>
          </a:xfrm>
          <a:custGeom>
            <a:avLst/>
            <a:gdLst/>
            <a:ahLst/>
            <a:cxnLst/>
            <a:rect l="l" t="t" r="r" b="b"/>
            <a:pathLst>
              <a:path w="986998" h="342438">
                <a:moveTo>
                  <a:pt x="0" y="257091"/>
                </a:moveTo>
                <a:lnTo>
                  <a:pt x="10504" y="298109"/>
                </a:lnTo>
                <a:lnTo>
                  <a:pt x="38330" y="328290"/>
                </a:lnTo>
                <a:lnTo>
                  <a:pt x="77948" y="342112"/>
                </a:lnTo>
                <a:lnTo>
                  <a:pt x="85461" y="342438"/>
                </a:lnTo>
                <a:lnTo>
                  <a:pt x="901522" y="342438"/>
                </a:lnTo>
                <a:lnTo>
                  <a:pt x="942602" y="331949"/>
                </a:lnTo>
                <a:lnTo>
                  <a:pt x="972827" y="304165"/>
                </a:lnTo>
                <a:lnTo>
                  <a:pt x="986671" y="264605"/>
                </a:lnTo>
                <a:lnTo>
                  <a:pt x="986998" y="257091"/>
                </a:lnTo>
                <a:lnTo>
                  <a:pt x="986998" y="85346"/>
                </a:lnTo>
                <a:lnTo>
                  <a:pt x="976495" y="44325"/>
                </a:lnTo>
                <a:lnTo>
                  <a:pt x="948670" y="14147"/>
                </a:lnTo>
                <a:lnTo>
                  <a:pt x="909048" y="326"/>
                </a:lnTo>
                <a:lnTo>
                  <a:pt x="901522" y="0"/>
                </a:lnTo>
                <a:lnTo>
                  <a:pt x="85461" y="0"/>
                </a:lnTo>
                <a:lnTo>
                  <a:pt x="44388" y="10487"/>
                </a:lnTo>
                <a:lnTo>
                  <a:pt x="14166" y="38272"/>
                </a:lnTo>
                <a:lnTo>
                  <a:pt x="325" y="77841"/>
                </a:lnTo>
                <a:lnTo>
                  <a:pt x="0" y="85346"/>
                </a:lnTo>
                <a:lnTo>
                  <a:pt x="0" y="257091"/>
                </a:lnTo>
                <a:close/>
              </a:path>
            </a:pathLst>
          </a:custGeom>
          <a:ln w="142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35780" y="4938384"/>
            <a:ext cx="781387" cy="780318"/>
          </a:xfrm>
          <a:custGeom>
            <a:avLst/>
            <a:gdLst/>
            <a:ahLst/>
            <a:cxnLst/>
            <a:rect l="l" t="t" r="r" b="b"/>
            <a:pathLst>
              <a:path w="781387" h="780318">
                <a:moveTo>
                  <a:pt x="781387" y="390159"/>
                </a:moveTo>
                <a:lnTo>
                  <a:pt x="780092" y="358159"/>
                </a:lnTo>
                <a:lnTo>
                  <a:pt x="776274" y="326871"/>
                </a:lnTo>
                <a:lnTo>
                  <a:pt x="770032" y="296397"/>
                </a:lnTo>
                <a:lnTo>
                  <a:pt x="761469" y="266836"/>
                </a:lnTo>
                <a:lnTo>
                  <a:pt x="750684" y="238289"/>
                </a:lnTo>
                <a:lnTo>
                  <a:pt x="737778" y="210856"/>
                </a:lnTo>
                <a:lnTo>
                  <a:pt x="722852" y="184637"/>
                </a:lnTo>
                <a:lnTo>
                  <a:pt x="706005" y="159733"/>
                </a:lnTo>
                <a:lnTo>
                  <a:pt x="687339" y="136245"/>
                </a:lnTo>
                <a:lnTo>
                  <a:pt x="666955" y="114272"/>
                </a:lnTo>
                <a:lnTo>
                  <a:pt x="644952" y="93916"/>
                </a:lnTo>
                <a:lnTo>
                  <a:pt x="621432" y="75276"/>
                </a:lnTo>
                <a:lnTo>
                  <a:pt x="596494" y="58453"/>
                </a:lnTo>
                <a:lnTo>
                  <a:pt x="570240" y="43547"/>
                </a:lnTo>
                <a:lnTo>
                  <a:pt x="542770" y="30659"/>
                </a:lnTo>
                <a:lnTo>
                  <a:pt x="514185" y="19890"/>
                </a:lnTo>
                <a:lnTo>
                  <a:pt x="484585" y="11338"/>
                </a:lnTo>
                <a:lnTo>
                  <a:pt x="454070" y="5106"/>
                </a:lnTo>
                <a:lnTo>
                  <a:pt x="422742" y="1293"/>
                </a:lnTo>
                <a:lnTo>
                  <a:pt x="390701" y="0"/>
                </a:lnTo>
                <a:lnTo>
                  <a:pt x="358658" y="1293"/>
                </a:lnTo>
                <a:lnTo>
                  <a:pt x="327328" y="5106"/>
                </a:lnTo>
                <a:lnTo>
                  <a:pt x="296811" y="11338"/>
                </a:lnTo>
                <a:lnTo>
                  <a:pt x="267210" y="19890"/>
                </a:lnTo>
                <a:lnTo>
                  <a:pt x="238623" y="30659"/>
                </a:lnTo>
                <a:lnTo>
                  <a:pt x="211152" y="43547"/>
                </a:lnTo>
                <a:lnTo>
                  <a:pt x="184897" y="58453"/>
                </a:lnTo>
                <a:lnTo>
                  <a:pt x="159959" y="75276"/>
                </a:lnTo>
                <a:lnTo>
                  <a:pt x="136437" y="93916"/>
                </a:lnTo>
                <a:lnTo>
                  <a:pt x="114434" y="114272"/>
                </a:lnTo>
                <a:lnTo>
                  <a:pt x="94049" y="136245"/>
                </a:lnTo>
                <a:lnTo>
                  <a:pt x="75383" y="159733"/>
                </a:lnTo>
                <a:lnTo>
                  <a:pt x="58536" y="184637"/>
                </a:lnTo>
                <a:lnTo>
                  <a:pt x="43609" y="210856"/>
                </a:lnTo>
                <a:lnTo>
                  <a:pt x="30703" y="238289"/>
                </a:lnTo>
                <a:lnTo>
                  <a:pt x="19918" y="266836"/>
                </a:lnTo>
                <a:lnTo>
                  <a:pt x="11354" y="296397"/>
                </a:lnTo>
                <a:lnTo>
                  <a:pt x="5113" y="326871"/>
                </a:lnTo>
                <a:lnTo>
                  <a:pt x="1295" y="358159"/>
                </a:lnTo>
                <a:lnTo>
                  <a:pt x="0" y="390159"/>
                </a:lnTo>
                <a:lnTo>
                  <a:pt x="1295" y="422161"/>
                </a:lnTo>
                <a:lnTo>
                  <a:pt x="5113" y="453450"/>
                </a:lnTo>
                <a:lnTo>
                  <a:pt x="11354" y="483925"/>
                </a:lnTo>
                <a:lnTo>
                  <a:pt x="19918" y="513487"/>
                </a:lnTo>
                <a:lnTo>
                  <a:pt x="30703" y="542035"/>
                </a:lnTo>
                <a:lnTo>
                  <a:pt x="43609" y="569469"/>
                </a:lnTo>
                <a:lnTo>
                  <a:pt x="58536" y="595687"/>
                </a:lnTo>
                <a:lnTo>
                  <a:pt x="75383" y="620591"/>
                </a:lnTo>
                <a:lnTo>
                  <a:pt x="94049" y="644079"/>
                </a:lnTo>
                <a:lnTo>
                  <a:pt x="114434" y="666051"/>
                </a:lnTo>
                <a:lnTo>
                  <a:pt x="136437" y="686407"/>
                </a:lnTo>
                <a:lnTo>
                  <a:pt x="159959" y="705046"/>
                </a:lnTo>
                <a:lnTo>
                  <a:pt x="184897" y="721868"/>
                </a:lnTo>
                <a:lnTo>
                  <a:pt x="211152" y="736773"/>
                </a:lnTo>
                <a:lnTo>
                  <a:pt x="238623" y="749661"/>
                </a:lnTo>
                <a:lnTo>
                  <a:pt x="267210" y="760430"/>
                </a:lnTo>
                <a:lnTo>
                  <a:pt x="296811" y="768980"/>
                </a:lnTo>
                <a:lnTo>
                  <a:pt x="327328" y="775212"/>
                </a:lnTo>
                <a:lnTo>
                  <a:pt x="358658" y="779025"/>
                </a:lnTo>
                <a:lnTo>
                  <a:pt x="390701" y="780318"/>
                </a:lnTo>
                <a:lnTo>
                  <a:pt x="422742" y="779025"/>
                </a:lnTo>
                <a:lnTo>
                  <a:pt x="454070" y="775212"/>
                </a:lnTo>
                <a:lnTo>
                  <a:pt x="484585" y="768980"/>
                </a:lnTo>
                <a:lnTo>
                  <a:pt x="514185" y="760430"/>
                </a:lnTo>
                <a:lnTo>
                  <a:pt x="542770" y="749661"/>
                </a:lnTo>
                <a:lnTo>
                  <a:pt x="570240" y="736773"/>
                </a:lnTo>
                <a:lnTo>
                  <a:pt x="596494" y="721868"/>
                </a:lnTo>
                <a:lnTo>
                  <a:pt x="621432" y="705046"/>
                </a:lnTo>
                <a:lnTo>
                  <a:pt x="644952" y="686407"/>
                </a:lnTo>
                <a:lnTo>
                  <a:pt x="666955" y="666051"/>
                </a:lnTo>
                <a:lnTo>
                  <a:pt x="687339" y="644079"/>
                </a:lnTo>
                <a:lnTo>
                  <a:pt x="706005" y="620591"/>
                </a:lnTo>
                <a:lnTo>
                  <a:pt x="722852" y="595687"/>
                </a:lnTo>
                <a:lnTo>
                  <a:pt x="737778" y="569469"/>
                </a:lnTo>
                <a:lnTo>
                  <a:pt x="750684" y="542035"/>
                </a:lnTo>
                <a:lnTo>
                  <a:pt x="761469" y="513487"/>
                </a:lnTo>
                <a:lnTo>
                  <a:pt x="770032" y="483925"/>
                </a:lnTo>
                <a:lnTo>
                  <a:pt x="776274" y="453450"/>
                </a:lnTo>
                <a:lnTo>
                  <a:pt x="780092" y="422161"/>
                </a:lnTo>
                <a:lnTo>
                  <a:pt x="781387" y="390159"/>
                </a:lnTo>
                <a:close/>
              </a:path>
            </a:pathLst>
          </a:custGeom>
          <a:solidFill>
            <a:srgbClr val="D6D6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35780" y="4938384"/>
            <a:ext cx="781388" cy="780318"/>
          </a:xfrm>
          <a:custGeom>
            <a:avLst/>
            <a:gdLst/>
            <a:ahLst/>
            <a:cxnLst/>
            <a:rect l="l" t="t" r="r" b="b"/>
            <a:pathLst>
              <a:path w="781388" h="780318">
                <a:moveTo>
                  <a:pt x="781388" y="390159"/>
                </a:moveTo>
                <a:lnTo>
                  <a:pt x="780093" y="422161"/>
                </a:lnTo>
                <a:lnTo>
                  <a:pt x="776274" y="453450"/>
                </a:lnTo>
                <a:lnTo>
                  <a:pt x="770033" y="483925"/>
                </a:lnTo>
                <a:lnTo>
                  <a:pt x="761470" y="513487"/>
                </a:lnTo>
                <a:lnTo>
                  <a:pt x="750685" y="542035"/>
                </a:lnTo>
                <a:lnTo>
                  <a:pt x="737779" y="569468"/>
                </a:lnTo>
                <a:lnTo>
                  <a:pt x="722852" y="595687"/>
                </a:lnTo>
                <a:lnTo>
                  <a:pt x="706006" y="620590"/>
                </a:lnTo>
                <a:lnTo>
                  <a:pt x="687340" y="644078"/>
                </a:lnTo>
                <a:lnTo>
                  <a:pt x="666955" y="666051"/>
                </a:lnTo>
                <a:lnTo>
                  <a:pt x="644953" y="686406"/>
                </a:lnTo>
                <a:lnTo>
                  <a:pt x="621432" y="705046"/>
                </a:lnTo>
                <a:lnTo>
                  <a:pt x="596495" y="721868"/>
                </a:lnTo>
                <a:lnTo>
                  <a:pt x="570241" y="736773"/>
                </a:lnTo>
                <a:lnTo>
                  <a:pt x="542771" y="749660"/>
                </a:lnTo>
                <a:lnTo>
                  <a:pt x="514185" y="760429"/>
                </a:lnTo>
                <a:lnTo>
                  <a:pt x="484585" y="768980"/>
                </a:lnTo>
                <a:lnTo>
                  <a:pt x="454071" y="775212"/>
                </a:lnTo>
                <a:lnTo>
                  <a:pt x="422742" y="779025"/>
                </a:lnTo>
                <a:lnTo>
                  <a:pt x="390701" y="780318"/>
                </a:lnTo>
                <a:lnTo>
                  <a:pt x="358658" y="779025"/>
                </a:lnTo>
                <a:lnTo>
                  <a:pt x="327328" y="775212"/>
                </a:lnTo>
                <a:lnTo>
                  <a:pt x="296812" y="768980"/>
                </a:lnTo>
                <a:lnTo>
                  <a:pt x="267210" y="760429"/>
                </a:lnTo>
                <a:lnTo>
                  <a:pt x="238623" y="749660"/>
                </a:lnTo>
                <a:lnTo>
                  <a:pt x="211152" y="736773"/>
                </a:lnTo>
                <a:lnTo>
                  <a:pt x="184897" y="721868"/>
                </a:lnTo>
                <a:lnTo>
                  <a:pt x="159959" y="705046"/>
                </a:lnTo>
                <a:lnTo>
                  <a:pt x="136437" y="686406"/>
                </a:lnTo>
                <a:lnTo>
                  <a:pt x="114434" y="666051"/>
                </a:lnTo>
                <a:lnTo>
                  <a:pt x="94049" y="644078"/>
                </a:lnTo>
                <a:lnTo>
                  <a:pt x="75383" y="620590"/>
                </a:lnTo>
                <a:lnTo>
                  <a:pt x="58536" y="595687"/>
                </a:lnTo>
                <a:lnTo>
                  <a:pt x="43609" y="569468"/>
                </a:lnTo>
                <a:lnTo>
                  <a:pt x="30703" y="542035"/>
                </a:lnTo>
                <a:lnTo>
                  <a:pt x="19918" y="513487"/>
                </a:lnTo>
                <a:lnTo>
                  <a:pt x="11354" y="483925"/>
                </a:lnTo>
                <a:lnTo>
                  <a:pt x="5113" y="453450"/>
                </a:lnTo>
                <a:lnTo>
                  <a:pt x="1295" y="422161"/>
                </a:lnTo>
                <a:lnTo>
                  <a:pt x="0" y="390159"/>
                </a:lnTo>
                <a:lnTo>
                  <a:pt x="1295" y="358159"/>
                </a:lnTo>
                <a:lnTo>
                  <a:pt x="5113" y="326871"/>
                </a:lnTo>
                <a:lnTo>
                  <a:pt x="11354" y="296397"/>
                </a:lnTo>
                <a:lnTo>
                  <a:pt x="19918" y="266836"/>
                </a:lnTo>
                <a:lnTo>
                  <a:pt x="30703" y="238289"/>
                </a:lnTo>
                <a:lnTo>
                  <a:pt x="43609" y="210856"/>
                </a:lnTo>
                <a:lnTo>
                  <a:pt x="58536" y="184637"/>
                </a:lnTo>
                <a:lnTo>
                  <a:pt x="75383" y="159733"/>
                </a:lnTo>
                <a:lnTo>
                  <a:pt x="94049" y="136245"/>
                </a:lnTo>
                <a:lnTo>
                  <a:pt x="114434" y="114272"/>
                </a:lnTo>
                <a:lnTo>
                  <a:pt x="136437" y="93916"/>
                </a:lnTo>
                <a:lnTo>
                  <a:pt x="159959" y="75276"/>
                </a:lnTo>
                <a:lnTo>
                  <a:pt x="184897" y="58453"/>
                </a:lnTo>
                <a:lnTo>
                  <a:pt x="211152" y="43547"/>
                </a:lnTo>
                <a:lnTo>
                  <a:pt x="238623" y="30659"/>
                </a:lnTo>
                <a:lnTo>
                  <a:pt x="267210" y="19890"/>
                </a:lnTo>
                <a:lnTo>
                  <a:pt x="296812" y="11338"/>
                </a:lnTo>
                <a:lnTo>
                  <a:pt x="327328" y="5106"/>
                </a:lnTo>
                <a:lnTo>
                  <a:pt x="358658" y="1293"/>
                </a:lnTo>
                <a:lnTo>
                  <a:pt x="390701" y="0"/>
                </a:lnTo>
                <a:lnTo>
                  <a:pt x="422742" y="1293"/>
                </a:lnTo>
                <a:lnTo>
                  <a:pt x="454071" y="5106"/>
                </a:lnTo>
                <a:lnTo>
                  <a:pt x="484585" y="11338"/>
                </a:lnTo>
                <a:lnTo>
                  <a:pt x="514185" y="19890"/>
                </a:lnTo>
                <a:lnTo>
                  <a:pt x="542771" y="30659"/>
                </a:lnTo>
                <a:lnTo>
                  <a:pt x="570241" y="43547"/>
                </a:lnTo>
                <a:lnTo>
                  <a:pt x="596495" y="58453"/>
                </a:lnTo>
                <a:lnTo>
                  <a:pt x="621432" y="75276"/>
                </a:lnTo>
                <a:lnTo>
                  <a:pt x="644953" y="93916"/>
                </a:lnTo>
                <a:lnTo>
                  <a:pt x="666955" y="114272"/>
                </a:lnTo>
                <a:lnTo>
                  <a:pt x="687340" y="136245"/>
                </a:lnTo>
                <a:lnTo>
                  <a:pt x="706006" y="159733"/>
                </a:lnTo>
                <a:lnTo>
                  <a:pt x="722852" y="184637"/>
                </a:lnTo>
                <a:lnTo>
                  <a:pt x="737779" y="210856"/>
                </a:lnTo>
                <a:lnTo>
                  <a:pt x="750685" y="238289"/>
                </a:lnTo>
                <a:lnTo>
                  <a:pt x="761470" y="266836"/>
                </a:lnTo>
                <a:lnTo>
                  <a:pt x="770033" y="296397"/>
                </a:lnTo>
                <a:lnTo>
                  <a:pt x="776274" y="326871"/>
                </a:lnTo>
                <a:lnTo>
                  <a:pt x="780093" y="358159"/>
                </a:lnTo>
                <a:lnTo>
                  <a:pt x="781388" y="390159"/>
                </a:lnTo>
                <a:close/>
              </a:path>
            </a:pathLst>
          </a:custGeom>
          <a:ln w="14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0718" y="4938384"/>
            <a:ext cx="781389" cy="780318"/>
          </a:xfrm>
          <a:custGeom>
            <a:avLst/>
            <a:gdLst/>
            <a:ahLst/>
            <a:cxnLst/>
            <a:rect l="l" t="t" r="r" b="b"/>
            <a:pathLst>
              <a:path w="781389" h="780318">
                <a:moveTo>
                  <a:pt x="781389" y="390159"/>
                </a:moveTo>
                <a:lnTo>
                  <a:pt x="780094" y="358159"/>
                </a:lnTo>
                <a:lnTo>
                  <a:pt x="776275" y="326871"/>
                </a:lnTo>
                <a:lnTo>
                  <a:pt x="770034" y="296397"/>
                </a:lnTo>
                <a:lnTo>
                  <a:pt x="761472" y="266836"/>
                </a:lnTo>
                <a:lnTo>
                  <a:pt x="750687" y="238289"/>
                </a:lnTo>
                <a:lnTo>
                  <a:pt x="737782" y="210856"/>
                </a:lnTo>
                <a:lnTo>
                  <a:pt x="722855" y="184637"/>
                </a:lnTo>
                <a:lnTo>
                  <a:pt x="706009" y="159733"/>
                </a:lnTo>
                <a:lnTo>
                  <a:pt x="687344" y="136245"/>
                </a:lnTo>
                <a:lnTo>
                  <a:pt x="666959" y="114272"/>
                </a:lnTo>
                <a:lnTo>
                  <a:pt x="644956" y="93916"/>
                </a:lnTo>
                <a:lnTo>
                  <a:pt x="621436" y="75276"/>
                </a:lnTo>
                <a:lnTo>
                  <a:pt x="596497" y="58453"/>
                </a:lnTo>
                <a:lnTo>
                  <a:pt x="570242" y="43547"/>
                </a:lnTo>
                <a:lnTo>
                  <a:pt x="542771" y="30659"/>
                </a:lnTo>
                <a:lnTo>
                  <a:pt x="514184" y="19890"/>
                </a:lnTo>
                <a:lnTo>
                  <a:pt x="484581" y="11338"/>
                </a:lnTo>
                <a:lnTo>
                  <a:pt x="454064" y="5106"/>
                </a:lnTo>
                <a:lnTo>
                  <a:pt x="422732" y="1293"/>
                </a:lnTo>
                <a:lnTo>
                  <a:pt x="390687" y="0"/>
                </a:lnTo>
                <a:lnTo>
                  <a:pt x="358642" y="1293"/>
                </a:lnTo>
                <a:lnTo>
                  <a:pt x="327311" y="5106"/>
                </a:lnTo>
                <a:lnTo>
                  <a:pt x="296794" y="11338"/>
                </a:lnTo>
                <a:lnTo>
                  <a:pt x="267192" y="19890"/>
                </a:lnTo>
                <a:lnTo>
                  <a:pt x="238605" y="30659"/>
                </a:lnTo>
                <a:lnTo>
                  <a:pt x="211135" y="43547"/>
                </a:lnTo>
                <a:lnTo>
                  <a:pt x="184881" y="58453"/>
                </a:lnTo>
                <a:lnTo>
                  <a:pt x="159943" y="75276"/>
                </a:lnTo>
                <a:lnTo>
                  <a:pt x="136424" y="93916"/>
                </a:lnTo>
                <a:lnTo>
                  <a:pt x="114422" y="114272"/>
                </a:lnTo>
                <a:lnTo>
                  <a:pt x="94038" y="136245"/>
                </a:lnTo>
                <a:lnTo>
                  <a:pt x="75374" y="159733"/>
                </a:lnTo>
                <a:lnTo>
                  <a:pt x="58529" y="184637"/>
                </a:lnTo>
                <a:lnTo>
                  <a:pt x="43604" y="210856"/>
                </a:lnTo>
                <a:lnTo>
                  <a:pt x="30699" y="238289"/>
                </a:lnTo>
                <a:lnTo>
                  <a:pt x="19915" y="266836"/>
                </a:lnTo>
                <a:lnTo>
                  <a:pt x="11353" y="296397"/>
                </a:lnTo>
                <a:lnTo>
                  <a:pt x="5112" y="326871"/>
                </a:lnTo>
                <a:lnTo>
                  <a:pt x="1294" y="358159"/>
                </a:lnTo>
                <a:lnTo>
                  <a:pt x="0" y="390159"/>
                </a:lnTo>
                <a:lnTo>
                  <a:pt x="1294" y="422161"/>
                </a:lnTo>
                <a:lnTo>
                  <a:pt x="5112" y="453450"/>
                </a:lnTo>
                <a:lnTo>
                  <a:pt x="11353" y="483925"/>
                </a:lnTo>
                <a:lnTo>
                  <a:pt x="19915" y="513487"/>
                </a:lnTo>
                <a:lnTo>
                  <a:pt x="30699" y="542035"/>
                </a:lnTo>
                <a:lnTo>
                  <a:pt x="43604" y="569469"/>
                </a:lnTo>
                <a:lnTo>
                  <a:pt x="58529" y="595687"/>
                </a:lnTo>
                <a:lnTo>
                  <a:pt x="75374" y="620591"/>
                </a:lnTo>
                <a:lnTo>
                  <a:pt x="94038" y="644079"/>
                </a:lnTo>
                <a:lnTo>
                  <a:pt x="114422" y="666051"/>
                </a:lnTo>
                <a:lnTo>
                  <a:pt x="136424" y="686407"/>
                </a:lnTo>
                <a:lnTo>
                  <a:pt x="159943" y="705046"/>
                </a:lnTo>
                <a:lnTo>
                  <a:pt x="184881" y="721868"/>
                </a:lnTo>
                <a:lnTo>
                  <a:pt x="211135" y="736773"/>
                </a:lnTo>
                <a:lnTo>
                  <a:pt x="238605" y="749661"/>
                </a:lnTo>
                <a:lnTo>
                  <a:pt x="267192" y="760430"/>
                </a:lnTo>
                <a:lnTo>
                  <a:pt x="296794" y="768980"/>
                </a:lnTo>
                <a:lnTo>
                  <a:pt x="327311" y="775212"/>
                </a:lnTo>
                <a:lnTo>
                  <a:pt x="358642" y="779025"/>
                </a:lnTo>
                <a:lnTo>
                  <a:pt x="390687" y="780318"/>
                </a:lnTo>
                <a:lnTo>
                  <a:pt x="422732" y="779025"/>
                </a:lnTo>
                <a:lnTo>
                  <a:pt x="454064" y="775212"/>
                </a:lnTo>
                <a:lnTo>
                  <a:pt x="484581" y="768980"/>
                </a:lnTo>
                <a:lnTo>
                  <a:pt x="514184" y="760430"/>
                </a:lnTo>
                <a:lnTo>
                  <a:pt x="542771" y="749661"/>
                </a:lnTo>
                <a:lnTo>
                  <a:pt x="570242" y="736773"/>
                </a:lnTo>
                <a:lnTo>
                  <a:pt x="596497" y="721868"/>
                </a:lnTo>
                <a:lnTo>
                  <a:pt x="621436" y="705046"/>
                </a:lnTo>
                <a:lnTo>
                  <a:pt x="644956" y="686407"/>
                </a:lnTo>
                <a:lnTo>
                  <a:pt x="666959" y="666051"/>
                </a:lnTo>
                <a:lnTo>
                  <a:pt x="687344" y="644079"/>
                </a:lnTo>
                <a:lnTo>
                  <a:pt x="706009" y="620591"/>
                </a:lnTo>
                <a:lnTo>
                  <a:pt x="722855" y="595687"/>
                </a:lnTo>
                <a:lnTo>
                  <a:pt x="737782" y="569469"/>
                </a:lnTo>
                <a:lnTo>
                  <a:pt x="750687" y="542035"/>
                </a:lnTo>
                <a:lnTo>
                  <a:pt x="761472" y="513487"/>
                </a:lnTo>
                <a:lnTo>
                  <a:pt x="770034" y="483925"/>
                </a:lnTo>
                <a:lnTo>
                  <a:pt x="776275" y="453450"/>
                </a:lnTo>
                <a:lnTo>
                  <a:pt x="780094" y="422161"/>
                </a:lnTo>
                <a:lnTo>
                  <a:pt x="781389" y="390159"/>
                </a:lnTo>
                <a:close/>
              </a:path>
            </a:pathLst>
          </a:custGeom>
          <a:solidFill>
            <a:srgbClr val="D6D6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40719" y="4938384"/>
            <a:ext cx="781388" cy="780318"/>
          </a:xfrm>
          <a:custGeom>
            <a:avLst/>
            <a:gdLst/>
            <a:ahLst/>
            <a:cxnLst/>
            <a:rect l="l" t="t" r="r" b="b"/>
            <a:pathLst>
              <a:path w="781388" h="780318">
                <a:moveTo>
                  <a:pt x="781388" y="390159"/>
                </a:moveTo>
                <a:lnTo>
                  <a:pt x="780093" y="422161"/>
                </a:lnTo>
                <a:lnTo>
                  <a:pt x="776275" y="453450"/>
                </a:lnTo>
                <a:lnTo>
                  <a:pt x="770034" y="483925"/>
                </a:lnTo>
                <a:lnTo>
                  <a:pt x="761471" y="513487"/>
                </a:lnTo>
                <a:lnTo>
                  <a:pt x="750687" y="542035"/>
                </a:lnTo>
                <a:lnTo>
                  <a:pt x="737781" y="569468"/>
                </a:lnTo>
                <a:lnTo>
                  <a:pt x="722855" y="595687"/>
                </a:lnTo>
                <a:lnTo>
                  <a:pt x="706009" y="620590"/>
                </a:lnTo>
                <a:lnTo>
                  <a:pt x="687344" y="644078"/>
                </a:lnTo>
                <a:lnTo>
                  <a:pt x="666959" y="666051"/>
                </a:lnTo>
                <a:lnTo>
                  <a:pt x="644956" y="686406"/>
                </a:lnTo>
                <a:lnTo>
                  <a:pt x="621435" y="705046"/>
                </a:lnTo>
                <a:lnTo>
                  <a:pt x="596497" y="721868"/>
                </a:lnTo>
                <a:lnTo>
                  <a:pt x="570242" y="736773"/>
                </a:lnTo>
                <a:lnTo>
                  <a:pt x="542771" y="749660"/>
                </a:lnTo>
                <a:lnTo>
                  <a:pt x="514183" y="760429"/>
                </a:lnTo>
                <a:lnTo>
                  <a:pt x="484581" y="768980"/>
                </a:lnTo>
                <a:lnTo>
                  <a:pt x="454064" y="775212"/>
                </a:lnTo>
                <a:lnTo>
                  <a:pt x="422732" y="779025"/>
                </a:lnTo>
                <a:lnTo>
                  <a:pt x="390687" y="780318"/>
                </a:lnTo>
                <a:lnTo>
                  <a:pt x="358642" y="779025"/>
                </a:lnTo>
                <a:lnTo>
                  <a:pt x="327310" y="775212"/>
                </a:lnTo>
                <a:lnTo>
                  <a:pt x="296793" y="768980"/>
                </a:lnTo>
                <a:lnTo>
                  <a:pt x="267192" y="760429"/>
                </a:lnTo>
                <a:lnTo>
                  <a:pt x="238605" y="749660"/>
                </a:lnTo>
                <a:lnTo>
                  <a:pt x="211135" y="736773"/>
                </a:lnTo>
                <a:lnTo>
                  <a:pt x="184880" y="721868"/>
                </a:lnTo>
                <a:lnTo>
                  <a:pt x="159943" y="705046"/>
                </a:lnTo>
                <a:lnTo>
                  <a:pt x="136423" y="686406"/>
                </a:lnTo>
                <a:lnTo>
                  <a:pt x="114422" y="666051"/>
                </a:lnTo>
                <a:lnTo>
                  <a:pt x="94038" y="644078"/>
                </a:lnTo>
                <a:lnTo>
                  <a:pt x="75374" y="620590"/>
                </a:lnTo>
                <a:lnTo>
                  <a:pt x="58529" y="595687"/>
                </a:lnTo>
                <a:lnTo>
                  <a:pt x="43603" y="569468"/>
                </a:lnTo>
                <a:lnTo>
                  <a:pt x="30699" y="542035"/>
                </a:lnTo>
                <a:lnTo>
                  <a:pt x="19915" y="513487"/>
                </a:lnTo>
                <a:lnTo>
                  <a:pt x="11353" y="483925"/>
                </a:lnTo>
                <a:lnTo>
                  <a:pt x="5112" y="453450"/>
                </a:lnTo>
                <a:lnTo>
                  <a:pt x="1294" y="422161"/>
                </a:lnTo>
                <a:lnTo>
                  <a:pt x="0" y="390159"/>
                </a:lnTo>
                <a:lnTo>
                  <a:pt x="1294" y="358159"/>
                </a:lnTo>
                <a:lnTo>
                  <a:pt x="5112" y="326871"/>
                </a:lnTo>
                <a:lnTo>
                  <a:pt x="11353" y="296397"/>
                </a:lnTo>
                <a:lnTo>
                  <a:pt x="19915" y="266836"/>
                </a:lnTo>
                <a:lnTo>
                  <a:pt x="30699" y="238289"/>
                </a:lnTo>
                <a:lnTo>
                  <a:pt x="43603" y="210856"/>
                </a:lnTo>
                <a:lnTo>
                  <a:pt x="58529" y="184637"/>
                </a:lnTo>
                <a:lnTo>
                  <a:pt x="75374" y="159733"/>
                </a:lnTo>
                <a:lnTo>
                  <a:pt x="94038" y="136245"/>
                </a:lnTo>
                <a:lnTo>
                  <a:pt x="114422" y="114272"/>
                </a:lnTo>
                <a:lnTo>
                  <a:pt x="136423" y="93916"/>
                </a:lnTo>
                <a:lnTo>
                  <a:pt x="159943" y="75276"/>
                </a:lnTo>
                <a:lnTo>
                  <a:pt x="184880" y="58453"/>
                </a:lnTo>
                <a:lnTo>
                  <a:pt x="211135" y="43547"/>
                </a:lnTo>
                <a:lnTo>
                  <a:pt x="238605" y="30659"/>
                </a:lnTo>
                <a:lnTo>
                  <a:pt x="267192" y="19890"/>
                </a:lnTo>
                <a:lnTo>
                  <a:pt x="296793" y="11338"/>
                </a:lnTo>
                <a:lnTo>
                  <a:pt x="327310" y="5106"/>
                </a:lnTo>
                <a:lnTo>
                  <a:pt x="358642" y="1293"/>
                </a:lnTo>
                <a:lnTo>
                  <a:pt x="390687" y="0"/>
                </a:lnTo>
                <a:lnTo>
                  <a:pt x="422732" y="1293"/>
                </a:lnTo>
                <a:lnTo>
                  <a:pt x="454064" y="5106"/>
                </a:lnTo>
                <a:lnTo>
                  <a:pt x="484581" y="11338"/>
                </a:lnTo>
                <a:lnTo>
                  <a:pt x="514183" y="19890"/>
                </a:lnTo>
                <a:lnTo>
                  <a:pt x="542771" y="30659"/>
                </a:lnTo>
                <a:lnTo>
                  <a:pt x="570242" y="43547"/>
                </a:lnTo>
                <a:lnTo>
                  <a:pt x="596497" y="58453"/>
                </a:lnTo>
                <a:lnTo>
                  <a:pt x="621435" y="75276"/>
                </a:lnTo>
                <a:lnTo>
                  <a:pt x="644956" y="93916"/>
                </a:lnTo>
                <a:lnTo>
                  <a:pt x="666959" y="114272"/>
                </a:lnTo>
                <a:lnTo>
                  <a:pt x="687344" y="136245"/>
                </a:lnTo>
                <a:lnTo>
                  <a:pt x="706009" y="159733"/>
                </a:lnTo>
                <a:lnTo>
                  <a:pt x="722855" y="184637"/>
                </a:lnTo>
                <a:lnTo>
                  <a:pt x="737781" y="210856"/>
                </a:lnTo>
                <a:lnTo>
                  <a:pt x="750687" y="238289"/>
                </a:lnTo>
                <a:lnTo>
                  <a:pt x="761471" y="266836"/>
                </a:lnTo>
                <a:lnTo>
                  <a:pt x="770034" y="296397"/>
                </a:lnTo>
                <a:lnTo>
                  <a:pt x="776275" y="326871"/>
                </a:lnTo>
                <a:lnTo>
                  <a:pt x="780093" y="358159"/>
                </a:lnTo>
                <a:lnTo>
                  <a:pt x="781388" y="390159"/>
                </a:lnTo>
                <a:close/>
              </a:path>
            </a:pathLst>
          </a:custGeom>
          <a:ln w="14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49121" y="3304772"/>
            <a:ext cx="334557" cy="555989"/>
          </a:xfrm>
          <a:custGeom>
            <a:avLst/>
            <a:gdLst/>
            <a:ahLst/>
            <a:cxnLst/>
            <a:rect l="l" t="t" r="r" b="b"/>
            <a:pathLst>
              <a:path w="334557" h="555989">
                <a:moveTo>
                  <a:pt x="0" y="0"/>
                </a:moveTo>
                <a:lnTo>
                  <a:pt x="334557" y="555989"/>
                </a:lnTo>
              </a:path>
            </a:pathLst>
          </a:custGeom>
          <a:ln w="142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58547" y="3841793"/>
            <a:ext cx="43484" cy="49626"/>
          </a:xfrm>
          <a:custGeom>
            <a:avLst/>
            <a:gdLst/>
            <a:ahLst/>
            <a:cxnLst/>
            <a:rect l="l" t="t" r="r" b="b"/>
            <a:pathLst>
              <a:path w="43484" h="49626">
                <a:moveTo>
                  <a:pt x="0" y="25566"/>
                </a:moveTo>
                <a:lnTo>
                  <a:pt x="43484" y="49626"/>
                </a:lnTo>
                <a:lnTo>
                  <a:pt x="42631" y="0"/>
                </a:lnTo>
                <a:lnTo>
                  <a:pt x="0" y="25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11801" y="3304772"/>
            <a:ext cx="337319" cy="555989"/>
          </a:xfrm>
          <a:custGeom>
            <a:avLst/>
            <a:gdLst/>
            <a:ahLst/>
            <a:cxnLst/>
            <a:rect l="l" t="t" r="r" b="b"/>
            <a:pathLst>
              <a:path w="337319" h="555989">
                <a:moveTo>
                  <a:pt x="337319" y="0"/>
                </a:moveTo>
                <a:lnTo>
                  <a:pt x="0" y="555989"/>
                </a:lnTo>
              </a:path>
            </a:pathLst>
          </a:custGeom>
          <a:ln w="142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93206" y="3841650"/>
            <a:ext cx="43571" cy="49626"/>
          </a:xfrm>
          <a:custGeom>
            <a:avLst/>
            <a:gdLst/>
            <a:ahLst/>
            <a:cxnLst/>
            <a:rect l="l" t="t" r="r" b="b"/>
            <a:pathLst>
              <a:path w="43571" h="49626">
                <a:moveTo>
                  <a:pt x="1052" y="0"/>
                </a:moveTo>
                <a:lnTo>
                  <a:pt x="0" y="49626"/>
                </a:lnTo>
                <a:lnTo>
                  <a:pt x="43571" y="25722"/>
                </a:lnTo>
                <a:lnTo>
                  <a:pt x="1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89602" y="3927523"/>
            <a:ext cx="718638" cy="346944"/>
          </a:xfrm>
          <a:custGeom>
            <a:avLst/>
            <a:gdLst/>
            <a:ahLst/>
            <a:cxnLst/>
            <a:rect l="l" t="t" r="r" b="b"/>
            <a:pathLst>
              <a:path w="718638" h="346944">
                <a:moveTo>
                  <a:pt x="0" y="261598"/>
                </a:moveTo>
                <a:lnTo>
                  <a:pt x="4803" y="289875"/>
                </a:lnTo>
                <a:lnTo>
                  <a:pt x="18123" y="314153"/>
                </a:lnTo>
                <a:lnTo>
                  <a:pt x="38324" y="332797"/>
                </a:lnTo>
                <a:lnTo>
                  <a:pt x="63768" y="344170"/>
                </a:lnTo>
                <a:lnTo>
                  <a:pt x="85462" y="346944"/>
                </a:lnTo>
                <a:lnTo>
                  <a:pt x="633176" y="346944"/>
                </a:lnTo>
                <a:lnTo>
                  <a:pt x="661491" y="342146"/>
                </a:lnTo>
                <a:lnTo>
                  <a:pt x="685802" y="328841"/>
                </a:lnTo>
                <a:lnTo>
                  <a:pt x="704471" y="308666"/>
                </a:lnTo>
                <a:lnTo>
                  <a:pt x="715860" y="283257"/>
                </a:lnTo>
                <a:lnTo>
                  <a:pt x="718638" y="261598"/>
                </a:lnTo>
                <a:lnTo>
                  <a:pt x="718638" y="85346"/>
                </a:lnTo>
                <a:lnTo>
                  <a:pt x="713833" y="57069"/>
                </a:lnTo>
                <a:lnTo>
                  <a:pt x="700510" y="32791"/>
                </a:lnTo>
                <a:lnTo>
                  <a:pt x="680308" y="14147"/>
                </a:lnTo>
                <a:lnTo>
                  <a:pt x="654864" y="2774"/>
                </a:lnTo>
                <a:lnTo>
                  <a:pt x="633176" y="0"/>
                </a:lnTo>
                <a:lnTo>
                  <a:pt x="85462" y="0"/>
                </a:lnTo>
                <a:lnTo>
                  <a:pt x="57141" y="4798"/>
                </a:lnTo>
                <a:lnTo>
                  <a:pt x="32829" y="18103"/>
                </a:lnTo>
                <a:lnTo>
                  <a:pt x="14162" y="38278"/>
                </a:lnTo>
                <a:lnTo>
                  <a:pt x="2777" y="63687"/>
                </a:lnTo>
                <a:lnTo>
                  <a:pt x="0" y="85346"/>
                </a:lnTo>
                <a:lnTo>
                  <a:pt x="0" y="261598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89602" y="3927522"/>
            <a:ext cx="718637" cy="346945"/>
          </a:xfrm>
          <a:custGeom>
            <a:avLst/>
            <a:gdLst/>
            <a:ahLst/>
            <a:cxnLst/>
            <a:rect l="l" t="t" r="r" b="b"/>
            <a:pathLst>
              <a:path w="718637" h="346945">
                <a:moveTo>
                  <a:pt x="0" y="261599"/>
                </a:moveTo>
                <a:lnTo>
                  <a:pt x="4803" y="289876"/>
                </a:lnTo>
                <a:lnTo>
                  <a:pt x="18123" y="314154"/>
                </a:lnTo>
                <a:lnTo>
                  <a:pt x="38324" y="332798"/>
                </a:lnTo>
                <a:lnTo>
                  <a:pt x="63768" y="344171"/>
                </a:lnTo>
                <a:lnTo>
                  <a:pt x="85461" y="346945"/>
                </a:lnTo>
                <a:lnTo>
                  <a:pt x="633175" y="346945"/>
                </a:lnTo>
                <a:lnTo>
                  <a:pt x="661491" y="342147"/>
                </a:lnTo>
                <a:lnTo>
                  <a:pt x="685802" y="328842"/>
                </a:lnTo>
                <a:lnTo>
                  <a:pt x="704471" y="308667"/>
                </a:lnTo>
                <a:lnTo>
                  <a:pt x="715859" y="283258"/>
                </a:lnTo>
                <a:lnTo>
                  <a:pt x="718637" y="261599"/>
                </a:lnTo>
                <a:lnTo>
                  <a:pt x="718637" y="85346"/>
                </a:lnTo>
                <a:lnTo>
                  <a:pt x="713832" y="57069"/>
                </a:lnTo>
                <a:lnTo>
                  <a:pt x="700509" y="32791"/>
                </a:lnTo>
                <a:lnTo>
                  <a:pt x="680307" y="14147"/>
                </a:lnTo>
                <a:lnTo>
                  <a:pt x="654864" y="2774"/>
                </a:lnTo>
                <a:lnTo>
                  <a:pt x="633175" y="0"/>
                </a:lnTo>
                <a:lnTo>
                  <a:pt x="85461" y="0"/>
                </a:lnTo>
                <a:lnTo>
                  <a:pt x="57141" y="4798"/>
                </a:lnTo>
                <a:lnTo>
                  <a:pt x="32829" y="18103"/>
                </a:lnTo>
                <a:lnTo>
                  <a:pt x="14162" y="38278"/>
                </a:lnTo>
                <a:lnTo>
                  <a:pt x="2777" y="63687"/>
                </a:lnTo>
                <a:lnTo>
                  <a:pt x="0" y="85346"/>
                </a:lnTo>
                <a:lnTo>
                  <a:pt x="0" y="261599"/>
                </a:lnTo>
                <a:close/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1396" y="3304772"/>
            <a:ext cx="434286" cy="555989"/>
          </a:xfrm>
          <a:custGeom>
            <a:avLst/>
            <a:gdLst/>
            <a:ahLst/>
            <a:cxnLst/>
            <a:rect l="l" t="t" r="r" b="b"/>
            <a:pathLst>
              <a:path w="434286" h="555989">
                <a:moveTo>
                  <a:pt x="0" y="0"/>
                </a:moveTo>
                <a:lnTo>
                  <a:pt x="434286" y="555989"/>
                </a:lnTo>
              </a:path>
            </a:pathLst>
          </a:custGeom>
          <a:ln w="142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41548" y="3839815"/>
            <a:ext cx="46078" cy="49171"/>
          </a:xfrm>
          <a:custGeom>
            <a:avLst/>
            <a:gdLst/>
            <a:ahLst/>
            <a:cxnLst/>
            <a:rect l="l" t="t" r="r" b="b"/>
            <a:pathLst>
              <a:path w="46078" h="49171">
                <a:moveTo>
                  <a:pt x="0" y="30543"/>
                </a:moveTo>
                <a:lnTo>
                  <a:pt x="46078" y="49171"/>
                </a:lnTo>
                <a:lnTo>
                  <a:pt x="39199" y="0"/>
                </a:lnTo>
                <a:lnTo>
                  <a:pt x="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94390" y="3304772"/>
            <a:ext cx="437006" cy="555989"/>
          </a:xfrm>
          <a:custGeom>
            <a:avLst/>
            <a:gdLst/>
            <a:ahLst/>
            <a:cxnLst/>
            <a:rect l="l" t="t" r="r" b="b"/>
            <a:pathLst>
              <a:path w="437006" h="555989">
                <a:moveTo>
                  <a:pt x="437006" y="0"/>
                </a:moveTo>
                <a:lnTo>
                  <a:pt x="0" y="555989"/>
                </a:lnTo>
              </a:path>
            </a:pathLst>
          </a:custGeom>
          <a:ln w="142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72234" y="3839673"/>
            <a:ext cx="46134" cy="49143"/>
          </a:xfrm>
          <a:custGeom>
            <a:avLst/>
            <a:gdLst/>
            <a:ahLst/>
            <a:cxnLst/>
            <a:rect l="l" t="t" r="r" b="b"/>
            <a:pathLst>
              <a:path w="46134" h="49143">
                <a:moveTo>
                  <a:pt x="7034" y="0"/>
                </a:moveTo>
                <a:lnTo>
                  <a:pt x="0" y="49143"/>
                </a:lnTo>
                <a:lnTo>
                  <a:pt x="46134" y="30657"/>
                </a:lnTo>
                <a:lnTo>
                  <a:pt x="7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30229" y="3304743"/>
            <a:ext cx="0" cy="1125358"/>
          </a:xfrm>
          <a:custGeom>
            <a:avLst/>
            <a:gdLst/>
            <a:ahLst/>
            <a:cxnLst/>
            <a:rect l="l" t="t" r="r" b="b"/>
            <a:pathLst>
              <a:path h="1125358">
                <a:moveTo>
                  <a:pt x="0" y="0"/>
                </a:moveTo>
                <a:lnTo>
                  <a:pt x="0" y="1125358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05296" y="4422821"/>
            <a:ext cx="49707" cy="43014"/>
          </a:xfrm>
          <a:custGeom>
            <a:avLst/>
            <a:gdLst/>
            <a:ahLst/>
            <a:cxnLst/>
            <a:rect l="l" t="t" r="r" b="b"/>
            <a:pathLst>
              <a:path w="49707" h="43014">
                <a:moveTo>
                  <a:pt x="0" y="0"/>
                </a:moveTo>
                <a:lnTo>
                  <a:pt x="24861" y="43014"/>
                </a:lnTo>
                <a:lnTo>
                  <a:pt x="49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80263" y="2166487"/>
            <a:ext cx="1266907" cy="869305"/>
          </a:xfrm>
          <a:custGeom>
            <a:avLst/>
            <a:gdLst/>
            <a:ahLst/>
            <a:cxnLst/>
            <a:rect l="l" t="t" r="r" b="b"/>
            <a:pathLst>
              <a:path w="1266907" h="869305">
                <a:moveTo>
                  <a:pt x="1266907" y="0"/>
                </a:moveTo>
                <a:lnTo>
                  <a:pt x="0" y="869305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50732" y="3011149"/>
            <a:ext cx="49551" cy="44806"/>
          </a:xfrm>
          <a:custGeom>
            <a:avLst/>
            <a:gdLst/>
            <a:ahLst/>
            <a:cxnLst/>
            <a:rect l="l" t="t" r="r" b="b"/>
            <a:pathLst>
              <a:path w="49551" h="44806">
                <a:moveTo>
                  <a:pt x="21400" y="0"/>
                </a:moveTo>
                <a:lnTo>
                  <a:pt x="0" y="44806"/>
                </a:lnTo>
                <a:lnTo>
                  <a:pt x="49551" y="40924"/>
                </a:lnTo>
                <a:lnTo>
                  <a:pt x="21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47170" y="2166487"/>
            <a:ext cx="1265768" cy="869305"/>
          </a:xfrm>
          <a:custGeom>
            <a:avLst/>
            <a:gdLst/>
            <a:ahLst/>
            <a:cxnLst/>
            <a:rect l="l" t="t" r="r" b="b"/>
            <a:pathLst>
              <a:path w="1265768" h="869305">
                <a:moveTo>
                  <a:pt x="0" y="0"/>
                </a:moveTo>
                <a:lnTo>
                  <a:pt x="1265768" y="869305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92804" y="3011277"/>
            <a:ext cx="49579" cy="44820"/>
          </a:xfrm>
          <a:custGeom>
            <a:avLst/>
            <a:gdLst/>
            <a:ahLst/>
            <a:cxnLst/>
            <a:rect l="l" t="t" r="r" b="b"/>
            <a:pathLst>
              <a:path w="49579" h="44820">
                <a:moveTo>
                  <a:pt x="0" y="40910"/>
                </a:moveTo>
                <a:lnTo>
                  <a:pt x="49579" y="44820"/>
                </a:lnTo>
                <a:lnTo>
                  <a:pt x="28194" y="0"/>
                </a:lnTo>
                <a:lnTo>
                  <a:pt x="0" y="40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33034" y="3027446"/>
            <a:ext cx="794388" cy="476458"/>
          </a:xfrm>
          <a:custGeom>
            <a:avLst/>
            <a:gdLst/>
            <a:ahLst/>
            <a:cxnLst/>
            <a:rect l="l" t="t" r="r" b="b"/>
            <a:pathLst>
              <a:path w="794388" h="476458">
                <a:moveTo>
                  <a:pt x="0" y="391097"/>
                </a:moveTo>
                <a:lnTo>
                  <a:pt x="4802" y="419385"/>
                </a:lnTo>
                <a:lnTo>
                  <a:pt x="18120" y="443666"/>
                </a:lnTo>
                <a:lnTo>
                  <a:pt x="38318" y="462310"/>
                </a:lnTo>
                <a:lnTo>
                  <a:pt x="63759" y="473682"/>
                </a:lnTo>
                <a:lnTo>
                  <a:pt x="85462" y="476458"/>
                </a:lnTo>
                <a:lnTo>
                  <a:pt x="708912" y="476458"/>
                </a:lnTo>
                <a:lnTo>
                  <a:pt x="737230" y="471662"/>
                </a:lnTo>
                <a:lnTo>
                  <a:pt x="761543" y="458363"/>
                </a:lnTo>
                <a:lnTo>
                  <a:pt x="780214" y="438194"/>
                </a:lnTo>
                <a:lnTo>
                  <a:pt x="791606" y="412785"/>
                </a:lnTo>
                <a:lnTo>
                  <a:pt x="794388" y="391097"/>
                </a:lnTo>
                <a:lnTo>
                  <a:pt x="794388" y="85346"/>
                </a:lnTo>
                <a:lnTo>
                  <a:pt x="789584" y="57066"/>
                </a:lnTo>
                <a:lnTo>
                  <a:pt x="776262" y="32788"/>
                </a:lnTo>
                <a:lnTo>
                  <a:pt x="756060" y="14147"/>
                </a:lnTo>
                <a:lnTo>
                  <a:pt x="730615" y="2775"/>
                </a:lnTo>
                <a:lnTo>
                  <a:pt x="708912" y="0"/>
                </a:lnTo>
                <a:lnTo>
                  <a:pt x="85462" y="0"/>
                </a:lnTo>
                <a:lnTo>
                  <a:pt x="57141" y="4797"/>
                </a:lnTo>
                <a:lnTo>
                  <a:pt x="32829" y="18099"/>
                </a:lnTo>
                <a:lnTo>
                  <a:pt x="14162" y="38272"/>
                </a:lnTo>
                <a:lnTo>
                  <a:pt x="2777" y="63682"/>
                </a:lnTo>
                <a:lnTo>
                  <a:pt x="0" y="85346"/>
                </a:lnTo>
                <a:lnTo>
                  <a:pt x="0" y="39109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33034" y="3027446"/>
            <a:ext cx="794388" cy="476458"/>
          </a:xfrm>
          <a:custGeom>
            <a:avLst/>
            <a:gdLst/>
            <a:ahLst/>
            <a:cxnLst/>
            <a:rect l="l" t="t" r="r" b="b"/>
            <a:pathLst>
              <a:path w="794388" h="476458">
                <a:moveTo>
                  <a:pt x="0" y="391097"/>
                </a:moveTo>
                <a:lnTo>
                  <a:pt x="4802" y="419385"/>
                </a:lnTo>
                <a:lnTo>
                  <a:pt x="18120" y="443666"/>
                </a:lnTo>
                <a:lnTo>
                  <a:pt x="38318" y="462310"/>
                </a:lnTo>
                <a:lnTo>
                  <a:pt x="63759" y="473682"/>
                </a:lnTo>
                <a:lnTo>
                  <a:pt x="85461" y="476458"/>
                </a:lnTo>
                <a:lnTo>
                  <a:pt x="708912" y="476458"/>
                </a:lnTo>
                <a:lnTo>
                  <a:pt x="737230" y="471662"/>
                </a:lnTo>
                <a:lnTo>
                  <a:pt x="761543" y="458363"/>
                </a:lnTo>
                <a:lnTo>
                  <a:pt x="780214" y="438194"/>
                </a:lnTo>
                <a:lnTo>
                  <a:pt x="791606" y="412785"/>
                </a:lnTo>
                <a:lnTo>
                  <a:pt x="794388" y="391097"/>
                </a:lnTo>
                <a:lnTo>
                  <a:pt x="794388" y="85346"/>
                </a:lnTo>
                <a:lnTo>
                  <a:pt x="789584" y="57066"/>
                </a:lnTo>
                <a:lnTo>
                  <a:pt x="776262" y="32788"/>
                </a:lnTo>
                <a:lnTo>
                  <a:pt x="756060" y="14147"/>
                </a:lnTo>
                <a:lnTo>
                  <a:pt x="730615" y="2775"/>
                </a:lnTo>
                <a:lnTo>
                  <a:pt x="708912" y="0"/>
                </a:lnTo>
                <a:lnTo>
                  <a:pt x="85461" y="0"/>
                </a:lnTo>
                <a:lnTo>
                  <a:pt x="57141" y="4797"/>
                </a:lnTo>
                <a:lnTo>
                  <a:pt x="32829" y="18099"/>
                </a:lnTo>
                <a:lnTo>
                  <a:pt x="14162" y="38272"/>
                </a:lnTo>
                <a:lnTo>
                  <a:pt x="2777" y="63682"/>
                </a:lnTo>
                <a:lnTo>
                  <a:pt x="0" y="85346"/>
                </a:lnTo>
                <a:lnTo>
                  <a:pt x="0" y="391097"/>
                </a:lnTo>
                <a:close/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36722" y="4503505"/>
            <a:ext cx="986998" cy="342452"/>
          </a:xfrm>
          <a:custGeom>
            <a:avLst/>
            <a:gdLst/>
            <a:ahLst/>
            <a:cxnLst/>
            <a:rect l="l" t="t" r="r" b="b"/>
            <a:pathLst>
              <a:path w="986998" h="342452">
                <a:moveTo>
                  <a:pt x="0" y="257105"/>
                </a:moveTo>
                <a:lnTo>
                  <a:pt x="10504" y="298123"/>
                </a:lnTo>
                <a:lnTo>
                  <a:pt x="38329" y="328305"/>
                </a:lnTo>
                <a:lnTo>
                  <a:pt x="77947" y="342127"/>
                </a:lnTo>
                <a:lnTo>
                  <a:pt x="85462" y="342452"/>
                </a:lnTo>
                <a:lnTo>
                  <a:pt x="901536" y="342452"/>
                </a:lnTo>
                <a:lnTo>
                  <a:pt x="942609" y="331962"/>
                </a:lnTo>
                <a:lnTo>
                  <a:pt x="972831" y="304174"/>
                </a:lnTo>
                <a:lnTo>
                  <a:pt x="986672" y="264609"/>
                </a:lnTo>
                <a:lnTo>
                  <a:pt x="986998" y="257105"/>
                </a:lnTo>
                <a:lnTo>
                  <a:pt x="986998" y="85346"/>
                </a:lnTo>
                <a:lnTo>
                  <a:pt x="976494" y="44328"/>
                </a:lnTo>
                <a:lnTo>
                  <a:pt x="948668" y="14147"/>
                </a:lnTo>
                <a:lnTo>
                  <a:pt x="909049" y="325"/>
                </a:lnTo>
                <a:lnTo>
                  <a:pt x="901536" y="0"/>
                </a:lnTo>
                <a:lnTo>
                  <a:pt x="85462" y="0"/>
                </a:lnTo>
                <a:lnTo>
                  <a:pt x="44388" y="10489"/>
                </a:lnTo>
                <a:lnTo>
                  <a:pt x="14166" y="38278"/>
                </a:lnTo>
                <a:lnTo>
                  <a:pt x="325" y="77843"/>
                </a:lnTo>
                <a:lnTo>
                  <a:pt x="0" y="85346"/>
                </a:lnTo>
                <a:lnTo>
                  <a:pt x="0" y="257105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36722" y="4503504"/>
            <a:ext cx="986998" cy="342452"/>
          </a:xfrm>
          <a:custGeom>
            <a:avLst/>
            <a:gdLst/>
            <a:ahLst/>
            <a:cxnLst/>
            <a:rect l="l" t="t" r="r" b="b"/>
            <a:pathLst>
              <a:path w="986998" h="342452">
                <a:moveTo>
                  <a:pt x="0" y="257105"/>
                </a:moveTo>
                <a:lnTo>
                  <a:pt x="10504" y="298124"/>
                </a:lnTo>
                <a:lnTo>
                  <a:pt x="38330" y="328305"/>
                </a:lnTo>
                <a:lnTo>
                  <a:pt x="77948" y="342126"/>
                </a:lnTo>
                <a:lnTo>
                  <a:pt x="85461" y="342452"/>
                </a:lnTo>
                <a:lnTo>
                  <a:pt x="901536" y="342452"/>
                </a:lnTo>
                <a:lnTo>
                  <a:pt x="942610" y="331962"/>
                </a:lnTo>
                <a:lnTo>
                  <a:pt x="972832" y="304174"/>
                </a:lnTo>
                <a:lnTo>
                  <a:pt x="986672" y="264609"/>
                </a:lnTo>
                <a:lnTo>
                  <a:pt x="986998" y="257105"/>
                </a:lnTo>
                <a:lnTo>
                  <a:pt x="986998" y="85346"/>
                </a:lnTo>
                <a:lnTo>
                  <a:pt x="976494" y="44328"/>
                </a:lnTo>
                <a:lnTo>
                  <a:pt x="948668" y="14147"/>
                </a:lnTo>
                <a:lnTo>
                  <a:pt x="909050" y="325"/>
                </a:lnTo>
                <a:lnTo>
                  <a:pt x="901536" y="0"/>
                </a:lnTo>
                <a:lnTo>
                  <a:pt x="85461" y="0"/>
                </a:lnTo>
                <a:lnTo>
                  <a:pt x="44388" y="10490"/>
                </a:lnTo>
                <a:lnTo>
                  <a:pt x="14166" y="38278"/>
                </a:lnTo>
                <a:lnTo>
                  <a:pt x="325" y="77843"/>
                </a:lnTo>
                <a:lnTo>
                  <a:pt x="0" y="85346"/>
                </a:lnTo>
                <a:lnTo>
                  <a:pt x="0" y="257105"/>
                </a:lnTo>
                <a:close/>
              </a:path>
            </a:pathLst>
          </a:custGeom>
          <a:ln w="142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98676" y="3926683"/>
            <a:ext cx="747144" cy="348594"/>
          </a:xfrm>
          <a:custGeom>
            <a:avLst/>
            <a:gdLst/>
            <a:ahLst/>
            <a:cxnLst/>
            <a:rect l="l" t="t" r="r" b="b"/>
            <a:pathLst>
              <a:path w="747144" h="348594">
                <a:moveTo>
                  <a:pt x="0" y="263249"/>
                </a:moveTo>
                <a:lnTo>
                  <a:pt x="4803" y="291531"/>
                </a:lnTo>
                <a:lnTo>
                  <a:pt x="18123" y="315810"/>
                </a:lnTo>
                <a:lnTo>
                  <a:pt x="38324" y="334451"/>
                </a:lnTo>
                <a:lnTo>
                  <a:pt x="63769" y="345821"/>
                </a:lnTo>
                <a:lnTo>
                  <a:pt x="85462" y="348594"/>
                </a:lnTo>
                <a:lnTo>
                  <a:pt x="661682" y="348594"/>
                </a:lnTo>
                <a:lnTo>
                  <a:pt x="689997" y="343797"/>
                </a:lnTo>
                <a:lnTo>
                  <a:pt x="714309" y="330495"/>
                </a:lnTo>
                <a:lnTo>
                  <a:pt x="732978" y="310322"/>
                </a:lnTo>
                <a:lnTo>
                  <a:pt x="744366" y="284912"/>
                </a:lnTo>
                <a:lnTo>
                  <a:pt x="747144" y="263249"/>
                </a:lnTo>
                <a:lnTo>
                  <a:pt x="747144" y="85346"/>
                </a:lnTo>
                <a:lnTo>
                  <a:pt x="742339" y="57069"/>
                </a:lnTo>
                <a:lnTo>
                  <a:pt x="729016" y="32791"/>
                </a:lnTo>
                <a:lnTo>
                  <a:pt x="708814" y="14147"/>
                </a:lnTo>
                <a:lnTo>
                  <a:pt x="683370" y="2774"/>
                </a:lnTo>
                <a:lnTo>
                  <a:pt x="661682" y="0"/>
                </a:lnTo>
                <a:lnTo>
                  <a:pt x="85462" y="0"/>
                </a:lnTo>
                <a:lnTo>
                  <a:pt x="57141" y="4798"/>
                </a:lnTo>
                <a:lnTo>
                  <a:pt x="32829" y="18103"/>
                </a:lnTo>
                <a:lnTo>
                  <a:pt x="14162" y="38278"/>
                </a:lnTo>
                <a:lnTo>
                  <a:pt x="2777" y="63687"/>
                </a:lnTo>
                <a:lnTo>
                  <a:pt x="0" y="85346"/>
                </a:lnTo>
                <a:lnTo>
                  <a:pt x="0" y="26324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98676" y="3926684"/>
            <a:ext cx="747144" cy="348595"/>
          </a:xfrm>
          <a:custGeom>
            <a:avLst/>
            <a:gdLst/>
            <a:ahLst/>
            <a:cxnLst/>
            <a:rect l="l" t="t" r="r" b="b"/>
            <a:pathLst>
              <a:path w="747144" h="348595">
                <a:moveTo>
                  <a:pt x="0" y="263248"/>
                </a:moveTo>
                <a:lnTo>
                  <a:pt x="4803" y="291531"/>
                </a:lnTo>
                <a:lnTo>
                  <a:pt x="18123" y="315810"/>
                </a:lnTo>
                <a:lnTo>
                  <a:pt x="38324" y="334451"/>
                </a:lnTo>
                <a:lnTo>
                  <a:pt x="63768" y="345822"/>
                </a:lnTo>
                <a:lnTo>
                  <a:pt x="85461" y="348595"/>
                </a:lnTo>
                <a:lnTo>
                  <a:pt x="661682" y="348595"/>
                </a:lnTo>
                <a:lnTo>
                  <a:pt x="689997" y="343798"/>
                </a:lnTo>
                <a:lnTo>
                  <a:pt x="714308" y="330496"/>
                </a:lnTo>
                <a:lnTo>
                  <a:pt x="732977" y="310323"/>
                </a:lnTo>
                <a:lnTo>
                  <a:pt x="744366" y="284912"/>
                </a:lnTo>
                <a:lnTo>
                  <a:pt x="747144" y="263248"/>
                </a:lnTo>
                <a:lnTo>
                  <a:pt x="747144" y="85346"/>
                </a:lnTo>
                <a:lnTo>
                  <a:pt x="742339" y="57069"/>
                </a:lnTo>
                <a:lnTo>
                  <a:pt x="729016" y="32791"/>
                </a:lnTo>
                <a:lnTo>
                  <a:pt x="708813" y="14147"/>
                </a:lnTo>
                <a:lnTo>
                  <a:pt x="683370" y="2774"/>
                </a:lnTo>
                <a:lnTo>
                  <a:pt x="661682" y="0"/>
                </a:lnTo>
                <a:lnTo>
                  <a:pt x="85461" y="0"/>
                </a:lnTo>
                <a:lnTo>
                  <a:pt x="57141" y="4798"/>
                </a:lnTo>
                <a:lnTo>
                  <a:pt x="32829" y="18103"/>
                </a:lnTo>
                <a:lnTo>
                  <a:pt x="14162" y="38278"/>
                </a:lnTo>
                <a:lnTo>
                  <a:pt x="2777" y="63687"/>
                </a:lnTo>
                <a:lnTo>
                  <a:pt x="0" y="85346"/>
                </a:lnTo>
                <a:lnTo>
                  <a:pt x="0" y="263248"/>
                </a:lnTo>
                <a:close/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66675" y="3304772"/>
            <a:ext cx="434286" cy="555989"/>
          </a:xfrm>
          <a:custGeom>
            <a:avLst/>
            <a:gdLst/>
            <a:ahLst/>
            <a:cxnLst/>
            <a:rect l="l" t="t" r="r" b="b"/>
            <a:pathLst>
              <a:path w="434286" h="555989">
                <a:moveTo>
                  <a:pt x="0" y="0"/>
                </a:moveTo>
                <a:lnTo>
                  <a:pt x="434286" y="555989"/>
                </a:lnTo>
              </a:path>
            </a:pathLst>
          </a:custGeom>
          <a:ln w="142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76827" y="3839815"/>
            <a:ext cx="46076" cy="49171"/>
          </a:xfrm>
          <a:custGeom>
            <a:avLst/>
            <a:gdLst/>
            <a:ahLst/>
            <a:cxnLst/>
            <a:rect l="l" t="t" r="r" b="b"/>
            <a:pathLst>
              <a:path w="46076" h="49171">
                <a:moveTo>
                  <a:pt x="0" y="30543"/>
                </a:moveTo>
                <a:lnTo>
                  <a:pt x="46076" y="49171"/>
                </a:lnTo>
                <a:lnTo>
                  <a:pt x="39199" y="0"/>
                </a:lnTo>
                <a:lnTo>
                  <a:pt x="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29654" y="3304772"/>
            <a:ext cx="437020" cy="555989"/>
          </a:xfrm>
          <a:custGeom>
            <a:avLst/>
            <a:gdLst/>
            <a:ahLst/>
            <a:cxnLst/>
            <a:rect l="l" t="t" r="r" b="b"/>
            <a:pathLst>
              <a:path w="437020" h="555989">
                <a:moveTo>
                  <a:pt x="437020" y="0"/>
                </a:moveTo>
                <a:lnTo>
                  <a:pt x="0" y="555989"/>
                </a:lnTo>
              </a:path>
            </a:pathLst>
          </a:custGeom>
          <a:ln w="142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07513" y="3839673"/>
            <a:ext cx="46134" cy="49143"/>
          </a:xfrm>
          <a:custGeom>
            <a:avLst/>
            <a:gdLst/>
            <a:ahLst/>
            <a:cxnLst/>
            <a:rect l="l" t="t" r="r" b="b"/>
            <a:pathLst>
              <a:path w="46134" h="49143">
                <a:moveTo>
                  <a:pt x="7034" y="0"/>
                </a:moveTo>
                <a:lnTo>
                  <a:pt x="0" y="49143"/>
                </a:lnTo>
                <a:lnTo>
                  <a:pt x="46134" y="30657"/>
                </a:lnTo>
                <a:lnTo>
                  <a:pt x="7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5507" y="3304743"/>
            <a:ext cx="0" cy="1125358"/>
          </a:xfrm>
          <a:custGeom>
            <a:avLst/>
            <a:gdLst/>
            <a:ahLst/>
            <a:cxnLst/>
            <a:rect l="l" t="t" r="r" b="b"/>
            <a:pathLst>
              <a:path h="1125358">
                <a:moveTo>
                  <a:pt x="0" y="0"/>
                </a:moveTo>
                <a:lnTo>
                  <a:pt x="0" y="1125358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40561" y="4422821"/>
            <a:ext cx="49721" cy="43014"/>
          </a:xfrm>
          <a:custGeom>
            <a:avLst/>
            <a:gdLst/>
            <a:ahLst/>
            <a:cxnLst/>
            <a:rect l="l" t="t" r="r" b="b"/>
            <a:pathLst>
              <a:path w="49721" h="43014">
                <a:moveTo>
                  <a:pt x="0" y="0"/>
                </a:moveTo>
                <a:lnTo>
                  <a:pt x="24860" y="43014"/>
                </a:lnTo>
                <a:lnTo>
                  <a:pt x="497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68299" y="3027446"/>
            <a:ext cx="794416" cy="476458"/>
          </a:xfrm>
          <a:custGeom>
            <a:avLst/>
            <a:gdLst/>
            <a:ahLst/>
            <a:cxnLst/>
            <a:rect l="l" t="t" r="r" b="b"/>
            <a:pathLst>
              <a:path w="794416" h="476458">
                <a:moveTo>
                  <a:pt x="0" y="391097"/>
                </a:moveTo>
                <a:lnTo>
                  <a:pt x="4803" y="419383"/>
                </a:lnTo>
                <a:lnTo>
                  <a:pt x="18123" y="443663"/>
                </a:lnTo>
                <a:lnTo>
                  <a:pt x="38322" y="462306"/>
                </a:lnTo>
                <a:lnTo>
                  <a:pt x="63763" y="473680"/>
                </a:lnTo>
                <a:lnTo>
                  <a:pt x="85476" y="476458"/>
                </a:lnTo>
                <a:lnTo>
                  <a:pt x="708940" y="476458"/>
                </a:lnTo>
                <a:lnTo>
                  <a:pt x="737258" y="471662"/>
                </a:lnTo>
                <a:lnTo>
                  <a:pt x="761571" y="458363"/>
                </a:lnTo>
                <a:lnTo>
                  <a:pt x="780242" y="438194"/>
                </a:lnTo>
                <a:lnTo>
                  <a:pt x="791634" y="412785"/>
                </a:lnTo>
                <a:lnTo>
                  <a:pt x="794416" y="391097"/>
                </a:lnTo>
                <a:lnTo>
                  <a:pt x="794416" y="85346"/>
                </a:lnTo>
                <a:lnTo>
                  <a:pt x="789612" y="57066"/>
                </a:lnTo>
                <a:lnTo>
                  <a:pt x="776290" y="32788"/>
                </a:lnTo>
                <a:lnTo>
                  <a:pt x="756088" y="14147"/>
                </a:lnTo>
                <a:lnTo>
                  <a:pt x="730643" y="2775"/>
                </a:lnTo>
                <a:lnTo>
                  <a:pt x="708940" y="0"/>
                </a:lnTo>
                <a:lnTo>
                  <a:pt x="85476" y="0"/>
                </a:lnTo>
                <a:lnTo>
                  <a:pt x="57155" y="4796"/>
                </a:lnTo>
                <a:lnTo>
                  <a:pt x="32841" y="18096"/>
                </a:lnTo>
                <a:lnTo>
                  <a:pt x="14170" y="38266"/>
                </a:lnTo>
                <a:lnTo>
                  <a:pt x="2780" y="63673"/>
                </a:lnTo>
                <a:lnTo>
                  <a:pt x="0" y="85346"/>
                </a:lnTo>
                <a:lnTo>
                  <a:pt x="0" y="39109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68299" y="3027446"/>
            <a:ext cx="794417" cy="476458"/>
          </a:xfrm>
          <a:custGeom>
            <a:avLst/>
            <a:gdLst/>
            <a:ahLst/>
            <a:cxnLst/>
            <a:rect l="l" t="t" r="r" b="b"/>
            <a:pathLst>
              <a:path w="794417" h="476458">
                <a:moveTo>
                  <a:pt x="0" y="391097"/>
                </a:moveTo>
                <a:lnTo>
                  <a:pt x="4803" y="419382"/>
                </a:lnTo>
                <a:lnTo>
                  <a:pt x="18123" y="443663"/>
                </a:lnTo>
                <a:lnTo>
                  <a:pt x="38322" y="462306"/>
                </a:lnTo>
                <a:lnTo>
                  <a:pt x="63763" y="473680"/>
                </a:lnTo>
                <a:lnTo>
                  <a:pt x="85476" y="476458"/>
                </a:lnTo>
                <a:lnTo>
                  <a:pt x="708941" y="476458"/>
                </a:lnTo>
                <a:lnTo>
                  <a:pt x="737259" y="471662"/>
                </a:lnTo>
                <a:lnTo>
                  <a:pt x="761571" y="458363"/>
                </a:lnTo>
                <a:lnTo>
                  <a:pt x="780242" y="438194"/>
                </a:lnTo>
                <a:lnTo>
                  <a:pt x="791634" y="412785"/>
                </a:lnTo>
                <a:lnTo>
                  <a:pt x="794417" y="391097"/>
                </a:lnTo>
                <a:lnTo>
                  <a:pt x="794417" y="85346"/>
                </a:lnTo>
                <a:lnTo>
                  <a:pt x="789613" y="57066"/>
                </a:lnTo>
                <a:lnTo>
                  <a:pt x="776291" y="32788"/>
                </a:lnTo>
                <a:lnTo>
                  <a:pt x="756089" y="14147"/>
                </a:lnTo>
                <a:lnTo>
                  <a:pt x="730644" y="2775"/>
                </a:lnTo>
                <a:lnTo>
                  <a:pt x="708941" y="0"/>
                </a:lnTo>
                <a:lnTo>
                  <a:pt x="85476" y="0"/>
                </a:lnTo>
                <a:lnTo>
                  <a:pt x="57156" y="4796"/>
                </a:lnTo>
                <a:lnTo>
                  <a:pt x="32841" y="18096"/>
                </a:lnTo>
                <a:lnTo>
                  <a:pt x="14170" y="38266"/>
                </a:lnTo>
                <a:lnTo>
                  <a:pt x="2780" y="63673"/>
                </a:lnTo>
                <a:lnTo>
                  <a:pt x="0" y="85346"/>
                </a:lnTo>
                <a:lnTo>
                  <a:pt x="0" y="391097"/>
                </a:lnTo>
                <a:close/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72015" y="4503505"/>
            <a:ext cx="986970" cy="342452"/>
          </a:xfrm>
          <a:custGeom>
            <a:avLst/>
            <a:gdLst/>
            <a:ahLst/>
            <a:cxnLst/>
            <a:rect l="l" t="t" r="r" b="b"/>
            <a:pathLst>
              <a:path w="986970" h="342452">
                <a:moveTo>
                  <a:pt x="0" y="257105"/>
                </a:moveTo>
                <a:lnTo>
                  <a:pt x="10504" y="298123"/>
                </a:lnTo>
                <a:lnTo>
                  <a:pt x="38329" y="328305"/>
                </a:lnTo>
                <a:lnTo>
                  <a:pt x="77947" y="342127"/>
                </a:lnTo>
                <a:lnTo>
                  <a:pt x="85462" y="342452"/>
                </a:lnTo>
                <a:lnTo>
                  <a:pt x="901508" y="342452"/>
                </a:lnTo>
                <a:lnTo>
                  <a:pt x="942587" y="331962"/>
                </a:lnTo>
                <a:lnTo>
                  <a:pt x="972807" y="304174"/>
                </a:lnTo>
                <a:lnTo>
                  <a:pt x="986644" y="264609"/>
                </a:lnTo>
                <a:lnTo>
                  <a:pt x="986970" y="257105"/>
                </a:lnTo>
                <a:lnTo>
                  <a:pt x="986970" y="85346"/>
                </a:lnTo>
                <a:lnTo>
                  <a:pt x="976469" y="44328"/>
                </a:lnTo>
                <a:lnTo>
                  <a:pt x="948646" y="14147"/>
                </a:lnTo>
                <a:lnTo>
                  <a:pt x="909023" y="325"/>
                </a:lnTo>
                <a:lnTo>
                  <a:pt x="901508" y="0"/>
                </a:lnTo>
                <a:lnTo>
                  <a:pt x="85462" y="0"/>
                </a:lnTo>
                <a:lnTo>
                  <a:pt x="44388" y="10489"/>
                </a:lnTo>
                <a:lnTo>
                  <a:pt x="14166" y="38278"/>
                </a:lnTo>
                <a:lnTo>
                  <a:pt x="325" y="77843"/>
                </a:lnTo>
                <a:lnTo>
                  <a:pt x="0" y="85346"/>
                </a:lnTo>
                <a:lnTo>
                  <a:pt x="0" y="257105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72015" y="4503504"/>
            <a:ext cx="986970" cy="342452"/>
          </a:xfrm>
          <a:custGeom>
            <a:avLst/>
            <a:gdLst/>
            <a:ahLst/>
            <a:cxnLst/>
            <a:rect l="l" t="t" r="r" b="b"/>
            <a:pathLst>
              <a:path w="986970" h="342452">
                <a:moveTo>
                  <a:pt x="0" y="257105"/>
                </a:moveTo>
                <a:lnTo>
                  <a:pt x="10504" y="298124"/>
                </a:lnTo>
                <a:lnTo>
                  <a:pt x="38330" y="328305"/>
                </a:lnTo>
                <a:lnTo>
                  <a:pt x="77948" y="342126"/>
                </a:lnTo>
                <a:lnTo>
                  <a:pt x="85461" y="342452"/>
                </a:lnTo>
                <a:lnTo>
                  <a:pt x="901508" y="342452"/>
                </a:lnTo>
                <a:lnTo>
                  <a:pt x="942587" y="331962"/>
                </a:lnTo>
                <a:lnTo>
                  <a:pt x="972807" y="304174"/>
                </a:lnTo>
                <a:lnTo>
                  <a:pt x="986644" y="264609"/>
                </a:lnTo>
                <a:lnTo>
                  <a:pt x="986970" y="257105"/>
                </a:lnTo>
                <a:lnTo>
                  <a:pt x="986970" y="85346"/>
                </a:lnTo>
                <a:lnTo>
                  <a:pt x="976468" y="44328"/>
                </a:lnTo>
                <a:lnTo>
                  <a:pt x="948646" y="14147"/>
                </a:lnTo>
                <a:lnTo>
                  <a:pt x="909023" y="325"/>
                </a:lnTo>
                <a:lnTo>
                  <a:pt x="901508" y="0"/>
                </a:lnTo>
                <a:lnTo>
                  <a:pt x="85461" y="0"/>
                </a:lnTo>
                <a:lnTo>
                  <a:pt x="44388" y="10490"/>
                </a:lnTo>
                <a:lnTo>
                  <a:pt x="14166" y="38278"/>
                </a:lnTo>
                <a:lnTo>
                  <a:pt x="325" y="77843"/>
                </a:lnTo>
                <a:lnTo>
                  <a:pt x="0" y="85346"/>
                </a:lnTo>
                <a:lnTo>
                  <a:pt x="0" y="257105"/>
                </a:lnTo>
                <a:close/>
              </a:path>
            </a:pathLst>
          </a:custGeom>
          <a:ln w="142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33955" y="3926683"/>
            <a:ext cx="747144" cy="348594"/>
          </a:xfrm>
          <a:custGeom>
            <a:avLst/>
            <a:gdLst/>
            <a:ahLst/>
            <a:cxnLst/>
            <a:rect l="l" t="t" r="r" b="b"/>
            <a:pathLst>
              <a:path w="747144" h="348594">
                <a:moveTo>
                  <a:pt x="0" y="263249"/>
                </a:moveTo>
                <a:lnTo>
                  <a:pt x="4804" y="291529"/>
                </a:lnTo>
                <a:lnTo>
                  <a:pt x="18126" y="315806"/>
                </a:lnTo>
                <a:lnTo>
                  <a:pt x="38328" y="334447"/>
                </a:lnTo>
                <a:lnTo>
                  <a:pt x="63773" y="345819"/>
                </a:lnTo>
                <a:lnTo>
                  <a:pt x="85476" y="348594"/>
                </a:lnTo>
                <a:lnTo>
                  <a:pt x="661667" y="348594"/>
                </a:lnTo>
                <a:lnTo>
                  <a:pt x="689993" y="343798"/>
                </a:lnTo>
                <a:lnTo>
                  <a:pt x="714308" y="330498"/>
                </a:lnTo>
                <a:lnTo>
                  <a:pt x="732977" y="310328"/>
                </a:lnTo>
                <a:lnTo>
                  <a:pt x="744365" y="284921"/>
                </a:lnTo>
                <a:lnTo>
                  <a:pt x="747144" y="263249"/>
                </a:lnTo>
                <a:lnTo>
                  <a:pt x="747144" y="85346"/>
                </a:lnTo>
                <a:lnTo>
                  <a:pt x="742341" y="57071"/>
                </a:lnTo>
                <a:lnTo>
                  <a:pt x="729022" y="32794"/>
                </a:lnTo>
                <a:lnTo>
                  <a:pt x="708822" y="14151"/>
                </a:lnTo>
                <a:lnTo>
                  <a:pt x="683376" y="2776"/>
                </a:lnTo>
                <a:lnTo>
                  <a:pt x="661667" y="0"/>
                </a:lnTo>
                <a:lnTo>
                  <a:pt x="85476" y="0"/>
                </a:lnTo>
                <a:lnTo>
                  <a:pt x="57155" y="4797"/>
                </a:lnTo>
                <a:lnTo>
                  <a:pt x="32841" y="18100"/>
                </a:lnTo>
                <a:lnTo>
                  <a:pt x="14170" y="38272"/>
                </a:lnTo>
                <a:lnTo>
                  <a:pt x="2780" y="63678"/>
                </a:lnTo>
                <a:lnTo>
                  <a:pt x="0" y="85346"/>
                </a:lnTo>
                <a:lnTo>
                  <a:pt x="0" y="26324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33955" y="3926684"/>
            <a:ext cx="747144" cy="348595"/>
          </a:xfrm>
          <a:custGeom>
            <a:avLst/>
            <a:gdLst/>
            <a:ahLst/>
            <a:cxnLst/>
            <a:rect l="l" t="t" r="r" b="b"/>
            <a:pathLst>
              <a:path w="747144" h="348595">
                <a:moveTo>
                  <a:pt x="0" y="263248"/>
                </a:moveTo>
                <a:lnTo>
                  <a:pt x="4804" y="291528"/>
                </a:lnTo>
                <a:lnTo>
                  <a:pt x="18126" y="315806"/>
                </a:lnTo>
                <a:lnTo>
                  <a:pt x="38328" y="334447"/>
                </a:lnTo>
                <a:lnTo>
                  <a:pt x="63772" y="345819"/>
                </a:lnTo>
                <a:lnTo>
                  <a:pt x="85476" y="348595"/>
                </a:lnTo>
                <a:lnTo>
                  <a:pt x="661667" y="348595"/>
                </a:lnTo>
                <a:lnTo>
                  <a:pt x="689993" y="343799"/>
                </a:lnTo>
                <a:lnTo>
                  <a:pt x="714308" y="330499"/>
                </a:lnTo>
                <a:lnTo>
                  <a:pt x="732976" y="310328"/>
                </a:lnTo>
                <a:lnTo>
                  <a:pt x="744364" y="284921"/>
                </a:lnTo>
                <a:lnTo>
                  <a:pt x="747144" y="263248"/>
                </a:lnTo>
                <a:lnTo>
                  <a:pt x="747144" y="85346"/>
                </a:lnTo>
                <a:lnTo>
                  <a:pt x="742341" y="57071"/>
                </a:lnTo>
                <a:lnTo>
                  <a:pt x="729022" y="32794"/>
                </a:lnTo>
                <a:lnTo>
                  <a:pt x="708822" y="14151"/>
                </a:lnTo>
                <a:lnTo>
                  <a:pt x="683376" y="2776"/>
                </a:lnTo>
                <a:lnTo>
                  <a:pt x="661667" y="0"/>
                </a:lnTo>
                <a:lnTo>
                  <a:pt x="85476" y="0"/>
                </a:lnTo>
                <a:lnTo>
                  <a:pt x="57156" y="4797"/>
                </a:lnTo>
                <a:lnTo>
                  <a:pt x="32841" y="18100"/>
                </a:lnTo>
                <a:lnTo>
                  <a:pt x="14170" y="38272"/>
                </a:lnTo>
                <a:lnTo>
                  <a:pt x="2780" y="63678"/>
                </a:lnTo>
                <a:lnTo>
                  <a:pt x="0" y="85346"/>
                </a:lnTo>
                <a:lnTo>
                  <a:pt x="0" y="263248"/>
                </a:lnTo>
                <a:close/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0745" y="3027446"/>
            <a:ext cx="794388" cy="476458"/>
          </a:xfrm>
          <a:custGeom>
            <a:avLst/>
            <a:gdLst/>
            <a:ahLst/>
            <a:cxnLst/>
            <a:rect l="l" t="t" r="r" b="b"/>
            <a:pathLst>
              <a:path w="794388" h="476458">
                <a:moveTo>
                  <a:pt x="0" y="391097"/>
                </a:moveTo>
                <a:lnTo>
                  <a:pt x="4804" y="419385"/>
                </a:lnTo>
                <a:lnTo>
                  <a:pt x="18125" y="443666"/>
                </a:lnTo>
                <a:lnTo>
                  <a:pt x="38324" y="462310"/>
                </a:lnTo>
                <a:lnTo>
                  <a:pt x="63764" y="473682"/>
                </a:lnTo>
                <a:lnTo>
                  <a:pt x="85462" y="476458"/>
                </a:lnTo>
                <a:lnTo>
                  <a:pt x="708926" y="476458"/>
                </a:lnTo>
                <a:lnTo>
                  <a:pt x="737239" y="471661"/>
                </a:lnTo>
                <a:lnTo>
                  <a:pt x="761549" y="458361"/>
                </a:lnTo>
                <a:lnTo>
                  <a:pt x="780218" y="438188"/>
                </a:lnTo>
                <a:lnTo>
                  <a:pt x="791608" y="412776"/>
                </a:lnTo>
                <a:lnTo>
                  <a:pt x="794388" y="391097"/>
                </a:lnTo>
                <a:lnTo>
                  <a:pt x="794388" y="85346"/>
                </a:lnTo>
                <a:lnTo>
                  <a:pt x="789583" y="57064"/>
                </a:lnTo>
                <a:lnTo>
                  <a:pt x="776260" y="32785"/>
                </a:lnTo>
                <a:lnTo>
                  <a:pt x="756058" y="14143"/>
                </a:lnTo>
                <a:lnTo>
                  <a:pt x="730615" y="2773"/>
                </a:lnTo>
                <a:lnTo>
                  <a:pt x="708926" y="0"/>
                </a:lnTo>
                <a:lnTo>
                  <a:pt x="85462" y="0"/>
                </a:lnTo>
                <a:lnTo>
                  <a:pt x="57146" y="4797"/>
                </a:lnTo>
                <a:lnTo>
                  <a:pt x="32835" y="18099"/>
                </a:lnTo>
                <a:lnTo>
                  <a:pt x="14166" y="38272"/>
                </a:lnTo>
                <a:lnTo>
                  <a:pt x="2777" y="63682"/>
                </a:lnTo>
                <a:lnTo>
                  <a:pt x="0" y="85346"/>
                </a:lnTo>
                <a:lnTo>
                  <a:pt x="0" y="39109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0744" y="3027446"/>
            <a:ext cx="794388" cy="476458"/>
          </a:xfrm>
          <a:custGeom>
            <a:avLst/>
            <a:gdLst/>
            <a:ahLst/>
            <a:cxnLst/>
            <a:rect l="l" t="t" r="r" b="b"/>
            <a:pathLst>
              <a:path w="794388" h="476458">
                <a:moveTo>
                  <a:pt x="0" y="391097"/>
                </a:moveTo>
                <a:lnTo>
                  <a:pt x="4804" y="419385"/>
                </a:lnTo>
                <a:lnTo>
                  <a:pt x="18125" y="443666"/>
                </a:lnTo>
                <a:lnTo>
                  <a:pt x="38324" y="462310"/>
                </a:lnTo>
                <a:lnTo>
                  <a:pt x="63764" y="473682"/>
                </a:lnTo>
                <a:lnTo>
                  <a:pt x="85461" y="476458"/>
                </a:lnTo>
                <a:lnTo>
                  <a:pt x="708926" y="476458"/>
                </a:lnTo>
                <a:lnTo>
                  <a:pt x="737239" y="471661"/>
                </a:lnTo>
                <a:lnTo>
                  <a:pt x="761549" y="458360"/>
                </a:lnTo>
                <a:lnTo>
                  <a:pt x="780218" y="438188"/>
                </a:lnTo>
                <a:lnTo>
                  <a:pt x="791608" y="412776"/>
                </a:lnTo>
                <a:lnTo>
                  <a:pt x="794388" y="391097"/>
                </a:lnTo>
                <a:lnTo>
                  <a:pt x="794388" y="85346"/>
                </a:lnTo>
                <a:lnTo>
                  <a:pt x="789583" y="57063"/>
                </a:lnTo>
                <a:lnTo>
                  <a:pt x="776260" y="32785"/>
                </a:lnTo>
                <a:lnTo>
                  <a:pt x="756058" y="14143"/>
                </a:lnTo>
                <a:lnTo>
                  <a:pt x="730614" y="2773"/>
                </a:lnTo>
                <a:lnTo>
                  <a:pt x="708926" y="0"/>
                </a:lnTo>
                <a:lnTo>
                  <a:pt x="85461" y="0"/>
                </a:lnTo>
                <a:lnTo>
                  <a:pt x="57146" y="4797"/>
                </a:lnTo>
                <a:lnTo>
                  <a:pt x="32835" y="18099"/>
                </a:lnTo>
                <a:lnTo>
                  <a:pt x="14166" y="38272"/>
                </a:lnTo>
                <a:lnTo>
                  <a:pt x="2777" y="63682"/>
                </a:lnTo>
                <a:lnTo>
                  <a:pt x="0" y="85346"/>
                </a:lnTo>
                <a:lnTo>
                  <a:pt x="0" y="391097"/>
                </a:lnTo>
                <a:close/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87610" y="3927523"/>
            <a:ext cx="718652" cy="346930"/>
          </a:xfrm>
          <a:custGeom>
            <a:avLst/>
            <a:gdLst/>
            <a:ahLst/>
            <a:cxnLst/>
            <a:rect l="l" t="t" r="r" b="b"/>
            <a:pathLst>
              <a:path w="718652" h="346930">
                <a:moveTo>
                  <a:pt x="0" y="261584"/>
                </a:moveTo>
                <a:lnTo>
                  <a:pt x="4805" y="289866"/>
                </a:lnTo>
                <a:lnTo>
                  <a:pt x="18128" y="314145"/>
                </a:lnTo>
                <a:lnTo>
                  <a:pt x="38330" y="332787"/>
                </a:lnTo>
                <a:lnTo>
                  <a:pt x="63773" y="344157"/>
                </a:lnTo>
                <a:lnTo>
                  <a:pt x="85462" y="346930"/>
                </a:lnTo>
                <a:lnTo>
                  <a:pt x="633190" y="346930"/>
                </a:lnTo>
                <a:lnTo>
                  <a:pt x="661505" y="342133"/>
                </a:lnTo>
                <a:lnTo>
                  <a:pt x="685816" y="328831"/>
                </a:lnTo>
                <a:lnTo>
                  <a:pt x="704485" y="308658"/>
                </a:lnTo>
                <a:lnTo>
                  <a:pt x="715874" y="283248"/>
                </a:lnTo>
                <a:lnTo>
                  <a:pt x="718652" y="261584"/>
                </a:lnTo>
                <a:lnTo>
                  <a:pt x="718652" y="85346"/>
                </a:lnTo>
                <a:lnTo>
                  <a:pt x="713847" y="57064"/>
                </a:lnTo>
                <a:lnTo>
                  <a:pt x="700524" y="32785"/>
                </a:lnTo>
                <a:lnTo>
                  <a:pt x="680322" y="14143"/>
                </a:lnTo>
                <a:lnTo>
                  <a:pt x="654878" y="2773"/>
                </a:lnTo>
                <a:lnTo>
                  <a:pt x="633190" y="0"/>
                </a:lnTo>
                <a:lnTo>
                  <a:pt x="85462" y="0"/>
                </a:lnTo>
                <a:lnTo>
                  <a:pt x="57147" y="4797"/>
                </a:lnTo>
                <a:lnTo>
                  <a:pt x="32836" y="18099"/>
                </a:lnTo>
                <a:lnTo>
                  <a:pt x="14166" y="38272"/>
                </a:lnTo>
                <a:lnTo>
                  <a:pt x="2778" y="63682"/>
                </a:lnTo>
                <a:lnTo>
                  <a:pt x="0" y="85346"/>
                </a:lnTo>
                <a:lnTo>
                  <a:pt x="0" y="26158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87610" y="3927522"/>
            <a:ext cx="718652" cy="346931"/>
          </a:xfrm>
          <a:custGeom>
            <a:avLst/>
            <a:gdLst/>
            <a:ahLst/>
            <a:cxnLst/>
            <a:rect l="l" t="t" r="r" b="b"/>
            <a:pathLst>
              <a:path w="718652" h="346931">
                <a:moveTo>
                  <a:pt x="0" y="261585"/>
                </a:moveTo>
                <a:lnTo>
                  <a:pt x="4805" y="289867"/>
                </a:lnTo>
                <a:lnTo>
                  <a:pt x="18127" y="314146"/>
                </a:lnTo>
                <a:lnTo>
                  <a:pt x="38330" y="332787"/>
                </a:lnTo>
                <a:lnTo>
                  <a:pt x="63773" y="344158"/>
                </a:lnTo>
                <a:lnTo>
                  <a:pt x="85461" y="346931"/>
                </a:lnTo>
                <a:lnTo>
                  <a:pt x="633190" y="346931"/>
                </a:lnTo>
                <a:lnTo>
                  <a:pt x="661505" y="342134"/>
                </a:lnTo>
                <a:lnTo>
                  <a:pt x="685816" y="328832"/>
                </a:lnTo>
                <a:lnTo>
                  <a:pt x="704485" y="308659"/>
                </a:lnTo>
                <a:lnTo>
                  <a:pt x="715874" y="283248"/>
                </a:lnTo>
                <a:lnTo>
                  <a:pt x="718652" y="261585"/>
                </a:lnTo>
                <a:lnTo>
                  <a:pt x="718652" y="85346"/>
                </a:lnTo>
                <a:lnTo>
                  <a:pt x="713847" y="57064"/>
                </a:lnTo>
                <a:lnTo>
                  <a:pt x="700524" y="32785"/>
                </a:lnTo>
                <a:lnTo>
                  <a:pt x="680321" y="14143"/>
                </a:lnTo>
                <a:lnTo>
                  <a:pt x="654878" y="2773"/>
                </a:lnTo>
                <a:lnTo>
                  <a:pt x="633190" y="0"/>
                </a:lnTo>
                <a:lnTo>
                  <a:pt x="85461" y="0"/>
                </a:lnTo>
                <a:lnTo>
                  <a:pt x="57146" y="4797"/>
                </a:lnTo>
                <a:lnTo>
                  <a:pt x="32835" y="18099"/>
                </a:lnTo>
                <a:lnTo>
                  <a:pt x="14166" y="38272"/>
                </a:lnTo>
                <a:lnTo>
                  <a:pt x="2777" y="63682"/>
                </a:lnTo>
                <a:lnTo>
                  <a:pt x="0" y="85346"/>
                </a:lnTo>
                <a:lnTo>
                  <a:pt x="0" y="261585"/>
                </a:lnTo>
                <a:close/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56541" y="1775418"/>
            <a:ext cx="781387" cy="780333"/>
          </a:xfrm>
          <a:custGeom>
            <a:avLst/>
            <a:gdLst/>
            <a:ahLst/>
            <a:cxnLst/>
            <a:rect l="l" t="t" r="r" b="b"/>
            <a:pathLst>
              <a:path w="781387" h="780333">
                <a:moveTo>
                  <a:pt x="781387" y="390160"/>
                </a:moveTo>
                <a:lnTo>
                  <a:pt x="780092" y="358160"/>
                </a:lnTo>
                <a:lnTo>
                  <a:pt x="776274" y="326872"/>
                </a:lnTo>
                <a:lnTo>
                  <a:pt x="770033" y="296398"/>
                </a:lnTo>
                <a:lnTo>
                  <a:pt x="761470" y="266837"/>
                </a:lnTo>
                <a:lnTo>
                  <a:pt x="750686" y="238289"/>
                </a:lnTo>
                <a:lnTo>
                  <a:pt x="737781" y="210856"/>
                </a:lnTo>
                <a:lnTo>
                  <a:pt x="722855" y="184637"/>
                </a:lnTo>
                <a:lnTo>
                  <a:pt x="706009" y="159734"/>
                </a:lnTo>
                <a:lnTo>
                  <a:pt x="687344" y="136245"/>
                </a:lnTo>
                <a:lnTo>
                  <a:pt x="666960" y="114273"/>
                </a:lnTo>
                <a:lnTo>
                  <a:pt x="644957" y="93916"/>
                </a:lnTo>
                <a:lnTo>
                  <a:pt x="621437" y="75276"/>
                </a:lnTo>
                <a:lnTo>
                  <a:pt x="596500" y="58453"/>
                </a:lnTo>
                <a:lnTo>
                  <a:pt x="570246" y="43547"/>
                </a:lnTo>
                <a:lnTo>
                  <a:pt x="542776" y="30659"/>
                </a:lnTo>
                <a:lnTo>
                  <a:pt x="514190" y="19890"/>
                </a:lnTo>
                <a:lnTo>
                  <a:pt x="484588" y="11338"/>
                </a:lnTo>
                <a:lnTo>
                  <a:pt x="454073" y="5106"/>
                </a:lnTo>
                <a:lnTo>
                  <a:pt x="422743" y="1293"/>
                </a:lnTo>
                <a:lnTo>
                  <a:pt x="390700" y="0"/>
                </a:lnTo>
                <a:lnTo>
                  <a:pt x="358656" y="1293"/>
                </a:lnTo>
                <a:lnTo>
                  <a:pt x="327326" y="5106"/>
                </a:lnTo>
                <a:lnTo>
                  <a:pt x="296810" y="11338"/>
                </a:lnTo>
                <a:lnTo>
                  <a:pt x="267209" y="19890"/>
                </a:lnTo>
                <a:lnTo>
                  <a:pt x="238622" y="30659"/>
                </a:lnTo>
                <a:lnTo>
                  <a:pt x="211151" y="43547"/>
                </a:lnTo>
                <a:lnTo>
                  <a:pt x="184896" y="58453"/>
                </a:lnTo>
                <a:lnTo>
                  <a:pt x="159958" y="75276"/>
                </a:lnTo>
                <a:lnTo>
                  <a:pt x="136437" y="93916"/>
                </a:lnTo>
                <a:lnTo>
                  <a:pt x="114433" y="114273"/>
                </a:lnTo>
                <a:lnTo>
                  <a:pt x="94048" y="136245"/>
                </a:lnTo>
                <a:lnTo>
                  <a:pt x="75382" y="159734"/>
                </a:lnTo>
                <a:lnTo>
                  <a:pt x="58536" y="184637"/>
                </a:lnTo>
                <a:lnTo>
                  <a:pt x="43609" y="210856"/>
                </a:lnTo>
                <a:lnTo>
                  <a:pt x="30703" y="238289"/>
                </a:lnTo>
                <a:lnTo>
                  <a:pt x="19918" y="266837"/>
                </a:lnTo>
                <a:lnTo>
                  <a:pt x="11354" y="296398"/>
                </a:lnTo>
                <a:lnTo>
                  <a:pt x="5113" y="326872"/>
                </a:lnTo>
                <a:lnTo>
                  <a:pt x="1295" y="358160"/>
                </a:lnTo>
                <a:lnTo>
                  <a:pt x="0" y="390160"/>
                </a:lnTo>
                <a:lnTo>
                  <a:pt x="1295" y="422162"/>
                </a:lnTo>
                <a:lnTo>
                  <a:pt x="5113" y="453451"/>
                </a:lnTo>
                <a:lnTo>
                  <a:pt x="11354" y="483927"/>
                </a:lnTo>
                <a:lnTo>
                  <a:pt x="19918" y="513489"/>
                </a:lnTo>
                <a:lnTo>
                  <a:pt x="30703" y="542038"/>
                </a:lnTo>
                <a:lnTo>
                  <a:pt x="43609" y="569472"/>
                </a:lnTo>
                <a:lnTo>
                  <a:pt x="58536" y="595691"/>
                </a:lnTo>
                <a:lnTo>
                  <a:pt x="75382" y="620596"/>
                </a:lnTo>
                <a:lnTo>
                  <a:pt x="94048" y="644085"/>
                </a:lnTo>
                <a:lnTo>
                  <a:pt x="114433" y="666058"/>
                </a:lnTo>
                <a:lnTo>
                  <a:pt x="136437" y="686415"/>
                </a:lnTo>
                <a:lnTo>
                  <a:pt x="159958" y="705056"/>
                </a:lnTo>
                <a:lnTo>
                  <a:pt x="184896" y="721879"/>
                </a:lnTo>
                <a:lnTo>
                  <a:pt x="211151" y="736785"/>
                </a:lnTo>
                <a:lnTo>
                  <a:pt x="238622" y="749673"/>
                </a:lnTo>
                <a:lnTo>
                  <a:pt x="267209" y="760443"/>
                </a:lnTo>
                <a:lnTo>
                  <a:pt x="296810" y="768994"/>
                </a:lnTo>
                <a:lnTo>
                  <a:pt x="327326" y="775227"/>
                </a:lnTo>
                <a:lnTo>
                  <a:pt x="358656" y="779040"/>
                </a:lnTo>
                <a:lnTo>
                  <a:pt x="390700" y="780333"/>
                </a:lnTo>
                <a:lnTo>
                  <a:pt x="422743" y="779040"/>
                </a:lnTo>
                <a:lnTo>
                  <a:pt x="454073" y="775227"/>
                </a:lnTo>
                <a:lnTo>
                  <a:pt x="484588" y="768994"/>
                </a:lnTo>
                <a:lnTo>
                  <a:pt x="514190" y="760443"/>
                </a:lnTo>
                <a:lnTo>
                  <a:pt x="542776" y="749673"/>
                </a:lnTo>
                <a:lnTo>
                  <a:pt x="570246" y="736785"/>
                </a:lnTo>
                <a:lnTo>
                  <a:pt x="596500" y="721879"/>
                </a:lnTo>
                <a:lnTo>
                  <a:pt x="621437" y="705056"/>
                </a:lnTo>
                <a:lnTo>
                  <a:pt x="644957" y="686415"/>
                </a:lnTo>
                <a:lnTo>
                  <a:pt x="666960" y="666058"/>
                </a:lnTo>
                <a:lnTo>
                  <a:pt x="687344" y="644085"/>
                </a:lnTo>
                <a:lnTo>
                  <a:pt x="706009" y="620596"/>
                </a:lnTo>
                <a:lnTo>
                  <a:pt x="722855" y="595691"/>
                </a:lnTo>
                <a:lnTo>
                  <a:pt x="737781" y="569472"/>
                </a:lnTo>
                <a:lnTo>
                  <a:pt x="750686" y="542038"/>
                </a:lnTo>
                <a:lnTo>
                  <a:pt x="761470" y="513489"/>
                </a:lnTo>
                <a:lnTo>
                  <a:pt x="770033" y="483927"/>
                </a:lnTo>
                <a:lnTo>
                  <a:pt x="776274" y="453451"/>
                </a:lnTo>
                <a:lnTo>
                  <a:pt x="780092" y="422162"/>
                </a:lnTo>
                <a:lnTo>
                  <a:pt x="781387" y="39016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56540" y="1775419"/>
            <a:ext cx="781388" cy="780332"/>
          </a:xfrm>
          <a:custGeom>
            <a:avLst/>
            <a:gdLst/>
            <a:ahLst/>
            <a:cxnLst/>
            <a:rect l="l" t="t" r="r" b="b"/>
            <a:pathLst>
              <a:path w="781388" h="780332">
                <a:moveTo>
                  <a:pt x="781388" y="390159"/>
                </a:moveTo>
                <a:lnTo>
                  <a:pt x="780093" y="422161"/>
                </a:lnTo>
                <a:lnTo>
                  <a:pt x="776275" y="453450"/>
                </a:lnTo>
                <a:lnTo>
                  <a:pt x="770034" y="483926"/>
                </a:lnTo>
                <a:lnTo>
                  <a:pt x="761471" y="513489"/>
                </a:lnTo>
                <a:lnTo>
                  <a:pt x="750687" y="542037"/>
                </a:lnTo>
                <a:lnTo>
                  <a:pt x="737781" y="569471"/>
                </a:lnTo>
                <a:lnTo>
                  <a:pt x="722856" y="595691"/>
                </a:lnTo>
                <a:lnTo>
                  <a:pt x="706010" y="620595"/>
                </a:lnTo>
                <a:lnTo>
                  <a:pt x="687345" y="644085"/>
                </a:lnTo>
                <a:lnTo>
                  <a:pt x="666961" y="666058"/>
                </a:lnTo>
                <a:lnTo>
                  <a:pt x="644958" y="686415"/>
                </a:lnTo>
                <a:lnTo>
                  <a:pt x="621438" y="705055"/>
                </a:lnTo>
                <a:lnTo>
                  <a:pt x="596501" y="721878"/>
                </a:lnTo>
                <a:lnTo>
                  <a:pt x="570247" y="736784"/>
                </a:lnTo>
                <a:lnTo>
                  <a:pt x="542777" y="749672"/>
                </a:lnTo>
                <a:lnTo>
                  <a:pt x="514191" y="760442"/>
                </a:lnTo>
                <a:lnTo>
                  <a:pt x="484590" y="768993"/>
                </a:lnTo>
                <a:lnTo>
                  <a:pt x="454074" y="775226"/>
                </a:lnTo>
                <a:lnTo>
                  <a:pt x="422744" y="779039"/>
                </a:lnTo>
                <a:lnTo>
                  <a:pt x="390701" y="780332"/>
                </a:lnTo>
                <a:lnTo>
                  <a:pt x="358658" y="779039"/>
                </a:lnTo>
                <a:lnTo>
                  <a:pt x="327328" y="775226"/>
                </a:lnTo>
                <a:lnTo>
                  <a:pt x="296812" y="768993"/>
                </a:lnTo>
                <a:lnTo>
                  <a:pt x="267210" y="760442"/>
                </a:lnTo>
                <a:lnTo>
                  <a:pt x="238623" y="749672"/>
                </a:lnTo>
                <a:lnTo>
                  <a:pt x="211152" y="736784"/>
                </a:lnTo>
                <a:lnTo>
                  <a:pt x="184897" y="721878"/>
                </a:lnTo>
                <a:lnTo>
                  <a:pt x="159959" y="705055"/>
                </a:lnTo>
                <a:lnTo>
                  <a:pt x="136437" y="686415"/>
                </a:lnTo>
                <a:lnTo>
                  <a:pt x="114434" y="666058"/>
                </a:lnTo>
                <a:lnTo>
                  <a:pt x="94049" y="644085"/>
                </a:lnTo>
                <a:lnTo>
                  <a:pt x="75383" y="620595"/>
                </a:lnTo>
                <a:lnTo>
                  <a:pt x="58536" y="595691"/>
                </a:lnTo>
                <a:lnTo>
                  <a:pt x="43609" y="569471"/>
                </a:lnTo>
                <a:lnTo>
                  <a:pt x="30703" y="542037"/>
                </a:lnTo>
                <a:lnTo>
                  <a:pt x="19918" y="513489"/>
                </a:lnTo>
                <a:lnTo>
                  <a:pt x="11354" y="483926"/>
                </a:lnTo>
                <a:lnTo>
                  <a:pt x="5113" y="453450"/>
                </a:lnTo>
                <a:lnTo>
                  <a:pt x="1295" y="422161"/>
                </a:lnTo>
                <a:lnTo>
                  <a:pt x="0" y="390159"/>
                </a:lnTo>
                <a:lnTo>
                  <a:pt x="1295" y="358159"/>
                </a:lnTo>
                <a:lnTo>
                  <a:pt x="5113" y="326872"/>
                </a:lnTo>
                <a:lnTo>
                  <a:pt x="11354" y="296397"/>
                </a:lnTo>
                <a:lnTo>
                  <a:pt x="19918" y="266836"/>
                </a:lnTo>
                <a:lnTo>
                  <a:pt x="30703" y="238289"/>
                </a:lnTo>
                <a:lnTo>
                  <a:pt x="43609" y="210856"/>
                </a:lnTo>
                <a:lnTo>
                  <a:pt x="58536" y="184637"/>
                </a:lnTo>
                <a:lnTo>
                  <a:pt x="75383" y="159733"/>
                </a:lnTo>
                <a:lnTo>
                  <a:pt x="94049" y="136245"/>
                </a:lnTo>
                <a:lnTo>
                  <a:pt x="114434" y="114272"/>
                </a:lnTo>
                <a:lnTo>
                  <a:pt x="136437" y="93916"/>
                </a:lnTo>
                <a:lnTo>
                  <a:pt x="159959" y="75276"/>
                </a:lnTo>
                <a:lnTo>
                  <a:pt x="184897" y="58453"/>
                </a:lnTo>
                <a:lnTo>
                  <a:pt x="211152" y="43547"/>
                </a:lnTo>
                <a:lnTo>
                  <a:pt x="238623" y="30659"/>
                </a:lnTo>
                <a:lnTo>
                  <a:pt x="267210" y="19890"/>
                </a:lnTo>
                <a:lnTo>
                  <a:pt x="296812" y="11338"/>
                </a:lnTo>
                <a:lnTo>
                  <a:pt x="327328" y="5106"/>
                </a:lnTo>
                <a:lnTo>
                  <a:pt x="358658" y="1293"/>
                </a:lnTo>
                <a:lnTo>
                  <a:pt x="390701" y="0"/>
                </a:lnTo>
                <a:lnTo>
                  <a:pt x="422744" y="1293"/>
                </a:lnTo>
                <a:lnTo>
                  <a:pt x="454074" y="5106"/>
                </a:lnTo>
                <a:lnTo>
                  <a:pt x="484590" y="11338"/>
                </a:lnTo>
                <a:lnTo>
                  <a:pt x="514191" y="19890"/>
                </a:lnTo>
                <a:lnTo>
                  <a:pt x="542777" y="30659"/>
                </a:lnTo>
                <a:lnTo>
                  <a:pt x="570247" y="43547"/>
                </a:lnTo>
                <a:lnTo>
                  <a:pt x="596501" y="58453"/>
                </a:lnTo>
                <a:lnTo>
                  <a:pt x="621438" y="75276"/>
                </a:lnTo>
                <a:lnTo>
                  <a:pt x="644958" y="93916"/>
                </a:lnTo>
                <a:lnTo>
                  <a:pt x="666961" y="114272"/>
                </a:lnTo>
                <a:lnTo>
                  <a:pt x="687345" y="136245"/>
                </a:lnTo>
                <a:lnTo>
                  <a:pt x="706010" y="159733"/>
                </a:lnTo>
                <a:lnTo>
                  <a:pt x="722856" y="184637"/>
                </a:lnTo>
                <a:lnTo>
                  <a:pt x="737781" y="210856"/>
                </a:lnTo>
                <a:lnTo>
                  <a:pt x="750687" y="238289"/>
                </a:lnTo>
                <a:lnTo>
                  <a:pt x="761471" y="266836"/>
                </a:lnTo>
                <a:lnTo>
                  <a:pt x="770034" y="296397"/>
                </a:lnTo>
                <a:lnTo>
                  <a:pt x="776275" y="326872"/>
                </a:lnTo>
                <a:lnTo>
                  <a:pt x="780093" y="358159"/>
                </a:lnTo>
                <a:lnTo>
                  <a:pt x="781388" y="390159"/>
                </a:lnTo>
                <a:close/>
              </a:path>
            </a:pathLst>
          </a:custGeom>
          <a:ln w="14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47242" y="2555752"/>
            <a:ext cx="0" cy="402175"/>
          </a:xfrm>
          <a:custGeom>
            <a:avLst/>
            <a:gdLst/>
            <a:ahLst/>
            <a:cxnLst/>
            <a:rect l="l" t="t" r="r" b="b"/>
            <a:pathLst>
              <a:path h="402175">
                <a:moveTo>
                  <a:pt x="0" y="0"/>
                </a:moveTo>
                <a:lnTo>
                  <a:pt x="0" y="402175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2310" y="2950659"/>
            <a:ext cx="49693" cy="43000"/>
          </a:xfrm>
          <a:custGeom>
            <a:avLst/>
            <a:gdLst/>
            <a:ahLst/>
            <a:cxnLst/>
            <a:rect l="l" t="t" r="r" b="b"/>
            <a:pathLst>
              <a:path w="49693" h="43000">
                <a:moveTo>
                  <a:pt x="0" y="0"/>
                </a:moveTo>
                <a:lnTo>
                  <a:pt x="24860" y="43000"/>
                </a:lnTo>
                <a:lnTo>
                  <a:pt x="496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6033" y="3929769"/>
            <a:ext cx="744324" cy="342437"/>
          </a:xfrm>
          <a:custGeom>
            <a:avLst/>
            <a:gdLst/>
            <a:ahLst/>
            <a:cxnLst/>
            <a:rect l="l" t="t" r="r" b="b"/>
            <a:pathLst>
              <a:path w="744324" h="342437">
                <a:moveTo>
                  <a:pt x="0" y="257091"/>
                </a:moveTo>
                <a:lnTo>
                  <a:pt x="4803" y="285368"/>
                </a:lnTo>
                <a:lnTo>
                  <a:pt x="18123" y="309646"/>
                </a:lnTo>
                <a:lnTo>
                  <a:pt x="38324" y="328290"/>
                </a:lnTo>
                <a:lnTo>
                  <a:pt x="63768" y="339663"/>
                </a:lnTo>
                <a:lnTo>
                  <a:pt x="85462" y="342437"/>
                </a:lnTo>
                <a:lnTo>
                  <a:pt x="658848" y="342437"/>
                </a:lnTo>
                <a:lnTo>
                  <a:pt x="687173" y="337639"/>
                </a:lnTo>
                <a:lnTo>
                  <a:pt x="711488" y="324337"/>
                </a:lnTo>
                <a:lnTo>
                  <a:pt x="730156" y="304165"/>
                </a:lnTo>
                <a:lnTo>
                  <a:pt x="741544" y="278759"/>
                </a:lnTo>
                <a:lnTo>
                  <a:pt x="744324" y="257091"/>
                </a:lnTo>
                <a:lnTo>
                  <a:pt x="744324" y="85346"/>
                </a:lnTo>
                <a:lnTo>
                  <a:pt x="739521" y="57071"/>
                </a:lnTo>
                <a:lnTo>
                  <a:pt x="726202" y="32794"/>
                </a:lnTo>
                <a:lnTo>
                  <a:pt x="706002" y="14150"/>
                </a:lnTo>
                <a:lnTo>
                  <a:pt x="680556" y="2776"/>
                </a:lnTo>
                <a:lnTo>
                  <a:pt x="658848" y="0"/>
                </a:lnTo>
                <a:lnTo>
                  <a:pt x="85462" y="0"/>
                </a:lnTo>
                <a:lnTo>
                  <a:pt x="57141" y="4798"/>
                </a:lnTo>
                <a:lnTo>
                  <a:pt x="32829" y="18103"/>
                </a:lnTo>
                <a:lnTo>
                  <a:pt x="14162" y="38278"/>
                </a:lnTo>
                <a:lnTo>
                  <a:pt x="2777" y="63687"/>
                </a:lnTo>
                <a:lnTo>
                  <a:pt x="0" y="85346"/>
                </a:lnTo>
                <a:lnTo>
                  <a:pt x="0" y="25709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6033" y="3929769"/>
            <a:ext cx="744324" cy="342438"/>
          </a:xfrm>
          <a:custGeom>
            <a:avLst/>
            <a:gdLst/>
            <a:ahLst/>
            <a:cxnLst/>
            <a:rect l="l" t="t" r="r" b="b"/>
            <a:pathLst>
              <a:path w="744324" h="342438">
                <a:moveTo>
                  <a:pt x="0" y="257091"/>
                </a:moveTo>
                <a:lnTo>
                  <a:pt x="4803" y="285368"/>
                </a:lnTo>
                <a:lnTo>
                  <a:pt x="18123" y="309646"/>
                </a:lnTo>
                <a:lnTo>
                  <a:pt x="38324" y="328290"/>
                </a:lnTo>
                <a:lnTo>
                  <a:pt x="63768" y="339663"/>
                </a:lnTo>
                <a:lnTo>
                  <a:pt x="85461" y="342438"/>
                </a:lnTo>
                <a:lnTo>
                  <a:pt x="658848" y="342438"/>
                </a:lnTo>
                <a:lnTo>
                  <a:pt x="687174" y="337640"/>
                </a:lnTo>
                <a:lnTo>
                  <a:pt x="711488" y="324337"/>
                </a:lnTo>
                <a:lnTo>
                  <a:pt x="730157" y="304165"/>
                </a:lnTo>
                <a:lnTo>
                  <a:pt x="741545" y="278759"/>
                </a:lnTo>
                <a:lnTo>
                  <a:pt x="744324" y="257091"/>
                </a:lnTo>
                <a:lnTo>
                  <a:pt x="744324" y="85346"/>
                </a:lnTo>
                <a:lnTo>
                  <a:pt x="739522" y="57071"/>
                </a:lnTo>
                <a:lnTo>
                  <a:pt x="726203" y="32794"/>
                </a:lnTo>
                <a:lnTo>
                  <a:pt x="706003" y="14151"/>
                </a:lnTo>
                <a:lnTo>
                  <a:pt x="680556" y="2776"/>
                </a:lnTo>
                <a:lnTo>
                  <a:pt x="658848" y="0"/>
                </a:lnTo>
                <a:lnTo>
                  <a:pt x="85461" y="0"/>
                </a:lnTo>
                <a:lnTo>
                  <a:pt x="57141" y="4798"/>
                </a:lnTo>
                <a:lnTo>
                  <a:pt x="32829" y="18103"/>
                </a:lnTo>
                <a:lnTo>
                  <a:pt x="14162" y="38278"/>
                </a:lnTo>
                <a:lnTo>
                  <a:pt x="2777" y="63687"/>
                </a:lnTo>
                <a:lnTo>
                  <a:pt x="0" y="85346"/>
                </a:lnTo>
                <a:lnTo>
                  <a:pt x="0" y="257091"/>
                </a:lnTo>
                <a:close/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51324" y="3929769"/>
            <a:ext cx="744325" cy="342437"/>
          </a:xfrm>
          <a:custGeom>
            <a:avLst/>
            <a:gdLst/>
            <a:ahLst/>
            <a:cxnLst/>
            <a:rect l="l" t="t" r="r" b="b"/>
            <a:pathLst>
              <a:path w="744325" h="342437">
                <a:moveTo>
                  <a:pt x="0" y="257091"/>
                </a:moveTo>
                <a:lnTo>
                  <a:pt x="4804" y="285365"/>
                </a:lnTo>
                <a:lnTo>
                  <a:pt x="18126" y="309642"/>
                </a:lnTo>
                <a:lnTo>
                  <a:pt x="38327" y="328286"/>
                </a:lnTo>
                <a:lnTo>
                  <a:pt x="63772" y="339660"/>
                </a:lnTo>
                <a:lnTo>
                  <a:pt x="85477" y="342437"/>
                </a:lnTo>
                <a:lnTo>
                  <a:pt x="658863" y="342437"/>
                </a:lnTo>
                <a:lnTo>
                  <a:pt x="687183" y="337639"/>
                </a:lnTo>
                <a:lnTo>
                  <a:pt x="711495" y="324334"/>
                </a:lnTo>
                <a:lnTo>
                  <a:pt x="730162" y="304159"/>
                </a:lnTo>
                <a:lnTo>
                  <a:pt x="741548" y="278750"/>
                </a:lnTo>
                <a:lnTo>
                  <a:pt x="744325" y="257091"/>
                </a:lnTo>
                <a:lnTo>
                  <a:pt x="744325" y="85346"/>
                </a:lnTo>
                <a:lnTo>
                  <a:pt x="739521" y="57069"/>
                </a:lnTo>
                <a:lnTo>
                  <a:pt x="726201" y="32791"/>
                </a:lnTo>
                <a:lnTo>
                  <a:pt x="706001" y="14147"/>
                </a:lnTo>
                <a:lnTo>
                  <a:pt x="680556" y="2774"/>
                </a:lnTo>
                <a:lnTo>
                  <a:pt x="658863" y="0"/>
                </a:lnTo>
                <a:lnTo>
                  <a:pt x="85477" y="0"/>
                </a:lnTo>
                <a:lnTo>
                  <a:pt x="57156" y="4797"/>
                </a:lnTo>
                <a:lnTo>
                  <a:pt x="32842" y="18100"/>
                </a:lnTo>
                <a:lnTo>
                  <a:pt x="14171" y="38272"/>
                </a:lnTo>
                <a:lnTo>
                  <a:pt x="2780" y="63677"/>
                </a:lnTo>
                <a:lnTo>
                  <a:pt x="0" y="85346"/>
                </a:lnTo>
                <a:lnTo>
                  <a:pt x="0" y="25709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1324" y="3929769"/>
            <a:ext cx="744324" cy="342438"/>
          </a:xfrm>
          <a:custGeom>
            <a:avLst/>
            <a:gdLst/>
            <a:ahLst/>
            <a:cxnLst/>
            <a:rect l="l" t="t" r="r" b="b"/>
            <a:pathLst>
              <a:path w="744324" h="342438">
                <a:moveTo>
                  <a:pt x="0" y="257091"/>
                </a:moveTo>
                <a:lnTo>
                  <a:pt x="4804" y="285366"/>
                </a:lnTo>
                <a:lnTo>
                  <a:pt x="18126" y="309643"/>
                </a:lnTo>
                <a:lnTo>
                  <a:pt x="38328" y="328286"/>
                </a:lnTo>
                <a:lnTo>
                  <a:pt x="63772" y="339661"/>
                </a:lnTo>
                <a:lnTo>
                  <a:pt x="85476" y="342438"/>
                </a:lnTo>
                <a:lnTo>
                  <a:pt x="658863" y="342438"/>
                </a:lnTo>
                <a:lnTo>
                  <a:pt x="687183" y="337639"/>
                </a:lnTo>
                <a:lnTo>
                  <a:pt x="711495" y="324334"/>
                </a:lnTo>
                <a:lnTo>
                  <a:pt x="730161" y="304159"/>
                </a:lnTo>
                <a:lnTo>
                  <a:pt x="741547" y="278750"/>
                </a:lnTo>
                <a:lnTo>
                  <a:pt x="744324" y="257091"/>
                </a:lnTo>
                <a:lnTo>
                  <a:pt x="744324" y="85346"/>
                </a:lnTo>
                <a:lnTo>
                  <a:pt x="739520" y="57069"/>
                </a:lnTo>
                <a:lnTo>
                  <a:pt x="726200" y="32791"/>
                </a:lnTo>
                <a:lnTo>
                  <a:pt x="706000" y="14147"/>
                </a:lnTo>
                <a:lnTo>
                  <a:pt x="680555" y="2774"/>
                </a:lnTo>
                <a:lnTo>
                  <a:pt x="658863" y="0"/>
                </a:lnTo>
                <a:lnTo>
                  <a:pt x="85476" y="0"/>
                </a:lnTo>
                <a:lnTo>
                  <a:pt x="57156" y="4797"/>
                </a:lnTo>
                <a:lnTo>
                  <a:pt x="32841" y="18100"/>
                </a:lnTo>
                <a:lnTo>
                  <a:pt x="14170" y="38272"/>
                </a:lnTo>
                <a:lnTo>
                  <a:pt x="2780" y="63678"/>
                </a:lnTo>
                <a:lnTo>
                  <a:pt x="0" y="85346"/>
                </a:lnTo>
                <a:lnTo>
                  <a:pt x="0" y="257091"/>
                </a:lnTo>
                <a:close/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1150" y="1039062"/>
            <a:ext cx="1625049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7000" y="1039062"/>
            <a:ext cx="1008223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tree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6017" y="1039062"/>
            <a:ext cx="179458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pattern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1355" y="1039062"/>
            <a:ext cx="2251187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examples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5031" y="1967665"/>
            <a:ext cx="560864" cy="41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40"/>
              </a:lnSpc>
              <a:spcBef>
                <a:spcPts val="52"/>
              </a:spcBef>
            </a:pPr>
            <a:r>
              <a:rPr sz="900" spc="-9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ampering</a:t>
            </a:r>
            <a:endParaRPr sz="900">
              <a:latin typeface="Segoe UI"/>
              <a:cs typeface="Segoe UI"/>
            </a:endParaRPr>
          </a:p>
          <a:p>
            <a:pPr marL="154420" marR="150877" algn="ctr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with</a:t>
            </a:r>
            <a:endParaRPr sz="900">
              <a:latin typeface="Segoe UI"/>
              <a:cs typeface="Segoe UI"/>
            </a:endParaRPr>
          </a:p>
          <a:p>
            <a:pPr marL="11520" marR="10370" algn="ctr">
              <a:lnSpc>
                <a:spcPts val="1075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data</a:t>
            </a:r>
            <a:r>
              <a:rPr sz="900" spc="-17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8511" y="3067759"/>
            <a:ext cx="549697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768" marR="91506" algn="ctr">
              <a:lnSpc>
                <a:spcPts val="1040"/>
              </a:lnSpc>
              <a:spcBef>
                <a:spcPts val="52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By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ass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ection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9170" y="3067759"/>
            <a:ext cx="448379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122" marR="1707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v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r>
              <a:rPr sz="900" spc="-5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-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ca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acity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5142" y="3135323"/>
            <a:ext cx="441769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088" marR="1707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By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ass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moni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9277" y="3340881"/>
            <a:ext cx="419092" cy="139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scheme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5037" y="3340881"/>
            <a:ext cx="396643" cy="139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failu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0463" y="3970651"/>
            <a:ext cx="549697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890" marR="119767" algn="ctr">
              <a:lnSpc>
                <a:spcPts val="1040"/>
              </a:lnSpc>
              <a:spcBef>
                <a:spcPts val="52"/>
              </a:spcBef>
            </a:pPr>
            <a:r>
              <a:rPr sz="900" spc="-19" dirty="0" smtClean="0">
                <a:solidFill>
                  <a:srgbClr val="363435"/>
                </a:solidFill>
                <a:latin typeface="Segoe UI"/>
                <a:cs typeface="Segoe UI"/>
              </a:rPr>
              <a:t>W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eak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ection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6473" y="3970651"/>
            <a:ext cx="549697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933" marR="181188" algn="ctr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No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ection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4135" y="3970637"/>
            <a:ext cx="433234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018" marR="123641" algn="ctr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No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moni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6151" y="3970627"/>
            <a:ext cx="441769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088" marR="1707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By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ass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moni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4880" y="3970651"/>
            <a:ext cx="664222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3651" marR="170704" algn="ctr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Other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failu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r>
              <a:rPr sz="900" spc="-29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mode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0870" y="4038220"/>
            <a:ext cx="408950" cy="139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Disca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7015" y="4544365"/>
            <a:ext cx="854983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Canonicalization</a:t>
            </a:r>
            <a:endParaRPr sz="900">
              <a:latin typeface="Segoe UI"/>
              <a:cs typeface="Segoe UI"/>
            </a:endParaRPr>
          </a:p>
          <a:p>
            <a:pPr marL="246382" marR="256400" algn="ctr">
              <a:lnSpc>
                <a:spcPts val="1075"/>
              </a:lnSpc>
              <a:spcBef>
                <a:spcPts val="1"/>
              </a:spcBef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failu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8350" y="4611934"/>
            <a:ext cx="668427" cy="139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Wra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ound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4273" y="5091505"/>
            <a:ext cx="560864" cy="548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40"/>
              </a:lnSpc>
              <a:spcBef>
                <a:spcPts val="52"/>
              </a:spcBef>
            </a:pPr>
            <a:r>
              <a:rPr sz="900" spc="-9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ampering</a:t>
            </a:r>
            <a:endParaRPr sz="900">
              <a:latin typeface="Segoe UI"/>
              <a:cs typeface="Segoe UI"/>
            </a:endParaRPr>
          </a:p>
          <a:p>
            <a:pPr marL="154420" marR="150877" algn="ctr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with</a:t>
            </a:r>
            <a:endParaRPr sz="900">
              <a:latin typeface="Segoe UI"/>
              <a:cs typeface="Segoe UI"/>
            </a:endParaRPr>
          </a:p>
          <a:p>
            <a:pPr marL="60863" marR="58231" algn="ctr">
              <a:lnSpc>
                <a:spcPts val="1075"/>
              </a:lnSpc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moni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endParaRPr sz="900">
              <a:latin typeface="Segoe UI"/>
              <a:cs typeface="Segoe UI"/>
            </a:endParaRPr>
          </a:p>
          <a:p>
            <a:pPr marL="75108" marR="72931" algn="ctr">
              <a:lnSpc>
                <a:spcPts val="1075"/>
              </a:lnSpc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ocess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972" y="5130625"/>
            <a:ext cx="609409" cy="41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EoP</a:t>
            </a:r>
            <a:r>
              <a:rPr sz="900" spc="-14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against</a:t>
            </a:r>
            <a:endParaRPr sz="900">
              <a:latin typeface="Segoe UI"/>
              <a:cs typeface="Segoe UI"/>
            </a:endParaRPr>
          </a:p>
          <a:p>
            <a:pPr marL="79096" marR="88543" algn="ctr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moni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endParaRPr sz="900">
              <a:latin typeface="Segoe UI"/>
              <a:cs typeface="Segoe UI"/>
            </a:endParaRPr>
          </a:p>
          <a:p>
            <a:pPr marL="93341" marR="103243" algn="ctr">
              <a:lnSpc>
                <a:spcPts val="1075"/>
              </a:lnSpc>
            </a:pPr>
            <a:r>
              <a:rPr sz="900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900" spc="-9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ocess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430" y="5880786"/>
            <a:ext cx="724618" cy="27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40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Extra-moni</a:t>
            </a:r>
            <a:r>
              <a:rPr sz="900" spc="-4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or</a:t>
            </a:r>
            <a:endParaRPr sz="900">
              <a:latin typeface="Segoe UI"/>
              <a:cs typeface="Segoe UI"/>
            </a:endParaRPr>
          </a:p>
          <a:p>
            <a:pPr marL="182454" marR="190191" algn="ctr">
              <a:lnSpc>
                <a:spcPts val="1075"/>
              </a:lnSpc>
              <a:spcBef>
                <a:spcPts val="1"/>
              </a:spcBef>
            </a:pPr>
            <a:r>
              <a:rPr sz="900" spc="0" dirty="0" smtClean="0">
                <a:solidFill>
                  <a:srgbClr val="363435"/>
                </a:solidFill>
                <a:latin typeface="Segoe UI"/>
                <a:cs typeface="Segoe UI"/>
              </a:rPr>
              <a:t>access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8946" y="6304614"/>
            <a:ext cx="25922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39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150" y="1039062"/>
            <a:ext cx="7467600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Security </a:t>
            </a: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Goal</a:t>
            </a:r>
            <a:r>
              <a:rPr lang="en-GB"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</a:t>
            </a: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 </a:t>
            </a: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vs Requirements</a:t>
            </a:r>
            <a:endParaRPr sz="35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150" y="17920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50" y="1792045"/>
            <a:ext cx="6793153" cy="401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948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Functional requirement</a:t>
            </a:r>
            <a:endParaRPr sz="2400">
              <a:latin typeface="Georgia"/>
              <a:cs typeface="Georgia"/>
            </a:endParaRPr>
          </a:p>
          <a:p>
            <a:pPr marL="126999">
              <a:lnSpc>
                <a:spcPct val="95825"/>
              </a:lnSpc>
              <a:spcBef>
                <a:spcPts val="1669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000" spc="12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System must provide a function to </a:t>
            </a:r>
            <a:r>
              <a:rPr sz="2000" b="1" spc="0" dirty="0" smtClean="0">
                <a:solidFill>
                  <a:srgbClr val="404D54"/>
                </a:solidFill>
                <a:latin typeface="Georgia"/>
                <a:cs typeface="Georgia"/>
              </a:rPr>
              <a:t>retrieve personnel</a:t>
            </a:r>
            <a:endParaRPr sz="2000">
              <a:latin typeface="Georgia"/>
              <a:cs typeface="Georgia"/>
            </a:endParaRPr>
          </a:p>
          <a:p>
            <a:pPr marL="12700" marR="51948">
              <a:lnSpc>
                <a:spcPct val="94685"/>
              </a:lnSpc>
              <a:spcBef>
                <a:spcPts val="1360"/>
              </a:spcBef>
            </a:pP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Threat scenario</a:t>
            </a:r>
            <a:endParaRPr sz="2400">
              <a:latin typeface="Georgia"/>
              <a:cs typeface="Georgia"/>
            </a:endParaRPr>
          </a:p>
          <a:p>
            <a:pPr marL="126999" marR="51948">
              <a:lnSpc>
                <a:spcPct val="95825"/>
              </a:lnSpc>
              <a:spcBef>
                <a:spcPts val="1897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000" spc="12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Snoopy employee checks colleague’s paycheck</a:t>
            </a:r>
            <a:endParaRPr sz="2000">
              <a:latin typeface="Georgia"/>
              <a:cs typeface="Georgia"/>
            </a:endParaRPr>
          </a:p>
          <a:p>
            <a:pPr marL="12700" marR="51948">
              <a:lnSpc>
                <a:spcPct val="94685"/>
              </a:lnSpc>
              <a:spcBef>
                <a:spcPts val="1360"/>
              </a:spcBef>
            </a:pP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Security goal</a:t>
            </a:r>
            <a:endParaRPr sz="2400">
              <a:latin typeface="Georgia"/>
              <a:cs typeface="Georgia"/>
            </a:endParaRPr>
          </a:p>
          <a:p>
            <a:pPr marL="126999" marR="51948">
              <a:lnSpc>
                <a:spcPct val="95825"/>
              </a:lnSpc>
              <a:spcBef>
                <a:spcPts val="1897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000" spc="12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Protect </a:t>
            </a:r>
            <a:r>
              <a:rPr sz="2000" b="1" spc="0" dirty="0" smtClean="0">
                <a:solidFill>
                  <a:srgbClr val="404D54"/>
                </a:solidFill>
                <a:latin typeface="Georgia"/>
                <a:cs typeface="Georgia"/>
              </a:rPr>
              <a:t>personnel info </a:t>
            </a: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from </a:t>
            </a:r>
            <a:r>
              <a:rPr sz="2000" b="1" spc="0" dirty="0" smtClean="0">
                <a:solidFill>
                  <a:srgbClr val="404D54"/>
                </a:solidFill>
                <a:latin typeface="Georgia"/>
                <a:cs typeface="Georgia"/>
              </a:rPr>
              <a:t>confidentiality</a:t>
            </a:r>
            <a:r>
              <a:rPr sz="2000" b="1" spc="-19" dirty="0" smtClean="0">
                <a:solidFill>
                  <a:srgbClr val="404D54"/>
                </a:solidFill>
                <a:latin typeface="Georgia"/>
                <a:cs typeface="Georgia"/>
              </a:rPr>
              <a:t> </a:t>
            </a: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harm</a:t>
            </a:r>
            <a:endParaRPr sz="2000">
              <a:latin typeface="Georgia"/>
              <a:cs typeface="Georgia"/>
            </a:endParaRPr>
          </a:p>
          <a:p>
            <a:pPr marL="12700" marR="51948">
              <a:lnSpc>
                <a:spcPct val="94685"/>
              </a:lnSpc>
              <a:spcBef>
                <a:spcPts val="1260"/>
              </a:spcBef>
            </a:pP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Security requirement</a:t>
            </a:r>
            <a:endParaRPr sz="2400">
              <a:latin typeface="Georgia"/>
              <a:cs typeface="Georgia"/>
            </a:endParaRPr>
          </a:p>
          <a:p>
            <a:pPr marL="126999" marR="51948">
              <a:lnSpc>
                <a:spcPct val="95825"/>
              </a:lnSpc>
              <a:spcBef>
                <a:spcPts val="1897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000" spc="12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404D54"/>
                </a:solidFill>
                <a:latin typeface="Georgia"/>
                <a:cs typeface="Georgia"/>
              </a:rPr>
              <a:t>Only</a:t>
            </a:r>
            <a:r>
              <a:rPr sz="2000" b="1" spc="-19" dirty="0" smtClean="0">
                <a:solidFill>
                  <a:srgbClr val="404D54"/>
                </a:solidFill>
                <a:latin typeface="Georgia"/>
                <a:cs typeface="Georgia"/>
              </a:rPr>
              <a:t> </a:t>
            </a: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HR people can use the above functionality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4336" y="2366443"/>
            <a:ext cx="58984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404D54"/>
                </a:solidFill>
                <a:latin typeface="Georgia"/>
                <a:cs typeface="Georgia"/>
              </a:rPr>
              <a:t>info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150" y="28334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38875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50" y="49289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5730" y="6304614"/>
            <a:ext cx="152516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6425" y="2853053"/>
            <a:ext cx="0" cy="427737"/>
          </a:xfrm>
          <a:custGeom>
            <a:avLst/>
            <a:gdLst/>
            <a:ahLst/>
            <a:cxnLst/>
            <a:rect l="l" t="t" r="r" b="b"/>
            <a:pathLst>
              <a:path h="427737">
                <a:moveTo>
                  <a:pt x="0" y="0"/>
                </a:moveTo>
                <a:lnTo>
                  <a:pt x="0" y="427737"/>
                </a:lnTo>
              </a:path>
            </a:pathLst>
          </a:custGeom>
          <a:ln w="17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5358" y="3271713"/>
            <a:ext cx="61920" cy="53727"/>
          </a:xfrm>
          <a:custGeom>
            <a:avLst/>
            <a:gdLst/>
            <a:ahLst/>
            <a:cxnLst/>
            <a:rect l="l" t="t" r="r" b="b"/>
            <a:pathLst>
              <a:path w="61920" h="53727">
                <a:moveTo>
                  <a:pt x="0" y="0"/>
                </a:moveTo>
                <a:lnTo>
                  <a:pt x="30960" y="53727"/>
                </a:lnTo>
                <a:lnTo>
                  <a:pt x="61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85413" y="2384256"/>
            <a:ext cx="1187379" cy="899288"/>
          </a:xfrm>
          <a:custGeom>
            <a:avLst/>
            <a:gdLst/>
            <a:ahLst/>
            <a:cxnLst/>
            <a:rect l="l" t="t" r="r" b="b"/>
            <a:pathLst>
              <a:path w="1187379" h="899288">
                <a:moveTo>
                  <a:pt x="0" y="0"/>
                </a:moveTo>
                <a:lnTo>
                  <a:pt x="1187379" y="899288"/>
                </a:lnTo>
              </a:path>
            </a:pathLst>
          </a:custGeom>
          <a:ln w="17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46833" y="3253412"/>
            <a:ext cx="61442" cy="57138"/>
          </a:xfrm>
          <a:custGeom>
            <a:avLst/>
            <a:gdLst/>
            <a:ahLst/>
            <a:cxnLst/>
            <a:rect l="l" t="t" r="r" b="b"/>
            <a:pathLst>
              <a:path w="61442" h="57138">
                <a:moveTo>
                  <a:pt x="0" y="49480"/>
                </a:moveTo>
                <a:lnTo>
                  <a:pt x="61442" y="57138"/>
                </a:lnTo>
                <a:lnTo>
                  <a:pt x="37326" y="0"/>
                </a:lnTo>
                <a:lnTo>
                  <a:pt x="0" y="49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33746" y="2384256"/>
            <a:ext cx="1153848" cy="899288"/>
          </a:xfrm>
          <a:custGeom>
            <a:avLst/>
            <a:gdLst/>
            <a:ahLst/>
            <a:cxnLst/>
            <a:rect l="l" t="t" r="r" b="b"/>
            <a:pathLst>
              <a:path w="1153848" h="899288">
                <a:moveTo>
                  <a:pt x="1153848" y="0"/>
                </a:moveTo>
                <a:lnTo>
                  <a:pt x="0" y="899288"/>
                </a:lnTo>
              </a:path>
            </a:pathLst>
          </a:custGeom>
          <a:ln w="17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98530" y="3253412"/>
            <a:ext cx="61334" cy="57476"/>
          </a:xfrm>
          <a:custGeom>
            <a:avLst/>
            <a:gdLst/>
            <a:ahLst/>
            <a:cxnLst/>
            <a:rect l="l" t="t" r="r" b="b"/>
            <a:pathLst>
              <a:path w="61334" h="57476">
                <a:moveTo>
                  <a:pt x="23317" y="0"/>
                </a:moveTo>
                <a:lnTo>
                  <a:pt x="0" y="57476"/>
                </a:lnTo>
                <a:lnTo>
                  <a:pt x="61334" y="48966"/>
                </a:lnTo>
                <a:lnTo>
                  <a:pt x="23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8882" y="3133432"/>
            <a:ext cx="1071076" cy="1073190"/>
          </a:xfrm>
          <a:custGeom>
            <a:avLst/>
            <a:gdLst/>
            <a:ahLst/>
            <a:cxnLst/>
            <a:rect l="l" t="t" r="r" b="b"/>
            <a:pathLst>
              <a:path w="1071076" h="1073190">
                <a:moveTo>
                  <a:pt x="1071076" y="536595"/>
                </a:moveTo>
                <a:lnTo>
                  <a:pt x="1069300" y="492588"/>
                </a:lnTo>
                <a:lnTo>
                  <a:pt x="1064067" y="449561"/>
                </a:lnTo>
                <a:lnTo>
                  <a:pt x="1055512" y="407651"/>
                </a:lnTo>
                <a:lnTo>
                  <a:pt x="1043775" y="366997"/>
                </a:lnTo>
                <a:lnTo>
                  <a:pt x="1028993" y="327736"/>
                </a:lnTo>
                <a:lnTo>
                  <a:pt x="1011303" y="290007"/>
                </a:lnTo>
                <a:lnTo>
                  <a:pt x="990844" y="253948"/>
                </a:lnTo>
                <a:lnTo>
                  <a:pt x="967753" y="219697"/>
                </a:lnTo>
                <a:lnTo>
                  <a:pt x="942168" y="187392"/>
                </a:lnTo>
                <a:lnTo>
                  <a:pt x="914226" y="157172"/>
                </a:lnTo>
                <a:lnTo>
                  <a:pt x="884067" y="129174"/>
                </a:lnTo>
                <a:lnTo>
                  <a:pt x="851827" y="103537"/>
                </a:lnTo>
                <a:lnTo>
                  <a:pt x="817644" y="80398"/>
                </a:lnTo>
                <a:lnTo>
                  <a:pt x="781656" y="59897"/>
                </a:lnTo>
                <a:lnTo>
                  <a:pt x="744000" y="42171"/>
                </a:lnTo>
                <a:lnTo>
                  <a:pt x="704816" y="27357"/>
                </a:lnTo>
                <a:lnTo>
                  <a:pt x="664239" y="15595"/>
                </a:lnTo>
                <a:lnTo>
                  <a:pt x="622409" y="7023"/>
                </a:lnTo>
                <a:lnTo>
                  <a:pt x="579463" y="1778"/>
                </a:lnTo>
                <a:lnTo>
                  <a:pt x="535538" y="0"/>
                </a:lnTo>
                <a:lnTo>
                  <a:pt x="491618" y="1778"/>
                </a:lnTo>
                <a:lnTo>
                  <a:pt x="448676" y="7023"/>
                </a:lnTo>
                <a:lnTo>
                  <a:pt x="406848" y="15595"/>
                </a:lnTo>
                <a:lnTo>
                  <a:pt x="366274" y="27357"/>
                </a:lnTo>
                <a:lnTo>
                  <a:pt x="327091" y="42171"/>
                </a:lnTo>
                <a:lnTo>
                  <a:pt x="289436" y="59897"/>
                </a:lnTo>
                <a:lnTo>
                  <a:pt x="253448" y="80398"/>
                </a:lnTo>
                <a:lnTo>
                  <a:pt x="219265" y="103537"/>
                </a:lnTo>
                <a:lnTo>
                  <a:pt x="187023" y="129174"/>
                </a:lnTo>
                <a:lnTo>
                  <a:pt x="156863" y="157172"/>
                </a:lnTo>
                <a:lnTo>
                  <a:pt x="128920" y="187392"/>
                </a:lnTo>
                <a:lnTo>
                  <a:pt x="103333" y="219697"/>
                </a:lnTo>
                <a:lnTo>
                  <a:pt x="80240" y="253948"/>
                </a:lnTo>
                <a:lnTo>
                  <a:pt x="59779" y="290007"/>
                </a:lnTo>
                <a:lnTo>
                  <a:pt x="42088" y="327736"/>
                </a:lnTo>
                <a:lnTo>
                  <a:pt x="27304" y="366997"/>
                </a:lnTo>
                <a:lnTo>
                  <a:pt x="15565" y="407651"/>
                </a:lnTo>
                <a:lnTo>
                  <a:pt x="7009" y="449561"/>
                </a:lnTo>
                <a:lnTo>
                  <a:pt x="1775" y="492588"/>
                </a:lnTo>
                <a:lnTo>
                  <a:pt x="0" y="536595"/>
                </a:lnTo>
                <a:lnTo>
                  <a:pt x="1775" y="580604"/>
                </a:lnTo>
                <a:lnTo>
                  <a:pt x="7009" y="623633"/>
                </a:lnTo>
                <a:lnTo>
                  <a:pt x="15565" y="665544"/>
                </a:lnTo>
                <a:lnTo>
                  <a:pt x="27304" y="706200"/>
                </a:lnTo>
                <a:lnTo>
                  <a:pt x="42088" y="745461"/>
                </a:lnTo>
                <a:lnTo>
                  <a:pt x="59779" y="783191"/>
                </a:lnTo>
                <a:lnTo>
                  <a:pt x="80240" y="819250"/>
                </a:lnTo>
                <a:lnTo>
                  <a:pt x="103333" y="853500"/>
                </a:lnTo>
                <a:lnTo>
                  <a:pt x="128920" y="885805"/>
                </a:lnTo>
                <a:lnTo>
                  <a:pt x="156863" y="916024"/>
                </a:lnTo>
                <a:lnTo>
                  <a:pt x="187023" y="944022"/>
                </a:lnTo>
                <a:lnTo>
                  <a:pt x="219265" y="969658"/>
                </a:lnTo>
                <a:lnTo>
                  <a:pt x="253448" y="992795"/>
                </a:lnTo>
                <a:lnTo>
                  <a:pt x="289436" y="1013296"/>
                </a:lnTo>
                <a:lnTo>
                  <a:pt x="327091" y="1031022"/>
                </a:lnTo>
                <a:lnTo>
                  <a:pt x="366274" y="1045834"/>
                </a:lnTo>
                <a:lnTo>
                  <a:pt x="406848" y="1057595"/>
                </a:lnTo>
                <a:lnTo>
                  <a:pt x="448676" y="1066167"/>
                </a:lnTo>
                <a:lnTo>
                  <a:pt x="491618" y="1071411"/>
                </a:lnTo>
                <a:lnTo>
                  <a:pt x="535538" y="1073190"/>
                </a:lnTo>
                <a:lnTo>
                  <a:pt x="579463" y="1071411"/>
                </a:lnTo>
                <a:lnTo>
                  <a:pt x="622409" y="1066167"/>
                </a:lnTo>
                <a:lnTo>
                  <a:pt x="664239" y="1057595"/>
                </a:lnTo>
                <a:lnTo>
                  <a:pt x="704816" y="1045834"/>
                </a:lnTo>
                <a:lnTo>
                  <a:pt x="744000" y="1031022"/>
                </a:lnTo>
                <a:lnTo>
                  <a:pt x="781656" y="1013296"/>
                </a:lnTo>
                <a:lnTo>
                  <a:pt x="817644" y="992795"/>
                </a:lnTo>
                <a:lnTo>
                  <a:pt x="851827" y="969658"/>
                </a:lnTo>
                <a:lnTo>
                  <a:pt x="884067" y="944022"/>
                </a:lnTo>
                <a:lnTo>
                  <a:pt x="914226" y="916024"/>
                </a:lnTo>
                <a:lnTo>
                  <a:pt x="942168" y="885805"/>
                </a:lnTo>
                <a:lnTo>
                  <a:pt x="967753" y="853500"/>
                </a:lnTo>
                <a:lnTo>
                  <a:pt x="990844" y="819250"/>
                </a:lnTo>
                <a:lnTo>
                  <a:pt x="1011303" y="783191"/>
                </a:lnTo>
                <a:lnTo>
                  <a:pt x="1028993" y="745461"/>
                </a:lnTo>
                <a:lnTo>
                  <a:pt x="1043775" y="706200"/>
                </a:lnTo>
                <a:lnTo>
                  <a:pt x="1055512" y="665544"/>
                </a:lnTo>
                <a:lnTo>
                  <a:pt x="1064067" y="623633"/>
                </a:lnTo>
                <a:lnTo>
                  <a:pt x="1069300" y="580604"/>
                </a:lnTo>
                <a:lnTo>
                  <a:pt x="1071076" y="536595"/>
                </a:lnTo>
                <a:close/>
              </a:path>
            </a:pathLst>
          </a:custGeom>
          <a:solidFill>
            <a:srgbClr val="D6D6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68882" y="3133432"/>
            <a:ext cx="1071075" cy="1073190"/>
          </a:xfrm>
          <a:custGeom>
            <a:avLst/>
            <a:gdLst/>
            <a:ahLst/>
            <a:cxnLst/>
            <a:rect l="l" t="t" r="r" b="b"/>
            <a:pathLst>
              <a:path w="1071075" h="1073190">
                <a:moveTo>
                  <a:pt x="1071075" y="536595"/>
                </a:moveTo>
                <a:lnTo>
                  <a:pt x="1069300" y="580604"/>
                </a:lnTo>
                <a:lnTo>
                  <a:pt x="1064066" y="623633"/>
                </a:lnTo>
                <a:lnTo>
                  <a:pt x="1055512" y="665544"/>
                </a:lnTo>
                <a:lnTo>
                  <a:pt x="1043775" y="706200"/>
                </a:lnTo>
                <a:lnTo>
                  <a:pt x="1028992" y="745461"/>
                </a:lnTo>
                <a:lnTo>
                  <a:pt x="1011303" y="783191"/>
                </a:lnTo>
                <a:lnTo>
                  <a:pt x="990843" y="819250"/>
                </a:lnTo>
                <a:lnTo>
                  <a:pt x="967752" y="853500"/>
                </a:lnTo>
                <a:lnTo>
                  <a:pt x="942167" y="885805"/>
                </a:lnTo>
                <a:lnTo>
                  <a:pt x="914226" y="916025"/>
                </a:lnTo>
                <a:lnTo>
                  <a:pt x="884066" y="944022"/>
                </a:lnTo>
                <a:lnTo>
                  <a:pt x="851826" y="969658"/>
                </a:lnTo>
                <a:lnTo>
                  <a:pt x="817643" y="992796"/>
                </a:lnTo>
                <a:lnTo>
                  <a:pt x="781655" y="1013296"/>
                </a:lnTo>
                <a:lnTo>
                  <a:pt x="744000" y="1031022"/>
                </a:lnTo>
                <a:lnTo>
                  <a:pt x="704815" y="1045834"/>
                </a:lnTo>
                <a:lnTo>
                  <a:pt x="664239" y="1057595"/>
                </a:lnTo>
                <a:lnTo>
                  <a:pt x="622408" y="1066167"/>
                </a:lnTo>
                <a:lnTo>
                  <a:pt x="579462" y="1071412"/>
                </a:lnTo>
                <a:lnTo>
                  <a:pt x="535537" y="1073190"/>
                </a:lnTo>
                <a:lnTo>
                  <a:pt x="491618" y="1071412"/>
                </a:lnTo>
                <a:lnTo>
                  <a:pt x="448675" y="1066167"/>
                </a:lnTo>
                <a:lnTo>
                  <a:pt x="406848" y="1057595"/>
                </a:lnTo>
                <a:lnTo>
                  <a:pt x="366274" y="1045834"/>
                </a:lnTo>
                <a:lnTo>
                  <a:pt x="327090" y="1031022"/>
                </a:lnTo>
                <a:lnTo>
                  <a:pt x="289436" y="1013296"/>
                </a:lnTo>
                <a:lnTo>
                  <a:pt x="253448" y="992796"/>
                </a:lnTo>
                <a:lnTo>
                  <a:pt x="219264" y="969658"/>
                </a:lnTo>
                <a:lnTo>
                  <a:pt x="187023" y="944022"/>
                </a:lnTo>
                <a:lnTo>
                  <a:pt x="156862" y="916025"/>
                </a:lnTo>
                <a:lnTo>
                  <a:pt x="128920" y="885805"/>
                </a:lnTo>
                <a:lnTo>
                  <a:pt x="103333" y="853500"/>
                </a:lnTo>
                <a:lnTo>
                  <a:pt x="80240" y="819250"/>
                </a:lnTo>
                <a:lnTo>
                  <a:pt x="59779" y="783191"/>
                </a:lnTo>
                <a:lnTo>
                  <a:pt x="42087" y="745461"/>
                </a:lnTo>
                <a:lnTo>
                  <a:pt x="27303" y="706200"/>
                </a:lnTo>
                <a:lnTo>
                  <a:pt x="15565" y="665544"/>
                </a:lnTo>
                <a:lnTo>
                  <a:pt x="7009" y="623633"/>
                </a:lnTo>
                <a:lnTo>
                  <a:pt x="1775" y="580604"/>
                </a:lnTo>
                <a:lnTo>
                  <a:pt x="0" y="536595"/>
                </a:lnTo>
                <a:lnTo>
                  <a:pt x="1775" y="492588"/>
                </a:lnTo>
                <a:lnTo>
                  <a:pt x="7009" y="449561"/>
                </a:lnTo>
                <a:lnTo>
                  <a:pt x="15565" y="407651"/>
                </a:lnTo>
                <a:lnTo>
                  <a:pt x="27303" y="366997"/>
                </a:lnTo>
                <a:lnTo>
                  <a:pt x="42087" y="327736"/>
                </a:lnTo>
                <a:lnTo>
                  <a:pt x="59779" y="290007"/>
                </a:lnTo>
                <a:lnTo>
                  <a:pt x="80240" y="253948"/>
                </a:lnTo>
                <a:lnTo>
                  <a:pt x="103333" y="219697"/>
                </a:lnTo>
                <a:lnTo>
                  <a:pt x="128920" y="187392"/>
                </a:lnTo>
                <a:lnTo>
                  <a:pt x="156862" y="157172"/>
                </a:lnTo>
                <a:lnTo>
                  <a:pt x="187023" y="129174"/>
                </a:lnTo>
                <a:lnTo>
                  <a:pt x="219264" y="103537"/>
                </a:lnTo>
                <a:lnTo>
                  <a:pt x="253448" y="80399"/>
                </a:lnTo>
                <a:lnTo>
                  <a:pt x="289436" y="59897"/>
                </a:lnTo>
                <a:lnTo>
                  <a:pt x="327090" y="42171"/>
                </a:lnTo>
                <a:lnTo>
                  <a:pt x="366274" y="27357"/>
                </a:lnTo>
                <a:lnTo>
                  <a:pt x="406848" y="15596"/>
                </a:lnTo>
                <a:lnTo>
                  <a:pt x="448675" y="7023"/>
                </a:lnTo>
                <a:lnTo>
                  <a:pt x="491618" y="1778"/>
                </a:lnTo>
                <a:lnTo>
                  <a:pt x="535537" y="0"/>
                </a:lnTo>
                <a:lnTo>
                  <a:pt x="579462" y="1778"/>
                </a:lnTo>
                <a:lnTo>
                  <a:pt x="622408" y="7023"/>
                </a:lnTo>
                <a:lnTo>
                  <a:pt x="664239" y="15596"/>
                </a:lnTo>
                <a:lnTo>
                  <a:pt x="704815" y="27357"/>
                </a:lnTo>
                <a:lnTo>
                  <a:pt x="744000" y="42171"/>
                </a:lnTo>
                <a:lnTo>
                  <a:pt x="781655" y="59897"/>
                </a:lnTo>
                <a:lnTo>
                  <a:pt x="817643" y="80399"/>
                </a:lnTo>
                <a:lnTo>
                  <a:pt x="851826" y="103537"/>
                </a:lnTo>
                <a:lnTo>
                  <a:pt x="884066" y="129174"/>
                </a:lnTo>
                <a:lnTo>
                  <a:pt x="914226" y="157172"/>
                </a:lnTo>
                <a:lnTo>
                  <a:pt x="942167" y="187392"/>
                </a:lnTo>
                <a:lnTo>
                  <a:pt x="967752" y="219697"/>
                </a:lnTo>
                <a:lnTo>
                  <a:pt x="990843" y="253948"/>
                </a:lnTo>
                <a:lnTo>
                  <a:pt x="1011303" y="290007"/>
                </a:lnTo>
                <a:lnTo>
                  <a:pt x="1028992" y="327736"/>
                </a:lnTo>
                <a:lnTo>
                  <a:pt x="1043775" y="366997"/>
                </a:lnTo>
                <a:lnTo>
                  <a:pt x="1055512" y="407651"/>
                </a:lnTo>
                <a:lnTo>
                  <a:pt x="1064066" y="449561"/>
                </a:lnTo>
                <a:lnTo>
                  <a:pt x="1069300" y="492588"/>
                </a:lnTo>
                <a:lnTo>
                  <a:pt x="1071075" y="536595"/>
                </a:lnTo>
                <a:close/>
              </a:path>
            </a:pathLst>
          </a:custGeom>
          <a:ln w="177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58737" y="2384256"/>
            <a:ext cx="2428858" cy="1029164"/>
          </a:xfrm>
          <a:custGeom>
            <a:avLst/>
            <a:gdLst/>
            <a:ahLst/>
            <a:cxnLst/>
            <a:rect l="l" t="t" r="r" b="b"/>
            <a:pathLst>
              <a:path w="2428858" h="1029164">
                <a:moveTo>
                  <a:pt x="2428858" y="0"/>
                </a:moveTo>
                <a:lnTo>
                  <a:pt x="0" y="1029164"/>
                </a:lnTo>
              </a:path>
            </a:pathLst>
          </a:custGeom>
          <a:ln w="17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7652" y="3381227"/>
            <a:ext cx="61440" cy="57138"/>
          </a:xfrm>
          <a:custGeom>
            <a:avLst/>
            <a:gdLst/>
            <a:ahLst/>
            <a:cxnLst/>
            <a:rect l="l" t="t" r="r" b="b"/>
            <a:pathLst>
              <a:path w="61440" h="57138">
                <a:moveTo>
                  <a:pt x="37325" y="0"/>
                </a:moveTo>
                <a:lnTo>
                  <a:pt x="0" y="49498"/>
                </a:lnTo>
                <a:lnTo>
                  <a:pt x="61440" y="57138"/>
                </a:lnTo>
                <a:lnTo>
                  <a:pt x="37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64593" y="3369661"/>
            <a:ext cx="1043661" cy="600734"/>
          </a:xfrm>
          <a:custGeom>
            <a:avLst/>
            <a:gdLst/>
            <a:ahLst/>
            <a:cxnLst/>
            <a:rect l="l" t="t" r="r" b="b"/>
            <a:pathLst>
              <a:path w="1043661" h="600734">
                <a:moveTo>
                  <a:pt x="0" y="494079"/>
                </a:moveTo>
                <a:lnTo>
                  <a:pt x="8549" y="536037"/>
                </a:lnTo>
                <a:lnTo>
                  <a:pt x="31836" y="570161"/>
                </a:lnTo>
                <a:lnTo>
                  <a:pt x="66318" y="592902"/>
                </a:lnTo>
                <a:lnTo>
                  <a:pt x="106426" y="600734"/>
                </a:lnTo>
                <a:lnTo>
                  <a:pt x="937235" y="600734"/>
                </a:lnTo>
                <a:lnTo>
                  <a:pt x="979093" y="592167"/>
                </a:lnTo>
                <a:lnTo>
                  <a:pt x="1013145" y="568832"/>
                </a:lnTo>
                <a:lnTo>
                  <a:pt x="1035844" y="534276"/>
                </a:lnTo>
                <a:lnTo>
                  <a:pt x="1043661" y="494079"/>
                </a:lnTo>
                <a:lnTo>
                  <a:pt x="1043661" y="106636"/>
                </a:lnTo>
                <a:lnTo>
                  <a:pt x="1035108" y="64692"/>
                </a:lnTo>
                <a:lnTo>
                  <a:pt x="1011813" y="30572"/>
                </a:lnTo>
                <a:lnTo>
                  <a:pt x="977326" y="7829"/>
                </a:lnTo>
                <a:lnTo>
                  <a:pt x="937235" y="0"/>
                </a:lnTo>
                <a:lnTo>
                  <a:pt x="106426" y="0"/>
                </a:lnTo>
                <a:lnTo>
                  <a:pt x="64557" y="8570"/>
                </a:lnTo>
                <a:lnTo>
                  <a:pt x="30505" y="31910"/>
                </a:lnTo>
                <a:lnTo>
                  <a:pt x="7811" y="66466"/>
                </a:lnTo>
                <a:lnTo>
                  <a:pt x="0" y="106636"/>
                </a:lnTo>
                <a:lnTo>
                  <a:pt x="0" y="49407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64593" y="3369661"/>
            <a:ext cx="1043662" cy="600733"/>
          </a:xfrm>
          <a:custGeom>
            <a:avLst/>
            <a:gdLst/>
            <a:ahLst/>
            <a:cxnLst/>
            <a:rect l="l" t="t" r="r" b="b"/>
            <a:pathLst>
              <a:path w="1043662" h="600733">
                <a:moveTo>
                  <a:pt x="0" y="494079"/>
                </a:moveTo>
                <a:lnTo>
                  <a:pt x="8549" y="536037"/>
                </a:lnTo>
                <a:lnTo>
                  <a:pt x="31836" y="570161"/>
                </a:lnTo>
                <a:lnTo>
                  <a:pt x="66318" y="592902"/>
                </a:lnTo>
                <a:lnTo>
                  <a:pt x="106426" y="600733"/>
                </a:lnTo>
                <a:lnTo>
                  <a:pt x="937235" y="600733"/>
                </a:lnTo>
                <a:lnTo>
                  <a:pt x="979093" y="592167"/>
                </a:lnTo>
                <a:lnTo>
                  <a:pt x="1013145" y="568832"/>
                </a:lnTo>
                <a:lnTo>
                  <a:pt x="1035844" y="534276"/>
                </a:lnTo>
                <a:lnTo>
                  <a:pt x="1043662" y="494079"/>
                </a:lnTo>
                <a:lnTo>
                  <a:pt x="1043662" y="106636"/>
                </a:lnTo>
                <a:lnTo>
                  <a:pt x="1035109" y="64693"/>
                </a:lnTo>
                <a:lnTo>
                  <a:pt x="1011814" y="30572"/>
                </a:lnTo>
                <a:lnTo>
                  <a:pt x="977326" y="7829"/>
                </a:lnTo>
                <a:lnTo>
                  <a:pt x="937235" y="0"/>
                </a:lnTo>
                <a:lnTo>
                  <a:pt x="106426" y="0"/>
                </a:lnTo>
                <a:lnTo>
                  <a:pt x="64558" y="8570"/>
                </a:lnTo>
                <a:lnTo>
                  <a:pt x="30505" y="31910"/>
                </a:lnTo>
                <a:lnTo>
                  <a:pt x="7811" y="66466"/>
                </a:lnTo>
                <a:lnTo>
                  <a:pt x="0" y="106636"/>
                </a:lnTo>
                <a:lnTo>
                  <a:pt x="0" y="494079"/>
                </a:lnTo>
                <a:close/>
              </a:path>
            </a:pathLst>
          </a:custGeom>
          <a:ln w="177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54255" y="1851783"/>
            <a:ext cx="1064319" cy="1066421"/>
          </a:xfrm>
          <a:custGeom>
            <a:avLst/>
            <a:gdLst/>
            <a:ahLst/>
            <a:cxnLst/>
            <a:rect l="l" t="t" r="r" b="b"/>
            <a:pathLst>
              <a:path w="1064319" h="1066421">
                <a:moveTo>
                  <a:pt x="1064319" y="533219"/>
                </a:moveTo>
                <a:lnTo>
                  <a:pt x="1062555" y="489487"/>
                </a:lnTo>
                <a:lnTo>
                  <a:pt x="1057354" y="446729"/>
                </a:lnTo>
                <a:lnTo>
                  <a:pt x="1048854" y="405081"/>
                </a:lnTo>
                <a:lnTo>
                  <a:pt x="1037191" y="364682"/>
                </a:lnTo>
                <a:lnTo>
                  <a:pt x="1022501" y="325667"/>
                </a:lnTo>
                <a:lnTo>
                  <a:pt x="1004923" y="288175"/>
                </a:lnTo>
                <a:lnTo>
                  <a:pt x="984593" y="252343"/>
                </a:lnTo>
                <a:lnTo>
                  <a:pt x="961647" y="218308"/>
                </a:lnTo>
                <a:lnTo>
                  <a:pt x="936224" y="186207"/>
                </a:lnTo>
                <a:lnTo>
                  <a:pt x="908459" y="156177"/>
                </a:lnTo>
                <a:lnTo>
                  <a:pt x="878490" y="128356"/>
                </a:lnTo>
                <a:lnTo>
                  <a:pt x="846453" y="102881"/>
                </a:lnTo>
                <a:lnTo>
                  <a:pt x="812486" y="79889"/>
                </a:lnTo>
                <a:lnTo>
                  <a:pt x="776726" y="59517"/>
                </a:lnTo>
                <a:lnTo>
                  <a:pt x="739309" y="41903"/>
                </a:lnTo>
                <a:lnTo>
                  <a:pt x="700372" y="27184"/>
                </a:lnTo>
                <a:lnTo>
                  <a:pt x="660053" y="15496"/>
                </a:lnTo>
                <a:lnTo>
                  <a:pt x="618488" y="6979"/>
                </a:lnTo>
                <a:lnTo>
                  <a:pt x="575814" y="1767"/>
                </a:lnTo>
                <a:lnTo>
                  <a:pt x="532169" y="0"/>
                </a:lnTo>
                <a:lnTo>
                  <a:pt x="488526" y="1767"/>
                </a:lnTo>
                <a:lnTo>
                  <a:pt x="445853" y="6979"/>
                </a:lnTo>
                <a:lnTo>
                  <a:pt x="404289" y="15496"/>
                </a:lnTo>
                <a:lnTo>
                  <a:pt x="363970" y="27184"/>
                </a:lnTo>
                <a:lnTo>
                  <a:pt x="325033" y="41903"/>
                </a:lnTo>
                <a:lnTo>
                  <a:pt x="287616" y="59517"/>
                </a:lnTo>
                <a:lnTo>
                  <a:pt x="251854" y="79889"/>
                </a:lnTo>
                <a:lnTo>
                  <a:pt x="217886" y="102881"/>
                </a:lnTo>
                <a:lnTo>
                  <a:pt x="185847" y="128356"/>
                </a:lnTo>
                <a:lnTo>
                  <a:pt x="155876" y="156177"/>
                </a:lnTo>
                <a:lnTo>
                  <a:pt x="128109" y="186207"/>
                </a:lnTo>
                <a:lnTo>
                  <a:pt x="102683" y="218308"/>
                </a:lnTo>
                <a:lnTo>
                  <a:pt x="79736" y="252343"/>
                </a:lnTo>
                <a:lnTo>
                  <a:pt x="59403" y="288175"/>
                </a:lnTo>
                <a:lnTo>
                  <a:pt x="41823" y="325667"/>
                </a:lnTo>
                <a:lnTo>
                  <a:pt x="27132" y="364682"/>
                </a:lnTo>
                <a:lnTo>
                  <a:pt x="15467" y="405081"/>
                </a:lnTo>
                <a:lnTo>
                  <a:pt x="6965" y="446729"/>
                </a:lnTo>
                <a:lnTo>
                  <a:pt x="1764" y="489487"/>
                </a:lnTo>
                <a:lnTo>
                  <a:pt x="0" y="533219"/>
                </a:lnTo>
                <a:lnTo>
                  <a:pt x="1764" y="576949"/>
                </a:lnTo>
                <a:lnTo>
                  <a:pt x="6965" y="619705"/>
                </a:lnTo>
                <a:lnTo>
                  <a:pt x="15467" y="661350"/>
                </a:lnTo>
                <a:lnTo>
                  <a:pt x="27132" y="701748"/>
                </a:lnTo>
                <a:lnTo>
                  <a:pt x="41823" y="740761"/>
                </a:lnTo>
                <a:lnTo>
                  <a:pt x="59403" y="778251"/>
                </a:lnTo>
                <a:lnTo>
                  <a:pt x="79736" y="814082"/>
                </a:lnTo>
                <a:lnTo>
                  <a:pt x="102683" y="848117"/>
                </a:lnTo>
                <a:lnTo>
                  <a:pt x="128109" y="880217"/>
                </a:lnTo>
                <a:lnTo>
                  <a:pt x="155876" y="910246"/>
                </a:lnTo>
                <a:lnTo>
                  <a:pt x="185847" y="938066"/>
                </a:lnTo>
                <a:lnTo>
                  <a:pt x="217886" y="963541"/>
                </a:lnTo>
                <a:lnTo>
                  <a:pt x="251854" y="986533"/>
                </a:lnTo>
                <a:lnTo>
                  <a:pt x="287616" y="1006904"/>
                </a:lnTo>
                <a:lnTo>
                  <a:pt x="325033" y="1024518"/>
                </a:lnTo>
                <a:lnTo>
                  <a:pt x="363970" y="1039237"/>
                </a:lnTo>
                <a:lnTo>
                  <a:pt x="404289" y="1050924"/>
                </a:lnTo>
                <a:lnTo>
                  <a:pt x="445853" y="1059442"/>
                </a:lnTo>
                <a:lnTo>
                  <a:pt x="488526" y="1064653"/>
                </a:lnTo>
                <a:lnTo>
                  <a:pt x="532169" y="1066421"/>
                </a:lnTo>
                <a:lnTo>
                  <a:pt x="575814" y="1064653"/>
                </a:lnTo>
                <a:lnTo>
                  <a:pt x="618488" y="1059442"/>
                </a:lnTo>
                <a:lnTo>
                  <a:pt x="660053" y="1050924"/>
                </a:lnTo>
                <a:lnTo>
                  <a:pt x="700372" y="1039237"/>
                </a:lnTo>
                <a:lnTo>
                  <a:pt x="739309" y="1024518"/>
                </a:lnTo>
                <a:lnTo>
                  <a:pt x="776726" y="1006904"/>
                </a:lnTo>
                <a:lnTo>
                  <a:pt x="812486" y="986533"/>
                </a:lnTo>
                <a:lnTo>
                  <a:pt x="846453" y="963541"/>
                </a:lnTo>
                <a:lnTo>
                  <a:pt x="878490" y="938066"/>
                </a:lnTo>
                <a:lnTo>
                  <a:pt x="908459" y="910246"/>
                </a:lnTo>
                <a:lnTo>
                  <a:pt x="936224" y="880217"/>
                </a:lnTo>
                <a:lnTo>
                  <a:pt x="961647" y="848117"/>
                </a:lnTo>
                <a:lnTo>
                  <a:pt x="984593" y="814082"/>
                </a:lnTo>
                <a:lnTo>
                  <a:pt x="1004923" y="778251"/>
                </a:lnTo>
                <a:lnTo>
                  <a:pt x="1022501" y="740761"/>
                </a:lnTo>
                <a:lnTo>
                  <a:pt x="1037191" y="701748"/>
                </a:lnTo>
                <a:lnTo>
                  <a:pt x="1048854" y="661350"/>
                </a:lnTo>
                <a:lnTo>
                  <a:pt x="1057354" y="619705"/>
                </a:lnTo>
                <a:lnTo>
                  <a:pt x="1062555" y="576949"/>
                </a:lnTo>
                <a:lnTo>
                  <a:pt x="1064319" y="53321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54255" y="1851783"/>
            <a:ext cx="1064320" cy="1066421"/>
          </a:xfrm>
          <a:custGeom>
            <a:avLst/>
            <a:gdLst/>
            <a:ahLst/>
            <a:cxnLst/>
            <a:rect l="l" t="t" r="r" b="b"/>
            <a:pathLst>
              <a:path w="1064320" h="1066421">
                <a:moveTo>
                  <a:pt x="1064320" y="533219"/>
                </a:moveTo>
                <a:lnTo>
                  <a:pt x="1062556" y="576949"/>
                </a:lnTo>
                <a:lnTo>
                  <a:pt x="1057355" y="619705"/>
                </a:lnTo>
                <a:lnTo>
                  <a:pt x="1048854" y="661350"/>
                </a:lnTo>
                <a:lnTo>
                  <a:pt x="1037191" y="701748"/>
                </a:lnTo>
                <a:lnTo>
                  <a:pt x="1022501" y="740761"/>
                </a:lnTo>
                <a:lnTo>
                  <a:pt x="1004923" y="778251"/>
                </a:lnTo>
                <a:lnTo>
                  <a:pt x="984593" y="814082"/>
                </a:lnTo>
                <a:lnTo>
                  <a:pt x="961647" y="848117"/>
                </a:lnTo>
                <a:lnTo>
                  <a:pt x="936223" y="880217"/>
                </a:lnTo>
                <a:lnTo>
                  <a:pt x="908459" y="910246"/>
                </a:lnTo>
                <a:lnTo>
                  <a:pt x="878489" y="938066"/>
                </a:lnTo>
                <a:lnTo>
                  <a:pt x="846453" y="963541"/>
                </a:lnTo>
                <a:lnTo>
                  <a:pt x="812486" y="986533"/>
                </a:lnTo>
                <a:lnTo>
                  <a:pt x="776725" y="1006904"/>
                </a:lnTo>
                <a:lnTo>
                  <a:pt x="739308" y="1024518"/>
                </a:lnTo>
                <a:lnTo>
                  <a:pt x="700372" y="1039237"/>
                </a:lnTo>
                <a:lnTo>
                  <a:pt x="660053" y="1050924"/>
                </a:lnTo>
                <a:lnTo>
                  <a:pt x="618488" y="1059442"/>
                </a:lnTo>
                <a:lnTo>
                  <a:pt x="575814" y="1064654"/>
                </a:lnTo>
                <a:lnTo>
                  <a:pt x="532168" y="1066421"/>
                </a:lnTo>
                <a:lnTo>
                  <a:pt x="488525" y="1064654"/>
                </a:lnTo>
                <a:lnTo>
                  <a:pt x="445853" y="1059442"/>
                </a:lnTo>
                <a:lnTo>
                  <a:pt x="404289" y="1050924"/>
                </a:lnTo>
                <a:lnTo>
                  <a:pt x="363970" y="1039237"/>
                </a:lnTo>
                <a:lnTo>
                  <a:pt x="325033" y="1024518"/>
                </a:lnTo>
                <a:lnTo>
                  <a:pt x="287615" y="1006904"/>
                </a:lnTo>
                <a:lnTo>
                  <a:pt x="251854" y="986533"/>
                </a:lnTo>
                <a:lnTo>
                  <a:pt x="217885" y="963541"/>
                </a:lnTo>
                <a:lnTo>
                  <a:pt x="185847" y="938066"/>
                </a:lnTo>
                <a:lnTo>
                  <a:pt x="155876" y="910246"/>
                </a:lnTo>
                <a:lnTo>
                  <a:pt x="128109" y="880217"/>
                </a:lnTo>
                <a:lnTo>
                  <a:pt x="102683" y="848117"/>
                </a:lnTo>
                <a:lnTo>
                  <a:pt x="79736" y="814082"/>
                </a:lnTo>
                <a:lnTo>
                  <a:pt x="59403" y="778251"/>
                </a:lnTo>
                <a:lnTo>
                  <a:pt x="41823" y="740761"/>
                </a:lnTo>
                <a:lnTo>
                  <a:pt x="27132" y="701748"/>
                </a:lnTo>
                <a:lnTo>
                  <a:pt x="15467" y="661350"/>
                </a:lnTo>
                <a:lnTo>
                  <a:pt x="6965" y="619705"/>
                </a:lnTo>
                <a:lnTo>
                  <a:pt x="1764" y="576949"/>
                </a:lnTo>
                <a:lnTo>
                  <a:pt x="0" y="533219"/>
                </a:lnTo>
                <a:lnTo>
                  <a:pt x="1764" y="489487"/>
                </a:lnTo>
                <a:lnTo>
                  <a:pt x="6965" y="446729"/>
                </a:lnTo>
                <a:lnTo>
                  <a:pt x="15467" y="405081"/>
                </a:lnTo>
                <a:lnTo>
                  <a:pt x="27132" y="364682"/>
                </a:lnTo>
                <a:lnTo>
                  <a:pt x="41823" y="325667"/>
                </a:lnTo>
                <a:lnTo>
                  <a:pt x="59403" y="288175"/>
                </a:lnTo>
                <a:lnTo>
                  <a:pt x="79736" y="252343"/>
                </a:lnTo>
                <a:lnTo>
                  <a:pt x="102683" y="218308"/>
                </a:lnTo>
                <a:lnTo>
                  <a:pt x="128109" y="186207"/>
                </a:lnTo>
                <a:lnTo>
                  <a:pt x="155876" y="156177"/>
                </a:lnTo>
                <a:lnTo>
                  <a:pt x="185847" y="128356"/>
                </a:lnTo>
                <a:lnTo>
                  <a:pt x="217885" y="102881"/>
                </a:lnTo>
                <a:lnTo>
                  <a:pt x="251854" y="79889"/>
                </a:lnTo>
                <a:lnTo>
                  <a:pt x="287615" y="59517"/>
                </a:lnTo>
                <a:lnTo>
                  <a:pt x="325033" y="41903"/>
                </a:lnTo>
                <a:lnTo>
                  <a:pt x="363970" y="27184"/>
                </a:lnTo>
                <a:lnTo>
                  <a:pt x="404289" y="15496"/>
                </a:lnTo>
                <a:lnTo>
                  <a:pt x="445853" y="6979"/>
                </a:lnTo>
                <a:lnTo>
                  <a:pt x="488525" y="1767"/>
                </a:lnTo>
                <a:lnTo>
                  <a:pt x="532168" y="0"/>
                </a:lnTo>
                <a:lnTo>
                  <a:pt x="575814" y="1767"/>
                </a:lnTo>
                <a:lnTo>
                  <a:pt x="618488" y="6979"/>
                </a:lnTo>
                <a:lnTo>
                  <a:pt x="660053" y="15496"/>
                </a:lnTo>
                <a:lnTo>
                  <a:pt x="700372" y="27184"/>
                </a:lnTo>
                <a:lnTo>
                  <a:pt x="739308" y="41903"/>
                </a:lnTo>
                <a:lnTo>
                  <a:pt x="776725" y="59517"/>
                </a:lnTo>
                <a:lnTo>
                  <a:pt x="812486" y="79889"/>
                </a:lnTo>
                <a:lnTo>
                  <a:pt x="846453" y="102881"/>
                </a:lnTo>
                <a:lnTo>
                  <a:pt x="878489" y="128356"/>
                </a:lnTo>
                <a:lnTo>
                  <a:pt x="908459" y="156177"/>
                </a:lnTo>
                <a:lnTo>
                  <a:pt x="936223" y="186207"/>
                </a:lnTo>
                <a:lnTo>
                  <a:pt x="961647" y="218308"/>
                </a:lnTo>
                <a:lnTo>
                  <a:pt x="984593" y="252343"/>
                </a:lnTo>
                <a:lnTo>
                  <a:pt x="1004923" y="288175"/>
                </a:lnTo>
                <a:lnTo>
                  <a:pt x="1022501" y="325667"/>
                </a:lnTo>
                <a:lnTo>
                  <a:pt x="1037191" y="364682"/>
                </a:lnTo>
                <a:lnTo>
                  <a:pt x="1048854" y="405081"/>
                </a:lnTo>
                <a:lnTo>
                  <a:pt x="1057355" y="446729"/>
                </a:lnTo>
                <a:lnTo>
                  <a:pt x="1062556" y="489487"/>
                </a:lnTo>
                <a:lnTo>
                  <a:pt x="1064320" y="533219"/>
                </a:lnTo>
                <a:close/>
              </a:path>
            </a:pathLst>
          </a:custGeom>
          <a:ln w="177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86425" y="3970395"/>
            <a:ext cx="0" cy="1040872"/>
          </a:xfrm>
          <a:custGeom>
            <a:avLst/>
            <a:gdLst/>
            <a:ahLst/>
            <a:cxnLst/>
            <a:rect l="l" t="t" r="r" b="b"/>
            <a:pathLst>
              <a:path h="1040872">
                <a:moveTo>
                  <a:pt x="0" y="0"/>
                </a:moveTo>
                <a:lnTo>
                  <a:pt x="0" y="1040872"/>
                </a:lnTo>
              </a:path>
            </a:pathLst>
          </a:custGeom>
          <a:ln w="17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55358" y="5002189"/>
            <a:ext cx="61920" cy="53726"/>
          </a:xfrm>
          <a:custGeom>
            <a:avLst/>
            <a:gdLst/>
            <a:ahLst/>
            <a:cxnLst/>
            <a:rect l="l" t="t" r="r" b="b"/>
            <a:pathLst>
              <a:path w="61920" h="53726">
                <a:moveTo>
                  <a:pt x="0" y="0"/>
                </a:moveTo>
                <a:lnTo>
                  <a:pt x="30960" y="53726"/>
                </a:lnTo>
                <a:lnTo>
                  <a:pt x="61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6833" y="3686018"/>
            <a:ext cx="624374" cy="772361"/>
          </a:xfrm>
          <a:custGeom>
            <a:avLst/>
            <a:gdLst/>
            <a:ahLst/>
            <a:cxnLst/>
            <a:rect l="l" t="t" r="r" b="b"/>
            <a:pathLst>
              <a:path w="624374" h="772361">
                <a:moveTo>
                  <a:pt x="0" y="0"/>
                </a:moveTo>
                <a:lnTo>
                  <a:pt x="624374" y="772361"/>
                </a:lnTo>
              </a:path>
            </a:pathLst>
          </a:custGeom>
          <a:ln w="177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65" y="4431889"/>
            <a:ext cx="57805" cy="61243"/>
          </a:xfrm>
          <a:custGeom>
            <a:avLst/>
            <a:gdLst/>
            <a:ahLst/>
            <a:cxnLst/>
            <a:rect l="l" t="t" r="r" b="b"/>
            <a:pathLst>
              <a:path w="57805" h="61243">
                <a:moveTo>
                  <a:pt x="0" y="39033"/>
                </a:moveTo>
                <a:lnTo>
                  <a:pt x="57805" y="61243"/>
                </a:lnTo>
                <a:lnTo>
                  <a:pt x="48106" y="0"/>
                </a:lnTo>
                <a:lnTo>
                  <a:pt x="0" y="39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2423" y="3686018"/>
            <a:ext cx="624409" cy="772361"/>
          </a:xfrm>
          <a:custGeom>
            <a:avLst/>
            <a:gdLst/>
            <a:ahLst/>
            <a:cxnLst/>
            <a:rect l="l" t="t" r="r" b="b"/>
            <a:pathLst>
              <a:path w="624409" h="772361">
                <a:moveTo>
                  <a:pt x="624409" y="0"/>
                </a:moveTo>
                <a:lnTo>
                  <a:pt x="0" y="772361"/>
                </a:lnTo>
              </a:path>
            </a:pathLst>
          </a:custGeom>
          <a:ln w="177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44300" y="4431765"/>
            <a:ext cx="57806" cy="61260"/>
          </a:xfrm>
          <a:custGeom>
            <a:avLst/>
            <a:gdLst/>
            <a:ahLst/>
            <a:cxnLst/>
            <a:rect l="l" t="t" r="r" b="b"/>
            <a:pathLst>
              <a:path w="57806" h="61260">
                <a:moveTo>
                  <a:pt x="9700" y="0"/>
                </a:moveTo>
                <a:lnTo>
                  <a:pt x="0" y="61260"/>
                </a:lnTo>
                <a:lnTo>
                  <a:pt x="57806" y="39052"/>
                </a:lnTo>
                <a:lnTo>
                  <a:pt x="9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74487" y="3369661"/>
            <a:ext cx="1043680" cy="600734"/>
          </a:xfrm>
          <a:custGeom>
            <a:avLst/>
            <a:gdLst/>
            <a:ahLst/>
            <a:cxnLst/>
            <a:rect l="l" t="t" r="r" b="b"/>
            <a:pathLst>
              <a:path w="1043680" h="600734">
                <a:moveTo>
                  <a:pt x="0" y="494079"/>
                </a:moveTo>
                <a:lnTo>
                  <a:pt x="8551" y="536037"/>
                </a:lnTo>
                <a:lnTo>
                  <a:pt x="31842" y="570160"/>
                </a:lnTo>
                <a:lnTo>
                  <a:pt x="66325" y="592902"/>
                </a:lnTo>
                <a:lnTo>
                  <a:pt x="106427" y="600734"/>
                </a:lnTo>
                <a:lnTo>
                  <a:pt x="937253" y="600734"/>
                </a:lnTo>
                <a:lnTo>
                  <a:pt x="979111" y="592167"/>
                </a:lnTo>
                <a:lnTo>
                  <a:pt x="1013163" y="568832"/>
                </a:lnTo>
                <a:lnTo>
                  <a:pt x="1035862" y="534276"/>
                </a:lnTo>
                <a:lnTo>
                  <a:pt x="1043680" y="494079"/>
                </a:lnTo>
                <a:lnTo>
                  <a:pt x="1043680" y="106636"/>
                </a:lnTo>
                <a:lnTo>
                  <a:pt x="1035127" y="64693"/>
                </a:lnTo>
                <a:lnTo>
                  <a:pt x="1011833" y="30572"/>
                </a:lnTo>
                <a:lnTo>
                  <a:pt x="977345" y="7829"/>
                </a:lnTo>
                <a:lnTo>
                  <a:pt x="937253" y="0"/>
                </a:lnTo>
                <a:lnTo>
                  <a:pt x="106427" y="0"/>
                </a:lnTo>
                <a:lnTo>
                  <a:pt x="64566" y="8570"/>
                </a:lnTo>
                <a:lnTo>
                  <a:pt x="30512" y="31910"/>
                </a:lnTo>
                <a:lnTo>
                  <a:pt x="7814" y="66466"/>
                </a:lnTo>
                <a:lnTo>
                  <a:pt x="0" y="106636"/>
                </a:lnTo>
                <a:lnTo>
                  <a:pt x="0" y="49407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74487" y="3369661"/>
            <a:ext cx="1043679" cy="600733"/>
          </a:xfrm>
          <a:custGeom>
            <a:avLst/>
            <a:gdLst/>
            <a:ahLst/>
            <a:cxnLst/>
            <a:rect l="l" t="t" r="r" b="b"/>
            <a:pathLst>
              <a:path w="1043679" h="600733">
                <a:moveTo>
                  <a:pt x="0" y="494079"/>
                </a:moveTo>
                <a:lnTo>
                  <a:pt x="8551" y="536037"/>
                </a:lnTo>
                <a:lnTo>
                  <a:pt x="31842" y="570161"/>
                </a:lnTo>
                <a:lnTo>
                  <a:pt x="66325" y="592902"/>
                </a:lnTo>
                <a:lnTo>
                  <a:pt x="106426" y="600733"/>
                </a:lnTo>
                <a:lnTo>
                  <a:pt x="937253" y="600733"/>
                </a:lnTo>
                <a:lnTo>
                  <a:pt x="979111" y="592167"/>
                </a:lnTo>
                <a:lnTo>
                  <a:pt x="1013163" y="568832"/>
                </a:lnTo>
                <a:lnTo>
                  <a:pt x="1035862" y="534276"/>
                </a:lnTo>
                <a:lnTo>
                  <a:pt x="1043679" y="494079"/>
                </a:lnTo>
                <a:lnTo>
                  <a:pt x="1043679" y="106636"/>
                </a:lnTo>
                <a:lnTo>
                  <a:pt x="1035126" y="64693"/>
                </a:lnTo>
                <a:lnTo>
                  <a:pt x="1011832" y="30572"/>
                </a:lnTo>
                <a:lnTo>
                  <a:pt x="977344" y="7829"/>
                </a:lnTo>
                <a:lnTo>
                  <a:pt x="937253" y="0"/>
                </a:lnTo>
                <a:lnTo>
                  <a:pt x="106426" y="0"/>
                </a:lnTo>
                <a:lnTo>
                  <a:pt x="64565" y="8570"/>
                </a:lnTo>
                <a:lnTo>
                  <a:pt x="30512" y="31910"/>
                </a:lnTo>
                <a:lnTo>
                  <a:pt x="7813" y="66466"/>
                </a:lnTo>
                <a:lnTo>
                  <a:pt x="0" y="106636"/>
                </a:lnTo>
                <a:lnTo>
                  <a:pt x="0" y="494079"/>
                </a:lnTo>
                <a:close/>
              </a:path>
            </a:pathLst>
          </a:custGeom>
          <a:ln w="177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4255" y="5098432"/>
            <a:ext cx="1064319" cy="1066421"/>
          </a:xfrm>
          <a:custGeom>
            <a:avLst/>
            <a:gdLst/>
            <a:ahLst/>
            <a:cxnLst/>
            <a:rect l="l" t="t" r="r" b="b"/>
            <a:pathLst>
              <a:path w="1064319" h="1066421">
                <a:moveTo>
                  <a:pt x="1064319" y="533219"/>
                </a:moveTo>
                <a:lnTo>
                  <a:pt x="1062555" y="489487"/>
                </a:lnTo>
                <a:lnTo>
                  <a:pt x="1057354" y="446728"/>
                </a:lnTo>
                <a:lnTo>
                  <a:pt x="1048854" y="405081"/>
                </a:lnTo>
                <a:lnTo>
                  <a:pt x="1037191" y="364681"/>
                </a:lnTo>
                <a:lnTo>
                  <a:pt x="1022501" y="325667"/>
                </a:lnTo>
                <a:lnTo>
                  <a:pt x="1004923" y="288175"/>
                </a:lnTo>
                <a:lnTo>
                  <a:pt x="984593" y="252343"/>
                </a:lnTo>
                <a:lnTo>
                  <a:pt x="961647" y="218308"/>
                </a:lnTo>
                <a:lnTo>
                  <a:pt x="936224" y="186207"/>
                </a:lnTo>
                <a:lnTo>
                  <a:pt x="908459" y="156177"/>
                </a:lnTo>
                <a:lnTo>
                  <a:pt x="878490" y="128356"/>
                </a:lnTo>
                <a:lnTo>
                  <a:pt x="846453" y="102881"/>
                </a:lnTo>
                <a:lnTo>
                  <a:pt x="812486" y="79889"/>
                </a:lnTo>
                <a:lnTo>
                  <a:pt x="776726" y="59517"/>
                </a:lnTo>
                <a:lnTo>
                  <a:pt x="739309" y="41903"/>
                </a:lnTo>
                <a:lnTo>
                  <a:pt x="700372" y="27184"/>
                </a:lnTo>
                <a:lnTo>
                  <a:pt x="660053" y="15496"/>
                </a:lnTo>
                <a:lnTo>
                  <a:pt x="618488" y="6979"/>
                </a:lnTo>
                <a:lnTo>
                  <a:pt x="575814" y="1767"/>
                </a:lnTo>
                <a:lnTo>
                  <a:pt x="532169" y="0"/>
                </a:lnTo>
                <a:lnTo>
                  <a:pt x="488526" y="1767"/>
                </a:lnTo>
                <a:lnTo>
                  <a:pt x="445853" y="6979"/>
                </a:lnTo>
                <a:lnTo>
                  <a:pt x="404289" y="15496"/>
                </a:lnTo>
                <a:lnTo>
                  <a:pt x="363970" y="27184"/>
                </a:lnTo>
                <a:lnTo>
                  <a:pt x="325033" y="41903"/>
                </a:lnTo>
                <a:lnTo>
                  <a:pt x="287616" y="59517"/>
                </a:lnTo>
                <a:lnTo>
                  <a:pt x="251854" y="79889"/>
                </a:lnTo>
                <a:lnTo>
                  <a:pt x="217886" y="102881"/>
                </a:lnTo>
                <a:lnTo>
                  <a:pt x="185847" y="128356"/>
                </a:lnTo>
                <a:lnTo>
                  <a:pt x="155876" y="156177"/>
                </a:lnTo>
                <a:lnTo>
                  <a:pt x="128109" y="186207"/>
                </a:lnTo>
                <a:lnTo>
                  <a:pt x="102683" y="218308"/>
                </a:lnTo>
                <a:lnTo>
                  <a:pt x="79736" y="252343"/>
                </a:lnTo>
                <a:lnTo>
                  <a:pt x="59403" y="288175"/>
                </a:lnTo>
                <a:lnTo>
                  <a:pt x="41823" y="325667"/>
                </a:lnTo>
                <a:lnTo>
                  <a:pt x="27132" y="364681"/>
                </a:lnTo>
                <a:lnTo>
                  <a:pt x="15467" y="405081"/>
                </a:lnTo>
                <a:lnTo>
                  <a:pt x="6965" y="446728"/>
                </a:lnTo>
                <a:lnTo>
                  <a:pt x="1764" y="489487"/>
                </a:lnTo>
                <a:lnTo>
                  <a:pt x="0" y="533219"/>
                </a:lnTo>
                <a:lnTo>
                  <a:pt x="1764" y="576948"/>
                </a:lnTo>
                <a:lnTo>
                  <a:pt x="6965" y="619704"/>
                </a:lnTo>
                <a:lnTo>
                  <a:pt x="15467" y="661350"/>
                </a:lnTo>
                <a:lnTo>
                  <a:pt x="27132" y="701747"/>
                </a:lnTo>
                <a:lnTo>
                  <a:pt x="41823" y="740760"/>
                </a:lnTo>
                <a:lnTo>
                  <a:pt x="59403" y="778251"/>
                </a:lnTo>
                <a:lnTo>
                  <a:pt x="79736" y="814082"/>
                </a:lnTo>
                <a:lnTo>
                  <a:pt x="102683" y="848116"/>
                </a:lnTo>
                <a:lnTo>
                  <a:pt x="128109" y="880216"/>
                </a:lnTo>
                <a:lnTo>
                  <a:pt x="155876" y="910245"/>
                </a:lnTo>
                <a:lnTo>
                  <a:pt x="185847" y="938066"/>
                </a:lnTo>
                <a:lnTo>
                  <a:pt x="217886" y="963540"/>
                </a:lnTo>
                <a:lnTo>
                  <a:pt x="251854" y="986532"/>
                </a:lnTo>
                <a:lnTo>
                  <a:pt x="287616" y="1006904"/>
                </a:lnTo>
                <a:lnTo>
                  <a:pt x="325033" y="1024517"/>
                </a:lnTo>
                <a:lnTo>
                  <a:pt x="363970" y="1039237"/>
                </a:lnTo>
                <a:lnTo>
                  <a:pt x="404289" y="1050924"/>
                </a:lnTo>
                <a:lnTo>
                  <a:pt x="445853" y="1059442"/>
                </a:lnTo>
                <a:lnTo>
                  <a:pt x="488526" y="1064653"/>
                </a:lnTo>
                <a:lnTo>
                  <a:pt x="532169" y="1066421"/>
                </a:lnTo>
                <a:lnTo>
                  <a:pt x="575814" y="1064653"/>
                </a:lnTo>
                <a:lnTo>
                  <a:pt x="618488" y="1059442"/>
                </a:lnTo>
                <a:lnTo>
                  <a:pt x="660053" y="1050924"/>
                </a:lnTo>
                <a:lnTo>
                  <a:pt x="700372" y="1039237"/>
                </a:lnTo>
                <a:lnTo>
                  <a:pt x="739309" y="1024517"/>
                </a:lnTo>
                <a:lnTo>
                  <a:pt x="776726" y="1006904"/>
                </a:lnTo>
                <a:lnTo>
                  <a:pt x="812486" y="986532"/>
                </a:lnTo>
                <a:lnTo>
                  <a:pt x="846453" y="963540"/>
                </a:lnTo>
                <a:lnTo>
                  <a:pt x="878490" y="938066"/>
                </a:lnTo>
                <a:lnTo>
                  <a:pt x="908459" y="910245"/>
                </a:lnTo>
                <a:lnTo>
                  <a:pt x="936224" y="880216"/>
                </a:lnTo>
                <a:lnTo>
                  <a:pt x="961647" y="848116"/>
                </a:lnTo>
                <a:lnTo>
                  <a:pt x="984593" y="814082"/>
                </a:lnTo>
                <a:lnTo>
                  <a:pt x="1004923" y="778251"/>
                </a:lnTo>
                <a:lnTo>
                  <a:pt x="1022501" y="740760"/>
                </a:lnTo>
                <a:lnTo>
                  <a:pt x="1037191" y="701747"/>
                </a:lnTo>
                <a:lnTo>
                  <a:pt x="1048854" y="661350"/>
                </a:lnTo>
                <a:lnTo>
                  <a:pt x="1057354" y="619704"/>
                </a:lnTo>
                <a:lnTo>
                  <a:pt x="1062555" y="576948"/>
                </a:lnTo>
                <a:lnTo>
                  <a:pt x="1064319" y="533219"/>
                </a:lnTo>
                <a:close/>
              </a:path>
            </a:pathLst>
          </a:custGeom>
          <a:solidFill>
            <a:srgbClr val="D6D6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4255" y="5098432"/>
            <a:ext cx="1064320" cy="1066421"/>
          </a:xfrm>
          <a:custGeom>
            <a:avLst/>
            <a:gdLst/>
            <a:ahLst/>
            <a:cxnLst/>
            <a:rect l="l" t="t" r="r" b="b"/>
            <a:pathLst>
              <a:path w="1064320" h="1066421">
                <a:moveTo>
                  <a:pt x="1064320" y="533219"/>
                </a:moveTo>
                <a:lnTo>
                  <a:pt x="1062556" y="576949"/>
                </a:lnTo>
                <a:lnTo>
                  <a:pt x="1057355" y="619705"/>
                </a:lnTo>
                <a:lnTo>
                  <a:pt x="1048854" y="661350"/>
                </a:lnTo>
                <a:lnTo>
                  <a:pt x="1037191" y="701748"/>
                </a:lnTo>
                <a:lnTo>
                  <a:pt x="1022501" y="740761"/>
                </a:lnTo>
                <a:lnTo>
                  <a:pt x="1004923" y="778251"/>
                </a:lnTo>
                <a:lnTo>
                  <a:pt x="984593" y="814082"/>
                </a:lnTo>
                <a:lnTo>
                  <a:pt x="961647" y="848117"/>
                </a:lnTo>
                <a:lnTo>
                  <a:pt x="936223" y="880217"/>
                </a:lnTo>
                <a:lnTo>
                  <a:pt x="908459" y="910246"/>
                </a:lnTo>
                <a:lnTo>
                  <a:pt x="878489" y="938066"/>
                </a:lnTo>
                <a:lnTo>
                  <a:pt x="846453" y="963541"/>
                </a:lnTo>
                <a:lnTo>
                  <a:pt x="812486" y="986533"/>
                </a:lnTo>
                <a:lnTo>
                  <a:pt x="776725" y="1006904"/>
                </a:lnTo>
                <a:lnTo>
                  <a:pt x="739308" y="1024518"/>
                </a:lnTo>
                <a:lnTo>
                  <a:pt x="700372" y="1039237"/>
                </a:lnTo>
                <a:lnTo>
                  <a:pt x="660053" y="1050924"/>
                </a:lnTo>
                <a:lnTo>
                  <a:pt x="618488" y="1059442"/>
                </a:lnTo>
                <a:lnTo>
                  <a:pt x="575814" y="1064654"/>
                </a:lnTo>
                <a:lnTo>
                  <a:pt x="532168" y="1066421"/>
                </a:lnTo>
                <a:lnTo>
                  <a:pt x="488525" y="1064654"/>
                </a:lnTo>
                <a:lnTo>
                  <a:pt x="445853" y="1059442"/>
                </a:lnTo>
                <a:lnTo>
                  <a:pt x="404289" y="1050924"/>
                </a:lnTo>
                <a:lnTo>
                  <a:pt x="363970" y="1039237"/>
                </a:lnTo>
                <a:lnTo>
                  <a:pt x="325033" y="1024518"/>
                </a:lnTo>
                <a:lnTo>
                  <a:pt x="287615" y="1006904"/>
                </a:lnTo>
                <a:lnTo>
                  <a:pt x="251854" y="986533"/>
                </a:lnTo>
                <a:lnTo>
                  <a:pt x="217885" y="963541"/>
                </a:lnTo>
                <a:lnTo>
                  <a:pt x="185847" y="938066"/>
                </a:lnTo>
                <a:lnTo>
                  <a:pt x="155876" y="910246"/>
                </a:lnTo>
                <a:lnTo>
                  <a:pt x="128109" y="880217"/>
                </a:lnTo>
                <a:lnTo>
                  <a:pt x="102683" y="848117"/>
                </a:lnTo>
                <a:lnTo>
                  <a:pt x="79736" y="814082"/>
                </a:lnTo>
                <a:lnTo>
                  <a:pt x="59403" y="778251"/>
                </a:lnTo>
                <a:lnTo>
                  <a:pt x="41823" y="740761"/>
                </a:lnTo>
                <a:lnTo>
                  <a:pt x="27132" y="701748"/>
                </a:lnTo>
                <a:lnTo>
                  <a:pt x="15467" y="661350"/>
                </a:lnTo>
                <a:lnTo>
                  <a:pt x="6965" y="619705"/>
                </a:lnTo>
                <a:lnTo>
                  <a:pt x="1764" y="576949"/>
                </a:lnTo>
                <a:lnTo>
                  <a:pt x="0" y="533219"/>
                </a:lnTo>
                <a:lnTo>
                  <a:pt x="1764" y="489487"/>
                </a:lnTo>
                <a:lnTo>
                  <a:pt x="6965" y="446729"/>
                </a:lnTo>
                <a:lnTo>
                  <a:pt x="15467" y="405081"/>
                </a:lnTo>
                <a:lnTo>
                  <a:pt x="27132" y="364682"/>
                </a:lnTo>
                <a:lnTo>
                  <a:pt x="41823" y="325667"/>
                </a:lnTo>
                <a:lnTo>
                  <a:pt x="59403" y="288175"/>
                </a:lnTo>
                <a:lnTo>
                  <a:pt x="79736" y="252343"/>
                </a:lnTo>
                <a:lnTo>
                  <a:pt x="102683" y="218308"/>
                </a:lnTo>
                <a:lnTo>
                  <a:pt x="128109" y="186207"/>
                </a:lnTo>
                <a:lnTo>
                  <a:pt x="155876" y="156177"/>
                </a:lnTo>
                <a:lnTo>
                  <a:pt x="185847" y="128356"/>
                </a:lnTo>
                <a:lnTo>
                  <a:pt x="217885" y="102881"/>
                </a:lnTo>
                <a:lnTo>
                  <a:pt x="251854" y="79889"/>
                </a:lnTo>
                <a:lnTo>
                  <a:pt x="287615" y="59517"/>
                </a:lnTo>
                <a:lnTo>
                  <a:pt x="325033" y="41903"/>
                </a:lnTo>
                <a:lnTo>
                  <a:pt x="363970" y="27184"/>
                </a:lnTo>
                <a:lnTo>
                  <a:pt x="404289" y="15496"/>
                </a:lnTo>
                <a:lnTo>
                  <a:pt x="445853" y="6979"/>
                </a:lnTo>
                <a:lnTo>
                  <a:pt x="488525" y="1767"/>
                </a:lnTo>
                <a:lnTo>
                  <a:pt x="532168" y="0"/>
                </a:lnTo>
                <a:lnTo>
                  <a:pt x="575814" y="1767"/>
                </a:lnTo>
                <a:lnTo>
                  <a:pt x="618488" y="6979"/>
                </a:lnTo>
                <a:lnTo>
                  <a:pt x="660053" y="15496"/>
                </a:lnTo>
                <a:lnTo>
                  <a:pt x="700372" y="27184"/>
                </a:lnTo>
                <a:lnTo>
                  <a:pt x="739308" y="41903"/>
                </a:lnTo>
                <a:lnTo>
                  <a:pt x="776725" y="59517"/>
                </a:lnTo>
                <a:lnTo>
                  <a:pt x="812486" y="79889"/>
                </a:lnTo>
                <a:lnTo>
                  <a:pt x="846453" y="102881"/>
                </a:lnTo>
                <a:lnTo>
                  <a:pt x="878489" y="128356"/>
                </a:lnTo>
                <a:lnTo>
                  <a:pt x="908459" y="156177"/>
                </a:lnTo>
                <a:lnTo>
                  <a:pt x="936223" y="186207"/>
                </a:lnTo>
                <a:lnTo>
                  <a:pt x="961647" y="218308"/>
                </a:lnTo>
                <a:lnTo>
                  <a:pt x="984593" y="252343"/>
                </a:lnTo>
                <a:lnTo>
                  <a:pt x="1004923" y="288175"/>
                </a:lnTo>
                <a:lnTo>
                  <a:pt x="1022501" y="325667"/>
                </a:lnTo>
                <a:lnTo>
                  <a:pt x="1037191" y="364682"/>
                </a:lnTo>
                <a:lnTo>
                  <a:pt x="1048854" y="405081"/>
                </a:lnTo>
                <a:lnTo>
                  <a:pt x="1057355" y="446729"/>
                </a:lnTo>
                <a:lnTo>
                  <a:pt x="1062556" y="489487"/>
                </a:lnTo>
                <a:lnTo>
                  <a:pt x="1064320" y="533219"/>
                </a:lnTo>
                <a:close/>
              </a:path>
            </a:pathLst>
          </a:custGeom>
          <a:ln w="177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4520" y="4536182"/>
            <a:ext cx="1176083" cy="427843"/>
          </a:xfrm>
          <a:custGeom>
            <a:avLst/>
            <a:gdLst/>
            <a:ahLst/>
            <a:cxnLst/>
            <a:rect l="l" t="t" r="r" b="b"/>
            <a:pathLst>
              <a:path w="1176083" h="427843">
                <a:moveTo>
                  <a:pt x="0" y="321207"/>
                </a:moveTo>
                <a:lnTo>
                  <a:pt x="8553" y="363150"/>
                </a:lnTo>
                <a:lnTo>
                  <a:pt x="31847" y="397271"/>
                </a:lnTo>
                <a:lnTo>
                  <a:pt x="66335" y="420014"/>
                </a:lnTo>
                <a:lnTo>
                  <a:pt x="106425" y="427843"/>
                </a:lnTo>
                <a:lnTo>
                  <a:pt x="1069657" y="427843"/>
                </a:lnTo>
                <a:lnTo>
                  <a:pt x="1111525" y="419273"/>
                </a:lnTo>
                <a:lnTo>
                  <a:pt x="1145578" y="395932"/>
                </a:lnTo>
                <a:lnTo>
                  <a:pt x="1168272" y="361376"/>
                </a:lnTo>
                <a:lnTo>
                  <a:pt x="1176083" y="321207"/>
                </a:lnTo>
                <a:lnTo>
                  <a:pt x="1176083" y="106636"/>
                </a:lnTo>
                <a:lnTo>
                  <a:pt x="1167532" y="64685"/>
                </a:lnTo>
                <a:lnTo>
                  <a:pt x="1144242" y="30565"/>
                </a:lnTo>
                <a:lnTo>
                  <a:pt x="1109755" y="7826"/>
                </a:lnTo>
                <a:lnTo>
                  <a:pt x="1069657" y="0"/>
                </a:lnTo>
                <a:lnTo>
                  <a:pt x="106425" y="0"/>
                </a:lnTo>
                <a:lnTo>
                  <a:pt x="64565" y="8567"/>
                </a:lnTo>
                <a:lnTo>
                  <a:pt x="30511" y="31904"/>
                </a:lnTo>
                <a:lnTo>
                  <a:pt x="7813" y="66459"/>
                </a:lnTo>
                <a:lnTo>
                  <a:pt x="0" y="106636"/>
                </a:lnTo>
                <a:lnTo>
                  <a:pt x="0" y="32120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4520" y="4536181"/>
            <a:ext cx="1176083" cy="427844"/>
          </a:xfrm>
          <a:custGeom>
            <a:avLst/>
            <a:gdLst/>
            <a:ahLst/>
            <a:cxnLst/>
            <a:rect l="l" t="t" r="r" b="b"/>
            <a:pathLst>
              <a:path w="1176083" h="427844">
                <a:moveTo>
                  <a:pt x="0" y="321207"/>
                </a:moveTo>
                <a:lnTo>
                  <a:pt x="8553" y="363151"/>
                </a:lnTo>
                <a:lnTo>
                  <a:pt x="31847" y="397271"/>
                </a:lnTo>
                <a:lnTo>
                  <a:pt x="66335" y="420014"/>
                </a:lnTo>
                <a:lnTo>
                  <a:pt x="106426" y="427844"/>
                </a:lnTo>
                <a:lnTo>
                  <a:pt x="1069657" y="427844"/>
                </a:lnTo>
                <a:lnTo>
                  <a:pt x="1111525" y="419274"/>
                </a:lnTo>
                <a:lnTo>
                  <a:pt x="1145578" y="395933"/>
                </a:lnTo>
                <a:lnTo>
                  <a:pt x="1168272" y="361377"/>
                </a:lnTo>
                <a:lnTo>
                  <a:pt x="1176083" y="321207"/>
                </a:lnTo>
                <a:lnTo>
                  <a:pt x="1176083" y="106636"/>
                </a:lnTo>
                <a:lnTo>
                  <a:pt x="1167533" y="64685"/>
                </a:lnTo>
                <a:lnTo>
                  <a:pt x="1144242" y="30565"/>
                </a:lnTo>
                <a:lnTo>
                  <a:pt x="1109755" y="7827"/>
                </a:lnTo>
                <a:lnTo>
                  <a:pt x="1069657" y="0"/>
                </a:lnTo>
                <a:lnTo>
                  <a:pt x="106426" y="0"/>
                </a:lnTo>
                <a:lnTo>
                  <a:pt x="64565" y="8567"/>
                </a:lnTo>
                <a:lnTo>
                  <a:pt x="30512" y="31904"/>
                </a:lnTo>
                <a:lnTo>
                  <a:pt x="7813" y="66459"/>
                </a:lnTo>
                <a:lnTo>
                  <a:pt x="0" y="106636"/>
                </a:lnTo>
                <a:lnTo>
                  <a:pt x="0" y="321207"/>
                </a:lnTo>
                <a:close/>
              </a:path>
            </a:pathLst>
          </a:custGeom>
          <a:ln w="17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2034" y="4536182"/>
            <a:ext cx="1176065" cy="427843"/>
          </a:xfrm>
          <a:custGeom>
            <a:avLst/>
            <a:gdLst/>
            <a:ahLst/>
            <a:cxnLst/>
            <a:rect l="l" t="t" r="r" b="b"/>
            <a:pathLst>
              <a:path w="1176065" h="427843">
                <a:moveTo>
                  <a:pt x="0" y="321207"/>
                </a:moveTo>
                <a:lnTo>
                  <a:pt x="8550" y="363150"/>
                </a:lnTo>
                <a:lnTo>
                  <a:pt x="31841" y="397271"/>
                </a:lnTo>
                <a:lnTo>
                  <a:pt x="66328" y="420014"/>
                </a:lnTo>
                <a:lnTo>
                  <a:pt x="106425" y="427843"/>
                </a:lnTo>
                <a:lnTo>
                  <a:pt x="1069639" y="427843"/>
                </a:lnTo>
                <a:lnTo>
                  <a:pt x="1111507" y="419273"/>
                </a:lnTo>
                <a:lnTo>
                  <a:pt x="1145560" y="395932"/>
                </a:lnTo>
                <a:lnTo>
                  <a:pt x="1168254" y="361376"/>
                </a:lnTo>
                <a:lnTo>
                  <a:pt x="1176065" y="321207"/>
                </a:lnTo>
                <a:lnTo>
                  <a:pt x="1176065" y="106636"/>
                </a:lnTo>
                <a:lnTo>
                  <a:pt x="1167514" y="64685"/>
                </a:lnTo>
                <a:lnTo>
                  <a:pt x="1144224" y="30565"/>
                </a:lnTo>
                <a:lnTo>
                  <a:pt x="1109737" y="7826"/>
                </a:lnTo>
                <a:lnTo>
                  <a:pt x="1069639" y="0"/>
                </a:lnTo>
                <a:lnTo>
                  <a:pt x="106425" y="0"/>
                </a:lnTo>
                <a:lnTo>
                  <a:pt x="64557" y="8567"/>
                </a:lnTo>
                <a:lnTo>
                  <a:pt x="30505" y="31904"/>
                </a:lnTo>
                <a:lnTo>
                  <a:pt x="7811" y="66459"/>
                </a:lnTo>
                <a:lnTo>
                  <a:pt x="0" y="106636"/>
                </a:lnTo>
                <a:lnTo>
                  <a:pt x="0" y="32120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62034" y="4536181"/>
            <a:ext cx="1176066" cy="427844"/>
          </a:xfrm>
          <a:custGeom>
            <a:avLst/>
            <a:gdLst/>
            <a:ahLst/>
            <a:cxnLst/>
            <a:rect l="l" t="t" r="r" b="b"/>
            <a:pathLst>
              <a:path w="1176066" h="427844">
                <a:moveTo>
                  <a:pt x="0" y="321207"/>
                </a:moveTo>
                <a:lnTo>
                  <a:pt x="8550" y="363150"/>
                </a:lnTo>
                <a:lnTo>
                  <a:pt x="31841" y="397271"/>
                </a:lnTo>
                <a:lnTo>
                  <a:pt x="66328" y="420014"/>
                </a:lnTo>
                <a:lnTo>
                  <a:pt x="106426" y="427844"/>
                </a:lnTo>
                <a:lnTo>
                  <a:pt x="1069639" y="427844"/>
                </a:lnTo>
                <a:lnTo>
                  <a:pt x="1111508" y="419274"/>
                </a:lnTo>
                <a:lnTo>
                  <a:pt x="1145560" y="395933"/>
                </a:lnTo>
                <a:lnTo>
                  <a:pt x="1168254" y="361377"/>
                </a:lnTo>
                <a:lnTo>
                  <a:pt x="1176066" y="321207"/>
                </a:lnTo>
                <a:lnTo>
                  <a:pt x="1176066" y="106636"/>
                </a:lnTo>
                <a:lnTo>
                  <a:pt x="1167515" y="64685"/>
                </a:lnTo>
                <a:lnTo>
                  <a:pt x="1144225" y="30565"/>
                </a:lnTo>
                <a:lnTo>
                  <a:pt x="1109738" y="7827"/>
                </a:lnTo>
                <a:lnTo>
                  <a:pt x="1069639" y="0"/>
                </a:lnTo>
                <a:lnTo>
                  <a:pt x="106426" y="0"/>
                </a:lnTo>
                <a:lnTo>
                  <a:pt x="64558" y="8567"/>
                </a:lnTo>
                <a:lnTo>
                  <a:pt x="30505" y="31903"/>
                </a:lnTo>
                <a:lnTo>
                  <a:pt x="7811" y="66459"/>
                </a:lnTo>
                <a:lnTo>
                  <a:pt x="0" y="106636"/>
                </a:lnTo>
                <a:lnTo>
                  <a:pt x="0" y="321207"/>
                </a:lnTo>
                <a:close/>
              </a:path>
            </a:pathLst>
          </a:custGeom>
          <a:ln w="17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0225" y="4536182"/>
            <a:ext cx="1176084" cy="427843"/>
          </a:xfrm>
          <a:custGeom>
            <a:avLst/>
            <a:gdLst/>
            <a:ahLst/>
            <a:cxnLst/>
            <a:rect l="l" t="t" r="r" b="b"/>
            <a:pathLst>
              <a:path w="1176084" h="427843">
                <a:moveTo>
                  <a:pt x="0" y="321207"/>
                </a:moveTo>
                <a:lnTo>
                  <a:pt x="8550" y="363150"/>
                </a:lnTo>
                <a:lnTo>
                  <a:pt x="31841" y="397271"/>
                </a:lnTo>
                <a:lnTo>
                  <a:pt x="66328" y="420014"/>
                </a:lnTo>
                <a:lnTo>
                  <a:pt x="106427" y="427843"/>
                </a:lnTo>
                <a:lnTo>
                  <a:pt x="1069657" y="427843"/>
                </a:lnTo>
                <a:lnTo>
                  <a:pt x="1111518" y="419273"/>
                </a:lnTo>
                <a:lnTo>
                  <a:pt x="1145572" y="395933"/>
                </a:lnTo>
                <a:lnTo>
                  <a:pt x="1168270" y="361377"/>
                </a:lnTo>
                <a:lnTo>
                  <a:pt x="1176084" y="321207"/>
                </a:lnTo>
                <a:lnTo>
                  <a:pt x="1176084" y="106636"/>
                </a:lnTo>
                <a:lnTo>
                  <a:pt x="1167531" y="64685"/>
                </a:lnTo>
                <a:lnTo>
                  <a:pt x="1144237" y="30565"/>
                </a:lnTo>
                <a:lnTo>
                  <a:pt x="1109749" y="7827"/>
                </a:lnTo>
                <a:lnTo>
                  <a:pt x="1069657" y="0"/>
                </a:lnTo>
                <a:lnTo>
                  <a:pt x="106427" y="0"/>
                </a:lnTo>
                <a:lnTo>
                  <a:pt x="64559" y="8567"/>
                </a:lnTo>
                <a:lnTo>
                  <a:pt x="30506" y="31903"/>
                </a:lnTo>
                <a:lnTo>
                  <a:pt x="7811" y="66458"/>
                </a:lnTo>
                <a:lnTo>
                  <a:pt x="0" y="106636"/>
                </a:lnTo>
                <a:lnTo>
                  <a:pt x="0" y="32120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0225" y="4536181"/>
            <a:ext cx="1176083" cy="427844"/>
          </a:xfrm>
          <a:custGeom>
            <a:avLst/>
            <a:gdLst/>
            <a:ahLst/>
            <a:cxnLst/>
            <a:rect l="l" t="t" r="r" b="b"/>
            <a:pathLst>
              <a:path w="1176083" h="427844">
                <a:moveTo>
                  <a:pt x="0" y="321207"/>
                </a:moveTo>
                <a:lnTo>
                  <a:pt x="8550" y="363150"/>
                </a:lnTo>
                <a:lnTo>
                  <a:pt x="31841" y="397271"/>
                </a:lnTo>
                <a:lnTo>
                  <a:pt x="66328" y="420014"/>
                </a:lnTo>
                <a:lnTo>
                  <a:pt x="106426" y="427844"/>
                </a:lnTo>
                <a:lnTo>
                  <a:pt x="1069657" y="427844"/>
                </a:lnTo>
                <a:lnTo>
                  <a:pt x="1111518" y="419274"/>
                </a:lnTo>
                <a:lnTo>
                  <a:pt x="1145571" y="395933"/>
                </a:lnTo>
                <a:lnTo>
                  <a:pt x="1168269" y="361377"/>
                </a:lnTo>
                <a:lnTo>
                  <a:pt x="1176083" y="321207"/>
                </a:lnTo>
                <a:lnTo>
                  <a:pt x="1176083" y="106636"/>
                </a:lnTo>
                <a:lnTo>
                  <a:pt x="1167530" y="64685"/>
                </a:lnTo>
                <a:lnTo>
                  <a:pt x="1144236" y="30565"/>
                </a:lnTo>
                <a:lnTo>
                  <a:pt x="1109748" y="7826"/>
                </a:lnTo>
                <a:lnTo>
                  <a:pt x="1069657" y="0"/>
                </a:lnTo>
                <a:lnTo>
                  <a:pt x="106426" y="0"/>
                </a:lnTo>
                <a:lnTo>
                  <a:pt x="64558" y="8567"/>
                </a:lnTo>
                <a:lnTo>
                  <a:pt x="30505" y="31903"/>
                </a:lnTo>
                <a:lnTo>
                  <a:pt x="7811" y="66459"/>
                </a:lnTo>
                <a:lnTo>
                  <a:pt x="0" y="106636"/>
                </a:lnTo>
                <a:lnTo>
                  <a:pt x="0" y="321207"/>
                </a:lnTo>
                <a:close/>
              </a:path>
            </a:pathLst>
          </a:custGeom>
          <a:ln w="17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2520" y="3686018"/>
            <a:ext cx="624374" cy="772361"/>
          </a:xfrm>
          <a:custGeom>
            <a:avLst/>
            <a:gdLst/>
            <a:ahLst/>
            <a:cxnLst/>
            <a:rect l="l" t="t" r="r" b="b"/>
            <a:pathLst>
              <a:path w="624374" h="772361">
                <a:moveTo>
                  <a:pt x="0" y="0"/>
                </a:moveTo>
                <a:lnTo>
                  <a:pt x="624374" y="772361"/>
                </a:lnTo>
              </a:path>
            </a:pathLst>
          </a:custGeom>
          <a:ln w="177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47089" y="4431889"/>
            <a:ext cx="57787" cy="61243"/>
          </a:xfrm>
          <a:custGeom>
            <a:avLst/>
            <a:gdLst/>
            <a:ahLst/>
            <a:cxnLst/>
            <a:rect l="l" t="t" r="r" b="b"/>
            <a:pathLst>
              <a:path w="57787" h="61243">
                <a:moveTo>
                  <a:pt x="0" y="39033"/>
                </a:moveTo>
                <a:lnTo>
                  <a:pt x="57787" y="61243"/>
                </a:lnTo>
                <a:lnTo>
                  <a:pt x="48088" y="0"/>
                </a:lnTo>
                <a:lnTo>
                  <a:pt x="0" y="39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8129" y="3686018"/>
            <a:ext cx="624392" cy="772361"/>
          </a:xfrm>
          <a:custGeom>
            <a:avLst/>
            <a:gdLst/>
            <a:ahLst/>
            <a:cxnLst/>
            <a:rect l="l" t="t" r="r" b="b"/>
            <a:pathLst>
              <a:path w="624392" h="772361">
                <a:moveTo>
                  <a:pt x="624392" y="0"/>
                </a:moveTo>
                <a:lnTo>
                  <a:pt x="0" y="772361"/>
                </a:lnTo>
              </a:path>
            </a:pathLst>
          </a:custGeom>
          <a:ln w="177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0023" y="4431765"/>
            <a:ext cx="57788" cy="61260"/>
          </a:xfrm>
          <a:custGeom>
            <a:avLst/>
            <a:gdLst/>
            <a:ahLst/>
            <a:cxnLst/>
            <a:rect l="l" t="t" r="r" b="b"/>
            <a:pathLst>
              <a:path w="57788" h="61260">
                <a:moveTo>
                  <a:pt x="9682" y="0"/>
                </a:moveTo>
                <a:lnTo>
                  <a:pt x="0" y="61260"/>
                </a:lnTo>
                <a:lnTo>
                  <a:pt x="57788" y="39052"/>
                </a:lnTo>
                <a:lnTo>
                  <a:pt x="9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30193" y="3369661"/>
            <a:ext cx="1043663" cy="600734"/>
          </a:xfrm>
          <a:custGeom>
            <a:avLst/>
            <a:gdLst/>
            <a:ahLst/>
            <a:cxnLst/>
            <a:rect l="l" t="t" r="r" b="b"/>
            <a:pathLst>
              <a:path w="1043663" h="600734">
                <a:moveTo>
                  <a:pt x="0" y="494079"/>
                </a:moveTo>
                <a:lnTo>
                  <a:pt x="8549" y="536037"/>
                </a:lnTo>
                <a:lnTo>
                  <a:pt x="31836" y="570161"/>
                </a:lnTo>
                <a:lnTo>
                  <a:pt x="66318" y="592902"/>
                </a:lnTo>
                <a:lnTo>
                  <a:pt x="106426" y="600734"/>
                </a:lnTo>
                <a:lnTo>
                  <a:pt x="937235" y="600734"/>
                </a:lnTo>
                <a:lnTo>
                  <a:pt x="979093" y="592167"/>
                </a:lnTo>
                <a:lnTo>
                  <a:pt x="1013145" y="568832"/>
                </a:lnTo>
                <a:lnTo>
                  <a:pt x="1035844" y="534276"/>
                </a:lnTo>
                <a:lnTo>
                  <a:pt x="1043663" y="494079"/>
                </a:lnTo>
                <a:lnTo>
                  <a:pt x="1043663" y="106636"/>
                </a:lnTo>
                <a:lnTo>
                  <a:pt x="1035109" y="64693"/>
                </a:lnTo>
                <a:lnTo>
                  <a:pt x="1011814" y="30572"/>
                </a:lnTo>
                <a:lnTo>
                  <a:pt x="977327" y="7829"/>
                </a:lnTo>
                <a:lnTo>
                  <a:pt x="937235" y="0"/>
                </a:lnTo>
                <a:lnTo>
                  <a:pt x="106426" y="0"/>
                </a:lnTo>
                <a:lnTo>
                  <a:pt x="64557" y="8570"/>
                </a:lnTo>
                <a:lnTo>
                  <a:pt x="30505" y="31910"/>
                </a:lnTo>
                <a:lnTo>
                  <a:pt x="7811" y="66466"/>
                </a:lnTo>
                <a:lnTo>
                  <a:pt x="0" y="106636"/>
                </a:lnTo>
                <a:lnTo>
                  <a:pt x="0" y="49407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0193" y="3369661"/>
            <a:ext cx="1043662" cy="600733"/>
          </a:xfrm>
          <a:custGeom>
            <a:avLst/>
            <a:gdLst/>
            <a:ahLst/>
            <a:cxnLst/>
            <a:rect l="l" t="t" r="r" b="b"/>
            <a:pathLst>
              <a:path w="1043662" h="600733">
                <a:moveTo>
                  <a:pt x="0" y="494079"/>
                </a:moveTo>
                <a:lnTo>
                  <a:pt x="8549" y="536037"/>
                </a:lnTo>
                <a:lnTo>
                  <a:pt x="31836" y="570161"/>
                </a:lnTo>
                <a:lnTo>
                  <a:pt x="66318" y="592902"/>
                </a:lnTo>
                <a:lnTo>
                  <a:pt x="106426" y="600733"/>
                </a:lnTo>
                <a:lnTo>
                  <a:pt x="937235" y="600733"/>
                </a:lnTo>
                <a:lnTo>
                  <a:pt x="979093" y="592167"/>
                </a:lnTo>
                <a:lnTo>
                  <a:pt x="1013145" y="568832"/>
                </a:lnTo>
                <a:lnTo>
                  <a:pt x="1035844" y="534276"/>
                </a:lnTo>
                <a:lnTo>
                  <a:pt x="1043662" y="494079"/>
                </a:lnTo>
                <a:lnTo>
                  <a:pt x="1043662" y="106636"/>
                </a:lnTo>
                <a:lnTo>
                  <a:pt x="1035109" y="64693"/>
                </a:lnTo>
                <a:lnTo>
                  <a:pt x="1011814" y="30572"/>
                </a:lnTo>
                <a:lnTo>
                  <a:pt x="977326" y="7829"/>
                </a:lnTo>
                <a:lnTo>
                  <a:pt x="937235" y="0"/>
                </a:lnTo>
                <a:lnTo>
                  <a:pt x="106426" y="0"/>
                </a:lnTo>
                <a:lnTo>
                  <a:pt x="64558" y="8570"/>
                </a:lnTo>
                <a:lnTo>
                  <a:pt x="30505" y="31910"/>
                </a:lnTo>
                <a:lnTo>
                  <a:pt x="7811" y="66466"/>
                </a:lnTo>
                <a:lnTo>
                  <a:pt x="0" y="106636"/>
                </a:lnTo>
                <a:lnTo>
                  <a:pt x="0" y="494079"/>
                </a:lnTo>
                <a:close/>
              </a:path>
            </a:pathLst>
          </a:custGeom>
          <a:ln w="177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7739" y="4536182"/>
            <a:ext cx="1176084" cy="427843"/>
          </a:xfrm>
          <a:custGeom>
            <a:avLst/>
            <a:gdLst/>
            <a:ahLst/>
            <a:cxnLst/>
            <a:rect l="l" t="t" r="r" b="b"/>
            <a:pathLst>
              <a:path w="1176084" h="427843">
                <a:moveTo>
                  <a:pt x="0" y="321207"/>
                </a:moveTo>
                <a:lnTo>
                  <a:pt x="8549" y="363146"/>
                </a:lnTo>
                <a:lnTo>
                  <a:pt x="31838" y="397266"/>
                </a:lnTo>
                <a:lnTo>
                  <a:pt x="66326" y="420010"/>
                </a:lnTo>
                <a:lnTo>
                  <a:pt x="106445" y="427843"/>
                </a:lnTo>
                <a:lnTo>
                  <a:pt x="1069656" y="427843"/>
                </a:lnTo>
                <a:lnTo>
                  <a:pt x="1111517" y="419273"/>
                </a:lnTo>
                <a:lnTo>
                  <a:pt x="1145571" y="395933"/>
                </a:lnTo>
                <a:lnTo>
                  <a:pt x="1168270" y="361377"/>
                </a:lnTo>
                <a:lnTo>
                  <a:pt x="1176084" y="321207"/>
                </a:lnTo>
                <a:lnTo>
                  <a:pt x="1176084" y="106636"/>
                </a:lnTo>
                <a:lnTo>
                  <a:pt x="1167531" y="64685"/>
                </a:lnTo>
                <a:lnTo>
                  <a:pt x="1144236" y="30566"/>
                </a:lnTo>
                <a:lnTo>
                  <a:pt x="1109748" y="7827"/>
                </a:lnTo>
                <a:lnTo>
                  <a:pt x="1069656" y="0"/>
                </a:lnTo>
                <a:lnTo>
                  <a:pt x="106445" y="0"/>
                </a:lnTo>
                <a:lnTo>
                  <a:pt x="64569" y="8566"/>
                </a:lnTo>
                <a:lnTo>
                  <a:pt x="30512" y="31898"/>
                </a:lnTo>
                <a:lnTo>
                  <a:pt x="7815" y="66448"/>
                </a:lnTo>
                <a:lnTo>
                  <a:pt x="0" y="106636"/>
                </a:lnTo>
                <a:lnTo>
                  <a:pt x="0" y="32120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7739" y="4536181"/>
            <a:ext cx="1176083" cy="427844"/>
          </a:xfrm>
          <a:custGeom>
            <a:avLst/>
            <a:gdLst/>
            <a:ahLst/>
            <a:cxnLst/>
            <a:rect l="l" t="t" r="r" b="b"/>
            <a:pathLst>
              <a:path w="1176083" h="427844">
                <a:moveTo>
                  <a:pt x="0" y="321207"/>
                </a:moveTo>
                <a:lnTo>
                  <a:pt x="8549" y="363147"/>
                </a:lnTo>
                <a:lnTo>
                  <a:pt x="31838" y="397266"/>
                </a:lnTo>
                <a:lnTo>
                  <a:pt x="66326" y="420010"/>
                </a:lnTo>
                <a:lnTo>
                  <a:pt x="106444" y="427844"/>
                </a:lnTo>
                <a:lnTo>
                  <a:pt x="1069656" y="427844"/>
                </a:lnTo>
                <a:lnTo>
                  <a:pt x="1111518" y="419274"/>
                </a:lnTo>
                <a:lnTo>
                  <a:pt x="1145571" y="395933"/>
                </a:lnTo>
                <a:lnTo>
                  <a:pt x="1168269" y="361377"/>
                </a:lnTo>
                <a:lnTo>
                  <a:pt x="1176083" y="321207"/>
                </a:lnTo>
                <a:lnTo>
                  <a:pt x="1176083" y="106636"/>
                </a:lnTo>
                <a:lnTo>
                  <a:pt x="1167530" y="64685"/>
                </a:lnTo>
                <a:lnTo>
                  <a:pt x="1144236" y="30565"/>
                </a:lnTo>
                <a:lnTo>
                  <a:pt x="1109748" y="7827"/>
                </a:lnTo>
                <a:lnTo>
                  <a:pt x="1069656" y="0"/>
                </a:lnTo>
                <a:lnTo>
                  <a:pt x="106444" y="0"/>
                </a:lnTo>
                <a:lnTo>
                  <a:pt x="64568" y="8566"/>
                </a:lnTo>
                <a:lnTo>
                  <a:pt x="30512" y="31899"/>
                </a:lnTo>
                <a:lnTo>
                  <a:pt x="7815" y="66449"/>
                </a:lnTo>
                <a:lnTo>
                  <a:pt x="0" y="106636"/>
                </a:lnTo>
                <a:lnTo>
                  <a:pt x="0" y="321207"/>
                </a:lnTo>
                <a:close/>
              </a:path>
            </a:pathLst>
          </a:custGeom>
          <a:ln w="17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1150" y="1039062"/>
            <a:ext cx="265407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 tree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6017" y="1039062"/>
            <a:ext cx="406652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pattern examples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9441" y="2140873"/>
            <a:ext cx="762075" cy="508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85" marR="82449" algn="ctr">
              <a:lnSpc>
                <a:spcPts val="1270"/>
              </a:lnSpc>
              <a:spcBef>
                <a:spcPts val="6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Ele</a:t>
            </a:r>
            <a:r>
              <a:rPr sz="1100" spc="-20" dirty="0" smtClean="0">
                <a:solidFill>
                  <a:srgbClr val="363435"/>
                </a:solidFill>
                <a:latin typeface="Segoe UI"/>
                <a:cs typeface="Segoe UI"/>
              </a:rPr>
              <a:t>v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ation</a:t>
            </a:r>
            <a:endParaRPr sz="1100">
              <a:latin typeface="Segoe UI"/>
              <a:cs typeface="Segoe UI"/>
            </a:endParaRPr>
          </a:p>
          <a:p>
            <a:pPr algn="ctr">
              <a:lnSpc>
                <a:spcPts val="1345"/>
              </a:lnSpc>
              <a:spcBef>
                <a:spcPts val="3"/>
              </a:spcBef>
            </a:pPr>
            <a:r>
              <a:rPr sz="1100" spc="-19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f</a:t>
            </a:r>
            <a:r>
              <a:rPr sz="1100" spc="8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privilege,</a:t>
            </a:r>
            <a:endParaRPr sz="1100">
              <a:latin typeface="Segoe UI"/>
              <a:cs typeface="Segoe UI"/>
            </a:endParaRPr>
          </a:p>
          <a:p>
            <a:pPr marL="122021" marR="132118" algn="ctr">
              <a:lnSpc>
                <a:spcPts val="1345"/>
              </a:lnSpc>
            </a:pPr>
            <a:r>
              <a:rPr sz="1100" dirty="0" smtClean="0">
                <a:solidFill>
                  <a:srgbClr val="363435"/>
                </a:solidFill>
                <a:latin typeface="Segoe UI"/>
                <a:cs typeface="Segoe UI"/>
              </a:rPr>
              <a:t>p</a:t>
            </a:r>
            <a:r>
              <a:rPr sz="1100" spc="-1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ocess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8587" y="3257058"/>
            <a:ext cx="702473" cy="850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694" marR="56053" algn="ctr">
              <a:lnSpc>
                <a:spcPts val="1270"/>
              </a:lnSpc>
              <a:spcBef>
                <a:spcPts val="63"/>
              </a:spcBef>
            </a:pPr>
            <a:r>
              <a:rPr sz="1100" dirty="0" smtClean="0">
                <a:solidFill>
                  <a:srgbClr val="363435"/>
                </a:solidFill>
                <a:latin typeface="Segoe UI"/>
                <a:cs typeface="Segoe UI"/>
              </a:rPr>
              <a:t>Spo</a:t>
            </a:r>
            <a:r>
              <a:rPr sz="1100" spc="-19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fing</a:t>
            </a:r>
            <a:endParaRPr sz="1100">
              <a:latin typeface="Segoe UI"/>
              <a:cs typeface="Segoe UI"/>
            </a:endParaRPr>
          </a:p>
          <a:p>
            <a:pPr marL="246477" marR="257281" algn="ctr">
              <a:lnSpc>
                <a:spcPts val="1345"/>
              </a:lnSpc>
              <a:spcBef>
                <a:spcPts val="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an</a:t>
            </a:r>
            <a:endParaRPr sz="1100">
              <a:latin typeface="Segoe UI"/>
              <a:cs typeface="Segoe UI"/>
            </a:endParaRPr>
          </a:p>
          <a:p>
            <a:pPr algn="ctr">
              <a:lnSpc>
                <a:spcPts val="1345"/>
              </a:lnSpc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authorized</a:t>
            </a:r>
            <a:endParaRPr sz="1100">
              <a:latin typeface="Segoe UI"/>
              <a:cs typeface="Segoe UI"/>
            </a:endParaRPr>
          </a:p>
          <a:p>
            <a:pPr marL="75049" marR="87047" algn="ctr">
              <a:lnSpc>
                <a:spcPts val="1345"/>
              </a:lnSpc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ex</a:t>
            </a:r>
            <a:r>
              <a:rPr sz="1100" spc="-10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ernal</a:t>
            </a:r>
            <a:endParaRPr sz="1100">
              <a:latin typeface="Segoe UI"/>
              <a:cs typeface="Segoe UI"/>
            </a:endParaRPr>
          </a:p>
          <a:p>
            <a:pPr marL="146289" marR="156809" algn="ctr">
              <a:lnSpc>
                <a:spcPts val="1345"/>
              </a:lnSpc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entity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6026" y="3425914"/>
            <a:ext cx="862831" cy="508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581" marR="135240" algn="ctr">
              <a:lnSpc>
                <a:spcPts val="1270"/>
              </a:lnSpc>
              <a:spcBef>
                <a:spcPts val="63"/>
              </a:spcBef>
            </a:pPr>
            <a:r>
              <a:rPr sz="1100" dirty="0" smtClean="0">
                <a:solidFill>
                  <a:srgbClr val="363435"/>
                </a:solidFill>
                <a:latin typeface="Segoe UI"/>
                <a:cs typeface="Segoe UI"/>
              </a:rPr>
              <a:t>Le</a:t>
            </a:r>
            <a:r>
              <a:rPr sz="1100" spc="-4" dirty="0" smtClean="0">
                <a:solidFill>
                  <a:srgbClr val="363435"/>
                </a:solidFill>
                <a:latin typeface="Segoe UI"/>
                <a:cs typeface="Segoe UI"/>
              </a:rPr>
              <a:t>v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erage</a:t>
            </a:r>
            <a:endParaRPr sz="1100">
              <a:latin typeface="Segoe UI"/>
              <a:cs typeface="Segoe UI"/>
            </a:endParaRPr>
          </a:p>
          <a:p>
            <a:pPr marL="65540" marR="76206" algn="ctr">
              <a:lnSpc>
                <a:spcPts val="1345"/>
              </a:lnSpc>
              <a:spcBef>
                <a:spcPts val="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insufficient</a:t>
            </a:r>
            <a:endParaRPr sz="1100">
              <a:latin typeface="Segoe UI"/>
              <a:cs typeface="Segoe UI"/>
            </a:endParaRPr>
          </a:p>
          <a:p>
            <a:pPr algn="ctr">
              <a:lnSpc>
                <a:spcPts val="1345"/>
              </a:lnSpc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authorization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6738" y="3510334"/>
            <a:ext cx="700507" cy="338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753" marR="21328">
              <a:lnSpc>
                <a:spcPts val="1270"/>
              </a:lnSpc>
              <a:spcBef>
                <a:spcPts val="6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Dynamic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ts val="1345"/>
              </a:lnSpc>
              <a:spcBef>
                <a:spcPts val="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corruption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6903" y="3510334"/>
            <a:ext cx="689843" cy="338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282" marR="162627" algn="ctr">
              <a:lnSpc>
                <a:spcPts val="1270"/>
              </a:lnSpc>
              <a:spcBef>
                <a:spcPts val="63"/>
              </a:spcBef>
            </a:pPr>
            <a:r>
              <a:rPr sz="1100" spc="-34" dirty="0" smtClean="0">
                <a:solidFill>
                  <a:srgbClr val="363435"/>
                </a:solidFill>
                <a:latin typeface="Segoe UI"/>
                <a:cs typeface="Segoe UI"/>
              </a:rPr>
              <a:t>S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tatic</a:t>
            </a:r>
            <a:endParaRPr sz="1100">
              <a:latin typeface="Segoe UI"/>
              <a:cs typeface="Segoe UI"/>
            </a:endParaRPr>
          </a:p>
          <a:p>
            <a:pPr algn="ctr">
              <a:lnSpc>
                <a:spcPts val="1345"/>
              </a:lnSpc>
              <a:spcBef>
                <a:spcPts val="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corruption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1847" y="4590405"/>
            <a:ext cx="1009566" cy="338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70"/>
              </a:lnSpc>
              <a:spcBef>
                <a:spcPts val="6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Input</a:t>
            </a:r>
            <a:r>
              <a:rPr sz="1100" spc="30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100" spc="-20" dirty="0" smtClean="0">
                <a:solidFill>
                  <a:srgbClr val="363435"/>
                </a:solidFill>
                <a:latin typeface="Segoe UI"/>
                <a:cs typeface="Segoe UI"/>
              </a:rPr>
              <a:t>v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alidation</a:t>
            </a:r>
            <a:endParaRPr sz="1100">
              <a:latin typeface="Segoe UI"/>
              <a:cs typeface="Segoe UI"/>
            </a:endParaRPr>
          </a:p>
          <a:p>
            <a:pPr marL="283656" marR="293470" algn="ctr">
              <a:lnSpc>
                <a:spcPts val="1345"/>
              </a:lnSpc>
              <a:spcBef>
                <a:spcPts val="3"/>
              </a:spcBef>
            </a:pPr>
            <a:r>
              <a:rPr sz="1100" dirty="0" smtClean="0">
                <a:solidFill>
                  <a:srgbClr val="363435"/>
                </a:solidFill>
                <a:latin typeface="Segoe UI"/>
                <a:cs typeface="Segoe UI"/>
              </a:rPr>
              <a:t>failu</a:t>
            </a:r>
            <a:r>
              <a:rPr sz="1100" spc="-1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0213" y="4590405"/>
            <a:ext cx="619902" cy="338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0"/>
              </a:lnSpc>
              <a:spcBef>
                <a:spcPts val="6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Access</a:t>
            </a:r>
            <a:r>
              <a:rPr sz="1100" spc="-59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100" spc="-9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endParaRPr sz="1100">
              <a:latin typeface="Segoe UI"/>
              <a:cs typeface="Segoe UI"/>
            </a:endParaRPr>
          </a:p>
          <a:p>
            <a:pPr marL="41081" marR="21328">
              <a:lnSpc>
                <a:spcPts val="1345"/>
              </a:lnSpc>
              <a:spcBef>
                <a:spcPts val="3"/>
              </a:spcBef>
            </a:pPr>
            <a:r>
              <a:rPr sz="1100" dirty="0" smtClean="0">
                <a:solidFill>
                  <a:srgbClr val="363435"/>
                </a:solidFill>
                <a:latin typeface="Segoe UI"/>
                <a:cs typeface="Segoe UI"/>
              </a:rPr>
              <a:t>memo</a:t>
            </a:r>
            <a:r>
              <a:rPr sz="1100" spc="4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y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5452" y="4590405"/>
            <a:ext cx="894477" cy="338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70"/>
              </a:lnSpc>
              <a:spcBef>
                <a:spcPts val="63"/>
              </a:spcBef>
            </a:pPr>
            <a:r>
              <a:rPr sz="1100" dirty="0" smtClean="0">
                <a:solidFill>
                  <a:srgbClr val="363435"/>
                </a:solidFill>
                <a:latin typeface="Segoe UI"/>
                <a:cs typeface="Segoe UI"/>
              </a:rPr>
              <a:t>C</a:t>
            </a:r>
            <a:r>
              <a:rPr sz="1100" spc="-1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oss-domain</a:t>
            </a:r>
            <a:endParaRPr sz="1100">
              <a:latin typeface="Segoe UI"/>
              <a:cs typeface="Segoe UI"/>
            </a:endParaRPr>
          </a:p>
          <a:p>
            <a:pPr marL="242502" marR="251464" algn="ctr">
              <a:lnSpc>
                <a:spcPts val="1345"/>
              </a:lnSpc>
              <a:spcBef>
                <a:spcPts val="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issues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4764" y="4590405"/>
            <a:ext cx="652662" cy="338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70"/>
              </a:lnSpc>
              <a:spcBef>
                <a:spcPts val="6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Call-chain</a:t>
            </a:r>
            <a:endParaRPr sz="1100">
              <a:latin typeface="Segoe UI"/>
              <a:cs typeface="Segoe UI"/>
            </a:endParaRPr>
          </a:p>
          <a:p>
            <a:pPr marL="120744" marR="131408" algn="ctr">
              <a:lnSpc>
                <a:spcPts val="1345"/>
              </a:lnSpc>
              <a:spcBef>
                <a:spcPts val="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issues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106" y="5387520"/>
            <a:ext cx="692255" cy="508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70"/>
              </a:lnSpc>
              <a:spcBef>
                <a:spcPts val="63"/>
              </a:spcBef>
            </a:pPr>
            <a:r>
              <a:rPr sz="1100" spc="-119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ampering</a:t>
            </a:r>
            <a:endParaRPr sz="1100">
              <a:latin typeface="Segoe UI"/>
              <a:cs typeface="Segoe UI"/>
            </a:endParaRPr>
          </a:p>
          <a:p>
            <a:pPr marL="192266" marR="187889" algn="ctr">
              <a:lnSpc>
                <a:spcPts val="1345"/>
              </a:lnSpc>
              <a:spcBef>
                <a:spcPts val="3"/>
              </a:spcBef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with</a:t>
            </a:r>
            <a:endParaRPr sz="1100">
              <a:latin typeface="Segoe UI"/>
              <a:cs typeface="Segoe UI"/>
            </a:endParaRPr>
          </a:p>
          <a:p>
            <a:pPr marL="14311" marR="12914" algn="ctr">
              <a:lnSpc>
                <a:spcPts val="1345"/>
              </a:lnSpc>
            </a:pP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data</a:t>
            </a:r>
            <a:r>
              <a:rPr sz="1100" spc="26" dirty="0" smtClean="0">
                <a:solidFill>
                  <a:srgbClr val="363435"/>
                </a:solidFill>
                <a:latin typeface="Segoe UI"/>
                <a:cs typeface="Segoe UI"/>
              </a:rPr>
              <a:t> 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s</a:t>
            </a:r>
            <a:r>
              <a:rPr sz="1100" spc="-9" dirty="0" smtClean="0">
                <a:solidFill>
                  <a:srgbClr val="363435"/>
                </a:solidFill>
                <a:latin typeface="Segoe UI"/>
                <a:cs typeface="Segoe UI"/>
              </a:rPr>
              <a:t>t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o</a:t>
            </a:r>
            <a:r>
              <a:rPr sz="1100" spc="-14" dirty="0" smtClean="0">
                <a:solidFill>
                  <a:srgbClr val="363435"/>
                </a:solidFill>
                <a:latin typeface="Segoe UI"/>
                <a:cs typeface="Segoe UI"/>
              </a:rPr>
              <a:t>r</a:t>
            </a:r>
            <a:r>
              <a:rPr sz="1100" spc="0" dirty="0" smtClean="0">
                <a:solidFill>
                  <a:srgbClr val="363435"/>
                </a:solidFill>
                <a:latin typeface="Segoe UI"/>
                <a:cs typeface="Segoe UI"/>
              </a:rPr>
              <a:t>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1676" y="6304614"/>
            <a:ext cx="22649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40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544" y="1911590"/>
            <a:ext cx="1731039" cy="640080"/>
          </a:xfrm>
          <a:custGeom>
            <a:avLst/>
            <a:gdLst/>
            <a:ahLst/>
            <a:cxnLst/>
            <a:rect l="l" t="t" r="r" b="b"/>
            <a:pathLst>
              <a:path w="1731039" h="640080">
                <a:moveTo>
                  <a:pt x="0" y="0"/>
                </a:moveTo>
                <a:lnTo>
                  <a:pt x="0" y="640080"/>
                </a:lnTo>
                <a:lnTo>
                  <a:pt x="1731039" y="640080"/>
                </a:lnTo>
                <a:lnTo>
                  <a:pt x="1731039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8583" y="1911590"/>
            <a:ext cx="3274940" cy="640080"/>
          </a:xfrm>
          <a:custGeom>
            <a:avLst/>
            <a:gdLst/>
            <a:ahLst/>
            <a:cxnLst/>
            <a:rect l="l" t="t" r="r" b="b"/>
            <a:pathLst>
              <a:path w="3274940" h="640080">
                <a:moveTo>
                  <a:pt x="0" y="0"/>
                </a:moveTo>
                <a:lnTo>
                  <a:pt x="0" y="640080"/>
                </a:lnTo>
                <a:lnTo>
                  <a:pt x="3274940" y="640080"/>
                </a:lnTo>
                <a:lnTo>
                  <a:pt x="3274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3523" y="1911590"/>
            <a:ext cx="3274940" cy="640080"/>
          </a:xfrm>
          <a:custGeom>
            <a:avLst/>
            <a:gdLst/>
            <a:ahLst/>
            <a:cxnLst/>
            <a:rect l="l" t="t" r="r" b="b"/>
            <a:pathLst>
              <a:path w="3274940" h="640080">
                <a:moveTo>
                  <a:pt x="0" y="0"/>
                </a:moveTo>
                <a:lnTo>
                  <a:pt x="0" y="640080"/>
                </a:lnTo>
                <a:lnTo>
                  <a:pt x="3274940" y="640080"/>
                </a:lnTo>
                <a:lnTo>
                  <a:pt x="3274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782" y="2551669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782" y="3374629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2782" y="4301087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44" y="1906827"/>
            <a:ext cx="0" cy="3039101"/>
          </a:xfrm>
          <a:custGeom>
            <a:avLst/>
            <a:gdLst/>
            <a:ahLst/>
            <a:cxnLst/>
            <a:rect l="l" t="t" r="r" b="b"/>
            <a:pathLst>
              <a:path h="3039101">
                <a:moveTo>
                  <a:pt x="0" y="0"/>
                </a:moveTo>
                <a:lnTo>
                  <a:pt x="0" y="3039101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48463" y="1906827"/>
            <a:ext cx="0" cy="3039101"/>
          </a:xfrm>
          <a:custGeom>
            <a:avLst/>
            <a:gdLst/>
            <a:ahLst/>
            <a:cxnLst/>
            <a:rect l="l" t="t" r="r" b="b"/>
            <a:pathLst>
              <a:path h="3039101">
                <a:moveTo>
                  <a:pt x="0" y="0"/>
                </a:moveTo>
                <a:lnTo>
                  <a:pt x="0" y="3039101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782" y="1911590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782" y="4941167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1150" y="1026838"/>
            <a:ext cx="205932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Refining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276" y="1026838"/>
            <a:ext cx="172556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8757" y="6304614"/>
            <a:ext cx="24941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41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544" y="1911590"/>
            <a:ext cx="8280919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91439">
              <a:lnSpc>
                <a:spcPct val="94685"/>
              </a:lnSpc>
            </a:pP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DFD                   </a:t>
            </a:r>
            <a:r>
              <a:rPr sz="1800" b="1" spc="310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Threat Type                               </a:t>
            </a:r>
            <a:r>
              <a:rPr sz="1800" b="1" spc="94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Threat</a:t>
            </a:r>
            <a:endParaRPr sz="1800">
              <a:latin typeface="Georgia"/>
              <a:cs typeface="Georgia"/>
            </a:endParaRPr>
          </a:p>
          <a:p>
            <a:pPr marL="91439">
              <a:lnSpc>
                <a:spcPct val="94685"/>
              </a:lnSpc>
              <a:spcBef>
                <a:spcPts val="55"/>
              </a:spcBef>
            </a:pP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Element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544" y="2551669"/>
            <a:ext cx="8280919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685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Pet Shop                  </a:t>
            </a:r>
            <a:r>
              <a:rPr sz="1600" spc="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Information Disclosure (I)                 </a:t>
            </a:r>
            <a:r>
              <a:rPr sz="1600" spc="15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Observe message – No Message</a:t>
            </a:r>
            <a:endParaRPr sz="1600">
              <a:latin typeface="Georgia"/>
              <a:cs typeface="Georgia"/>
            </a:endParaRPr>
          </a:p>
          <a:p>
            <a:pPr marL="91439">
              <a:lnSpc>
                <a:spcPct val="9468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Customer to                                                                              </a:t>
            </a:r>
            <a:r>
              <a:rPr sz="1600" spc="26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Confidentiality</a:t>
            </a:r>
            <a:endParaRPr sz="1600">
              <a:latin typeface="Georgia"/>
              <a:cs typeface="Georgia"/>
            </a:endParaRPr>
          </a:p>
          <a:p>
            <a:pPr marL="91439">
              <a:lnSpc>
                <a:spcPct val="9468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Web application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544" y="3374629"/>
            <a:ext cx="8280919" cy="92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534340">
              <a:lnSpc>
                <a:spcPct val="98946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Audit Log Data      </a:t>
            </a:r>
            <a:r>
              <a:rPr sz="1600" spc="22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Tampering (T)                                       </a:t>
            </a:r>
            <a:r>
              <a:rPr sz="1600" spc="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Tampering with Data Store – Store                                                                                           </a:t>
            </a:r>
            <a:r>
              <a:rPr sz="1600" spc="20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Weak Protection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7544" y="4301087"/>
            <a:ext cx="8280919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ts val="1872"/>
              </a:lnSpc>
              <a:spcBef>
                <a:spcPts val="490"/>
              </a:spcBef>
            </a:pPr>
            <a:r>
              <a:rPr sz="2700" spc="0" baseline="-6519" dirty="0" smtClean="0">
                <a:solidFill>
                  <a:srgbClr val="323D42"/>
                </a:solidFill>
                <a:latin typeface="Georgia"/>
                <a:cs typeface="Georgia"/>
              </a:rPr>
              <a:t>Order                   </a:t>
            </a:r>
            <a:r>
              <a:rPr sz="2700" spc="233" baseline="-651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Elevation of Privileges (EoP)             </a:t>
            </a:r>
            <a:r>
              <a:rPr sz="1600" spc="18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Leverage Insufficient</a:t>
            </a:r>
            <a:endParaRPr sz="1600">
              <a:latin typeface="Georgia"/>
              <a:cs typeface="Georgia"/>
            </a:endParaRPr>
          </a:p>
          <a:p>
            <a:pPr marL="91439">
              <a:lnSpc>
                <a:spcPts val="2100"/>
              </a:lnSpc>
              <a:spcBef>
                <a:spcPts val="305"/>
              </a:spcBef>
            </a:pPr>
            <a:r>
              <a:rPr sz="2700" spc="0" baseline="-1629" dirty="0" smtClean="0">
                <a:solidFill>
                  <a:srgbClr val="323D42"/>
                </a:solidFill>
                <a:latin typeface="Georgia"/>
                <a:cs typeface="Georgia"/>
              </a:rPr>
              <a:t>Processor                                                                       </a:t>
            </a:r>
            <a:r>
              <a:rPr sz="2700" spc="428" baseline="-162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2400" spc="0" baseline="12834" dirty="0" smtClean="0">
                <a:solidFill>
                  <a:srgbClr val="323D42"/>
                </a:solidFill>
                <a:latin typeface="Georgia"/>
                <a:cs typeface="Georgia"/>
              </a:rPr>
              <a:t>Authorization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1150" y="1039062"/>
            <a:ext cx="3800180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Assess t</a:t>
            </a:r>
            <a:r>
              <a:rPr sz="3500" b="1" spc="-4" dirty="0" smtClean="0">
                <a:solidFill>
                  <a:srgbClr val="014358"/>
                </a:solidFill>
                <a:latin typeface="Georgia"/>
                <a:cs typeface="Georgia"/>
              </a:rPr>
              <a:t>h</a:t>
            </a: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e Risks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150" y="17920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050" y="1792045"/>
            <a:ext cx="483515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Risk level given by the combination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</a:pPr>
            <a:r>
              <a:rPr sz="2400" u="heavy" spc="0" dirty="0" smtClean="0">
                <a:solidFill>
                  <a:srgbClr val="323D42"/>
                </a:solidFill>
                <a:latin typeface="Georgia"/>
                <a:cs typeface="Georgia"/>
              </a:rPr>
              <a:t>impact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1592" y="1792045"/>
            <a:ext cx="23350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of </a:t>
            </a:r>
            <a:r>
              <a:rPr sz="2400" u="heavy" spc="0" dirty="0" smtClean="0">
                <a:solidFill>
                  <a:srgbClr val="323D42"/>
                </a:solidFill>
                <a:latin typeface="Georgia"/>
                <a:cs typeface="Georgia"/>
              </a:rPr>
              <a:t>likelihood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 and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150" y="27699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050" y="2769945"/>
            <a:ext cx="30190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4 Possible Risk Levels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349" y="3361765"/>
            <a:ext cx="549509" cy="1370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412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1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95825"/>
              </a:lnSpc>
              <a:spcBef>
                <a:spcPts val="11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  <a:p>
            <a:pPr marL="12700" marR="595">
              <a:lnSpc>
                <a:spcPct val="95825"/>
              </a:lnSpc>
              <a:spcBef>
                <a:spcPts val="122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138" y="3361765"/>
            <a:ext cx="70635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very high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must be fixed during development phase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324" y="3882465"/>
            <a:ext cx="7688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high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5072" y="3882465"/>
            <a:ext cx="55340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must be fixed during development phase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1714" y="4390465"/>
            <a:ext cx="70720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medium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must be fixed before the product becomes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6156" y="4390465"/>
            <a:ext cx="2247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49" y="4720665"/>
            <a:ext cx="6029402" cy="849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099" marR="47412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release candidate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95825"/>
              </a:lnSpc>
              <a:spcBef>
                <a:spcPts val="10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323D42"/>
                </a:solidFill>
                <a:latin typeface="Georgia"/>
                <a:cs typeface="Georgia"/>
              </a:rPr>
              <a:t>4 low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should be fixed only if time permits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9972" y="6304614"/>
            <a:ext cx="248203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42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544" y="1911590"/>
            <a:ext cx="1240461" cy="640080"/>
          </a:xfrm>
          <a:custGeom>
            <a:avLst/>
            <a:gdLst/>
            <a:ahLst/>
            <a:cxnLst/>
            <a:rect l="l" t="t" r="r" b="b"/>
            <a:pathLst>
              <a:path w="1240461" h="640080">
                <a:moveTo>
                  <a:pt x="0" y="0"/>
                </a:moveTo>
                <a:lnTo>
                  <a:pt x="0" y="640080"/>
                </a:lnTo>
                <a:lnTo>
                  <a:pt x="1240461" y="640080"/>
                </a:lnTo>
                <a:lnTo>
                  <a:pt x="1240461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005" y="1911590"/>
            <a:ext cx="2346819" cy="640080"/>
          </a:xfrm>
          <a:custGeom>
            <a:avLst/>
            <a:gdLst/>
            <a:ahLst/>
            <a:cxnLst/>
            <a:rect l="l" t="t" r="r" b="b"/>
            <a:pathLst>
              <a:path w="2346819" h="640080">
                <a:moveTo>
                  <a:pt x="0" y="0"/>
                </a:moveTo>
                <a:lnTo>
                  <a:pt x="0" y="640080"/>
                </a:lnTo>
                <a:lnTo>
                  <a:pt x="2346819" y="640080"/>
                </a:lnTo>
                <a:lnTo>
                  <a:pt x="2346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4824" y="1911590"/>
            <a:ext cx="2346819" cy="640080"/>
          </a:xfrm>
          <a:custGeom>
            <a:avLst/>
            <a:gdLst/>
            <a:ahLst/>
            <a:cxnLst/>
            <a:rect l="l" t="t" r="r" b="b"/>
            <a:pathLst>
              <a:path w="2346819" h="640080">
                <a:moveTo>
                  <a:pt x="0" y="0"/>
                </a:moveTo>
                <a:lnTo>
                  <a:pt x="0" y="640080"/>
                </a:lnTo>
                <a:lnTo>
                  <a:pt x="2346819" y="640080"/>
                </a:lnTo>
                <a:lnTo>
                  <a:pt x="2346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1643" y="1911590"/>
            <a:ext cx="2346819" cy="640080"/>
          </a:xfrm>
          <a:custGeom>
            <a:avLst/>
            <a:gdLst/>
            <a:ahLst/>
            <a:cxnLst/>
            <a:rect l="l" t="t" r="r" b="b"/>
            <a:pathLst>
              <a:path w="2346819" h="640080">
                <a:moveTo>
                  <a:pt x="0" y="0"/>
                </a:moveTo>
                <a:lnTo>
                  <a:pt x="0" y="640080"/>
                </a:lnTo>
                <a:lnTo>
                  <a:pt x="2346819" y="640080"/>
                </a:lnTo>
                <a:lnTo>
                  <a:pt x="2346819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782" y="2551669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2782" y="3618469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782" y="4544927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544" y="1906827"/>
            <a:ext cx="0" cy="3282941"/>
          </a:xfrm>
          <a:custGeom>
            <a:avLst/>
            <a:gdLst/>
            <a:ahLst/>
            <a:cxnLst/>
            <a:rect l="l" t="t" r="r" b="b"/>
            <a:pathLst>
              <a:path h="3282941">
                <a:moveTo>
                  <a:pt x="0" y="0"/>
                </a:moveTo>
                <a:lnTo>
                  <a:pt x="0" y="3282941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48462" y="1906827"/>
            <a:ext cx="0" cy="3282941"/>
          </a:xfrm>
          <a:custGeom>
            <a:avLst/>
            <a:gdLst/>
            <a:ahLst/>
            <a:cxnLst/>
            <a:rect l="l" t="t" r="r" b="b"/>
            <a:pathLst>
              <a:path h="3282941">
                <a:moveTo>
                  <a:pt x="0" y="0"/>
                </a:moveTo>
                <a:lnTo>
                  <a:pt x="0" y="3282941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782" y="1911590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782" y="5185007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1150" y="1026838"/>
            <a:ext cx="231426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Assessing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108" y="1026838"/>
            <a:ext cx="1339739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Risks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7628" y="6304614"/>
            <a:ext cx="250548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43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544" y="1911590"/>
            <a:ext cx="8280918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91439">
              <a:lnSpc>
                <a:spcPct val="94685"/>
              </a:lnSpc>
            </a:pP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DFD           </a:t>
            </a:r>
            <a:r>
              <a:rPr sz="1800" b="1" spc="89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Threat Type               </a:t>
            </a:r>
            <a:r>
              <a:rPr sz="1800" b="1" spc="69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Threat                         </a:t>
            </a:r>
            <a:r>
              <a:rPr sz="1800" b="1" spc="430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Risk Level</a:t>
            </a:r>
            <a:endParaRPr sz="1800">
              <a:latin typeface="Georgia"/>
              <a:cs typeface="Georgia"/>
            </a:endParaRPr>
          </a:p>
          <a:p>
            <a:pPr marL="91439">
              <a:lnSpc>
                <a:spcPct val="94685"/>
              </a:lnSpc>
              <a:spcBef>
                <a:spcPts val="55"/>
              </a:spcBef>
            </a:pP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Element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544" y="2551669"/>
            <a:ext cx="8280918" cy="1066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685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Pet Shop        </a:t>
            </a:r>
            <a:r>
              <a:rPr sz="1600" spc="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Information Disclosure    </a:t>
            </a:r>
            <a:r>
              <a:rPr sz="1600" spc="6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Observe message               </a:t>
            </a:r>
            <a:r>
              <a:rPr sz="1600" spc="18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1</a:t>
            </a:r>
            <a:endParaRPr sz="1600">
              <a:latin typeface="Georgia"/>
              <a:cs typeface="Georgia"/>
            </a:endParaRPr>
          </a:p>
          <a:p>
            <a:pPr marL="91439" marR="6682817">
              <a:lnSpc>
                <a:spcPct val="98946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Customer      </a:t>
            </a:r>
            <a:r>
              <a:rPr sz="1600" spc="17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(I) to Web application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544" y="3618469"/>
            <a:ext cx="8280918" cy="92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685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Audit Log      </a:t>
            </a:r>
            <a:r>
              <a:rPr sz="1600" spc="10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Tampering (T)                    </a:t>
            </a:r>
            <a:r>
              <a:rPr sz="1600" spc="2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Bypass protection              </a:t>
            </a:r>
            <a:r>
              <a:rPr sz="1600" spc="5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1</a:t>
            </a:r>
            <a:endParaRPr sz="1600">
              <a:latin typeface="Georgia"/>
              <a:cs typeface="Georgia"/>
            </a:endParaRPr>
          </a:p>
          <a:p>
            <a:pPr marL="91439">
              <a:lnSpc>
                <a:spcPct val="9468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Data Store                                                    </a:t>
            </a:r>
            <a:r>
              <a:rPr sz="1600" spc="32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scheme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7544" y="4544927"/>
            <a:ext cx="8280918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ts val="1872"/>
              </a:lnSpc>
              <a:spcBef>
                <a:spcPts val="490"/>
              </a:spcBef>
            </a:pPr>
            <a:r>
              <a:rPr sz="2700" spc="0" baseline="-6519" dirty="0" smtClean="0">
                <a:solidFill>
                  <a:srgbClr val="323D42"/>
                </a:solidFill>
                <a:latin typeface="Georgia"/>
                <a:cs typeface="Georgia"/>
              </a:rPr>
              <a:t>Order          </a:t>
            </a:r>
            <a:r>
              <a:rPr sz="2700" spc="278" baseline="-651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Elevation of Privileges      </a:t>
            </a:r>
            <a:r>
              <a:rPr sz="1600" spc="4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Leverage Insufficient        </a:t>
            </a:r>
            <a:r>
              <a:rPr sz="1600" spc="10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1</a:t>
            </a:r>
            <a:endParaRPr sz="1600">
              <a:latin typeface="Georgia"/>
              <a:cs typeface="Georgia"/>
            </a:endParaRPr>
          </a:p>
          <a:p>
            <a:pPr marL="91439">
              <a:lnSpc>
                <a:spcPts val="2100"/>
              </a:lnSpc>
              <a:spcBef>
                <a:spcPts val="305"/>
              </a:spcBef>
            </a:pPr>
            <a:r>
              <a:rPr sz="2700" spc="0" baseline="-1629" dirty="0" smtClean="0">
                <a:solidFill>
                  <a:srgbClr val="323D42"/>
                </a:solidFill>
                <a:latin typeface="Georgia"/>
                <a:cs typeface="Georgia"/>
              </a:rPr>
              <a:t>Processor   </a:t>
            </a:r>
            <a:r>
              <a:rPr sz="2700" spc="273" baseline="-162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2400" spc="0" baseline="12834" dirty="0" smtClean="0">
                <a:solidFill>
                  <a:srgbClr val="323D42"/>
                </a:solidFill>
                <a:latin typeface="Georgia"/>
                <a:cs typeface="Georgia"/>
              </a:rPr>
              <a:t>(EoP)                                    </a:t>
            </a:r>
            <a:r>
              <a:rPr sz="2400" spc="129" baseline="1283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2400" spc="0" baseline="12834" dirty="0" smtClean="0">
                <a:solidFill>
                  <a:srgbClr val="323D42"/>
                </a:solidFill>
                <a:latin typeface="Georgia"/>
                <a:cs typeface="Georgia"/>
              </a:rPr>
              <a:t>Authorization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150" y="1039062"/>
            <a:ext cx="4660288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Plan for Mitigations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562" y="16904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463" y="1690445"/>
            <a:ext cx="39264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Four ways to address threats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762" y="2269565"/>
            <a:ext cx="369576" cy="1878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412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1.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 marR="1934">
              <a:lnSpc>
                <a:spcPct val="95825"/>
              </a:lnSpc>
              <a:spcBef>
                <a:spcPts val="1194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2.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 marR="4018">
              <a:lnSpc>
                <a:spcPct val="95825"/>
              </a:lnSpc>
              <a:spcBef>
                <a:spcPts val="122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3.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2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4.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963" y="2269565"/>
            <a:ext cx="4899513" cy="186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Do Nothing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  <a:spcBef>
                <a:spcPts val="1244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Remove the feature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  <a:spcBef>
                <a:spcPts val="1273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Accept vulnerability in design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94685"/>
              </a:lnSpc>
              <a:spcBef>
                <a:spcPts val="1273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Counter the threats with technology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462" y="4426376"/>
            <a:ext cx="292223" cy="345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2400" dirty="0" smtClean="0">
                <a:solidFill>
                  <a:srgbClr val="323D42"/>
                </a:solidFill>
                <a:latin typeface="Lucida Bright"/>
                <a:cs typeface="Lucida Bright"/>
              </a:rPr>
              <a:t>-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4662" y="4430597"/>
            <a:ext cx="46395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Use list of mitigation technologies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4139" y="6304614"/>
            <a:ext cx="244036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44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991" y="1685923"/>
            <a:ext cx="8458111" cy="4976131"/>
          </a:xfrm>
          <a:custGeom>
            <a:avLst/>
            <a:gdLst/>
            <a:ahLst/>
            <a:cxnLst/>
            <a:rect l="l" t="t" r="r" b="b"/>
            <a:pathLst>
              <a:path w="8458111" h="4976131">
                <a:moveTo>
                  <a:pt x="0" y="320412"/>
                </a:moveTo>
                <a:lnTo>
                  <a:pt x="0" y="4655718"/>
                </a:lnTo>
                <a:lnTo>
                  <a:pt x="1062" y="4681997"/>
                </a:lnTo>
                <a:lnTo>
                  <a:pt x="9312" y="4732717"/>
                </a:lnTo>
                <a:lnTo>
                  <a:pt x="25179" y="4780438"/>
                </a:lnTo>
                <a:lnTo>
                  <a:pt x="48005" y="4824498"/>
                </a:lnTo>
                <a:lnTo>
                  <a:pt x="77129" y="4864240"/>
                </a:lnTo>
                <a:lnTo>
                  <a:pt x="111891" y="4899002"/>
                </a:lnTo>
                <a:lnTo>
                  <a:pt x="151633" y="4928126"/>
                </a:lnTo>
                <a:lnTo>
                  <a:pt x="195693" y="4950952"/>
                </a:lnTo>
                <a:lnTo>
                  <a:pt x="243414" y="4966819"/>
                </a:lnTo>
                <a:lnTo>
                  <a:pt x="294134" y="4975069"/>
                </a:lnTo>
                <a:lnTo>
                  <a:pt x="320412" y="4976131"/>
                </a:lnTo>
                <a:lnTo>
                  <a:pt x="8137698" y="4976131"/>
                </a:lnTo>
                <a:lnTo>
                  <a:pt x="8189671" y="4971938"/>
                </a:lnTo>
                <a:lnTo>
                  <a:pt x="8238974" y="4959797"/>
                </a:lnTo>
                <a:lnTo>
                  <a:pt x="8284947" y="4940367"/>
                </a:lnTo>
                <a:lnTo>
                  <a:pt x="8326930" y="4914310"/>
                </a:lnTo>
                <a:lnTo>
                  <a:pt x="8364264" y="4882285"/>
                </a:lnTo>
                <a:lnTo>
                  <a:pt x="8396290" y="4844950"/>
                </a:lnTo>
                <a:lnTo>
                  <a:pt x="8422347" y="4802967"/>
                </a:lnTo>
                <a:lnTo>
                  <a:pt x="8441776" y="4756994"/>
                </a:lnTo>
                <a:lnTo>
                  <a:pt x="8453917" y="4707691"/>
                </a:lnTo>
                <a:lnTo>
                  <a:pt x="8458111" y="4655718"/>
                </a:lnTo>
                <a:lnTo>
                  <a:pt x="8458111" y="320412"/>
                </a:lnTo>
                <a:lnTo>
                  <a:pt x="8453917" y="268439"/>
                </a:lnTo>
                <a:lnTo>
                  <a:pt x="8441776" y="219136"/>
                </a:lnTo>
                <a:lnTo>
                  <a:pt x="8422347" y="173164"/>
                </a:lnTo>
                <a:lnTo>
                  <a:pt x="8396290" y="131180"/>
                </a:lnTo>
                <a:lnTo>
                  <a:pt x="8364264" y="93846"/>
                </a:lnTo>
                <a:lnTo>
                  <a:pt x="8326930" y="61820"/>
                </a:lnTo>
                <a:lnTo>
                  <a:pt x="8284947" y="35763"/>
                </a:lnTo>
                <a:lnTo>
                  <a:pt x="8238974" y="16334"/>
                </a:lnTo>
                <a:lnTo>
                  <a:pt x="8189671" y="4193"/>
                </a:lnTo>
                <a:lnTo>
                  <a:pt x="8137698" y="0"/>
                </a:lnTo>
                <a:lnTo>
                  <a:pt x="320412" y="0"/>
                </a:lnTo>
                <a:lnTo>
                  <a:pt x="268440" y="4193"/>
                </a:lnTo>
                <a:lnTo>
                  <a:pt x="219137" y="16334"/>
                </a:lnTo>
                <a:lnTo>
                  <a:pt x="173164" y="35763"/>
                </a:lnTo>
                <a:lnTo>
                  <a:pt x="131181" y="61820"/>
                </a:lnTo>
                <a:lnTo>
                  <a:pt x="93846" y="93846"/>
                </a:lnTo>
                <a:lnTo>
                  <a:pt x="61821" y="131180"/>
                </a:lnTo>
                <a:lnTo>
                  <a:pt x="35763" y="173164"/>
                </a:lnTo>
                <a:lnTo>
                  <a:pt x="16334" y="219136"/>
                </a:lnTo>
                <a:lnTo>
                  <a:pt x="4193" y="268439"/>
                </a:lnTo>
                <a:lnTo>
                  <a:pt x="0" y="320412"/>
                </a:lnTo>
                <a:close/>
              </a:path>
            </a:pathLst>
          </a:custGeom>
          <a:solidFill>
            <a:srgbClr val="006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1149" y="1039062"/>
            <a:ext cx="2214075" cy="1096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Standard</a:t>
            </a:r>
            <a:endParaRPr sz="3500">
              <a:latin typeface="Georgia"/>
              <a:cs typeface="Georgia"/>
            </a:endParaRPr>
          </a:p>
          <a:p>
            <a:pPr marL="324576" marR="66675">
              <a:lnSpc>
                <a:spcPct val="94685"/>
              </a:lnSpc>
              <a:spcBef>
                <a:spcPts val="2878"/>
              </a:spcBef>
            </a:pPr>
            <a:r>
              <a:rPr sz="1600" b="1" spc="0" dirty="0" smtClean="0">
                <a:solidFill>
                  <a:srgbClr val="FEFFFE"/>
                </a:solidFill>
                <a:latin typeface="Georgia"/>
                <a:cs typeface="Georgia"/>
              </a:rPr>
              <a:t>S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poofing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6007" y="1039062"/>
            <a:ext cx="2710000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Mitigations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0225" y="1889162"/>
            <a:ext cx="3202751" cy="222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974">
              <a:lnSpc>
                <a:spcPts val="1330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To authenticate principals:</a:t>
            </a:r>
            <a:endParaRPr sz="1200">
              <a:latin typeface="Georgia"/>
              <a:cs typeface="Georgia"/>
            </a:endParaRPr>
          </a:p>
          <a:p>
            <a:pPr marL="12700" marR="25974">
              <a:lnSpc>
                <a:spcPct val="95825"/>
              </a:lnSpc>
              <a:spcBef>
                <a:spcPts val="143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Cookie authentication</a:t>
            </a:r>
            <a:endParaRPr sz="1200">
              <a:latin typeface="Georgia"/>
              <a:cs typeface="Georgia"/>
            </a:endParaRPr>
          </a:p>
          <a:p>
            <a:pPr marL="12700" marR="25974">
              <a:lnSpc>
                <a:spcPct val="95825"/>
              </a:lnSpc>
              <a:spcBef>
                <a:spcPts val="130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Kerberos authentication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PKI systems such as SSL/TLS and certificates</a:t>
            </a:r>
            <a:endParaRPr sz="1200">
              <a:latin typeface="Georgia"/>
              <a:cs typeface="Georgia"/>
            </a:endParaRPr>
          </a:p>
          <a:p>
            <a:pPr marL="12700" marR="25974">
              <a:lnSpc>
                <a:spcPct val="94685"/>
              </a:lnSpc>
              <a:spcBef>
                <a:spcPts val="35"/>
              </a:spcBef>
            </a:pP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To authenticate code or data:</a:t>
            </a:r>
            <a:endParaRPr sz="1200">
              <a:latin typeface="Georgia"/>
              <a:cs typeface="Georgia"/>
            </a:endParaRPr>
          </a:p>
          <a:p>
            <a:pPr marL="12700" marR="25974">
              <a:lnSpc>
                <a:spcPct val="95825"/>
              </a:lnSpc>
              <a:spcBef>
                <a:spcPts val="110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Digital signatures</a:t>
            </a:r>
            <a:endParaRPr sz="1200">
              <a:latin typeface="Georgia"/>
              <a:cs typeface="Georgia"/>
            </a:endParaRPr>
          </a:p>
          <a:p>
            <a:pPr marL="12700" marR="25974">
              <a:lnSpc>
                <a:spcPct val="95825"/>
              </a:lnSpc>
              <a:spcBef>
                <a:spcPts val="803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Windows Vista Mandatory Integrity Controls</a:t>
            </a:r>
            <a:endParaRPr sz="1200">
              <a:latin typeface="Georgia"/>
              <a:cs typeface="Georgia"/>
            </a:endParaRPr>
          </a:p>
          <a:p>
            <a:pPr marL="12700" marR="25974">
              <a:lnSpc>
                <a:spcPct val="95825"/>
              </a:lnSpc>
              <a:spcBef>
                <a:spcPts val="10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ACLs</a:t>
            </a:r>
            <a:endParaRPr sz="1200">
              <a:latin typeface="Georgia"/>
              <a:cs typeface="Georgia"/>
            </a:endParaRPr>
          </a:p>
          <a:p>
            <a:pPr marL="12700" marR="25974">
              <a:lnSpc>
                <a:spcPct val="95825"/>
              </a:lnSpc>
              <a:spcBef>
                <a:spcPts val="10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Digital signatures</a:t>
            </a:r>
            <a:endParaRPr sz="1200">
              <a:latin typeface="Georgia"/>
              <a:cs typeface="Georgia"/>
            </a:endParaRPr>
          </a:p>
          <a:p>
            <a:pPr marL="12700" marR="25974">
              <a:lnSpc>
                <a:spcPct val="95825"/>
              </a:lnSpc>
              <a:spcBef>
                <a:spcPts val="851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Secure logging and auditing</a:t>
            </a:r>
            <a:endParaRPr sz="1200">
              <a:latin typeface="Georgia"/>
              <a:cs typeface="Georgia"/>
            </a:endParaRPr>
          </a:p>
          <a:p>
            <a:pPr marL="12700" marR="25974">
              <a:lnSpc>
                <a:spcPct val="95825"/>
              </a:lnSpc>
              <a:spcBef>
                <a:spcPts val="10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Digital Signatures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2568" y="1906584"/>
            <a:ext cx="139940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Authentication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026" y="3150166"/>
            <a:ext cx="105691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0" dirty="0" smtClean="0">
                <a:solidFill>
                  <a:srgbClr val="FEFFFE"/>
                </a:solidFill>
                <a:latin typeface="Georgia"/>
                <a:cs typeface="Georgia"/>
              </a:rPr>
              <a:t>T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ampering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2568" y="3150166"/>
            <a:ext cx="83990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Integrity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026" y="3790246"/>
            <a:ext cx="11869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0" dirty="0" smtClean="0">
                <a:solidFill>
                  <a:srgbClr val="FEFFFE"/>
                </a:solidFill>
                <a:latin typeface="Georgia"/>
                <a:cs typeface="Georgia"/>
              </a:rPr>
              <a:t>R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epudiation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2568" y="3790246"/>
            <a:ext cx="160203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Non Repudiation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0225" y="4311897"/>
            <a:ext cx="892077" cy="361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Encryption</a:t>
            </a:r>
            <a:endParaRPr sz="1200">
              <a:latin typeface="Georgia"/>
              <a:cs typeface="Georgia"/>
            </a:endParaRPr>
          </a:p>
          <a:p>
            <a:pPr marL="12700" marR="23781">
              <a:lnSpc>
                <a:spcPct val="95825"/>
              </a:lnSpc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ACLS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026" y="4352677"/>
            <a:ext cx="216072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0" dirty="0" smtClean="0">
                <a:solidFill>
                  <a:srgbClr val="FEFFFE"/>
                </a:solidFill>
                <a:latin typeface="Georgia"/>
                <a:cs typeface="Georgia"/>
              </a:rPr>
              <a:t>I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nformation Disclosure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2568" y="4352677"/>
            <a:ext cx="13964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Confidentiality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0225" y="4958030"/>
            <a:ext cx="719874" cy="53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81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ACLs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95825"/>
              </a:lnSpc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Filtering</a:t>
            </a:r>
            <a:endParaRPr sz="1200">
              <a:latin typeface="Georgia"/>
              <a:cs typeface="Georgia"/>
            </a:endParaRPr>
          </a:p>
          <a:p>
            <a:pPr marL="12700" marR="23781">
              <a:lnSpc>
                <a:spcPct val="95825"/>
              </a:lnSpc>
              <a:spcBef>
                <a:spcPts val="10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Quotas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026" y="4998810"/>
            <a:ext cx="158375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0" dirty="0" smtClean="0">
                <a:solidFill>
                  <a:srgbClr val="FEFFFE"/>
                </a:solidFill>
                <a:latin typeface="Georgia"/>
                <a:cs typeface="Georgia"/>
              </a:rPr>
              <a:t>D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enial of Service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2568" y="4998810"/>
            <a:ext cx="107675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Availability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0225" y="5687373"/>
            <a:ext cx="1935769" cy="730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81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ACLs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95825"/>
              </a:lnSpc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Group or role membership</a:t>
            </a:r>
            <a:endParaRPr sz="1200">
              <a:latin typeface="Georgia"/>
              <a:cs typeface="Georgia"/>
            </a:endParaRPr>
          </a:p>
          <a:p>
            <a:pPr marL="12700" marR="23781">
              <a:lnSpc>
                <a:spcPct val="95825"/>
              </a:lnSpc>
              <a:spcBef>
                <a:spcPts val="10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Privilege ownership</a:t>
            </a:r>
            <a:endParaRPr sz="1200">
              <a:latin typeface="Georgia"/>
              <a:cs typeface="Georgia"/>
            </a:endParaRPr>
          </a:p>
          <a:p>
            <a:pPr marL="12700" marR="23781">
              <a:lnSpc>
                <a:spcPct val="95825"/>
              </a:lnSpc>
              <a:spcBef>
                <a:spcPts val="110"/>
              </a:spcBef>
            </a:pPr>
            <a:r>
              <a:rPr sz="1200" dirty="0" smtClean="0">
                <a:solidFill>
                  <a:srgbClr val="FEFFFE"/>
                </a:solidFill>
                <a:latin typeface="Arial"/>
                <a:cs typeface="Arial"/>
              </a:rPr>
              <a:t>•</a:t>
            </a:r>
            <a:r>
              <a:rPr sz="1200" dirty="0" smtClean="0">
                <a:solidFill>
                  <a:srgbClr val="FEFFFF"/>
                </a:solidFill>
                <a:latin typeface="Arial"/>
                <a:cs typeface="Arial"/>
              </a:rPr>
              <a:t> </a:t>
            </a:r>
            <a:r>
              <a:rPr sz="1200" spc="-209" dirty="0" smtClean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FEFFFE"/>
                </a:solidFill>
                <a:latin typeface="Georgia"/>
                <a:cs typeface="Georgia"/>
              </a:rPr>
              <a:t>Input validation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026" y="5728153"/>
            <a:ext cx="198026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0" dirty="0" smtClean="0">
                <a:solidFill>
                  <a:srgbClr val="FEFFFE"/>
                </a:solidFill>
                <a:latin typeface="Georgia"/>
                <a:cs typeface="Georgia"/>
              </a:rPr>
              <a:t>E</a:t>
            </a: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levation of Privilege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2568" y="5728153"/>
            <a:ext cx="130168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EFFFE"/>
                </a:solidFill>
                <a:latin typeface="Georgia"/>
                <a:cs typeface="Georgia"/>
              </a:rPr>
              <a:t>Authorization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7454" y="6304614"/>
            <a:ext cx="25072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45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44" y="1911590"/>
            <a:ext cx="1656184" cy="640080"/>
          </a:xfrm>
          <a:custGeom>
            <a:avLst/>
            <a:gdLst/>
            <a:ahLst/>
            <a:cxnLst/>
            <a:rect l="l" t="t" r="r" b="b"/>
            <a:pathLst>
              <a:path w="1656184" h="640080">
                <a:moveTo>
                  <a:pt x="0" y="0"/>
                </a:moveTo>
                <a:lnTo>
                  <a:pt x="0" y="640080"/>
                </a:lnTo>
                <a:lnTo>
                  <a:pt x="1656184" y="640080"/>
                </a:lnTo>
                <a:lnTo>
                  <a:pt x="1656184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3728" y="1911590"/>
            <a:ext cx="1152127" cy="640080"/>
          </a:xfrm>
          <a:custGeom>
            <a:avLst/>
            <a:gdLst/>
            <a:ahLst/>
            <a:cxnLst/>
            <a:rect l="l" t="t" r="r" b="b"/>
            <a:pathLst>
              <a:path w="1152127" h="640080">
                <a:moveTo>
                  <a:pt x="0" y="0"/>
                </a:moveTo>
                <a:lnTo>
                  <a:pt x="0" y="640080"/>
                </a:lnTo>
                <a:lnTo>
                  <a:pt x="1152127" y="640080"/>
                </a:lnTo>
                <a:lnTo>
                  <a:pt x="1152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5855" y="1911590"/>
            <a:ext cx="2520279" cy="640080"/>
          </a:xfrm>
          <a:custGeom>
            <a:avLst/>
            <a:gdLst/>
            <a:ahLst/>
            <a:cxnLst/>
            <a:rect l="l" t="t" r="r" b="b"/>
            <a:pathLst>
              <a:path w="2520279" h="640080">
                <a:moveTo>
                  <a:pt x="0" y="0"/>
                </a:moveTo>
                <a:lnTo>
                  <a:pt x="0" y="640080"/>
                </a:lnTo>
                <a:lnTo>
                  <a:pt x="2520279" y="640080"/>
                </a:lnTo>
                <a:lnTo>
                  <a:pt x="2520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6135" y="1911590"/>
            <a:ext cx="2952327" cy="640080"/>
          </a:xfrm>
          <a:custGeom>
            <a:avLst/>
            <a:gdLst/>
            <a:ahLst/>
            <a:cxnLst/>
            <a:rect l="l" t="t" r="r" b="b"/>
            <a:pathLst>
              <a:path w="2952327" h="640080">
                <a:moveTo>
                  <a:pt x="0" y="0"/>
                </a:moveTo>
                <a:lnTo>
                  <a:pt x="0" y="640080"/>
                </a:lnTo>
                <a:lnTo>
                  <a:pt x="2952327" y="640080"/>
                </a:lnTo>
                <a:lnTo>
                  <a:pt x="2952327" y="0"/>
                </a:lnTo>
                <a:lnTo>
                  <a:pt x="0" y="0"/>
                </a:lnTo>
                <a:close/>
              </a:path>
            </a:pathLst>
          </a:custGeom>
          <a:solidFill>
            <a:srgbClr val="4999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2782" y="2551669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782" y="3374629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782" y="4301087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544" y="1906827"/>
            <a:ext cx="0" cy="3039101"/>
          </a:xfrm>
          <a:custGeom>
            <a:avLst/>
            <a:gdLst/>
            <a:ahLst/>
            <a:cxnLst/>
            <a:rect l="l" t="t" r="r" b="b"/>
            <a:pathLst>
              <a:path h="3039101">
                <a:moveTo>
                  <a:pt x="0" y="0"/>
                </a:moveTo>
                <a:lnTo>
                  <a:pt x="0" y="3039101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48462" y="1906827"/>
            <a:ext cx="0" cy="3039101"/>
          </a:xfrm>
          <a:custGeom>
            <a:avLst/>
            <a:gdLst/>
            <a:ahLst/>
            <a:cxnLst/>
            <a:rect l="l" t="t" r="r" b="b"/>
            <a:pathLst>
              <a:path h="3039101">
                <a:moveTo>
                  <a:pt x="0" y="0"/>
                </a:moveTo>
                <a:lnTo>
                  <a:pt x="0" y="3039101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782" y="1911590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782" y="4941167"/>
            <a:ext cx="8290443" cy="0"/>
          </a:xfrm>
          <a:custGeom>
            <a:avLst/>
            <a:gdLst/>
            <a:ahLst/>
            <a:cxnLst/>
            <a:rect l="l" t="t" r="r" b="b"/>
            <a:pathLst>
              <a:path w="8290443">
                <a:moveTo>
                  <a:pt x="0" y="0"/>
                </a:moveTo>
                <a:lnTo>
                  <a:pt x="8290443" y="0"/>
                </a:lnTo>
              </a:path>
            </a:pathLst>
          </a:custGeom>
          <a:ln w="9524">
            <a:solidFill>
              <a:srgbClr val="2632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150" y="1026838"/>
            <a:ext cx="1128222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Plan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138" y="1026838"/>
            <a:ext cx="78052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for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1438" y="1026838"/>
            <a:ext cx="2710000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Mitigations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8740" y="6304614"/>
            <a:ext cx="239435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46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544" y="1911590"/>
            <a:ext cx="8280918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91439">
              <a:lnSpc>
                <a:spcPct val="94685"/>
              </a:lnSpc>
            </a:pP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DFD                  </a:t>
            </a:r>
            <a:r>
              <a:rPr sz="1800" b="1" spc="175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Threat     </a:t>
            </a:r>
            <a:r>
              <a:rPr sz="1800" b="1" spc="129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Threat                            </a:t>
            </a:r>
            <a:r>
              <a:rPr sz="1800" b="1" spc="430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Mitigation</a:t>
            </a:r>
            <a:endParaRPr sz="1800">
              <a:latin typeface="Georgia"/>
              <a:cs typeface="Georgia"/>
            </a:endParaRPr>
          </a:p>
          <a:p>
            <a:pPr marL="91439">
              <a:lnSpc>
                <a:spcPct val="94685"/>
              </a:lnSpc>
              <a:spcBef>
                <a:spcPts val="55"/>
              </a:spcBef>
            </a:pP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Element          </a:t>
            </a:r>
            <a:r>
              <a:rPr sz="1800" b="1" spc="270" dirty="0" smtClean="0">
                <a:solidFill>
                  <a:srgbClr val="FEFFFE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Georgia"/>
                <a:cs typeface="Georgia"/>
              </a:rPr>
              <a:t>Type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544" y="2551669"/>
            <a:ext cx="8280918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2018039">
              <a:lnSpc>
                <a:spcPct val="98946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Pet Shop                </a:t>
            </a:r>
            <a:r>
              <a:rPr sz="1600" spc="19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I                    </a:t>
            </a:r>
            <a:r>
              <a:rPr sz="1600" spc="35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Observe message                   </a:t>
            </a:r>
            <a:r>
              <a:rPr sz="1600" spc="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SSL/TLS Customer to</a:t>
            </a:r>
            <a:endParaRPr sz="1600">
              <a:latin typeface="Georgia"/>
              <a:cs typeface="Georgia"/>
            </a:endParaRPr>
          </a:p>
          <a:p>
            <a:pPr marL="91439">
              <a:lnSpc>
                <a:spcPct val="94685"/>
              </a:lnSpc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Web application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544" y="3374629"/>
            <a:ext cx="8280918" cy="92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1544645">
              <a:lnSpc>
                <a:spcPct val="98946"/>
              </a:lnSpc>
              <a:spcBef>
                <a:spcPts val="490"/>
              </a:spcBef>
            </a:pP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Audit Log Data     </a:t>
            </a:r>
            <a:r>
              <a:rPr sz="1600" spc="1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T                   </a:t>
            </a:r>
            <a:r>
              <a:rPr sz="1600" spc="37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Bypass protection scheme  </a:t>
            </a:r>
            <a:r>
              <a:rPr sz="1600" spc="36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ACL and MAC Store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7544" y="4301087"/>
            <a:ext cx="8280918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ts val="1872"/>
              </a:lnSpc>
              <a:spcBef>
                <a:spcPts val="490"/>
              </a:spcBef>
            </a:pPr>
            <a:r>
              <a:rPr sz="2700" spc="0" baseline="-6519" dirty="0" smtClean="0">
                <a:solidFill>
                  <a:srgbClr val="323D42"/>
                </a:solidFill>
                <a:latin typeface="Georgia"/>
                <a:cs typeface="Georgia"/>
              </a:rPr>
              <a:t>Order                  </a:t>
            </a:r>
            <a:r>
              <a:rPr sz="2700" spc="79" baseline="-651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EoP               </a:t>
            </a:r>
            <a:r>
              <a:rPr sz="1600" spc="1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Leverage Insufficient           </a:t>
            </a:r>
            <a:r>
              <a:rPr sz="1600" spc="320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1600" spc="0" dirty="0" smtClean="0">
                <a:solidFill>
                  <a:srgbClr val="323D42"/>
                </a:solidFill>
                <a:latin typeface="Georgia"/>
                <a:cs typeface="Georgia"/>
              </a:rPr>
              <a:t>ACL, Reduced Process</a:t>
            </a:r>
            <a:endParaRPr sz="1600">
              <a:latin typeface="Georgia"/>
              <a:cs typeface="Georgia"/>
            </a:endParaRPr>
          </a:p>
          <a:p>
            <a:pPr marL="91439">
              <a:lnSpc>
                <a:spcPts val="2100"/>
              </a:lnSpc>
              <a:spcBef>
                <a:spcPts val="305"/>
              </a:spcBef>
            </a:pPr>
            <a:r>
              <a:rPr sz="2700" spc="0" baseline="-1629" dirty="0" smtClean="0">
                <a:solidFill>
                  <a:srgbClr val="323D42"/>
                </a:solidFill>
                <a:latin typeface="Georgia"/>
                <a:cs typeface="Georgia"/>
              </a:rPr>
              <a:t>Processor                                </a:t>
            </a:r>
            <a:r>
              <a:rPr sz="2700" spc="39" baseline="-1629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2400" spc="0" baseline="12834" dirty="0" smtClean="0">
                <a:solidFill>
                  <a:srgbClr val="323D42"/>
                </a:solidFill>
                <a:latin typeface="Georgia"/>
                <a:cs typeface="Georgia"/>
              </a:rPr>
              <a:t>Authorization                         </a:t>
            </a:r>
            <a:r>
              <a:rPr sz="2400" spc="9" baseline="12834" dirty="0" smtClean="0">
                <a:solidFill>
                  <a:srgbClr val="323D42"/>
                </a:solidFill>
                <a:latin typeface="Georgia"/>
                <a:cs typeface="Georgia"/>
              </a:rPr>
              <a:t> </a:t>
            </a:r>
            <a:r>
              <a:rPr sz="2400" spc="0" baseline="12834" dirty="0" smtClean="0">
                <a:solidFill>
                  <a:srgbClr val="323D42"/>
                </a:solidFill>
                <a:latin typeface="Georgia"/>
                <a:cs typeface="Georgia"/>
              </a:rPr>
              <a:t>Privilege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1150" y="1039062"/>
            <a:ext cx="2329968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Summary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150" y="17920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050" y="1792045"/>
            <a:ext cx="738872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Threat modeling helps to find and proactively mitigate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security design flaws before the system is built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150" y="27699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050" y="2769945"/>
            <a:ext cx="5666312" cy="698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Microsoft STRIDE is a systematic process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  <a:spcBef>
                <a:spcPts val="41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mitigate security design flaws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2751" y="2769945"/>
            <a:ext cx="3406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to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5803" y="2769945"/>
            <a:ext cx="11065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identify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4726" y="2769945"/>
            <a:ext cx="5798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" y="37605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3719482"/>
            <a:ext cx="5143500" cy="371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It can be use</a:t>
            </a:r>
            <a:r>
              <a:rPr lang="en-GB" sz="2400" spc="0" dirty="0" smtClean="0">
                <a:solidFill>
                  <a:srgbClr val="323D42"/>
                </a:solidFill>
                <a:latin typeface="Georgia"/>
                <a:cs typeface="Georgia"/>
              </a:rPr>
              <a:t>d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 by non security experts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349" y="4347643"/>
            <a:ext cx="263596" cy="1139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77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85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4347643"/>
            <a:ext cx="3634391" cy="1130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taxonomy of threats</a:t>
            </a:r>
            <a:endParaRPr sz="2000">
              <a:latin typeface="Georgia"/>
              <a:cs typeface="Georgia"/>
            </a:endParaRPr>
          </a:p>
          <a:p>
            <a:pPr marL="12700" marR="38100">
              <a:lnSpc>
                <a:spcPct val="94685"/>
              </a:lnSpc>
              <a:spcBef>
                <a:spcPts val="1019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threats tree patterns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94685"/>
              </a:lnSpc>
              <a:spcBef>
                <a:spcPts val="1027"/>
              </a:spcBef>
            </a:pP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standard mitigations for threats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2071" y="6304614"/>
            <a:ext cx="256104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47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1150" y="1039062"/>
            <a:ext cx="404983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Reading Material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" y="17920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1792045"/>
            <a:ext cx="779426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M. Howard and S. Lipner. The Security Development Life</a:t>
            </a:r>
            <a:endParaRPr sz="2400" dirty="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Cycle,2006. Chapters 9 and 22.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27699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" y="2769945"/>
            <a:ext cx="7989047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Microsoft Threat Modeling Tool 2014. Available at https://</a:t>
            </a:r>
            <a:endParaRPr sz="2400" dirty="0">
              <a:latin typeface="Georgia"/>
              <a:cs typeface="Georgia"/>
            </a:endParaRPr>
          </a:p>
          <a:p>
            <a:pPr marL="12700" marR="103073">
              <a:lnSpc>
                <a:spcPts val="2726"/>
              </a:lnSpc>
              <a:spcBef>
                <a:spcPts val="41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blogs.microsoft.com/cybertrust/2014/04/15/introducing- </a:t>
            </a:r>
            <a:endParaRPr sz="2400" dirty="0">
              <a:latin typeface="Georgia"/>
              <a:cs typeface="Georgia"/>
            </a:endParaRPr>
          </a:p>
          <a:p>
            <a:pPr marL="12700" marR="103073">
              <a:lnSpc>
                <a:spcPts val="2726"/>
              </a:lnSpc>
              <a:spcBef>
                <a:spcPts val="171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microsoft-threat-modeling-tool-2014/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7454" y="6304614"/>
            <a:ext cx="25072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spc="0" dirty="0" smtClean="0">
                <a:solidFill>
                  <a:srgbClr val="323D42"/>
                </a:solidFill>
                <a:latin typeface="Georgia"/>
                <a:cs typeface="Georgia"/>
              </a:rPr>
              <a:t>48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80781" y="1858895"/>
            <a:ext cx="188020" cy="188020"/>
          </a:xfrm>
          <a:custGeom>
            <a:avLst/>
            <a:gdLst/>
            <a:ahLst/>
            <a:cxnLst/>
            <a:rect l="l" t="t" r="r" b="b"/>
            <a:pathLst>
              <a:path w="188020" h="188020">
                <a:moveTo>
                  <a:pt x="160485" y="27534"/>
                </a:moveTo>
                <a:lnTo>
                  <a:pt x="168924" y="37196"/>
                </a:lnTo>
                <a:lnTo>
                  <a:pt x="175824" y="47654"/>
                </a:lnTo>
                <a:lnTo>
                  <a:pt x="181183" y="58749"/>
                </a:lnTo>
                <a:lnTo>
                  <a:pt x="185003" y="70321"/>
                </a:lnTo>
                <a:lnTo>
                  <a:pt x="187281" y="82211"/>
                </a:lnTo>
                <a:lnTo>
                  <a:pt x="188020" y="94256"/>
                </a:lnTo>
                <a:lnTo>
                  <a:pt x="187219" y="106299"/>
                </a:lnTo>
                <a:lnTo>
                  <a:pt x="184877" y="118178"/>
                </a:lnTo>
                <a:lnTo>
                  <a:pt x="180995" y="129734"/>
                </a:lnTo>
                <a:lnTo>
                  <a:pt x="175573" y="140806"/>
                </a:lnTo>
                <a:lnTo>
                  <a:pt x="168610" y="151235"/>
                </a:lnTo>
                <a:lnTo>
                  <a:pt x="160485" y="160486"/>
                </a:lnTo>
                <a:lnTo>
                  <a:pt x="150823" y="168926"/>
                </a:lnTo>
                <a:lnTo>
                  <a:pt x="140364" y="175825"/>
                </a:lnTo>
                <a:lnTo>
                  <a:pt x="129269" y="181184"/>
                </a:lnTo>
                <a:lnTo>
                  <a:pt x="117697" y="185003"/>
                </a:lnTo>
                <a:lnTo>
                  <a:pt x="105808" y="187282"/>
                </a:lnTo>
                <a:lnTo>
                  <a:pt x="93762" y="188020"/>
                </a:lnTo>
                <a:lnTo>
                  <a:pt x="81719" y="187219"/>
                </a:lnTo>
                <a:lnTo>
                  <a:pt x="69840" y="184877"/>
                </a:lnTo>
                <a:lnTo>
                  <a:pt x="58284" y="180995"/>
                </a:lnTo>
                <a:lnTo>
                  <a:pt x="47212" y="175572"/>
                </a:lnTo>
                <a:lnTo>
                  <a:pt x="36783" y="168610"/>
                </a:lnTo>
                <a:lnTo>
                  <a:pt x="27534" y="160486"/>
                </a:lnTo>
                <a:lnTo>
                  <a:pt x="19094" y="150824"/>
                </a:lnTo>
                <a:lnTo>
                  <a:pt x="12195" y="140366"/>
                </a:lnTo>
                <a:lnTo>
                  <a:pt x="6836" y="129270"/>
                </a:lnTo>
                <a:lnTo>
                  <a:pt x="3017" y="117698"/>
                </a:lnTo>
                <a:lnTo>
                  <a:pt x="738" y="105809"/>
                </a:lnTo>
                <a:lnTo>
                  <a:pt x="0" y="93763"/>
                </a:lnTo>
                <a:lnTo>
                  <a:pt x="801" y="81720"/>
                </a:lnTo>
                <a:lnTo>
                  <a:pt x="3143" y="69841"/>
                </a:lnTo>
                <a:lnTo>
                  <a:pt x="7025" y="58285"/>
                </a:lnTo>
                <a:lnTo>
                  <a:pt x="12447" y="47213"/>
                </a:lnTo>
                <a:lnTo>
                  <a:pt x="19410" y="36784"/>
                </a:lnTo>
                <a:lnTo>
                  <a:pt x="27534" y="27534"/>
                </a:lnTo>
                <a:lnTo>
                  <a:pt x="37196" y="19094"/>
                </a:lnTo>
                <a:lnTo>
                  <a:pt x="47654" y="12195"/>
                </a:lnTo>
                <a:lnTo>
                  <a:pt x="58750" y="6836"/>
                </a:lnTo>
                <a:lnTo>
                  <a:pt x="70322" y="3017"/>
                </a:lnTo>
                <a:lnTo>
                  <a:pt x="82211" y="738"/>
                </a:lnTo>
                <a:lnTo>
                  <a:pt x="94257" y="0"/>
                </a:lnTo>
                <a:lnTo>
                  <a:pt x="106299" y="801"/>
                </a:lnTo>
                <a:lnTo>
                  <a:pt x="118179" y="3143"/>
                </a:lnTo>
                <a:lnTo>
                  <a:pt x="129735" y="7025"/>
                </a:lnTo>
                <a:lnTo>
                  <a:pt x="140807" y="12448"/>
                </a:lnTo>
                <a:lnTo>
                  <a:pt x="151236" y="19410"/>
                </a:lnTo>
                <a:lnTo>
                  <a:pt x="160485" y="27534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74796" y="2046897"/>
            <a:ext cx="0" cy="140861"/>
          </a:xfrm>
          <a:custGeom>
            <a:avLst/>
            <a:gdLst/>
            <a:ahLst/>
            <a:cxnLst/>
            <a:rect l="l" t="t" r="r" b="b"/>
            <a:pathLst>
              <a:path h="140861">
                <a:moveTo>
                  <a:pt x="0" y="0"/>
                </a:moveTo>
                <a:lnTo>
                  <a:pt x="0" y="140861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70351" y="2187759"/>
            <a:ext cx="104445" cy="188015"/>
          </a:xfrm>
          <a:custGeom>
            <a:avLst/>
            <a:gdLst/>
            <a:ahLst/>
            <a:cxnLst/>
            <a:rect l="l" t="t" r="r" b="b"/>
            <a:pathLst>
              <a:path w="104445" h="188015">
                <a:moveTo>
                  <a:pt x="104445" y="0"/>
                </a:moveTo>
                <a:lnTo>
                  <a:pt x="0" y="188015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74796" y="2187759"/>
            <a:ext cx="104445" cy="188015"/>
          </a:xfrm>
          <a:custGeom>
            <a:avLst/>
            <a:gdLst/>
            <a:ahLst/>
            <a:cxnLst/>
            <a:rect l="l" t="t" r="r" b="b"/>
            <a:pathLst>
              <a:path w="104445" h="188015">
                <a:moveTo>
                  <a:pt x="0" y="0"/>
                </a:moveTo>
                <a:lnTo>
                  <a:pt x="104445" y="188015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70351" y="2121749"/>
            <a:ext cx="208890" cy="1740"/>
          </a:xfrm>
          <a:custGeom>
            <a:avLst/>
            <a:gdLst/>
            <a:ahLst/>
            <a:cxnLst/>
            <a:rect l="l" t="t" r="r" b="b"/>
            <a:pathLst>
              <a:path w="208890" h="1740">
                <a:moveTo>
                  <a:pt x="208890" y="1740"/>
                </a:moveTo>
                <a:lnTo>
                  <a:pt x="0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95937" y="3119790"/>
            <a:ext cx="1184260" cy="552654"/>
          </a:xfrm>
          <a:custGeom>
            <a:avLst/>
            <a:gdLst/>
            <a:ahLst/>
            <a:cxnLst/>
            <a:rect l="l" t="t" r="r" b="b"/>
            <a:pathLst>
              <a:path w="1184260" h="552654">
                <a:moveTo>
                  <a:pt x="0" y="0"/>
                </a:moveTo>
                <a:lnTo>
                  <a:pt x="1184260" y="0"/>
                </a:lnTo>
                <a:lnTo>
                  <a:pt x="1184260" y="552654"/>
                </a:lnTo>
                <a:lnTo>
                  <a:pt x="0" y="552654"/>
                </a:lnTo>
                <a:lnTo>
                  <a:pt x="0" y="0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88068" y="2124775"/>
            <a:ext cx="970853" cy="857147"/>
          </a:xfrm>
          <a:custGeom>
            <a:avLst/>
            <a:gdLst/>
            <a:ahLst/>
            <a:cxnLst/>
            <a:rect l="l" t="t" r="r" b="b"/>
            <a:pathLst>
              <a:path w="970853" h="857147">
                <a:moveTo>
                  <a:pt x="970853" y="0"/>
                </a:moveTo>
                <a:lnTo>
                  <a:pt x="0" y="244982"/>
                </a:lnTo>
                <a:lnTo>
                  <a:pt x="0" y="857147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46289" y="2981923"/>
            <a:ext cx="83557" cy="111408"/>
          </a:xfrm>
          <a:custGeom>
            <a:avLst/>
            <a:gdLst/>
            <a:ahLst/>
            <a:cxnLst/>
            <a:rect l="l" t="t" r="r" b="b"/>
            <a:pathLst>
              <a:path w="83557" h="111408">
                <a:moveTo>
                  <a:pt x="83557" y="0"/>
                </a:moveTo>
                <a:lnTo>
                  <a:pt x="0" y="0"/>
                </a:lnTo>
                <a:lnTo>
                  <a:pt x="41777" y="111408"/>
                </a:lnTo>
                <a:lnTo>
                  <a:pt x="83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46290" y="2981923"/>
            <a:ext cx="83556" cy="111408"/>
          </a:xfrm>
          <a:custGeom>
            <a:avLst/>
            <a:gdLst/>
            <a:ahLst/>
            <a:cxnLst/>
            <a:rect l="l" t="t" r="r" b="b"/>
            <a:pathLst>
              <a:path w="83556" h="111408">
                <a:moveTo>
                  <a:pt x="41778" y="111408"/>
                </a:moveTo>
                <a:lnTo>
                  <a:pt x="83556" y="0"/>
                </a:lnTo>
                <a:lnTo>
                  <a:pt x="0" y="0"/>
                </a:lnTo>
                <a:lnTo>
                  <a:pt x="41778" y="111408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80197" y="3396118"/>
            <a:ext cx="367027" cy="0"/>
          </a:xfrm>
          <a:custGeom>
            <a:avLst/>
            <a:gdLst/>
            <a:ahLst/>
            <a:cxnLst/>
            <a:rect l="l" t="t" r="r" b="b"/>
            <a:pathLst>
              <a:path w="367027">
                <a:moveTo>
                  <a:pt x="0" y="0"/>
                </a:moveTo>
                <a:lnTo>
                  <a:pt x="367027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60806" y="2492791"/>
            <a:ext cx="654523" cy="306372"/>
          </a:xfrm>
          <a:custGeom>
            <a:avLst/>
            <a:gdLst/>
            <a:ahLst/>
            <a:cxnLst/>
            <a:rect l="l" t="t" r="r" b="b"/>
            <a:pathLst>
              <a:path w="654523" h="306372">
                <a:moveTo>
                  <a:pt x="0" y="0"/>
                </a:moveTo>
                <a:lnTo>
                  <a:pt x="0" y="306372"/>
                </a:lnTo>
                <a:lnTo>
                  <a:pt x="654523" y="306372"/>
                </a:lnTo>
                <a:lnTo>
                  <a:pt x="6545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88068" y="3672445"/>
            <a:ext cx="0" cy="294159"/>
          </a:xfrm>
          <a:custGeom>
            <a:avLst/>
            <a:gdLst/>
            <a:ahLst/>
            <a:cxnLst/>
            <a:rect l="l" t="t" r="r" b="b"/>
            <a:pathLst>
              <a:path h="294159">
                <a:moveTo>
                  <a:pt x="0" y="294159"/>
                </a:moveTo>
                <a:lnTo>
                  <a:pt x="0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4459" y="3119790"/>
            <a:ext cx="1184261" cy="552654"/>
          </a:xfrm>
          <a:custGeom>
            <a:avLst/>
            <a:gdLst/>
            <a:ahLst/>
            <a:cxnLst/>
            <a:rect l="l" t="t" r="r" b="b"/>
            <a:pathLst>
              <a:path w="1184261" h="552654">
                <a:moveTo>
                  <a:pt x="0" y="0"/>
                </a:moveTo>
                <a:lnTo>
                  <a:pt x="1184261" y="0"/>
                </a:lnTo>
                <a:lnTo>
                  <a:pt x="1184261" y="552654"/>
                </a:lnTo>
                <a:lnTo>
                  <a:pt x="0" y="552654"/>
                </a:lnTo>
                <a:lnTo>
                  <a:pt x="0" y="0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91610" y="2124775"/>
            <a:ext cx="964979" cy="857147"/>
          </a:xfrm>
          <a:custGeom>
            <a:avLst/>
            <a:gdLst/>
            <a:ahLst/>
            <a:cxnLst/>
            <a:rect l="l" t="t" r="r" b="b"/>
            <a:pathLst>
              <a:path w="964979" h="857147">
                <a:moveTo>
                  <a:pt x="0" y="0"/>
                </a:moveTo>
                <a:lnTo>
                  <a:pt x="964979" y="244982"/>
                </a:lnTo>
                <a:lnTo>
                  <a:pt x="964979" y="857147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14812" y="2981923"/>
            <a:ext cx="83555" cy="111408"/>
          </a:xfrm>
          <a:custGeom>
            <a:avLst/>
            <a:gdLst/>
            <a:ahLst/>
            <a:cxnLst/>
            <a:rect l="l" t="t" r="r" b="b"/>
            <a:pathLst>
              <a:path w="83555" h="111408">
                <a:moveTo>
                  <a:pt x="83555" y="0"/>
                </a:moveTo>
                <a:lnTo>
                  <a:pt x="0" y="0"/>
                </a:lnTo>
                <a:lnTo>
                  <a:pt x="41777" y="111408"/>
                </a:lnTo>
                <a:lnTo>
                  <a:pt x="8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14811" y="2981923"/>
            <a:ext cx="83556" cy="111408"/>
          </a:xfrm>
          <a:custGeom>
            <a:avLst/>
            <a:gdLst/>
            <a:ahLst/>
            <a:cxnLst/>
            <a:rect l="l" t="t" r="r" b="b"/>
            <a:pathLst>
              <a:path w="83556" h="111408">
                <a:moveTo>
                  <a:pt x="41778" y="111408"/>
                </a:moveTo>
                <a:lnTo>
                  <a:pt x="83556" y="0"/>
                </a:lnTo>
                <a:lnTo>
                  <a:pt x="0" y="0"/>
                </a:lnTo>
                <a:lnTo>
                  <a:pt x="41778" y="111408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65005" y="3396118"/>
            <a:ext cx="261585" cy="0"/>
          </a:xfrm>
          <a:custGeom>
            <a:avLst/>
            <a:gdLst/>
            <a:ahLst/>
            <a:cxnLst/>
            <a:rect l="l" t="t" r="r" b="b"/>
            <a:pathLst>
              <a:path w="261585">
                <a:moveTo>
                  <a:pt x="0" y="0"/>
                </a:moveTo>
                <a:lnTo>
                  <a:pt x="261585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6591" y="3354340"/>
            <a:ext cx="111408" cy="83555"/>
          </a:xfrm>
          <a:custGeom>
            <a:avLst/>
            <a:gdLst/>
            <a:ahLst/>
            <a:cxnLst/>
            <a:rect l="l" t="t" r="r" b="b"/>
            <a:pathLst>
              <a:path w="111408" h="83555">
                <a:moveTo>
                  <a:pt x="111408" y="41777"/>
                </a:moveTo>
                <a:lnTo>
                  <a:pt x="0" y="0"/>
                </a:lnTo>
                <a:lnTo>
                  <a:pt x="0" y="83555"/>
                </a:lnTo>
                <a:lnTo>
                  <a:pt x="111408" y="4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6591" y="3354340"/>
            <a:ext cx="111408" cy="83556"/>
          </a:xfrm>
          <a:custGeom>
            <a:avLst/>
            <a:gdLst/>
            <a:ahLst/>
            <a:cxnLst/>
            <a:rect l="l" t="t" r="r" b="b"/>
            <a:pathLst>
              <a:path w="111408" h="83556">
                <a:moveTo>
                  <a:pt x="111408" y="41778"/>
                </a:moveTo>
                <a:lnTo>
                  <a:pt x="0" y="0"/>
                </a:lnTo>
                <a:lnTo>
                  <a:pt x="0" y="83556"/>
                </a:lnTo>
                <a:lnTo>
                  <a:pt x="111408" y="41778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29328" y="2496974"/>
            <a:ext cx="654523" cy="306372"/>
          </a:xfrm>
          <a:custGeom>
            <a:avLst/>
            <a:gdLst/>
            <a:ahLst/>
            <a:cxnLst/>
            <a:rect l="l" t="t" r="r" b="b"/>
            <a:pathLst>
              <a:path w="654523" h="306372">
                <a:moveTo>
                  <a:pt x="0" y="0"/>
                </a:moveTo>
                <a:lnTo>
                  <a:pt x="0" y="306372"/>
                </a:lnTo>
                <a:lnTo>
                  <a:pt x="654523" y="306372"/>
                </a:lnTo>
                <a:lnTo>
                  <a:pt x="6545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56590" y="3672445"/>
            <a:ext cx="0" cy="297731"/>
          </a:xfrm>
          <a:custGeom>
            <a:avLst/>
            <a:gdLst/>
            <a:ahLst/>
            <a:cxnLst/>
            <a:rect l="l" t="t" r="r" b="b"/>
            <a:pathLst>
              <a:path h="297731">
                <a:moveTo>
                  <a:pt x="0" y="297731"/>
                </a:moveTo>
                <a:lnTo>
                  <a:pt x="0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95937" y="4619854"/>
            <a:ext cx="1184260" cy="552655"/>
          </a:xfrm>
          <a:custGeom>
            <a:avLst/>
            <a:gdLst/>
            <a:ahLst/>
            <a:cxnLst/>
            <a:rect l="l" t="t" r="r" b="b"/>
            <a:pathLst>
              <a:path w="1184260" h="552655">
                <a:moveTo>
                  <a:pt x="0" y="0"/>
                </a:moveTo>
                <a:lnTo>
                  <a:pt x="1184260" y="0"/>
                </a:lnTo>
                <a:lnTo>
                  <a:pt x="1184260" y="552655"/>
                </a:lnTo>
                <a:lnTo>
                  <a:pt x="0" y="552655"/>
                </a:lnTo>
                <a:lnTo>
                  <a:pt x="0" y="0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8068" y="4272977"/>
            <a:ext cx="0" cy="209009"/>
          </a:xfrm>
          <a:custGeom>
            <a:avLst/>
            <a:gdLst/>
            <a:ahLst/>
            <a:cxnLst/>
            <a:rect l="l" t="t" r="r" b="b"/>
            <a:pathLst>
              <a:path h="209009">
                <a:moveTo>
                  <a:pt x="0" y="209009"/>
                </a:moveTo>
                <a:lnTo>
                  <a:pt x="0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6289" y="4481987"/>
            <a:ext cx="83557" cy="111408"/>
          </a:xfrm>
          <a:custGeom>
            <a:avLst/>
            <a:gdLst/>
            <a:ahLst/>
            <a:cxnLst/>
            <a:rect l="l" t="t" r="r" b="b"/>
            <a:pathLst>
              <a:path w="83557" h="111408">
                <a:moveTo>
                  <a:pt x="83557" y="0"/>
                </a:moveTo>
                <a:lnTo>
                  <a:pt x="0" y="0"/>
                </a:lnTo>
                <a:lnTo>
                  <a:pt x="41777" y="111408"/>
                </a:lnTo>
                <a:lnTo>
                  <a:pt x="83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6290" y="4481986"/>
            <a:ext cx="83556" cy="111408"/>
          </a:xfrm>
          <a:custGeom>
            <a:avLst/>
            <a:gdLst/>
            <a:ahLst/>
            <a:cxnLst/>
            <a:rect l="l" t="t" r="r" b="b"/>
            <a:pathLst>
              <a:path w="83556" h="111408">
                <a:moveTo>
                  <a:pt x="41778" y="111408"/>
                </a:moveTo>
                <a:lnTo>
                  <a:pt x="83556" y="0"/>
                </a:lnTo>
                <a:lnTo>
                  <a:pt x="0" y="0"/>
                </a:lnTo>
                <a:lnTo>
                  <a:pt x="41778" y="111408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80197" y="4896183"/>
            <a:ext cx="174955" cy="0"/>
          </a:xfrm>
          <a:custGeom>
            <a:avLst/>
            <a:gdLst/>
            <a:ahLst/>
            <a:cxnLst/>
            <a:rect l="l" t="t" r="r" b="b"/>
            <a:pathLst>
              <a:path w="174955">
                <a:moveTo>
                  <a:pt x="0" y="0"/>
                </a:moveTo>
                <a:lnTo>
                  <a:pt x="174955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8018" y="4896183"/>
            <a:ext cx="140051" cy="0"/>
          </a:xfrm>
          <a:custGeom>
            <a:avLst/>
            <a:gdLst/>
            <a:ahLst/>
            <a:cxnLst/>
            <a:rect l="l" t="t" r="r" b="b"/>
            <a:pathLst>
              <a:path w="140051">
                <a:moveTo>
                  <a:pt x="0" y="0"/>
                </a:moveTo>
                <a:lnTo>
                  <a:pt x="140051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58069" y="4854404"/>
            <a:ext cx="111408" cy="83557"/>
          </a:xfrm>
          <a:custGeom>
            <a:avLst/>
            <a:gdLst/>
            <a:ahLst/>
            <a:cxnLst/>
            <a:rect l="l" t="t" r="r" b="b"/>
            <a:pathLst>
              <a:path w="111408" h="83557">
                <a:moveTo>
                  <a:pt x="111408" y="41779"/>
                </a:moveTo>
                <a:lnTo>
                  <a:pt x="0" y="0"/>
                </a:lnTo>
                <a:lnTo>
                  <a:pt x="0" y="83557"/>
                </a:lnTo>
                <a:lnTo>
                  <a:pt x="111408" y="4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8070" y="4854405"/>
            <a:ext cx="111408" cy="83556"/>
          </a:xfrm>
          <a:custGeom>
            <a:avLst/>
            <a:gdLst/>
            <a:ahLst/>
            <a:cxnLst/>
            <a:rect l="l" t="t" r="r" b="b"/>
            <a:pathLst>
              <a:path w="111408" h="83556">
                <a:moveTo>
                  <a:pt x="111408" y="41778"/>
                </a:moveTo>
                <a:lnTo>
                  <a:pt x="0" y="0"/>
                </a:lnTo>
                <a:lnTo>
                  <a:pt x="0" y="83556"/>
                </a:lnTo>
                <a:lnTo>
                  <a:pt x="111408" y="41778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32980" y="4619854"/>
            <a:ext cx="1184261" cy="552655"/>
          </a:xfrm>
          <a:custGeom>
            <a:avLst/>
            <a:gdLst/>
            <a:ahLst/>
            <a:cxnLst/>
            <a:rect l="l" t="t" r="r" b="b"/>
            <a:pathLst>
              <a:path w="1184261" h="552655">
                <a:moveTo>
                  <a:pt x="0" y="0"/>
                </a:moveTo>
                <a:lnTo>
                  <a:pt x="1184261" y="0"/>
                </a:lnTo>
                <a:lnTo>
                  <a:pt x="1184261" y="552655"/>
                </a:lnTo>
                <a:lnTo>
                  <a:pt x="0" y="552655"/>
                </a:lnTo>
                <a:lnTo>
                  <a:pt x="0" y="0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60707" y="4896183"/>
            <a:ext cx="234406" cy="0"/>
          </a:xfrm>
          <a:custGeom>
            <a:avLst/>
            <a:gdLst/>
            <a:ahLst/>
            <a:cxnLst/>
            <a:rect l="l" t="t" r="r" b="b"/>
            <a:pathLst>
              <a:path w="234406">
                <a:moveTo>
                  <a:pt x="0" y="0"/>
                </a:moveTo>
                <a:lnTo>
                  <a:pt x="234406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95113" y="4854404"/>
            <a:ext cx="111408" cy="83557"/>
          </a:xfrm>
          <a:custGeom>
            <a:avLst/>
            <a:gdLst/>
            <a:ahLst/>
            <a:cxnLst/>
            <a:rect l="l" t="t" r="r" b="b"/>
            <a:pathLst>
              <a:path w="111408" h="83557">
                <a:moveTo>
                  <a:pt x="111408" y="41779"/>
                </a:moveTo>
                <a:lnTo>
                  <a:pt x="0" y="0"/>
                </a:lnTo>
                <a:lnTo>
                  <a:pt x="0" y="83557"/>
                </a:lnTo>
                <a:lnTo>
                  <a:pt x="111408" y="4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95113" y="4854405"/>
            <a:ext cx="111408" cy="83556"/>
          </a:xfrm>
          <a:custGeom>
            <a:avLst/>
            <a:gdLst/>
            <a:ahLst/>
            <a:cxnLst/>
            <a:rect l="l" t="t" r="r" b="b"/>
            <a:pathLst>
              <a:path w="111408" h="83556">
                <a:moveTo>
                  <a:pt x="111408" y="41778"/>
                </a:moveTo>
                <a:lnTo>
                  <a:pt x="0" y="0"/>
                </a:lnTo>
                <a:lnTo>
                  <a:pt x="0" y="83556"/>
                </a:lnTo>
                <a:lnTo>
                  <a:pt x="111408" y="41778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4459" y="4619854"/>
            <a:ext cx="1184261" cy="552655"/>
          </a:xfrm>
          <a:custGeom>
            <a:avLst/>
            <a:gdLst/>
            <a:ahLst/>
            <a:cxnLst/>
            <a:rect l="l" t="t" r="r" b="b"/>
            <a:pathLst>
              <a:path w="1184261" h="552655">
                <a:moveTo>
                  <a:pt x="0" y="0"/>
                </a:moveTo>
                <a:lnTo>
                  <a:pt x="1184261" y="0"/>
                </a:lnTo>
                <a:lnTo>
                  <a:pt x="1184261" y="552655"/>
                </a:lnTo>
                <a:lnTo>
                  <a:pt x="0" y="552655"/>
                </a:lnTo>
                <a:lnTo>
                  <a:pt x="0" y="0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35010" y="4896183"/>
            <a:ext cx="91581" cy="0"/>
          </a:xfrm>
          <a:custGeom>
            <a:avLst/>
            <a:gdLst/>
            <a:ahLst/>
            <a:cxnLst/>
            <a:rect l="l" t="t" r="r" b="b"/>
            <a:pathLst>
              <a:path w="91581">
                <a:moveTo>
                  <a:pt x="0" y="0"/>
                </a:moveTo>
                <a:lnTo>
                  <a:pt x="91581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6591" y="4854404"/>
            <a:ext cx="111408" cy="83557"/>
          </a:xfrm>
          <a:custGeom>
            <a:avLst/>
            <a:gdLst/>
            <a:ahLst/>
            <a:cxnLst/>
            <a:rect l="l" t="t" r="r" b="b"/>
            <a:pathLst>
              <a:path w="111408" h="83557">
                <a:moveTo>
                  <a:pt x="111408" y="41779"/>
                </a:moveTo>
                <a:lnTo>
                  <a:pt x="0" y="0"/>
                </a:lnTo>
                <a:lnTo>
                  <a:pt x="0" y="83557"/>
                </a:lnTo>
                <a:lnTo>
                  <a:pt x="111408" y="4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6591" y="4854405"/>
            <a:ext cx="111408" cy="83556"/>
          </a:xfrm>
          <a:custGeom>
            <a:avLst/>
            <a:gdLst/>
            <a:ahLst/>
            <a:cxnLst/>
            <a:rect l="l" t="t" r="r" b="b"/>
            <a:pathLst>
              <a:path w="111408" h="83556">
                <a:moveTo>
                  <a:pt x="111408" y="41778"/>
                </a:moveTo>
                <a:lnTo>
                  <a:pt x="0" y="0"/>
                </a:lnTo>
                <a:lnTo>
                  <a:pt x="0" y="83556"/>
                </a:lnTo>
                <a:lnTo>
                  <a:pt x="111408" y="41778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6590" y="4276551"/>
            <a:ext cx="0" cy="205435"/>
          </a:xfrm>
          <a:custGeom>
            <a:avLst/>
            <a:gdLst/>
            <a:ahLst/>
            <a:cxnLst/>
            <a:rect l="l" t="t" r="r" b="b"/>
            <a:pathLst>
              <a:path h="205435">
                <a:moveTo>
                  <a:pt x="0" y="205435"/>
                </a:moveTo>
                <a:lnTo>
                  <a:pt x="0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14812" y="4481987"/>
            <a:ext cx="83555" cy="111408"/>
          </a:xfrm>
          <a:custGeom>
            <a:avLst/>
            <a:gdLst/>
            <a:ahLst/>
            <a:cxnLst/>
            <a:rect l="l" t="t" r="r" b="b"/>
            <a:pathLst>
              <a:path w="83555" h="111408">
                <a:moveTo>
                  <a:pt x="83555" y="0"/>
                </a:moveTo>
                <a:lnTo>
                  <a:pt x="0" y="0"/>
                </a:lnTo>
                <a:lnTo>
                  <a:pt x="41777" y="111408"/>
                </a:lnTo>
                <a:lnTo>
                  <a:pt x="8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14811" y="4481986"/>
            <a:ext cx="83556" cy="111408"/>
          </a:xfrm>
          <a:custGeom>
            <a:avLst/>
            <a:gdLst/>
            <a:ahLst/>
            <a:cxnLst/>
            <a:rect l="l" t="t" r="r" b="b"/>
            <a:pathLst>
              <a:path w="83556" h="111408">
                <a:moveTo>
                  <a:pt x="41778" y="111408"/>
                </a:moveTo>
                <a:lnTo>
                  <a:pt x="83556" y="0"/>
                </a:lnTo>
                <a:lnTo>
                  <a:pt x="0" y="0"/>
                </a:lnTo>
                <a:lnTo>
                  <a:pt x="41778" y="111408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48720" y="4896183"/>
            <a:ext cx="282796" cy="0"/>
          </a:xfrm>
          <a:custGeom>
            <a:avLst/>
            <a:gdLst/>
            <a:ahLst/>
            <a:cxnLst/>
            <a:rect l="l" t="t" r="r" b="b"/>
            <a:pathLst>
              <a:path w="282796">
                <a:moveTo>
                  <a:pt x="0" y="0"/>
                </a:moveTo>
                <a:lnTo>
                  <a:pt x="282796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05585" y="5166870"/>
            <a:ext cx="3427395" cy="360918"/>
          </a:xfrm>
          <a:custGeom>
            <a:avLst/>
            <a:gdLst/>
            <a:ahLst/>
            <a:cxnLst/>
            <a:rect l="l" t="t" r="r" b="b"/>
            <a:pathLst>
              <a:path w="3427395" h="360918">
                <a:moveTo>
                  <a:pt x="3427395" y="0"/>
                </a:moveTo>
                <a:lnTo>
                  <a:pt x="2637888" y="360918"/>
                </a:lnTo>
                <a:lnTo>
                  <a:pt x="664119" y="360918"/>
                </a:lnTo>
                <a:lnTo>
                  <a:pt x="0" y="5732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04261" y="5177872"/>
            <a:ext cx="118692" cy="84315"/>
          </a:xfrm>
          <a:custGeom>
            <a:avLst/>
            <a:gdLst/>
            <a:ahLst/>
            <a:cxnLst/>
            <a:rect l="l" t="t" r="r" b="b"/>
            <a:pathLst>
              <a:path w="118692" h="84315">
                <a:moveTo>
                  <a:pt x="118692" y="8323"/>
                </a:moveTo>
                <a:lnTo>
                  <a:pt x="0" y="0"/>
                </a:lnTo>
                <a:lnTo>
                  <a:pt x="83954" y="84315"/>
                </a:lnTo>
                <a:lnTo>
                  <a:pt x="118692" y="8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04262" y="5177871"/>
            <a:ext cx="118692" cy="84315"/>
          </a:xfrm>
          <a:custGeom>
            <a:avLst/>
            <a:gdLst/>
            <a:ahLst/>
            <a:cxnLst/>
            <a:rect l="l" t="t" r="r" b="b"/>
            <a:pathLst>
              <a:path w="118692" h="84315">
                <a:moveTo>
                  <a:pt x="0" y="0"/>
                </a:moveTo>
                <a:lnTo>
                  <a:pt x="83954" y="84315"/>
                </a:lnTo>
                <a:lnTo>
                  <a:pt x="118692" y="8322"/>
                </a:lnTo>
                <a:lnTo>
                  <a:pt x="0" y="0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23628" y="5374603"/>
            <a:ext cx="570966" cy="306372"/>
          </a:xfrm>
          <a:custGeom>
            <a:avLst/>
            <a:gdLst/>
            <a:ahLst/>
            <a:cxnLst/>
            <a:rect l="l" t="t" r="r" b="b"/>
            <a:pathLst>
              <a:path w="570966" h="306372">
                <a:moveTo>
                  <a:pt x="0" y="0"/>
                </a:moveTo>
                <a:lnTo>
                  <a:pt x="0" y="306372"/>
                </a:lnTo>
                <a:lnTo>
                  <a:pt x="570966" y="306372"/>
                </a:lnTo>
                <a:lnTo>
                  <a:pt x="5709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7414" y="4619854"/>
            <a:ext cx="1184261" cy="552655"/>
          </a:xfrm>
          <a:custGeom>
            <a:avLst/>
            <a:gdLst/>
            <a:ahLst/>
            <a:cxnLst/>
            <a:rect l="l" t="t" r="r" b="b"/>
            <a:pathLst>
              <a:path w="1184261" h="552655">
                <a:moveTo>
                  <a:pt x="0" y="0"/>
                </a:moveTo>
                <a:lnTo>
                  <a:pt x="1184261" y="0"/>
                </a:lnTo>
                <a:lnTo>
                  <a:pt x="1184261" y="552655"/>
                </a:lnTo>
                <a:lnTo>
                  <a:pt x="0" y="552655"/>
                </a:lnTo>
                <a:lnTo>
                  <a:pt x="0" y="0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676" y="4896183"/>
            <a:ext cx="182188" cy="0"/>
          </a:xfrm>
          <a:custGeom>
            <a:avLst/>
            <a:gdLst/>
            <a:ahLst/>
            <a:cxnLst/>
            <a:rect l="l" t="t" r="r" b="b"/>
            <a:pathLst>
              <a:path w="182188">
                <a:moveTo>
                  <a:pt x="0" y="0"/>
                </a:moveTo>
                <a:lnTo>
                  <a:pt x="182188" y="0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02198" y="5172510"/>
            <a:ext cx="6264710" cy="789507"/>
          </a:xfrm>
          <a:custGeom>
            <a:avLst/>
            <a:gdLst/>
            <a:ahLst/>
            <a:cxnLst/>
            <a:rect l="l" t="t" r="r" b="b"/>
            <a:pathLst>
              <a:path w="6264710" h="789507">
                <a:moveTo>
                  <a:pt x="6264710" y="0"/>
                </a:moveTo>
                <a:lnTo>
                  <a:pt x="5241275" y="789507"/>
                </a:lnTo>
                <a:lnTo>
                  <a:pt x="898985" y="750031"/>
                </a:lnTo>
                <a:lnTo>
                  <a:pt x="0" y="82213"/>
                </a:lnTo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12765" y="5188289"/>
            <a:ext cx="114344" cy="99973"/>
          </a:xfrm>
          <a:custGeom>
            <a:avLst/>
            <a:gdLst/>
            <a:ahLst/>
            <a:cxnLst/>
            <a:rect l="l" t="t" r="r" b="b"/>
            <a:pathLst>
              <a:path w="114344" h="99973">
                <a:moveTo>
                  <a:pt x="114344" y="32899"/>
                </a:moveTo>
                <a:lnTo>
                  <a:pt x="0" y="0"/>
                </a:lnTo>
                <a:lnTo>
                  <a:pt x="64518" y="99973"/>
                </a:lnTo>
                <a:lnTo>
                  <a:pt x="114344" y="3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12765" y="5188288"/>
            <a:ext cx="114345" cy="99972"/>
          </a:xfrm>
          <a:custGeom>
            <a:avLst/>
            <a:gdLst/>
            <a:ahLst/>
            <a:cxnLst/>
            <a:rect l="l" t="t" r="r" b="b"/>
            <a:pathLst>
              <a:path w="114345" h="99972">
                <a:moveTo>
                  <a:pt x="0" y="0"/>
                </a:moveTo>
                <a:lnTo>
                  <a:pt x="64519" y="99972"/>
                </a:lnTo>
                <a:lnTo>
                  <a:pt x="114345" y="32898"/>
                </a:lnTo>
                <a:lnTo>
                  <a:pt x="0" y="0"/>
                </a:lnTo>
                <a:close/>
              </a:path>
            </a:pathLst>
          </a:custGeom>
          <a:ln w="1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34188" y="5786671"/>
            <a:ext cx="543114" cy="306372"/>
          </a:xfrm>
          <a:custGeom>
            <a:avLst/>
            <a:gdLst/>
            <a:ahLst/>
            <a:cxnLst/>
            <a:rect l="l" t="t" r="r" b="b"/>
            <a:pathLst>
              <a:path w="543114" h="306372">
                <a:moveTo>
                  <a:pt x="0" y="0"/>
                </a:moveTo>
                <a:lnTo>
                  <a:pt x="0" y="306372"/>
                </a:lnTo>
                <a:lnTo>
                  <a:pt x="543114" y="306372"/>
                </a:lnTo>
                <a:lnTo>
                  <a:pt x="543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93864" y="4589811"/>
            <a:ext cx="724154" cy="612744"/>
          </a:xfrm>
          <a:custGeom>
            <a:avLst/>
            <a:gdLst/>
            <a:ahLst/>
            <a:cxnLst/>
            <a:rect l="l" t="t" r="r" b="b"/>
            <a:pathLst>
              <a:path w="724154" h="612744">
                <a:moveTo>
                  <a:pt x="0" y="0"/>
                </a:moveTo>
                <a:lnTo>
                  <a:pt x="0" y="612744"/>
                </a:lnTo>
                <a:lnTo>
                  <a:pt x="724154" y="612744"/>
                </a:lnTo>
                <a:lnTo>
                  <a:pt x="724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1150" y="1039062"/>
            <a:ext cx="429139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A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1250" y="1039062"/>
            <a:ext cx="1421527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C</a:t>
            </a:r>
            <a:r>
              <a:rPr sz="3500" b="1" spc="-4" dirty="0" smtClean="0">
                <a:solidFill>
                  <a:srgbClr val="014358"/>
                </a:solidFill>
                <a:latin typeface="Georgia"/>
                <a:cs typeface="Georgia"/>
              </a:rPr>
              <a:t>h</a:t>
            </a: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ess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3564" y="1039062"/>
            <a:ext cx="1420986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Game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7229" y="2481625"/>
            <a:ext cx="641610" cy="387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90"/>
              </a:lnSpc>
              <a:spcBef>
                <a:spcPts val="69"/>
              </a:spcBef>
            </a:pPr>
            <a:r>
              <a:rPr sz="1300" spc="0" dirty="0" smtClean="0">
                <a:latin typeface="Arial"/>
                <a:cs typeface="Arial"/>
              </a:rPr>
              <a:t>Security</a:t>
            </a:r>
            <a:endParaRPr sz="1300">
              <a:latin typeface="Arial"/>
              <a:cs typeface="Arial"/>
            </a:endParaRPr>
          </a:p>
          <a:p>
            <a:pPr marL="103539" marR="116222" algn="ctr">
              <a:lnSpc>
                <a:spcPct val="95825"/>
              </a:lnSpc>
            </a:pPr>
            <a:r>
              <a:rPr sz="1300" spc="0" dirty="0" smtClean="0">
                <a:latin typeface="Arial"/>
                <a:cs typeface="Arial"/>
              </a:rPr>
              <a:t>team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06488" y="3327985"/>
            <a:ext cx="318055" cy="150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950" spc="0" dirty="0" smtClean="0">
                <a:latin typeface="Arial"/>
                <a:cs typeface="Arial"/>
              </a:rPr>
              <a:t>drive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2894" y="4051658"/>
            <a:ext cx="1149147" cy="150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950" spc="0" dirty="0" smtClean="0">
                <a:latin typeface="Arial"/>
                <a:cs typeface="Arial"/>
              </a:rPr>
              <a:t>analyse</a:t>
            </a:r>
            <a:r>
              <a:rPr sz="950" spc="75" dirty="0" smtClean="0">
                <a:latin typeface="Arial"/>
                <a:cs typeface="Arial"/>
              </a:rPr>
              <a:t> </a:t>
            </a:r>
            <a:r>
              <a:rPr sz="950" spc="0" dirty="0" smtClean="0">
                <a:latin typeface="Arial"/>
                <a:cs typeface="Arial"/>
              </a:rPr>
              <a:t>and</a:t>
            </a:r>
            <a:r>
              <a:rPr sz="950" spc="89" dirty="0" smtClean="0">
                <a:latin typeface="Arial"/>
                <a:cs typeface="Arial"/>
              </a:rPr>
              <a:t> </a:t>
            </a:r>
            <a:r>
              <a:rPr sz="950" spc="0" dirty="0" smtClean="0">
                <a:latin typeface="Arial"/>
                <a:cs typeface="Arial"/>
              </a:rPr>
              <a:t>specify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91416" y="4055230"/>
            <a:ext cx="1149147" cy="150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950" spc="0" dirty="0" smtClean="0">
                <a:latin typeface="Arial"/>
                <a:cs typeface="Arial"/>
              </a:rPr>
              <a:t>analyse</a:t>
            </a:r>
            <a:r>
              <a:rPr sz="950" spc="75" dirty="0" smtClean="0">
                <a:latin typeface="Arial"/>
                <a:cs typeface="Arial"/>
              </a:rPr>
              <a:t> </a:t>
            </a:r>
            <a:r>
              <a:rPr sz="950" spc="0" dirty="0" smtClean="0">
                <a:latin typeface="Arial"/>
                <a:cs typeface="Arial"/>
              </a:rPr>
              <a:t>and</a:t>
            </a:r>
            <a:r>
              <a:rPr sz="950" spc="89" dirty="0" smtClean="0">
                <a:latin typeface="Arial"/>
                <a:cs typeface="Arial"/>
              </a:rPr>
              <a:t> </a:t>
            </a:r>
            <a:r>
              <a:rPr sz="950" spc="0" dirty="0" smtClean="0">
                <a:latin typeface="Arial"/>
                <a:cs typeface="Arial"/>
              </a:rPr>
              <a:t>specify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13218" y="4828051"/>
            <a:ext cx="682527" cy="150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950" spc="0" dirty="0" smtClean="0">
                <a:latin typeface="Arial"/>
                <a:cs typeface="Arial"/>
              </a:rPr>
              <a:t>necessitate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90711" y="4828051"/>
            <a:ext cx="429603" cy="150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950" spc="-19" dirty="0" smtClean="0">
                <a:latin typeface="Arial"/>
                <a:cs typeface="Arial"/>
              </a:rPr>
              <a:t>r</a:t>
            </a:r>
            <a:r>
              <a:rPr sz="950" spc="0" dirty="0" smtClean="0">
                <a:latin typeface="Arial"/>
                <a:cs typeface="Arial"/>
              </a:rPr>
              <a:t>equi</a:t>
            </a:r>
            <a:r>
              <a:rPr sz="950" spc="-19" dirty="0" smtClean="0">
                <a:latin typeface="Arial"/>
                <a:cs typeface="Arial"/>
              </a:rPr>
              <a:t>r</a:t>
            </a:r>
            <a:r>
              <a:rPr sz="950" spc="0" dirty="0" smtClean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92241" y="6304614"/>
            <a:ext cx="146005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5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4188" y="5786671"/>
            <a:ext cx="543114" cy="306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 marL="71898">
              <a:lnSpc>
                <a:spcPct val="95825"/>
              </a:lnSpc>
            </a:pPr>
            <a:r>
              <a:rPr sz="950" dirty="0" smtClean="0">
                <a:latin typeface="Arial"/>
                <a:cs typeface="Arial"/>
              </a:rPr>
              <a:t>p</a:t>
            </a:r>
            <a:r>
              <a:rPr sz="950" spc="-19" dirty="0" smtClean="0">
                <a:latin typeface="Arial"/>
                <a:cs typeface="Arial"/>
              </a:rPr>
              <a:t>r</a:t>
            </a:r>
            <a:r>
              <a:rPr sz="950" spc="0" dirty="0" smtClean="0">
                <a:latin typeface="Arial"/>
                <a:cs typeface="Arial"/>
              </a:rPr>
              <a:t>otect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23628" y="5374603"/>
            <a:ext cx="570966" cy="306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 marL="71913">
              <a:lnSpc>
                <a:spcPct val="95825"/>
              </a:lnSpc>
            </a:pPr>
            <a:r>
              <a:rPr sz="950" spc="0" dirty="0" smtClean="0">
                <a:latin typeface="Arial"/>
                <a:cs typeface="Arial"/>
              </a:rPr>
              <a:t>counter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32980" y="4619854"/>
            <a:ext cx="1184261" cy="552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259900" marR="259901" algn="ctr">
              <a:lnSpc>
                <a:spcPct val="95825"/>
              </a:lnSpc>
            </a:pPr>
            <a:r>
              <a:rPr sz="1300" spc="0" dirty="0" smtClean="0">
                <a:latin typeface="Arial"/>
                <a:cs typeface="Arial"/>
              </a:rPr>
              <a:t>Security</a:t>
            </a:r>
            <a:endParaRPr sz="1300">
              <a:latin typeface="Arial"/>
              <a:cs typeface="Arial"/>
            </a:endParaRPr>
          </a:p>
          <a:p>
            <a:pPr marL="90002" marR="90003" algn="ctr">
              <a:lnSpc>
                <a:spcPct val="95825"/>
              </a:lnSpc>
              <a:spcBef>
                <a:spcPts val="75"/>
              </a:spcBef>
            </a:pPr>
            <a:r>
              <a:rPr sz="1300" spc="0" dirty="0" smtClean="0">
                <a:latin typeface="Arial"/>
                <a:cs typeface="Arial"/>
              </a:rPr>
              <a:t>Mechanisms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4459" y="4619854"/>
            <a:ext cx="1184261" cy="552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260378" marR="260379" algn="ctr">
              <a:lnSpc>
                <a:spcPct val="95825"/>
              </a:lnSpc>
            </a:pPr>
            <a:r>
              <a:rPr sz="1300" spc="0" dirty="0" smtClean="0">
                <a:latin typeface="Arial"/>
                <a:cs typeface="Arial"/>
              </a:rPr>
              <a:t>Security</a:t>
            </a:r>
            <a:endParaRPr sz="1300">
              <a:latin typeface="Arial"/>
              <a:cs typeface="Arial"/>
            </a:endParaRPr>
          </a:p>
          <a:p>
            <a:pPr marL="48347" marR="48347" algn="ctr">
              <a:lnSpc>
                <a:spcPct val="95825"/>
              </a:lnSpc>
              <a:spcBef>
                <a:spcPts val="75"/>
              </a:spcBef>
            </a:pPr>
            <a:r>
              <a:rPr sz="1300" dirty="0" smtClean="0">
                <a:latin typeface="Arial"/>
                <a:cs typeface="Arial"/>
              </a:rPr>
              <a:t>Requi</a:t>
            </a:r>
            <a:r>
              <a:rPr sz="1300" spc="-25" dirty="0" smtClean="0">
                <a:latin typeface="Arial"/>
                <a:cs typeface="Arial"/>
              </a:rPr>
              <a:t>r</a:t>
            </a:r>
            <a:r>
              <a:rPr sz="1300" spc="0" dirty="0" smtClean="0">
                <a:latin typeface="Arial"/>
                <a:cs typeface="Arial"/>
              </a:rPr>
              <a:t>ements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48720" y="4619854"/>
            <a:ext cx="282796" cy="276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6348720" y="4896183"/>
            <a:ext cx="282796" cy="276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795937" y="4619854"/>
            <a:ext cx="1184260" cy="552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287317">
              <a:lnSpc>
                <a:spcPct val="95825"/>
              </a:lnSpc>
            </a:pPr>
            <a:r>
              <a:rPr sz="1300" spc="0" dirty="0" smtClean="0">
                <a:latin typeface="Arial"/>
                <a:cs typeface="Arial"/>
              </a:rPr>
              <a:t>Security</a:t>
            </a:r>
            <a:endParaRPr sz="1300">
              <a:latin typeface="Arial"/>
              <a:cs typeface="Arial"/>
            </a:endParaRPr>
          </a:p>
          <a:p>
            <a:pPr marL="313553">
              <a:lnSpc>
                <a:spcPct val="95825"/>
              </a:lnSpc>
              <a:spcBef>
                <a:spcPts val="75"/>
              </a:spcBef>
            </a:pPr>
            <a:r>
              <a:rPr sz="1300" spc="0" dirty="0" smtClean="0">
                <a:latin typeface="Arial"/>
                <a:cs typeface="Arial"/>
              </a:rPr>
              <a:t>Th</a:t>
            </a:r>
            <a:r>
              <a:rPr sz="1300" spc="-25" dirty="0" smtClean="0">
                <a:latin typeface="Arial"/>
                <a:cs typeface="Arial"/>
              </a:rPr>
              <a:t>r</a:t>
            </a:r>
            <a:r>
              <a:rPr sz="1300" spc="0" dirty="0" smtClean="0">
                <a:latin typeface="Arial"/>
                <a:cs typeface="Arial"/>
              </a:rPr>
              <a:t>eats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0197" y="4619854"/>
            <a:ext cx="174955" cy="276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980197" y="4896183"/>
            <a:ext cx="174955" cy="276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27414" y="4608314"/>
            <a:ext cx="1184261" cy="564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1"/>
              </a:spcBef>
            </a:pPr>
            <a:endParaRPr sz="650"/>
          </a:p>
          <a:p>
            <a:pPr marL="150419" marR="150419" algn="ctr">
              <a:lnSpc>
                <a:spcPct val="95825"/>
              </a:lnSpc>
            </a:pPr>
            <a:r>
              <a:rPr sz="1300" spc="0" dirty="0" smtClean="0">
                <a:latin typeface="Arial"/>
                <a:cs typeface="Arial"/>
              </a:rPr>
              <a:t>Assets</a:t>
            </a:r>
            <a:r>
              <a:rPr sz="1300" spc="43" dirty="0" smtClean="0">
                <a:latin typeface="Arial"/>
                <a:cs typeface="Arial"/>
              </a:rPr>
              <a:t> </a:t>
            </a:r>
            <a:r>
              <a:rPr sz="1300" spc="0" dirty="0" smtClean="0">
                <a:latin typeface="Arial"/>
                <a:cs typeface="Arial"/>
              </a:rPr>
              <a:t>and</a:t>
            </a:r>
            <a:endParaRPr sz="1300">
              <a:latin typeface="Arial"/>
              <a:cs typeface="Arial"/>
            </a:endParaRPr>
          </a:p>
          <a:p>
            <a:pPr marL="248214" marR="248213" algn="ctr">
              <a:lnSpc>
                <a:spcPct val="95825"/>
              </a:lnSpc>
              <a:spcBef>
                <a:spcPts val="75"/>
              </a:spcBef>
            </a:pPr>
            <a:r>
              <a:rPr sz="1300" spc="0" dirty="0" smtClean="0">
                <a:latin typeface="Arial"/>
                <a:cs typeface="Arial"/>
              </a:rPr>
              <a:t>Services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1676" y="4608314"/>
            <a:ext cx="182188" cy="28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793864" y="4608314"/>
            <a:ext cx="724154" cy="594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1"/>
              </a:spcBef>
            </a:pPr>
            <a:endParaRPr sz="500"/>
          </a:p>
          <a:p>
            <a:pPr marL="63841" marR="63841" algn="ctr">
              <a:lnSpc>
                <a:spcPts val="1092"/>
              </a:lnSpc>
            </a:pPr>
            <a:r>
              <a:rPr sz="950" dirty="0" smtClean="0">
                <a:latin typeface="Arial"/>
                <a:cs typeface="Arial"/>
              </a:rPr>
              <a:t>a</a:t>
            </a:r>
            <a:r>
              <a:rPr sz="950" spc="-19" dirty="0" smtClean="0">
                <a:latin typeface="Arial"/>
                <a:cs typeface="Arial"/>
              </a:rPr>
              <a:t>r</a:t>
            </a:r>
            <a:r>
              <a:rPr sz="950" spc="0" dirty="0" smtClean="0">
                <a:latin typeface="Arial"/>
                <a:cs typeface="Arial"/>
              </a:rPr>
              <a:t>e </a:t>
            </a:r>
            <a:endParaRPr sz="950">
              <a:latin typeface="Arial"/>
              <a:cs typeface="Arial"/>
            </a:endParaRPr>
          </a:p>
          <a:p>
            <a:pPr marL="63841" marR="63841" algn="ctr">
              <a:lnSpc>
                <a:spcPts val="1092"/>
              </a:lnSpc>
              <a:spcBef>
                <a:spcPts val="140"/>
              </a:spcBef>
            </a:pPr>
            <a:r>
              <a:rPr sz="950" spc="0" dirty="0" smtClean="0">
                <a:latin typeface="Arial"/>
                <a:cs typeface="Arial"/>
              </a:rPr>
              <a:t>vulnerable </a:t>
            </a:r>
            <a:endParaRPr sz="950">
              <a:latin typeface="Arial"/>
              <a:cs typeface="Arial"/>
            </a:endParaRPr>
          </a:p>
          <a:p>
            <a:pPr marL="63841" marR="63841" algn="ctr">
              <a:lnSpc>
                <a:spcPts val="1092"/>
              </a:lnSpc>
              <a:spcBef>
                <a:spcPts val="140"/>
              </a:spcBef>
            </a:pPr>
            <a:r>
              <a:rPr sz="950" spc="0" dirty="0" smtClean="0">
                <a:latin typeface="Arial"/>
                <a:cs typeface="Arial"/>
              </a:rPr>
              <a:t>to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8018" y="4608314"/>
            <a:ext cx="140051" cy="28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611676" y="4896183"/>
            <a:ext cx="182188" cy="276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518018" y="4896183"/>
            <a:ext cx="140051" cy="306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164459" y="3119790"/>
            <a:ext cx="1184261" cy="5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260378" marR="260379" algn="ctr">
              <a:lnSpc>
                <a:spcPct val="95825"/>
              </a:lnSpc>
            </a:pPr>
            <a:r>
              <a:rPr sz="1300" spc="0" dirty="0" smtClean="0">
                <a:latin typeface="Arial"/>
                <a:cs typeface="Arial"/>
              </a:rPr>
              <a:t>Security</a:t>
            </a:r>
            <a:endParaRPr sz="1300">
              <a:latin typeface="Arial"/>
              <a:cs typeface="Arial"/>
            </a:endParaRPr>
          </a:p>
          <a:p>
            <a:pPr marL="178527" marR="178528" algn="ctr">
              <a:lnSpc>
                <a:spcPct val="95825"/>
              </a:lnSpc>
              <a:spcBef>
                <a:spcPts val="75"/>
              </a:spcBef>
            </a:pPr>
            <a:r>
              <a:rPr sz="1300" spc="0" dirty="0" smtClean="0">
                <a:latin typeface="Arial"/>
                <a:cs typeface="Arial"/>
              </a:rPr>
              <a:t>Use</a:t>
            </a:r>
            <a:r>
              <a:rPr sz="1300" spc="4" dirty="0" smtClean="0">
                <a:latin typeface="Arial"/>
                <a:cs typeface="Arial"/>
              </a:rPr>
              <a:t> </a:t>
            </a:r>
            <a:r>
              <a:rPr sz="1300" spc="0" dirty="0" smtClean="0">
                <a:latin typeface="Arial"/>
                <a:cs typeface="Arial"/>
              </a:rPr>
              <a:t>cases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4459" y="3672445"/>
            <a:ext cx="592130" cy="297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756590" y="3672445"/>
            <a:ext cx="592130" cy="297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795937" y="3119790"/>
            <a:ext cx="1184260" cy="5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325920">
              <a:lnSpc>
                <a:spcPct val="95825"/>
              </a:lnSpc>
            </a:pPr>
            <a:r>
              <a:rPr sz="1300" spc="0" dirty="0" smtClean="0">
                <a:latin typeface="Arial"/>
                <a:cs typeface="Arial"/>
              </a:rPr>
              <a:t>Misuse</a:t>
            </a:r>
            <a:endParaRPr sz="1300">
              <a:latin typeface="Arial"/>
              <a:cs typeface="Arial"/>
            </a:endParaRPr>
          </a:p>
          <a:p>
            <a:pPr marL="358506">
              <a:lnSpc>
                <a:spcPct val="95825"/>
              </a:lnSpc>
              <a:spcBef>
                <a:spcPts val="75"/>
              </a:spcBef>
            </a:pPr>
            <a:r>
              <a:rPr sz="1300" spc="0" dirty="0" smtClean="0">
                <a:latin typeface="Arial"/>
                <a:cs typeface="Arial"/>
              </a:rPr>
              <a:t>Cases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0197" y="3119790"/>
            <a:ext cx="367027" cy="276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980197" y="3396118"/>
            <a:ext cx="367027" cy="276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795937" y="3672445"/>
            <a:ext cx="592130" cy="294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388068" y="3672445"/>
            <a:ext cx="959156" cy="294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429328" y="2496974"/>
            <a:ext cx="654523" cy="306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 marL="73083">
              <a:lnSpc>
                <a:spcPct val="95825"/>
              </a:lnSpc>
            </a:pPr>
            <a:r>
              <a:rPr sz="950" spc="0" dirty="0" smtClean="0">
                <a:latin typeface="Arial"/>
                <a:cs typeface="Arial"/>
              </a:rPr>
              <a:t>develops</a:t>
            </a:r>
            <a:endParaRPr sz="9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806" y="2492791"/>
            <a:ext cx="654523" cy="306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 marL="73083">
              <a:lnSpc>
                <a:spcPct val="95825"/>
              </a:lnSpc>
            </a:pPr>
            <a:r>
              <a:rPr sz="950" spc="0" dirty="0" smtClean="0">
                <a:latin typeface="Arial"/>
                <a:cs typeface="Arial"/>
              </a:rPr>
              <a:t>develops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149" y="1039062"/>
            <a:ext cx="1488076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Today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5556" y="6304614"/>
            <a:ext cx="15269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6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17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5" y="1508962"/>
            <a:ext cx="728662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6492711" y="183822"/>
            <a:ext cx="2366127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1149" y="1039062"/>
            <a:ext cx="1488076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Today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6843" y="6304614"/>
            <a:ext cx="141404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7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  <p:sp>
        <p:nvSpPr>
          <p:cNvPr id="22" name="object 90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" y="1917700"/>
            <a:ext cx="752475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1150" y="1039062"/>
            <a:ext cx="4498845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Learning outcomes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150" y="17920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050" y="1792045"/>
            <a:ext cx="68683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By the end of today’s lecture you should be able to: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349" y="2371165"/>
            <a:ext cx="6506409" cy="1192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Identify and list threats that apply to software</a:t>
            </a:r>
            <a:endParaRPr sz="2400">
              <a:latin typeface="Georgia"/>
              <a:cs typeface="Georgia"/>
            </a:endParaRPr>
          </a:p>
          <a:p>
            <a:pPr marL="292099" marR="47412">
              <a:lnSpc>
                <a:spcPts val="2600"/>
              </a:lnSpc>
              <a:spcBef>
                <a:spcPts val="1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components</a:t>
            </a:r>
            <a:endParaRPr sz="2400">
              <a:latin typeface="Georgia"/>
              <a:cs typeface="Georgia"/>
            </a:endParaRPr>
          </a:p>
          <a:p>
            <a:pPr marL="12700" marR="47412">
              <a:lnSpc>
                <a:spcPct val="95825"/>
              </a:lnSpc>
              <a:spcBef>
                <a:spcPts val="1192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Assess the risk represented by threats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5464" y="2371165"/>
            <a:ext cx="9498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design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349" y="3730065"/>
            <a:ext cx="1423408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400" spc="-28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Identify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2467" y="3730065"/>
            <a:ext cx="5798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4665" y="3730065"/>
            <a:ext cx="4845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list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1614" y="3730065"/>
            <a:ext cx="16029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mitigations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6904" y="3730065"/>
            <a:ext cx="4594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for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8737" y="3730065"/>
            <a:ext cx="7970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those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8227" y="3730065"/>
            <a:ext cx="10164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threats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0174" y="6304614"/>
            <a:ext cx="158072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8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97637" y="188913"/>
            <a:ext cx="2359025" cy="9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1150" y="1039062"/>
            <a:ext cx="3897421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b="1" spc="0" dirty="0" smtClean="0">
                <a:solidFill>
                  <a:srgbClr val="014358"/>
                </a:solidFill>
                <a:latin typeface="Georgia"/>
                <a:cs typeface="Georgia"/>
              </a:rPr>
              <a:t>Threat Modeling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150" y="17920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050" y="1792045"/>
            <a:ext cx="729464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Activity that occurs early in the software development</a:t>
            </a:r>
            <a:endParaRPr sz="2400" dirty="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lifecycle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150" y="27699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50" y="2769945"/>
            <a:ext cx="7052807" cy="698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Main goal is to identify security design issues before</a:t>
            </a:r>
            <a:endParaRPr sz="2400">
              <a:latin typeface="Georgia"/>
              <a:cs typeface="Georgia"/>
            </a:endParaRPr>
          </a:p>
          <a:p>
            <a:pPr marL="12700" marR="45720">
              <a:lnSpc>
                <a:spcPct val="94685"/>
              </a:lnSpc>
              <a:spcBef>
                <a:spcPts val="41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committed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9255" y="2769945"/>
            <a:ext cx="6962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code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857" y="2769945"/>
            <a:ext cx="2921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is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3760545"/>
            <a:ext cx="234886" cy="34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dirty="0" smtClean="0">
                <a:solidFill>
                  <a:srgbClr val="323D42"/>
                </a:solidFill>
                <a:latin typeface="Georgia"/>
                <a:cs typeface="Georgia"/>
              </a:rPr>
              <a:t>•</a:t>
            </a:r>
            <a:r>
              <a:rPr sz="24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" y="3760545"/>
            <a:ext cx="6839878" cy="1663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51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Threat modeling can be done on various levels of</a:t>
            </a:r>
            <a:endParaRPr sz="2400">
              <a:latin typeface="Georgia"/>
              <a:cs typeface="Georgia"/>
            </a:endParaRPr>
          </a:p>
          <a:p>
            <a:pPr marL="12700" marR="39510">
              <a:lnSpc>
                <a:spcPct val="94685"/>
              </a:lnSpc>
              <a:spcBef>
                <a:spcPts val="41"/>
              </a:spcBef>
            </a:pPr>
            <a:r>
              <a:rPr sz="2400" spc="0" dirty="0" smtClean="0">
                <a:solidFill>
                  <a:srgbClr val="323D42"/>
                </a:solidFill>
                <a:latin typeface="Georgia"/>
                <a:cs typeface="Georgia"/>
              </a:rPr>
              <a:t>abstraction</a:t>
            </a:r>
            <a:endParaRPr sz="2400">
              <a:latin typeface="Georgia"/>
              <a:cs typeface="Georgia"/>
            </a:endParaRPr>
          </a:p>
          <a:p>
            <a:pPr marL="126999" marR="39510">
              <a:lnSpc>
                <a:spcPct val="95825"/>
              </a:lnSpc>
              <a:spcBef>
                <a:spcPts val="1897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000" spc="12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System level e.g Internet e-mail system</a:t>
            </a:r>
            <a:endParaRPr sz="2000">
              <a:latin typeface="Georgia"/>
              <a:cs typeface="Georgia"/>
            </a:endParaRPr>
          </a:p>
          <a:p>
            <a:pPr marL="126999">
              <a:lnSpc>
                <a:spcPct val="95825"/>
              </a:lnSpc>
              <a:spcBef>
                <a:spcPts val="985"/>
              </a:spcBef>
            </a:pPr>
            <a:r>
              <a:rPr sz="2000" dirty="0" smtClean="0">
                <a:solidFill>
                  <a:srgbClr val="323D42"/>
                </a:solidFill>
                <a:latin typeface="Georgia"/>
                <a:cs typeface="Georgia"/>
              </a:rPr>
              <a:t>–</a:t>
            </a:r>
            <a:r>
              <a:rPr sz="2000" dirty="0" smtClean="0">
                <a:solidFill>
                  <a:srgbClr val="404D54"/>
                </a:solidFill>
                <a:latin typeface="Arial"/>
                <a:cs typeface="Arial"/>
              </a:rPr>
              <a:t> </a:t>
            </a:r>
            <a:r>
              <a:rPr sz="2000" spc="129" dirty="0" smtClean="0">
                <a:solidFill>
                  <a:srgbClr val="404D54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23D42"/>
                </a:solidFill>
                <a:latin typeface="Georgia"/>
                <a:cs typeface="Georgia"/>
              </a:rPr>
              <a:t>Application or component level e.g e-mail client software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5556" y="6304614"/>
            <a:ext cx="15269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323D42"/>
                </a:solidFill>
                <a:latin typeface="Georgia"/>
                <a:cs typeface="Georgia"/>
              </a:rPr>
              <a:t>9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9" y="6312551"/>
            <a:ext cx="75120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lang="en-GB" sz="1400" dirty="0">
                <a:solidFill>
                  <a:srgbClr val="323D42"/>
                </a:solidFill>
                <a:latin typeface="Georgia"/>
                <a:cs typeface="Georgia"/>
              </a:rPr>
              <a:t>25/10/16</a:t>
            </a:r>
            <a:endParaRPr lang="en-GB"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1920</Words>
  <Application>Microsoft Office PowerPoint</Application>
  <PresentationFormat>Custom</PresentationFormat>
  <Paragraphs>891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Georgia</vt:lpstr>
      <vt:lpstr>Lucida Bright</vt:lpstr>
      <vt:lpstr>Open Sans</vt:lpstr>
      <vt:lpstr>Open Sans Semibold</vt:lpstr>
      <vt:lpstr>Segoe UI</vt:lpstr>
      <vt:lpstr>Times New Roman</vt:lpstr>
      <vt:lpstr>Wingdings</vt:lpstr>
      <vt:lpstr>Office Theme</vt:lpstr>
      <vt:lpstr>Uncover Security Design Flaws with STRIDE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21</cp:revision>
  <dcterms:modified xsi:type="dcterms:W3CDTF">2016-10-24T22:06:51Z</dcterms:modified>
</cp:coreProperties>
</file>