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5" r:id="rId2"/>
    <p:sldId id="257" r:id="rId3"/>
    <p:sldId id="297" r:id="rId4"/>
    <p:sldId id="298" r:id="rId5"/>
    <p:sldId id="299" r:id="rId6"/>
    <p:sldId id="300" r:id="rId7"/>
    <p:sldId id="301" r:id="rId8"/>
    <p:sldId id="302" r:id="rId9"/>
    <p:sldId id="303" r:id="rId10"/>
    <p:sldId id="304" r:id="rId11"/>
    <p:sldId id="305" r:id="rId12"/>
    <p:sldId id="307" r:id="rId13"/>
    <p:sldId id="306" r:id="rId14"/>
    <p:sldId id="308" r:id="rId15"/>
    <p:sldId id="309" r:id="rId16"/>
    <p:sldId id="310" r:id="rId17"/>
    <p:sldId id="311" r:id="rId18"/>
    <p:sldId id="312" r:id="rId19"/>
    <p:sldId id="314" r:id="rId20"/>
    <p:sldId id="315" r:id="rId21"/>
    <p:sldId id="316" r:id="rId22"/>
  </p:sldIdLst>
  <p:sldSz cx="9156700" cy="6883400"/>
  <p:notesSz cx="9156700" cy="688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2172" autoAdjust="0"/>
  </p:normalViewPr>
  <p:slideViewPr>
    <p:cSldViewPr>
      <p:cViewPr varScale="1">
        <p:scale>
          <a:sx n="112" d="100"/>
          <a:sy n="112" d="100"/>
        </p:scale>
        <p:origin x="1536" y="114"/>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7163"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6363" y="0"/>
            <a:ext cx="3968750" cy="344488"/>
          </a:xfrm>
          <a:prstGeom prst="rect">
            <a:avLst/>
          </a:prstGeom>
        </p:spPr>
        <p:txBody>
          <a:bodyPr vert="horz" lIns="91440" tIns="45720" rIns="91440" bIns="45720" rtlCol="0"/>
          <a:lstStyle>
            <a:lvl1pPr algn="r">
              <a:defRPr sz="1200"/>
            </a:lvl1pPr>
          </a:lstStyle>
          <a:p>
            <a:fld id="{BC8CBBCE-E97A-405C-A274-7A342ACAB443}" type="datetimeFigureOut">
              <a:rPr lang="en-GB" smtClean="0"/>
              <a:t>26/10/2016</a:t>
            </a:fld>
            <a:endParaRPr lang="en-GB"/>
          </a:p>
        </p:txBody>
      </p:sp>
      <p:sp>
        <p:nvSpPr>
          <p:cNvPr id="4" name="Slide Image Placeholder 3"/>
          <p:cNvSpPr>
            <a:spLocks noGrp="1" noRot="1" noChangeAspect="1"/>
          </p:cNvSpPr>
          <p:nvPr>
            <p:ph type="sldImg" idx="2"/>
          </p:nvPr>
        </p:nvSpPr>
        <p:spPr>
          <a:xfrm>
            <a:off x="3033713" y="860425"/>
            <a:ext cx="3089275" cy="232251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5988" y="3313113"/>
            <a:ext cx="7324725" cy="270986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538913"/>
            <a:ext cx="3967163"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6363" y="6538913"/>
            <a:ext cx="3968750" cy="344487"/>
          </a:xfrm>
          <a:prstGeom prst="rect">
            <a:avLst/>
          </a:prstGeom>
        </p:spPr>
        <p:txBody>
          <a:bodyPr vert="horz" lIns="91440" tIns="45720" rIns="91440" bIns="45720" rtlCol="0" anchor="b"/>
          <a:lstStyle>
            <a:lvl1pPr algn="r">
              <a:defRPr sz="1200"/>
            </a:lvl1pPr>
          </a:lstStyle>
          <a:p>
            <a:fld id="{9DA32B6B-5615-4251-A92A-492286DB9E79}" type="slidenum">
              <a:rPr lang="en-GB" smtClean="0"/>
              <a:t>‹#›</a:t>
            </a:fld>
            <a:endParaRPr lang="en-GB"/>
          </a:p>
        </p:txBody>
      </p:sp>
    </p:spTree>
    <p:extLst>
      <p:ext uri="{BB962C8B-B14F-4D97-AF65-F5344CB8AC3E}">
        <p14:creationId xmlns:p14="http://schemas.microsoft.com/office/powerpoint/2010/main" val="162665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rgbClr val="323D42"/>
                </a:solidFill>
                <a:latin typeface="Georgia"/>
                <a:cs typeface="Georgia"/>
              </a:rPr>
              <a:t>Surveillance: watching, listening to, or recording of an individual’s activities</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rgbClr val="323D42"/>
                </a:solidFill>
                <a:latin typeface="Georgia"/>
                <a:cs typeface="Georgia"/>
              </a:rPr>
              <a:t>Interrogation: various forms of probing for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solidFill>
                <a:srgbClr val="323D42"/>
              </a:solidFill>
              <a:latin typeface="Georgia"/>
              <a:cs typeface="Georgi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i="0" kern="1200" dirty="0" smtClean="0">
                <a:solidFill>
                  <a:schemeClr val="tx1"/>
                </a:solidFill>
                <a:effectLst/>
                <a:latin typeface="+mn-lt"/>
                <a:ea typeface="+mn-ea"/>
                <a:cs typeface="+mn-cs"/>
              </a:rPr>
              <a:t>invasion violations (i.e.</a:t>
            </a:r>
            <a:r>
              <a:rPr lang="en-GB" sz="1200" i="0" kern="1200" baseline="0" dirty="0" smtClean="0">
                <a:solidFill>
                  <a:schemeClr val="tx1"/>
                </a:solidFill>
                <a:effectLst/>
                <a:latin typeface="+mn-lt"/>
                <a:ea typeface="+mn-ea"/>
                <a:cs typeface="+mn-cs"/>
              </a:rPr>
              <a:t> </a:t>
            </a:r>
            <a:r>
              <a:rPr lang="en-GB" sz="1200" i="0" kern="1200" dirty="0" smtClean="0">
                <a:solidFill>
                  <a:schemeClr val="tx1"/>
                </a:solidFill>
                <a:effectLst/>
                <a:latin typeface="+mn-lt"/>
                <a:ea typeface="+mn-ea"/>
                <a:cs typeface="+mn-cs"/>
              </a:rPr>
              <a:t>invasive acts that violate a person’s </a:t>
            </a:r>
            <a:r>
              <a:rPr lang="en-GB" sz="1200" i="0" kern="1200" dirty="0" err="1" smtClean="0">
                <a:solidFill>
                  <a:schemeClr val="tx1"/>
                </a:solidFill>
                <a:effectLst/>
                <a:latin typeface="+mn-lt"/>
                <a:ea typeface="+mn-ea"/>
                <a:cs typeface="+mn-cs"/>
              </a:rPr>
              <a:t>tranquility</a:t>
            </a:r>
            <a:r>
              <a:rPr lang="en-GB" sz="1200" i="0" kern="1200" dirty="0" smtClean="0">
                <a:solidFill>
                  <a:schemeClr val="tx1"/>
                </a:solidFill>
                <a:effectLst/>
                <a:latin typeface="+mn-lt"/>
                <a:ea typeface="+mn-ea"/>
                <a:cs typeface="+mn-cs"/>
              </a:rPr>
              <a:t>) and decisional interference violations (i.e. governmental incursion into a person’s private decisions)</a:t>
            </a:r>
            <a:br>
              <a:rPr lang="en-GB" sz="1200" i="0" kern="1200" dirty="0" smtClean="0">
                <a:solidFill>
                  <a:schemeClr val="tx1"/>
                </a:solidFill>
                <a:effectLst/>
                <a:latin typeface="+mn-lt"/>
                <a:ea typeface="+mn-ea"/>
                <a:cs typeface="+mn-cs"/>
              </a:rPr>
            </a:br>
            <a:endParaRPr lang="en-GB" sz="1200" dirty="0" smtClean="0">
              <a:solidFill>
                <a:srgbClr val="323D42"/>
              </a:solidFill>
              <a:latin typeface="Georgia"/>
              <a:cs typeface="Georgia"/>
            </a:endParaRPr>
          </a:p>
        </p:txBody>
      </p:sp>
      <p:sp>
        <p:nvSpPr>
          <p:cNvPr id="4" name="Slide Number Placeholder 3"/>
          <p:cNvSpPr>
            <a:spLocks noGrp="1"/>
          </p:cNvSpPr>
          <p:nvPr>
            <p:ph type="sldNum" sz="quarter" idx="10"/>
          </p:nvPr>
        </p:nvSpPr>
        <p:spPr/>
        <p:txBody>
          <a:bodyPr/>
          <a:lstStyle/>
          <a:p>
            <a:fld id="{9DA32B6B-5615-4251-A92A-492286DB9E79}" type="slidenum">
              <a:rPr lang="en-GB" smtClean="0"/>
              <a:t>17</a:t>
            </a:fld>
            <a:endParaRPr lang="en-GB"/>
          </a:p>
        </p:txBody>
      </p:sp>
    </p:spTree>
    <p:extLst>
      <p:ext uri="{BB962C8B-B14F-4D97-AF65-F5344CB8AC3E}">
        <p14:creationId xmlns:p14="http://schemas.microsoft.com/office/powerpoint/2010/main" val="3448215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solidFill>
                <a:srgbClr val="323D42"/>
              </a:solidFill>
              <a:latin typeface="Georgia"/>
              <a:cs typeface="Georgia"/>
            </a:endParaRPr>
          </a:p>
        </p:txBody>
      </p:sp>
      <p:sp>
        <p:nvSpPr>
          <p:cNvPr id="4" name="Slide Number Placeholder 3"/>
          <p:cNvSpPr>
            <a:spLocks noGrp="1"/>
          </p:cNvSpPr>
          <p:nvPr>
            <p:ph type="sldNum" sz="quarter" idx="10"/>
          </p:nvPr>
        </p:nvSpPr>
        <p:spPr/>
        <p:txBody>
          <a:bodyPr/>
          <a:lstStyle/>
          <a:p>
            <a:fld id="{9DA32B6B-5615-4251-A92A-492286DB9E79}" type="slidenum">
              <a:rPr lang="en-GB" smtClean="0"/>
              <a:t>18</a:t>
            </a:fld>
            <a:endParaRPr lang="en-GB"/>
          </a:p>
        </p:txBody>
      </p:sp>
    </p:spTree>
    <p:extLst>
      <p:ext uri="{BB962C8B-B14F-4D97-AF65-F5344CB8AC3E}">
        <p14:creationId xmlns:p14="http://schemas.microsoft.com/office/powerpoint/2010/main" val="3106040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rgbClr val="323D42"/>
                </a:solidFill>
                <a:latin typeface="Georgia"/>
                <a:cs typeface="Georgia"/>
              </a:rPr>
              <a:t>Surveillance: watching, listening to, or recording of an individual’s activities</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rgbClr val="323D42"/>
                </a:solidFill>
                <a:latin typeface="Georgia"/>
                <a:cs typeface="Georgia"/>
              </a:rPr>
              <a:t>Interrogation: various forms of probing for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solidFill>
                <a:srgbClr val="323D42"/>
              </a:solidFill>
              <a:latin typeface="Georgia"/>
              <a:cs typeface="Georgi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i="0" kern="1200" dirty="0" smtClean="0">
                <a:solidFill>
                  <a:schemeClr val="tx1"/>
                </a:solidFill>
                <a:effectLst/>
                <a:latin typeface="+mn-lt"/>
                <a:ea typeface="+mn-ea"/>
                <a:cs typeface="+mn-cs"/>
              </a:rPr>
              <a:t>invasion violations (i.e.</a:t>
            </a:r>
            <a:r>
              <a:rPr lang="en-GB" sz="1200" i="0" kern="1200" baseline="0" dirty="0" smtClean="0">
                <a:solidFill>
                  <a:schemeClr val="tx1"/>
                </a:solidFill>
                <a:effectLst/>
                <a:latin typeface="+mn-lt"/>
                <a:ea typeface="+mn-ea"/>
                <a:cs typeface="+mn-cs"/>
              </a:rPr>
              <a:t> </a:t>
            </a:r>
            <a:r>
              <a:rPr lang="en-GB" sz="1200" i="0" kern="1200" dirty="0" smtClean="0">
                <a:solidFill>
                  <a:schemeClr val="tx1"/>
                </a:solidFill>
                <a:effectLst/>
                <a:latin typeface="+mn-lt"/>
                <a:ea typeface="+mn-ea"/>
                <a:cs typeface="+mn-cs"/>
              </a:rPr>
              <a:t>invasive acts that violate a person’s </a:t>
            </a:r>
            <a:r>
              <a:rPr lang="en-GB" sz="1200" i="0" kern="1200" dirty="0" err="1" smtClean="0">
                <a:solidFill>
                  <a:schemeClr val="tx1"/>
                </a:solidFill>
                <a:effectLst/>
                <a:latin typeface="+mn-lt"/>
                <a:ea typeface="+mn-ea"/>
                <a:cs typeface="+mn-cs"/>
              </a:rPr>
              <a:t>tranquility</a:t>
            </a:r>
            <a:r>
              <a:rPr lang="en-GB" sz="1200" i="0" kern="1200" dirty="0" smtClean="0">
                <a:solidFill>
                  <a:schemeClr val="tx1"/>
                </a:solidFill>
                <a:effectLst/>
                <a:latin typeface="+mn-lt"/>
                <a:ea typeface="+mn-ea"/>
                <a:cs typeface="+mn-cs"/>
              </a:rPr>
              <a:t>) and decisional interference violations (i.e. governmental incursion into a person’s private decisions)</a:t>
            </a:r>
            <a:br>
              <a:rPr lang="en-GB" sz="1200" i="0" kern="1200" dirty="0" smtClean="0">
                <a:solidFill>
                  <a:schemeClr val="tx1"/>
                </a:solidFill>
                <a:effectLst/>
                <a:latin typeface="+mn-lt"/>
                <a:ea typeface="+mn-ea"/>
                <a:cs typeface="+mn-cs"/>
              </a:rPr>
            </a:br>
            <a:endParaRPr lang="en-GB" sz="1200" dirty="0" smtClean="0">
              <a:solidFill>
                <a:srgbClr val="323D42"/>
              </a:solidFill>
              <a:latin typeface="Georgia"/>
              <a:cs typeface="Georgia"/>
            </a:endParaRPr>
          </a:p>
        </p:txBody>
      </p:sp>
      <p:sp>
        <p:nvSpPr>
          <p:cNvPr id="4" name="Slide Number Placeholder 3"/>
          <p:cNvSpPr>
            <a:spLocks noGrp="1"/>
          </p:cNvSpPr>
          <p:nvPr>
            <p:ph type="sldNum" sz="quarter" idx="10"/>
          </p:nvPr>
        </p:nvSpPr>
        <p:spPr/>
        <p:txBody>
          <a:bodyPr/>
          <a:lstStyle/>
          <a:p>
            <a:fld id="{9DA32B6B-5615-4251-A92A-492286DB9E79}" type="slidenum">
              <a:rPr lang="en-GB" smtClean="0"/>
              <a:t>19</a:t>
            </a:fld>
            <a:endParaRPr lang="en-GB"/>
          </a:p>
        </p:txBody>
      </p:sp>
    </p:spTree>
    <p:extLst>
      <p:ext uri="{BB962C8B-B14F-4D97-AF65-F5344CB8AC3E}">
        <p14:creationId xmlns:p14="http://schemas.microsoft.com/office/powerpoint/2010/main" val="353747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solidFill>
                <a:srgbClr val="323D42"/>
              </a:solidFill>
              <a:latin typeface="Georgia"/>
              <a:cs typeface="Georgia"/>
            </a:endParaRPr>
          </a:p>
        </p:txBody>
      </p:sp>
      <p:sp>
        <p:nvSpPr>
          <p:cNvPr id="4" name="Slide Number Placeholder 3"/>
          <p:cNvSpPr>
            <a:spLocks noGrp="1"/>
          </p:cNvSpPr>
          <p:nvPr>
            <p:ph type="sldNum" sz="quarter" idx="10"/>
          </p:nvPr>
        </p:nvSpPr>
        <p:spPr/>
        <p:txBody>
          <a:bodyPr/>
          <a:lstStyle/>
          <a:p>
            <a:fld id="{9DA32B6B-5615-4251-A92A-492286DB9E79}" type="slidenum">
              <a:rPr lang="en-GB" smtClean="0"/>
              <a:t>20</a:t>
            </a:fld>
            <a:endParaRPr lang="en-GB"/>
          </a:p>
        </p:txBody>
      </p:sp>
    </p:spTree>
    <p:extLst>
      <p:ext uri="{BB962C8B-B14F-4D97-AF65-F5344CB8AC3E}">
        <p14:creationId xmlns:p14="http://schemas.microsoft.com/office/powerpoint/2010/main" val="2118347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solidFill>
                <a:srgbClr val="323D42"/>
              </a:solidFill>
              <a:latin typeface="Georgia"/>
              <a:cs typeface="Georgia"/>
            </a:endParaRPr>
          </a:p>
        </p:txBody>
      </p:sp>
      <p:sp>
        <p:nvSpPr>
          <p:cNvPr id="4" name="Slide Number Placeholder 3"/>
          <p:cNvSpPr>
            <a:spLocks noGrp="1"/>
          </p:cNvSpPr>
          <p:nvPr>
            <p:ph type="sldNum" sz="quarter" idx="10"/>
          </p:nvPr>
        </p:nvSpPr>
        <p:spPr/>
        <p:txBody>
          <a:bodyPr/>
          <a:lstStyle/>
          <a:p>
            <a:fld id="{9DA32B6B-5615-4251-A92A-492286DB9E79}" type="slidenum">
              <a:rPr lang="en-GB" smtClean="0"/>
              <a:t>21</a:t>
            </a:fld>
            <a:endParaRPr lang="en-GB"/>
          </a:p>
        </p:txBody>
      </p:sp>
    </p:spTree>
    <p:extLst>
      <p:ext uri="{BB962C8B-B14F-4D97-AF65-F5344CB8AC3E}">
        <p14:creationId xmlns:p14="http://schemas.microsoft.com/office/powerpoint/2010/main" val="211116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3" descr="electronics_computer_science_white.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164876" y="334610"/>
            <a:ext cx="2724754" cy="1083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290" name="Rectangle 1026"/>
          <p:cNvSpPr>
            <a:spLocks noGrp="1" noChangeArrowheads="1"/>
          </p:cNvSpPr>
          <p:nvPr>
            <p:ph type="ctrTitle"/>
          </p:nvPr>
        </p:nvSpPr>
        <p:spPr>
          <a:xfrm>
            <a:off x="324300" y="1706510"/>
            <a:ext cx="8508100" cy="4120480"/>
          </a:xfrm>
        </p:spPr>
        <p:txBody>
          <a:bodyPr lIns="91440"/>
          <a:lstStyle>
            <a:lvl1pPr algn="r">
              <a:defRPr sz="7511">
                <a:solidFill>
                  <a:schemeClr val="bg1"/>
                </a:solidFill>
              </a:defRPr>
            </a:lvl1pPr>
          </a:lstStyle>
          <a:p>
            <a:endParaRPr lang="en-GB" dirty="0"/>
          </a:p>
        </p:txBody>
      </p:sp>
      <p:sp>
        <p:nvSpPr>
          <p:cNvPr id="12291" name="Rectangle 1027"/>
          <p:cNvSpPr>
            <a:spLocks noGrp="1" noChangeArrowheads="1"/>
          </p:cNvSpPr>
          <p:nvPr>
            <p:ph type="subTitle" idx="1"/>
          </p:nvPr>
        </p:nvSpPr>
        <p:spPr>
          <a:xfrm>
            <a:off x="-69947" y="7488884"/>
            <a:ext cx="69947" cy="70109"/>
          </a:xfrm>
        </p:spPr>
        <p:txBody>
          <a:bodyPr lIns="91440"/>
          <a:lstStyle>
            <a:lvl1pPr marL="0" indent="0" algn="ctr">
              <a:buFontTx/>
              <a:buNone/>
              <a:defRPr/>
            </a:lvl1pPr>
          </a:lstStyle>
          <a:p>
            <a:r>
              <a:rPr lang="en-GB"/>
              <a:t>Click to edit Master subtitle style</a:t>
            </a:r>
          </a:p>
        </p:txBody>
      </p:sp>
    </p:spTree>
    <p:extLst>
      <p:ext uri="{BB962C8B-B14F-4D97-AF65-F5344CB8AC3E}">
        <p14:creationId xmlns:p14="http://schemas.microsoft.com/office/powerpoint/2010/main" val="33404925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23978" y="3009053"/>
            <a:ext cx="8508100" cy="1423247"/>
          </a:xfrm>
        </p:spPr>
        <p:txBody>
          <a:bodyPr/>
          <a:lstStyle/>
          <a:p>
            <a:pPr marL="12700" algn="l">
              <a:lnSpc>
                <a:spcPts val="4615"/>
              </a:lnSpc>
              <a:spcBef>
                <a:spcPts val="230"/>
              </a:spcBef>
            </a:pPr>
            <a:r>
              <a:rPr lang="en-GB" sz="4400" b="1" dirty="0" smtClean="0">
                <a:solidFill>
                  <a:srgbClr val="FEFFFE"/>
                </a:solidFill>
                <a:latin typeface="Georgia"/>
                <a:cs typeface="Georgia"/>
              </a:rPr>
              <a:t>Privacy Terminologies</a:t>
            </a:r>
            <a:endParaRPr lang="en-US" sz="3605" dirty="0">
              <a:cs typeface="Open Sans Semibold"/>
            </a:endParaRPr>
          </a:p>
        </p:txBody>
      </p:sp>
      <p:sp>
        <p:nvSpPr>
          <p:cNvPr id="2" name="CasellaDiTesto 1"/>
          <p:cNvSpPr txBox="1"/>
          <p:nvPr/>
        </p:nvSpPr>
        <p:spPr>
          <a:xfrm>
            <a:off x="179761" y="6109697"/>
            <a:ext cx="8725069" cy="462306"/>
          </a:xfrm>
          <a:prstGeom prst="rect">
            <a:avLst/>
          </a:prstGeom>
          <a:noFill/>
        </p:spPr>
        <p:txBody>
          <a:bodyPr wrap="square" rtlCol="0">
            <a:spAutoFit/>
          </a:bodyPr>
          <a:lstStyle/>
          <a:p>
            <a:r>
              <a:rPr lang="it-IT" sz="2403" b="1" dirty="0">
                <a:solidFill>
                  <a:schemeClr val="bg1"/>
                </a:solidFill>
                <a:latin typeface="+mj-lt"/>
                <a:cs typeface="Open Sans"/>
              </a:rPr>
              <a:t>COMP6236 - Software </a:t>
            </a:r>
            <a:r>
              <a:rPr lang="it-IT" sz="2403" b="1" dirty="0" err="1">
                <a:solidFill>
                  <a:schemeClr val="bg1"/>
                </a:solidFill>
                <a:latin typeface="+mj-lt"/>
                <a:cs typeface="Open Sans"/>
              </a:rPr>
              <a:t>Engineering</a:t>
            </a:r>
            <a:r>
              <a:rPr lang="it-IT" sz="2403" b="1" dirty="0">
                <a:solidFill>
                  <a:schemeClr val="bg1"/>
                </a:solidFill>
                <a:latin typeface="+mj-lt"/>
                <a:cs typeface="Open Sans"/>
              </a:rPr>
              <a:t> and Cyber Security</a:t>
            </a:r>
            <a:endParaRPr lang="en-US" sz="2403" b="1" dirty="0">
              <a:solidFill>
                <a:schemeClr val="bg1"/>
              </a:solidFill>
              <a:latin typeface="+mj-lt"/>
              <a:cs typeface="Open Sans"/>
            </a:endParaRPr>
          </a:p>
        </p:txBody>
      </p:sp>
      <p:sp>
        <p:nvSpPr>
          <p:cNvPr id="5" name="object 4"/>
          <p:cNvSpPr txBox="1"/>
          <p:nvPr/>
        </p:nvSpPr>
        <p:spPr>
          <a:xfrm>
            <a:off x="402266" y="5048558"/>
            <a:ext cx="5776283" cy="482600"/>
          </a:xfrm>
          <a:prstGeom prst="rect">
            <a:avLst/>
          </a:prstGeom>
        </p:spPr>
        <p:txBody>
          <a:bodyPr wrap="square" lIns="0" tIns="0" rIns="0" bIns="0" rtlCol="0">
            <a:noAutofit/>
          </a:bodyPr>
          <a:lstStyle/>
          <a:p>
            <a:pPr marL="12700">
              <a:lnSpc>
                <a:spcPts val="3795"/>
              </a:lnSpc>
              <a:spcBef>
                <a:spcPts val="189"/>
              </a:spcBef>
            </a:pPr>
            <a:r>
              <a:rPr sz="3600" b="1" spc="0" dirty="0" err="1" smtClean="0">
                <a:solidFill>
                  <a:srgbClr val="FEFFFE"/>
                </a:solidFill>
                <a:latin typeface="Georgia"/>
                <a:cs typeface="Georgia"/>
              </a:rPr>
              <a:t>Dr</a:t>
            </a:r>
            <a:r>
              <a:rPr sz="3600" b="1" spc="0" dirty="0" smtClean="0">
                <a:solidFill>
                  <a:srgbClr val="FEFFFE"/>
                </a:solidFill>
                <a:latin typeface="Georgia"/>
                <a:cs typeface="Georgia"/>
              </a:rPr>
              <a:t> </a:t>
            </a:r>
            <a:r>
              <a:rPr lang="en-GB" sz="3600" b="1" spc="0" dirty="0" smtClean="0">
                <a:solidFill>
                  <a:srgbClr val="FEFFFE"/>
                </a:solidFill>
                <a:latin typeface="Georgia"/>
                <a:cs typeface="Georgia"/>
              </a:rPr>
              <a:t>Md Sadek Ferdous</a:t>
            </a:r>
            <a:endParaRPr sz="3600" dirty="0">
              <a:latin typeface="Georgia"/>
              <a:cs typeface="Georgia"/>
            </a:endParaRPr>
          </a:p>
        </p:txBody>
      </p:sp>
    </p:spTree>
    <p:extLst>
      <p:ext uri="{BB962C8B-B14F-4D97-AF65-F5344CB8AC3E}">
        <p14:creationId xmlns:p14="http://schemas.microsoft.com/office/powerpoint/2010/main" val="9193239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dirty="0">
                <a:solidFill>
                  <a:srgbClr val="014358"/>
                </a:solidFill>
                <a:latin typeface="Georgia"/>
                <a:cs typeface="Georgia"/>
              </a:rPr>
              <a:t>Plausible Deniability</a:t>
            </a:r>
            <a:endParaRPr sz="3500" dirty="0">
              <a:latin typeface="Georgia"/>
              <a:cs typeface="Georgia"/>
            </a:endParaRPr>
          </a:p>
        </p:txBody>
      </p:sp>
      <p:sp>
        <p:nvSpPr>
          <p:cNvPr id="7" name="object 7"/>
          <p:cNvSpPr txBox="1"/>
          <p:nvPr/>
        </p:nvSpPr>
        <p:spPr>
          <a:xfrm>
            <a:off x="8616951" y="6304613"/>
            <a:ext cx="221296" cy="211137"/>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10</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4" cstate="print"/>
            <a:stretch>
              <a:fillRect/>
            </a:stretch>
          </a:blipFill>
        </p:spPr>
        <p:txBody>
          <a:bodyPr wrap="square" lIns="0" tIns="0" rIns="0" bIns="0" rtlCol="0">
            <a:noAutofit/>
          </a:bodyPr>
          <a:lstStyle/>
          <a:p>
            <a:endParaRPr/>
          </a:p>
        </p:txBody>
      </p:sp>
      <p:sp>
        <p:nvSpPr>
          <p:cNvPr id="16" name="object 8"/>
          <p:cNvSpPr txBox="1"/>
          <p:nvPr/>
        </p:nvSpPr>
        <p:spPr>
          <a:xfrm>
            <a:off x="207654" y="1231900"/>
            <a:ext cx="8686800" cy="4495800"/>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The </a:t>
            </a:r>
            <a:r>
              <a:rPr lang="en-GB" sz="2400" dirty="0">
                <a:solidFill>
                  <a:srgbClr val="323D42"/>
                </a:solidFill>
                <a:latin typeface="Georgia"/>
                <a:cs typeface="Georgia"/>
              </a:rPr>
              <a:t>ability to deny having performed an action that other parties can neither confirm nor </a:t>
            </a:r>
            <a:r>
              <a:rPr lang="en-GB" sz="2400" dirty="0" smtClean="0">
                <a:solidFill>
                  <a:srgbClr val="323D42"/>
                </a:solidFill>
                <a:latin typeface="Georgia"/>
                <a:cs typeface="Georgia"/>
              </a:rPr>
              <a:t>contradict</a:t>
            </a:r>
          </a:p>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Being able to repudiate having performed an action</a:t>
            </a:r>
            <a:endParaRPr lang="en-GB" sz="2400" dirty="0" smtClean="0">
              <a:solidFill>
                <a:srgbClr val="323D42"/>
              </a:solidFill>
              <a:latin typeface="Georgia"/>
              <a:cs typeface="Georgia"/>
            </a:endParaRP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From </a:t>
            </a:r>
            <a:r>
              <a:rPr lang="en-GB" sz="2400" dirty="0">
                <a:solidFill>
                  <a:srgbClr val="323D42"/>
                </a:solidFill>
                <a:latin typeface="Georgia"/>
                <a:cs typeface="Georgia"/>
              </a:rPr>
              <a:t>an attacker’s </a:t>
            </a:r>
            <a:r>
              <a:rPr lang="en-GB" sz="2400" dirty="0" smtClean="0">
                <a:solidFill>
                  <a:srgbClr val="323D42"/>
                </a:solidFill>
                <a:latin typeface="Georgia"/>
                <a:cs typeface="Georgia"/>
              </a:rPr>
              <a:t>perspective:</a:t>
            </a:r>
            <a:endParaRPr lang="en-GB" sz="2400" dirty="0">
              <a:solidFill>
                <a:srgbClr val="323D42"/>
              </a:solidFill>
              <a:latin typeface="Georgia"/>
              <a:cs typeface="Georgia"/>
            </a:endParaRPr>
          </a:p>
          <a:p>
            <a:pPr marL="812800" marR="51948" lvl="1" indent="-342900">
              <a:buFont typeface="Georgia" panose="02040502050405020303" pitchFamily="18" charset="0"/>
              <a:buChar char="―"/>
            </a:pPr>
            <a:r>
              <a:rPr lang="en-GB" sz="2000" dirty="0">
                <a:solidFill>
                  <a:srgbClr val="323D42"/>
                </a:solidFill>
                <a:latin typeface="Georgia"/>
                <a:cs typeface="Georgia"/>
              </a:rPr>
              <a:t>an attacker cannot prove a user knows, has done or has said </a:t>
            </a:r>
            <a:r>
              <a:rPr lang="en-GB" sz="2000" dirty="0" smtClean="0">
                <a:solidFill>
                  <a:srgbClr val="323D42"/>
                </a:solidFill>
                <a:latin typeface="Georgia"/>
                <a:cs typeface="Georgia"/>
              </a:rPr>
              <a:t>something</a:t>
            </a:r>
            <a:endParaRPr lang="en-GB" sz="2000" dirty="0">
              <a:solidFill>
                <a:srgbClr val="323D42"/>
              </a:solidFill>
              <a:latin typeface="Georgia"/>
              <a:cs typeface="Georgia"/>
            </a:endParaRP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Complimentary to non-repudiation</a:t>
            </a: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Non-repudiation and plausible deniability are mutually exclusive</a:t>
            </a:r>
            <a:endParaRPr lang="en-GB" sz="2000" dirty="0" smtClean="0">
              <a:solidFill>
                <a:srgbClr val="323D42"/>
              </a:solidFill>
              <a:latin typeface="Georgia"/>
              <a:cs typeface="Georgia"/>
            </a:endParaRPr>
          </a:p>
        </p:txBody>
      </p:sp>
    </p:spTree>
    <p:extLst>
      <p:ext uri="{BB962C8B-B14F-4D97-AF65-F5344CB8AC3E}">
        <p14:creationId xmlns:p14="http://schemas.microsoft.com/office/powerpoint/2010/main" val="69107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dirty="0" smtClean="0">
                <a:solidFill>
                  <a:srgbClr val="014358"/>
                </a:solidFill>
                <a:latin typeface="Georgia"/>
                <a:cs typeface="Georgia"/>
              </a:rPr>
              <a:t>Undetectability</a:t>
            </a:r>
            <a:endParaRPr sz="3500" dirty="0">
              <a:latin typeface="Georgia"/>
              <a:cs typeface="Georgia"/>
            </a:endParaRPr>
          </a:p>
        </p:txBody>
      </p:sp>
      <p:sp>
        <p:nvSpPr>
          <p:cNvPr id="7" name="object 7"/>
          <p:cNvSpPr txBox="1"/>
          <p:nvPr/>
        </p:nvSpPr>
        <p:spPr>
          <a:xfrm>
            <a:off x="8616951" y="6304613"/>
            <a:ext cx="221296" cy="211137"/>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11</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4" cstate="print"/>
            <a:stretch>
              <a:fillRect/>
            </a:stretch>
          </a:blipFill>
        </p:spPr>
        <p:txBody>
          <a:bodyPr wrap="square" lIns="0" tIns="0" rIns="0" bIns="0" rtlCol="0">
            <a:noAutofit/>
          </a:bodyPr>
          <a:lstStyle/>
          <a:p>
            <a:endParaRPr/>
          </a:p>
        </p:txBody>
      </p:sp>
      <p:sp>
        <p:nvSpPr>
          <p:cNvPr id="16" name="object 8"/>
          <p:cNvSpPr txBox="1"/>
          <p:nvPr/>
        </p:nvSpPr>
        <p:spPr>
          <a:xfrm>
            <a:off x="207654" y="1231900"/>
            <a:ext cx="8686800" cy="540905"/>
          </a:xfrm>
          <a:prstGeom prst="rect">
            <a:avLst/>
          </a:prstGeom>
        </p:spPr>
        <p:txBody>
          <a:bodyPr wrap="square" lIns="0" tIns="0" rIns="0" bIns="0" rtlCol="0">
            <a:noAutofit/>
          </a:bodyPr>
          <a:lstStyle/>
          <a:p>
            <a:pPr marL="355600" marR="51948" indent="-342900">
              <a:buFont typeface="Arial" panose="020B0604020202020204" pitchFamily="34" charset="0"/>
              <a:buChar char="•"/>
            </a:pPr>
            <a:r>
              <a:rPr lang="en-GB" sz="2400" dirty="0" smtClean="0">
                <a:solidFill>
                  <a:srgbClr val="323D42"/>
                </a:solidFill>
                <a:latin typeface="Georgia"/>
                <a:cs typeface="Georgia"/>
              </a:rPr>
              <a:t>Definition </a:t>
            </a:r>
            <a:r>
              <a:rPr lang="en-GB" sz="2400" dirty="0">
                <a:solidFill>
                  <a:srgbClr val="323D42"/>
                </a:solidFill>
                <a:latin typeface="Georgia"/>
                <a:cs typeface="Georgia"/>
              </a:rPr>
              <a:t>by </a:t>
            </a:r>
            <a:r>
              <a:rPr lang="en-GB" sz="2400" dirty="0" smtClean="0">
                <a:solidFill>
                  <a:srgbClr val="323D42"/>
                </a:solidFill>
                <a:latin typeface="Georgia"/>
                <a:cs typeface="Georgia"/>
              </a:rPr>
              <a:t>Pfitzmann </a:t>
            </a:r>
            <a:r>
              <a:rPr lang="en-GB" sz="2400" dirty="0">
                <a:solidFill>
                  <a:srgbClr val="323D42"/>
                </a:solidFill>
                <a:latin typeface="Georgia"/>
                <a:cs typeface="Georgia"/>
              </a:rPr>
              <a:t>and </a:t>
            </a:r>
            <a:r>
              <a:rPr lang="en-GB" sz="2400" dirty="0" smtClean="0">
                <a:solidFill>
                  <a:srgbClr val="323D42"/>
                </a:solidFill>
                <a:latin typeface="Georgia"/>
                <a:cs typeface="Georgia"/>
              </a:rPr>
              <a:t>Hansen:</a:t>
            </a:r>
          </a:p>
        </p:txBody>
      </p:sp>
      <p:sp>
        <p:nvSpPr>
          <p:cNvPr id="11" name="object 8"/>
          <p:cNvSpPr txBox="1"/>
          <p:nvPr/>
        </p:nvSpPr>
        <p:spPr>
          <a:xfrm>
            <a:off x="457198" y="1689100"/>
            <a:ext cx="8159752" cy="1785027"/>
          </a:xfrm>
          <a:prstGeom prst="rect">
            <a:avLst/>
          </a:prstGeom>
        </p:spPr>
        <p:txBody>
          <a:bodyPr wrap="square" lIns="0" tIns="0" rIns="0" bIns="0" rtlCol="0">
            <a:noAutofit/>
          </a:bodyPr>
          <a:lstStyle/>
          <a:p>
            <a:pPr marL="12700" marR="51948">
              <a:lnSpc>
                <a:spcPct val="150000"/>
              </a:lnSpc>
              <a:spcBef>
                <a:spcPts val="128"/>
              </a:spcBef>
            </a:pPr>
            <a:r>
              <a:rPr lang="en-GB" sz="2400" i="1" dirty="0" smtClean="0"/>
              <a:t>“Undetectability </a:t>
            </a:r>
            <a:r>
              <a:rPr lang="en-GB" sz="2400" i="1" dirty="0"/>
              <a:t>of an item of interest (IOI) from an attacker’s perspective means that the attacker cannot </a:t>
            </a:r>
            <a:r>
              <a:rPr lang="en-GB" sz="2400" i="1" dirty="0" smtClean="0"/>
              <a:t>sufficiently </a:t>
            </a:r>
            <a:r>
              <a:rPr lang="en-GB" sz="2400" i="1" dirty="0"/>
              <a:t>distinguish whether it exists or not</a:t>
            </a:r>
            <a:r>
              <a:rPr lang="en-GB" sz="2400" i="1" dirty="0" smtClean="0"/>
              <a:t>.”</a:t>
            </a:r>
            <a:endParaRPr lang="en-GB" sz="2400" i="1" baseline="30000" dirty="0">
              <a:latin typeface="Georgia"/>
              <a:cs typeface="Georgia"/>
            </a:endParaRPr>
          </a:p>
        </p:txBody>
      </p:sp>
      <p:sp>
        <p:nvSpPr>
          <p:cNvPr id="12" name="object 8"/>
          <p:cNvSpPr txBox="1"/>
          <p:nvPr/>
        </p:nvSpPr>
        <p:spPr>
          <a:xfrm>
            <a:off x="232201" y="3365500"/>
            <a:ext cx="8686800" cy="1795462"/>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Considering messages as IOIs</a:t>
            </a:r>
          </a:p>
          <a:p>
            <a:pPr marL="812800" marR="51948" lvl="1" indent="-342900">
              <a:lnSpc>
                <a:spcPct val="150000"/>
              </a:lnSpc>
              <a:buFont typeface="Georgia" panose="02040502050405020303" pitchFamily="18" charset="0"/>
              <a:buChar char="―"/>
            </a:pPr>
            <a:r>
              <a:rPr lang="en-GB" sz="2000" dirty="0" smtClean="0">
                <a:solidFill>
                  <a:srgbClr val="323D42"/>
                </a:solidFill>
                <a:latin typeface="Georgia"/>
                <a:cs typeface="Georgia"/>
              </a:rPr>
              <a:t>not </a:t>
            </a:r>
            <a:r>
              <a:rPr lang="en-GB" sz="2000" dirty="0">
                <a:solidFill>
                  <a:srgbClr val="323D42"/>
                </a:solidFill>
                <a:latin typeface="Georgia"/>
                <a:cs typeface="Georgia"/>
              </a:rPr>
              <a:t>being able to distinguish </a:t>
            </a:r>
            <a:r>
              <a:rPr lang="en-GB" sz="2000" dirty="0" smtClean="0">
                <a:solidFill>
                  <a:srgbClr val="323D42"/>
                </a:solidFill>
                <a:latin typeface="Georgia"/>
                <a:cs typeface="Georgia"/>
              </a:rPr>
              <a:t>a particular message from a random noise</a:t>
            </a:r>
            <a:endParaRPr lang="en-GB" sz="2000" dirty="0">
              <a:solidFill>
                <a:srgbClr val="323D42"/>
              </a:solidFill>
              <a:latin typeface="Georgia"/>
              <a:cs typeface="Georgia"/>
            </a:endParaRP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Examples:</a:t>
            </a:r>
          </a:p>
          <a:p>
            <a:pPr marL="812800" marR="51948" lvl="1" indent="-342900">
              <a:lnSpc>
                <a:spcPct val="150000"/>
              </a:lnSpc>
              <a:buFont typeface="Georgia" panose="02040502050405020303" pitchFamily="18" charset="0"/>
              <a:buChar char="―"/>
            </a:pPr>
            <a:r>
              <a:rPr lang="en-GB" sz="2000" dirty="0">
                <a:solidFill>
                  <a:srgbClr val="323D42"/>
                </a:solidFill>
                <a:latin typeface="Georgia"/>
                <a:cs typeface="Georgia"/>
              </a:rPr>
              <a:t>impossible to know whether an entry in a database corresponds to a real person</a:t>
            </a:r>
            <a:endParaRPr lang="en-GB" sz="2000" dirty="0" smtClean="0">
              <a:solidFill>
                <a:srgbClr val="323D42"/>
              </a:solidFill>
              <a:latin typeface="Georgia"/>
              <a:cs typeface="Georgia"/>
            </a:endParaRPr>
          </a:p>
        </p:txBody>
      </p:sp>
    </p:spTree>
    <p:extLst>
      <p:ext uri="{BB962C8B-B14F-4D97-AF65-F5344CB8AC3E}">
        <p14:creationId xmlns:p14="http://schemas.microsoft.com/office/powerpoint/2010/main" val="87043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828826"/>
            <a:ext cx="51847" cy="9662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dirty="0">
                <a:solidFill>
                  <a:srgbClr val="014358"/>
                </a:solidFill>
                <a:latin typeface="Georgia"/>
                <a:cs typeface="Georgia"/>
              </a:rPr>
              <a:t>Unobservability</a:t>
            </a:r>
            <a:endParaRPr lang="en-GB" sz="3500" dirty="0">
              <a:latin typeface="Georgia"/>
              <a:cs typeface="Georgia"/>
            </a:endParaRPr>
          </a:p>
        </p:txBody>
      </p:sp>
      <p:sp>
        <p:nvSpPr>
          <p:cNvPr id="7" name="object 7"/>
          <p:cNvSpPr txBox="1"/>
          <p:nvPr/>
        </p:nvSpPr>
        <p:spPr>
          <a:xfrm>
            <a:off x="8616951" y="6304613"/>
            <a:ext cx="221296" cy="211137"/>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1</a:t>
            </a:r>
            <a:r>
              <a:rPr sz="1400" spc="0" dirty="0" smtClean="0">
                <a:solidFill>
                  <a:srgbClr val="323D42"/>
                </a:solidFill>
                <a:latin typeface="Georgia"/>
                <a:cs typeface="Georgia"/>
              </a:rPr>
              <a:t>2</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19808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6287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4" cstate="print"/>
            <a:stretch>
              <a:fillRect/>
            </a:stretch>
          </a:blipFill>
        </p:spPr>
        <p:txBody>
          <a:bodyPr wrap="square" lIns="0" tIns="0" rIns="0" bIns="0" rtlCol="0">
            <a:noAutofit/>
          </a:bodyPr>
          <a:lstStyle/>
          <a:p>
            <a:endParaRPr/>
          </a:p>
        </p:txBody>
      </p:sp>
      <p:sp>
        <p:nvSpPr>
          <p:cNvPr id="16" name="object 8"/>
          <p:cNvSpPr txBox="1"/>
          <p:nvPr/>
        </p:nvSpPr>
        <p:spPr>
          <a:xfrm>
            <a:off x="207654" y="1079500"/>
            <a:ext cx="8686800" cy="540905"/>
          </a:xfrm>
          <a:prstGeom prst="rect">
            <a:avLst/>
          </a:prstGeom>
        </p:spPr>
        <p:txBody>
          <a:bodyPr wrap="square" lIns="0" tIns="0" rIns="0" bIns="0" rtlCol="0">
            <a:noAutofit/>
          </a:bodyPr>
          <a:lstStyle/>
          <a:p>
            <a:pPr marL="355600" marR="51948" indent="-342900">
              <a:buFont typeface="Arial" panose="020B0604020202020204" pitchFamily="34" charset="0"/>
              <a:buChar char="•"/>
            </a:pPr>
            <a:r>
              <a:rPr lang="en-GB" sz="2400" dirty="0" smtClean="0">
                <a:solidFill>
                  <a:srgbClr val="323D42"/>
                </a:solidFill>
                <a:latin typeface="Georgia"/>
                <a:cs typeface="Georgia"/>
              </a:rPr>
              <a:t>Definition </a:t>
            </a:r>
            <a:r>
              <a:rPr lang="en-GB" sz="2400" dirty="0">
                <a:solidFill>
                  <a:srgbClr val="323D42"/>
                </a:solidFill>
                <a:latin typeface="Georgia"/>
                <a:cs typeface="Georgia"/>
              </a:rPr>
              <a:t>by </a:t>
            </a:r>
            <a:r>
              <a:rPr lang="en-GB" sz="2400" dirty="0" smtClean="0">
                <a:solidFill>
                  <a:srgbClr val="323D42"/>
                </a:solidFill>
                <a:latin typeface="Georgia"/>
                <a:cs typeface="Georgia"/>
              </a:rPr>
              <a:t>Pfitzmann </a:t>
            </a:r>
            <a:r>
              <a:rPr lang="en-GB" sz="2400" dirty="0">
                <a:solidFill>
                  <a:srgbClr val="323D42"/>
                </a:solidFill>
                <a:latin typeface="Georgia"/>
                <a:cs typeface="Georgia"/>
              </a:rPr>
              <a:t>and </a:t>
            </a:r>
            <a:r>
              <a:rPr lang="en-GB" sz="2400" dirty="0" smtClean="0">
                <a:solidFill>
                  <a:srgbClr val="323D42"/>
                </a:solidFill>
                <a:latin typeface="Georgia"/>
                <a:cs typeface="Georgia"/>
              </a:rPr>
              <a:t>Hansen:</a:t>
            </a:r>
          </a:p>
        </p:txBody>
      </p:sp>
      <p:sp>
        <p:nvSpPr>
          <p:cNvPr id="11" name="object 8"/>
          <p:cNvSpPr txBox="1"/>
          <p:nvPr/>
        </p:nvSpPr>
        <p:spPr>
          <a:xfrm>
            <a:off x="457198" y="1384300"/>
            <a:ext cx="8540752" cy="1785027"/>
          </a:xfrm>
          <a:prstGeom prst="rect">
            <a:avLst/>
          </a:prstGeom>
        </p:spPr>
        <p:txBody>
          <a:bodyPr wrap="square" lIns="0" tIns="0" rIns="0" bIns="0" rtlCol="0">
            <a:noAutofit/>
          </a:bodyPr>
          <a:lstStyle/>
          <a:p>
            <a:pPr marL="12700" marR="51948">
              <a:lnSpc>
                <a:spcPct val="150000"/>
              </a:lnSpc>
              <a:spcBef>
                <a:spcPts val="128"/>
              </a:spcBef>
            </a:pPr>
            <a:r>
              <a:rPr lang="en-GB" sz="2400" i="1" dirty="0"/>
              <a:t>“Unobservability of an item of interest (IOI) means undetectability of the IOI against all subjects uninvolved in it and anonymity of the subject(s) involved in the IOI even against the other subject(s) involved in that IOI”</a:t>
            </a:r>
            <a:endParaRPr lang="en-GB" sz="2400" i="1" baseline="30000" dirty="0">
              <a:latin typeface="Georgia"/>
              <a:cs typeface="Georgia"/>
            </a:endParaRPr>
          </a:p>
        </p:txBody>
      </p:sp>
      <p:sp>
        <p:nvSpPr>
          <p:cNvPr id="12" name="object 8"/>
          <p:cNvSpPr txBox="1"/>
          <p:nvPr/>
        </p:nvSpPr>
        <p:spPr>
          <a:xfrm>
            <a:off x="232201" y="3441700"/>
            <a:ext cx="8686800" cy="2971800"/>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Unobservability =&gt; anonymity, </a:t>
            </a:r>
            <a:r>
              <a:rPr lang="en-GB" sz="2400" dirty="0">
                <a:solidFill>
                  <a:srgbClr val="323D42"/>
                </a:solidFill>
                <a:latin typeface="Georgia"/>
                <a:cs typeface="Georgia"/>
              </a:rPr>
              <a:t>Unobservability =&gt; </a:t>
            </a:r>
            <a:r>
              <a:rPr lang="en-GB" sz="2400" dirty="0" smtClean="0">
                <a:solidFill>
                  <a:srgbClr val="323D42"/>
                </a:solidFill>
                <a:latin typeface="Georgia"/>
                <a:cs typeface="Georgia"/>
              </a:rPr>
              <a:t>undetectability</a:t>
            </a:r>
          </a:p>
          <a:p>
            <a:pPr marL="812800" marR="51948" lvl="1" indent="-342900">
              <a:lnSpc>
                <a:spcPct val="150000"/>
              </a:lnSpc>
              <a:buFont typeface="Georgia" panose="02040502050405020303" pitchFamily="18" charset="0"/>
              <a:buChar char="―"/>
            </a:pPr>
            <a:r>
              <a:rPr lang="en-GB" sz="2000" dirty="0" smtClean="0">
                <a:solidFill>
                  <a:srgbClr val="323D42"/>
                </a:solidFill>
                <a:latin typeface="Georgia"/>
                <a:cs typeface="Georgia"/>
              </a:rPr>
              <a:t>unobservability = undetectability + anonymity</a:t>
            </a: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Examples:</a:t>
            </a:r>
          </a:p>
          <a:p>
            <a:pPr marL="812800" marR="51948" lvl="1" indent="-342900">
              <a:lnSpc>
                <a:spcPct val="150000"/>
              </a:lnSpc>
              <a:buFont typeface="Georgia" panose="02040502050405020303" pitchFamily="18" charset="0"/>
              <a:buChar char="―"/>
            </a:pPr>
            <a:r>
              <a:rPr lang="en-GB" sz="2000" dirty="0">
                <a:solidFill>
                  <a:srgbClr val="323D42"/>
                </a:solidFill>
                <a:latin typeface="Georgia"/>
                <a:cs typeface="Georgia"/>
              </a:rPr>
              <a:t>impossible </a:t>
            </a:r>
            <a:r>
              <a:rPr lang="en-GB" sz="2000" dirty="0" smtClean="0">
                <a:solidFill>
                  <a:srgbClr val="323D42"/>
                </a:solidFill>
                <a:latin typeface="Georgia"/>
                <a:cs typeface="Georgia"/>
              </a:rPr>
              <a:t>to</a:t>
            </a:r>
            <a:r>
              <a:rPr lang="en-GB" sz="2000" dirty="0" smtClean="0">
                <a:solidFill>
                  <a:srgbClr val="323D42"/>
                </a:solidFill>
                <a:latin typeface="Georgia"/>
                <a:cs typeface="Georgia"/>
              </a:rPr>
              <a:t> </a:t>
            </a:r>
            <a:r>
              <a:rPr lang="en-GB" sz="2000" dirty="0">
                <a:solidFill>
                  <a:srgbClr val="323D42"/>
                </a:solidFill>
                <a:latin typeface="Georgia"/>
                <a:cs typeface="Georgia"/>
              </a:rPr>
              <a:t>distinguish whether someone or no one is in a given location</a:t>
            </a:r>
            <a:endParaRPr lang="en-GB" sz="2000" dirty="0" smtClean="0">
              <a:solidFill>
                <a:srgbClr val="323D42"/>
              </a:solidFill>
              <a:latin typeface="Georgia"/>
              <a:cs typeface="Georgia"/>
            </a:endParaRPr>
          </a:p>
        </p:txBody>
      </p:sp>
    </p:spTree>
    <p:extLst>
      <p:ext uri="{BB962C8B-B14F-4D97-AF65-F5344CB8AC3E}">
        <p14:creationId xmlns:p14="http://schemas.microsoft.com/office/powerpoint/2010/main" val="3999297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dirty="0">
                <a:solidFill>
                  <a:srgbClr val="014358"/>
                </a:solidFill>
                <a:latin typeface="Georgia"/>
                <a:cs typeface="Georgia"/>
              </a:rPr>
              <a:t>Unobservability</a:t>
            </a:r>
            <a:endParaRPr lang="en-GB" sz="3500" dirty="0">
              <a:latin typeface="Georgia"/>
              <a:cs typeface="Georgia"/>
            </a:endParaRPr>
          </a:p>
        </p:txBody>
      </p:sp>
      <p:sp>
        <p:nvSpPr>
          <p:cNvPr id="7" name="object 7"/>
          <p:cNvSpPr txBox="1"/>
          <p:nvPr/>
        </p:nvSpPr>
        <p:spPr>
          <a:xfrm>
            <a:off x="8616951" y="6304613"/>
            <a:ext cx="221296" cy="211137"/>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13</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4" cstate="print"/>
            <a:stretch>
              <a:fillRect/>
            </a:stretch>
          </a:blipFill>
        </p:spPr>
        <p:txBody>
          <a:bodyPr wrap="square" lIns="0" tIns="0" rIns="0" bIns="0" rtlCol="0">
            <a:noAutofit/>
          </a:bodyPr>
          <a:lstStyle/>
          <a:p>
            <a:endParaRPr/>
          </a:p>
        </p:txBody>
      </p:sp>
      <p:sp>
        <p:nvSpPr>
          <p:cNvPr id="16" name="object 8"/>
          <p:cNvSpPr txBox="1"/>
          <p:nvPr/>
        </p:nvSpPr>
        <p:spPr>
          <a:xfrm>
            <a:off x="207654" y="927100"/>
            <a:ext cx="8686800" cy="4495800"/>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Sender </a:t>
            </a:r>
            <a:r>
              <a:rPr lang="en-GB" sz="2400" dirty="0" smtClean="0">
                <a:solidFill>
                  <a:srgbClr val="323D42"/>
                </a:solidFill>
                <a:latin typeface="Georgia"/>
                <a:cs typeface="Georgia"/>
              </a:rPr>
              <a:t>unobservability:</a:t>
            </a:r>
          </a:p>
          <a:p>
            <a:pPr marL="812800" marR="51948" lvl="1" indent="-342900">
              <a:lnSpc>
                <a:spcPct val="150000"/>
              </a:lnSpc>
              <a:buFont typeface="Georgia" panose="02040502050405020303" pitchFamily="18" charset="0"/>
              <a:buChar char="―"/>
            </a:pPr>
            <a:r>
              <a:rPr lang="en-GB" sz="2000" dirty="0" smtClean="0">
                <a:solidFill>
                  <a:srgbClr val="323D42"/>
                </a:solidFill>
                <a:latin typeface="Georgia"/>
                <a:cs typeface="Georgia"/>
              </a:rPr>
              <a:t>it </a:t>
            </a:r>
            <a:r>
              <a:rPr lang="en-GB" sz="2000" dirty="0">
                <a:solidFill>
                  <a:srgbClr val="323D42"/>
                </a:solidFill>
                <a:latin typeface="Georgia"/>
                <a:cs typeface="Georgia"/>
              </a:rPr>
              <a:t>is not noticeable whether any sender within the unobservability set sends</a:t>
            </a:r>
            <a:r>
              <a:rPr lang="en-GB" sz="2000" dirty="0" smtClean="0">
                <a:solidFill>
                  <a:srgbClr val="323D42"/>
                </a:solidFill>
                <a:latin typeface="Georgia"/>
                <a:cs typeface="Georgia"/>
              </a:rPr>
              <a:t>.</a:t>
            </a:r>
            <a:endParaRPr lang="en-GB" sz="2000" dirty="0">
              <a:solidFill>
                <a:srgbClr val="323D42"/>
              </a:solidFill>
              <a:latin typeface="Georgia"/>
              <a:cs typeface="Georgia"/>
            </a:endParaRPr>
          </a:p>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Recipient </a:t>
            </a:r>
            <a:r>
              <a:rPr lang="en-GB" sz="2400" dirty="0" smtClean="0">
                <a:solidFill>
                  <a:srgbClr val="323D42"/>
                </a:solidFill>
                <a:latin typeface="Georgia"/>
                <a:cs typeface="Georgia"/>
              </a:rPr>
              <a:t>unobservability: </a:t>
            </a:r>
          </a:p>
          <a:p>
            <a:pPr marL="812800" marR="51948" lvl="1" indent="-342900">
              <a:lnSpc>
                <a:spcPct val="150000"/>
              </a:lnSpc>
              <a:buFont typeface="Georgia" panose="02040502050405020303" pitchFamily="18" charset="0"/>
              <a:buChar char="―"/>
            </a:pPr>
            <a:r>
              <a:rPr lang="en-GB" sz="2000" dirty="0" smtClean="0">
                <a:solidFill>
                  <a:srgbClr val="323D42"/>
                </a:solidFill>
                <a:latin typeface="Georgia"/>
                <a:cs typeface="Georgia"/>
              </a:rPr>
              <a:t>it </a:t>
            </a:r>
            <a:r>
              <a:rPr lang="en-GB" sz="2000" dirty="0">
                <a:solidFill>
                  <a:srgbClr val="323D42"/>
                </a:solidFill>
                <a:latin typeface="Georgia"/>
                <a:cs typeface="Georgia"/>
              </a:rPr>
              <a:t>is not noticeable whether any recipient within the unobservability set receives</a:t>
            </a:r>
            <a:r>
              <a:rPr lang="en-GB" sz="2000" dirty="0" smtClean="0">
                <a:solidFill>
                  <a:srgbClr val="323D42"/>
                </a:solidFill>
                <a:latin typeface="Georgia"/>
                <a:cs typeface="Georgia"/>
              </a:rPr>
              <a:t>.</a:t>
            </a:r>
            <a:endParaRPr lang="en-GB" sz="2000" dirty="0">
              <a:solidFill>
                <a:srgbClr val="323D42"/>
              </a:solidFill>
              <a:latin typeface="Georgia"/>
              <a:cs typeface="Georgia"/>
            </a:endParaRPr>
          </a:p>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Relationship </a:t>
            </a:r>
            <a:r>
              <a:rPr lang="en-GB" sz="2400" dirty="0" smtClean="0">
                <a:solidFill>
                  <a:srgbClr val="323D42"/>
                </a:solidFill>
                <a:latin typeface="Georgia"/>
                <a:cs typeface="Georgia"/>
              </a:rPr>
              <a:t>unobservability:</a:t>
            </a:r>
          </a:p>
          <a:p>
            <a:pPr marL="812800" marR="51948" lvl="1" indent="-342900">
              <a:lnSpc>
                <a:spcPct val="150000"/>
              </a:lnSpc>
              <a:buFont typeface="Georgia" panose="02040502050405020303" pitchFamily="18" charset="0"/>
              <a:buChar char="―"/>
            </a:pPr>
            <a:r>
              <a:rPr lang="en-GB" sz="2000" dirty="0" smtClean="0">
                <a:solidFill>
                  <a:srgbClr val="323D42"/>
                </a:solidFill>
                <a:latin typeface="Georgia"/>
                <a:cs typeface="Georgia"/>
              </a:rPr>
              <a:t>it </a:t>
            </a:r>
            <a:r>
              <a:rPr lang="en-GB" sz="2000" dirty="0">
                <a:solidFill>
                  <a:srgbClr val="323D42"/>
                </a:solidFill>
                <a:latin typeface="Georgia"/>
                <a:cs typeface="Georgia"/>
              </a:rPr>
              <a:t>is not noticeable whether anything is sent out of a set of could-be senders to a set of could-be recipients</a:t>
            </a:r>
            <a:endParaRPr lang="en-GB" sz="2000" dirty="0" smtClean="0">
              <a:solidFill>
                <a:srgbClr val="323D42"/>
              </a:solidFill>
              <a:latin typeface="Georgia"/>
              <a:cs typeface="Georgia"/>
            </a:endParaRPr>
          </a:p>
        </p:txBody>
      </p:sp>
    </p:spTree>
    <p:extLst>
      <p:ext uri="{BB962C8B-B14F-4D97-AF65-F5344CB8AC3E}">
        <p14:creationId xmlns:p14="http://schemas.microsoft.com/office/powerpoint/2010/main" val="492920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dirty="0" smtClean="0">
                <a:solidFill>
                  <a:srgbClr val="014358"/>
                </a:solidFill>
                <a:latin typeface="Georgia"/>
                <a:cs typeface="Georgia"/>
              </a:rPr>
              <a:t>Confidentiality</a:t>
            </a:r>
            <a:endParaRPr lang="en-GB" sz="3500" dirty="0">
              <a:latin typeface="Georgia"/>
              <a:cs typeface="Georgia"/>
            </a:endParaRPr>
          </a:p>
        </p:txBody>
      </p:sp>
      <p:sp>
        <p:nvSpPr>
          <p:cNvPr id="7" name="object 7"/>
          <p:cNvSpPr txBox="1"/>
          <p:nvPr/>
        </p:nvSpPr>
        <p:spPr>
          <a:xfrm>
            <a:off x="8616951" y="6515100"/>
            <a:ext cx="221296"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14</a:t>
            </a:r>
            <a:endParaRPr sz="1400" dirty="0">
              <a:latin typeface="Georgia"/>
              <a:cs typeface="Georgia"/>
            </a:endParaRPr>
          </a:p>
        </p:txBody>
      </p:sp>
      <p:sp>
        <p:nvSpPr>
          <p:cNvPr id="6" name="object 6"/>
          <p:cNvSpPr txBox="1"/>
          <p:nvPr/>
        </p:nvSpPr>
        <p:spPr>
          <a:xfrm>
            <a:off x="535939" y="6515100"/>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4" cstate="print"/>
            <a:stretch>
              <a:fillRect/>
            </a:stretch>
          </a:blipFill>
        </p:spPr>
        <p:txBody>
          <a:bodyPr wrap="square" lIns="0" tIns="0" rIns="0" bIns="0" rtlCol="0">
            <a:noAutofit/>
          </a:bodyPr>
          <a:lstStyle/>
          <a:p>
            <a:endParaRPr/>
          </a:p>
        </p:txBody>
      </p:sp>
      <p:sp>
        <p:nvSpPr>
          <p:cNvPr id="16" name="object 8"/>
          <p:cNvSpPr txBox="1"/>
          <p:nvPr/>
        </p:nvSpPr>
        <p:spPr>
          <a:xfrm>
            <a:off x="207654" y="1231900"/>
            <a:ext cx="8686800" cy="540905"/>
          </a:xfrm>
          <a:prstGeom prst="rect">
            <a:avLst/>
          </a:prstGeom>
        </p:spPr>
        <p:txBody>
          <a:bodyPr wrap="square" lIns="0" tIns="0" rIns="0" bIns="0" rtlCol="0">
            <a:noAutofit/>
          </a:bodyPr>
          <a:lstStyle/>
          <a:p>
            <a:pPr marL="355600" marR="51948" indent="-342900">
              <a:buFont typeface="Arial" panose="020B0604020202020204" pitchFamily="34" charset="0"/>
              <a:buChar char="•"/>
            </a:pPr>
            <a:r>
              <a:rPr lang="en-GB" sz="2400" dirty="0" smtClean="0">
                <a:solidFill>
                  <a:srgbClr val="323D42"/>
                </a:solidFill>
                <a:latin typeface="Georgia"/>
                <a:cs typeface="Georgia"/>
              </a:rPr>
              <a:t>Definition </a:t>
            </a:r>
            <a:r>
              <a:rPr lang="en-GB" sz="2400" dirty="0">
                <a:solidFill>
                  <a:srgbClr val="323D42"/>
                </a:solidFill>
                <a:latin typeface="Georgia"/>
                <a:cs typeface="Georgia"/>
              </a:rPr>
              <a:t>by </a:t>
            </a:r>
            <a:r>
              <a:rPr lang="en-GB" sz="2400" dirty="0" smtClean="0">
                <a:solidFill>
                  <a:srgbClr val="323D42"/>
                </a:solidFill>
                <a:latin typeface="Georgia"/>
                <a:cs typeface="Georgia"/>
              </a:rPr>
              <a:t>NIST:</a:t>
            </a:r>
          </a:p>
        </p:txBody>
      </p:sp>
      <p:sp>
        <p:nvSpPr>
          <p:cNvPr id="11" name="object 8"/>
          <p:cNvSpPr txBox="1"/>
          <p:nvPr/>
        </p:nvSpPr>
        <p:spPr>
          <a:xfrm>
            <a:off x="457198" y="1689100"/>
            <a:ext cx="8159752" cy="1785027"/>
          </a:xfrm>
          <a:prstGeom prst="rect">
            <a:avLst/>
          </a:prstGeom>
        </p:spPr>
        <p:txBody>
          <a:bodyPr wrap="square" lIns="0" tIns="0" rIns="0" bIns="0" rtlCol="0">
            <a:noAutofit/>
          </a:bodyPr>
          <a:lstStyle/>
          <a:p>
            <a:pPr marL="12700" marR="51948">
              <a:lnSpc>
                <a:spcPct val="150000"/>
              </a:lnSpc>
              <a:spcBef>
                <a:spcPts val="128"/>
              </a:spcBef>
            </a:pPr>
            <a:r>
              <a:rPr lang="en-GB" sz="2400" i="1" dirty="0"/>
              <a:t>“Confidentiality means preserving authorized restrictions on information access and disclosure, including means for protecting personal privacy and proprietary </a:t>
            </a:r>
            <a:r>
              <a:rPr lang="en-GB" sz="2400" i="1" dirty="0" smtClean="0"/>
              <a:t>information.”</a:t>
            </a:r>
            <a:endParaRPr lang="en-GB" sz="2400" i="1" baseline="30000" dirty="0">
              <a:latin typeface="Georgia"/>
              <a:cs typeface="Georgia"/>
            </a:endParaRPr>
          </a:p>
        </p:txBody>
      </p:sp>
      <p:sp>
        <p:nvSpPr>
          <p:cNvPr id="12" name="object 8"/>
          <p:cNvSpPr txBox="1"/>
          <p:nvPr/>
        </p:nvSpPr>
        <p:spPr>
          <a:xfrm>
            <a:off x="232201" y="3365500"/>
            <a:ext cx="8686800" cy="1795462"/>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Simply, authorized </a:t>
            </a:r>
            <a:r>
              <a:rPr lang="en-GB" sz="2400" dirty="0">
                <a:solidFill>
                  <a:srgbClr val="323D42"/>
                </a:solidFill>
                <a:latin typeface="Georgia"/>
                <a:cs typeface="Georgia"/>
              </a:rPr>
              <a:t>restrictions on information access and </a:t>
            </a:r>
            <a:r>
              <a:rPr lang="en-GB" sz="2400" dirty="0" smtClean="0">
                <a:solidFill>
                  <a:srgbClr val="323D42"/>
                </a:solidFill>
                <a:latin typeface="Georgia"/>
                <a:cs typeface="Georgia"/>
              </a:rPr>
              <a:t>disclosure</a:t>
            </a: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Examples:</a:t>
            </a:r>
          </a:p>
          <a:p>
            <a:pPr marL="812800" marR="51948" lvl="1" indent="-342900">
              <a:lnSpc>
                <a:spcPct val="150000"/>
              </a:lnSpc>
              <a:buFont typeface="Georgia" panose="02040502050405020303" pitchFamily="18" charset="0"/>
              <a:buChar char="―"/>
            </a:pPr>
            <a:r>
              <a:rPr lang="en-GB" sz="2000" dirty="0">
                <a:solidFill>
                  <a:srgbClr val="323D42"/>
                </a:solidFill>
                <a:latin typeface="Georgia"/>
                <a:cs typeface="Georgia"/>
              </a:rPr>
              <a:t>transferring encrypted email</a:t>
            </a:r>
          </a:p>
          <a:p>
            <a:pPr marL="812800" marR="51948" lvl="1" indent="-342900">
              <a:lnSpc>
                <a:spcPct val="150000"/>
              </a:lnSpc>
              <a:buFont typeface="Georgia" panose="02040502050405020303" pitchFamily="18" charset="0"/>
              <a:buChar char="―"/>
            </a:pPr>
            <a:r>
              <a:rPr lang="en-GB" sz="2000" dirty="0">
                <a:solidFill>
                  <a:srgbClr val="323D42"/>
                </a:solidFill>
                <a:latin typeface="Georgia"/>
                <a:cs typeface="Georgia"/>
              </a:rPr>
              <a:t>applying access control to a classified document </a:t>
            </a:r>
          </a:p>
          <a:p>
            <a:pPr marL="812800" marR="51948" lvl="1" indent="-342900">
              <a:lnSpc>
                <a:spcPct val="150000"/>
              </a:lnSpc>
              <a:buFont typeface="Georgia" panose="02040502050405020303" pitchFamily="18" charset="0"/>
              <a:buChar char="―"/>
            </a:pPr>
            <a:r>
              <a:rPr lang="en-GB" sz="2000" dirty="0">
                <a:solidFill>
                  <a:srgbClr val="323D42"/>
                </a:solidFill>
                <a:latin typeface="Georgia"/>
                <a:cs typeface="Georgia"/>
              </a:rPr>
              <a:t>a database containing sensitive information</a:t>
            </a:r>
            <a:endParaRPr lang="en-GB" sz="2000" dirty="0" smtClean="0">
              <a:solidFill>
                <a:srgbClr val="323D42"/>
              </a:solidFill>
              <a:latin typeface="Georgia"/>
              <a:cs typeface="Georgia"/>
            </a:endParaRPr>
          </a:p>
        </p:txBody>
      </p:sp>
    </p:spTree>
    <p:extLst>
      <p:ext uri="{BB962C8B-B14F-4D97-AF65-F5344CB8AC3E}">
        <p14:creationId xmlns:p14="http://schemas.microsoft.com/office/powerpoint/2010/main" val="318301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dirty="0">
                <a:solidFill>
                  <a:srgbClr val="014358"/>
                </a:solidFill>
                <a:latin typeface="Georgia"/>
                <a:cs typeface="Georgia"/>
              </a:rPr>
              <a:t>Awareness</a:t>
            </a:r>
            <a:endParaRPr lang="en-GB" sz="3500" dirty="0">
              <a:latin typeface="Georgia"/>
              <a:cs typeface="Georgia"/>
            </a:endParaRPr>
          </a:p>
        </p:txBody>
      </p:sp>
      <p:sp>
        <p:nvSpPr>
          <p:cNvPr id="7" name="object 7"/>
          <p:cNvSpPr txBox="1"/>
          <p:nvPr/>
        </p:nvSpPr>
        <p:spPr>
          <a:xfrm>
            <a:off x="8616951" y="6304613"/>
            <a:ext cx="221296" cy="211137"/>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15</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4" cstate="print"/>
            <a:stretch>
              <a:fillRect/>
            </a:stretch>
          </a:blipFill>
        </p:spPr>
        <p:txBody>
          <a:bodyPr wrap="square" lIns="0" tIns="0" rIns="0" bIns="0" rtlCol="0">
            <a:noAutofit/>
          </a:bodyPr>
          <a:lstStyle/>
          <a:p>
            <a:endParaRPr/>
          </a:p>
        </p:txBody>
      </p:sp>
      <p:sp>
        <p:nvSpPr>
          <p:cNvPr id="16" name="object 8"/>
          <p:cNvSpPr txBox="1"/>
          <p:nvPr/>
        </p:nvSpPr>
        <p:spPr>
          <a:xfrm>
            <a:off x="207654" y="1231900"/>
            <a:ext cx="8686800" cy="540905"/>
          </a:xfrm>
          <a:prstGeom prst="rect">
            <a:avLst/>
          </a:prstGeom>
        </p:spPr>
        <p:txBody>
          <a:bodyPr wrap="square" lIns="0" tIns="0" rIns="0" bIns="0" rtlCol="0">
            <a:noAutofit/>
          </a:bodyPr>
          <a:lstStyle/>
          <a:p>
            <a:pPr marL="355600" marR="51948" indent="-342900">
              <a:buFont typeface="Arial" panose="020B0604020202020204" pitchFamily="34" charset="0"/>
              <a:buChar char="•"/>
            </a:pPr>
            <a:r>
              <a:rPr lang="en-GB" sz="2400" dirty="0" smtClean="0">
                <a:solidFill>
                  <a:srgbClr val="323D42"/>
                </a:solidFill>
                <a:latin typeface="Georgia"/>
                <a:cs typeface="Georgia"/>
              </a:rPr>
              <a:t>Definition </a:t>
            </a:r>
            <a:r>
              <a:rPr lang="en-GB" sz="2400" dirty="0">
                <a:solidFill>
                  <a:srgbClr val="323D42"/>
                </a:solidFill>
                <a:latin typeface="Georgia"/>
                <a:cs typeface="Georgia"/>
              </a:rPr>
              <a:t>by </a:t>
            </a:r>
            <a:r>
              <a:rPr lang="en-GB" sz="2400" dirty="0" err="1">
                <a:solidFill>
                  <a:srgbClr val="323D42"/>
                </a:solidFill>
                <a:latin typeface="Georgia"/>
                <a:cs typeface="Georgia"/>
              </a:rPr>
              <a:t>Endsley</a:t>
            </a:r>
            <a:r>
              <a:rPr lang="en-GB" sz="2400" dirty="0">
                <a:solidFill>
                  <a:srgbClr val="323D42"/>
                </a:solidFill>
                <a:latin typeface="Georgia"/>
                <a:cs typeface="Georgia"/>
              </a:rPr>
              <a:t> :</a:t>
            </a:r>
            <a:endParaRPr lang="en-GB" sz="2400" dirty="0" smtClean="0">
              <a:solidFill>
                <a:srgbClr val="323D42"/>
              </a:solidFill>
              <a:latin typeface="Georgia"/>
              <a:cs typeface="Georgia"/>
            </a:endParaRPr>
          </a:p>
        </p:txBody>
      </p:sp>
      <p:sp>
        <p:nvSpPr>
          <p:cNvPr id="11" name="object 8"/>
          <p:cNvSpPr txBox="1"/>
          <p:nvPr/>
        </p:nvSpPr>
        <p:spPr>
          <a:xfrm>
            <a:off x="457198" y="1689100"/>
            <a:ext cx="8159752" cy="1785027"/>
          </a:xfrm>
          <a:prstGeom prst="rect">
            <a:avLst/>
          </a:prstGeom>
        </p:spPr>
        <p:txBody>
          <a:bodyPr wrap="square" lIns="0" tIns="0" rIns="0" bIns="0" rtlCol="0">
            <a:noAutofit/>
          </a:bodyPr>
          <a:lstStyle/>
          <a:p>
            <a:pPr marL="12700" marR="51948">
              <a:lnSpc>
                <a:spcPct val="150000"/>
              </a:lnSpc>
              <a:spcBef>
                <a:spcPts val="128"/>
              </a:spcBef>
            </a:pPr>
            <a:r>
              <a:rPr lang="en-GB" sz="2400" i="1" dirty="0"/>
              <a:t>“the perception of the elements in the environment within a volume of time and space, the comprehension of their meaning and the projection of their status in the near future.”</a:t>
            </a:r>
            <a:endParaRPr lang="en-GB" sz="2400" i="1" baseline="30000" dirty="0">
              <a:latin typeface="Georgia"/>
              <a:cs typeface="Georgia"/>
            </a:endParaRPr>
          </a:p>
        </p:txBody>
      </p:sp>
      <p:sp>
        <p:nvSpPr>
          <p:cNvPr id="12" name="object 8"/>
          <p:cNvSpPr txBox="1"/>
          <p:nvPr/>
        </p:nvSpPr>
        <p:spPr>
          <a:xfrm>
            <a:off x="232201" y="3365500"/>
            <a:ext cx="8686800" cy="2613890"/>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Being conscious about consequences of sharing </a:t>
            </a:r>
            <a:r>
              <a:rPr lang="en-GB" sz="2400" dirty="0" smtClean="0">
                <a:solidFill>
                  <a:srgbClr val="323D42"/>
                </a:solidFill>
                <a:latin typeface="Georgia"/>
                <a:cs typeface="Georgia"/>
              </a:rPr>
              <a:t>PII </a:t>
            </a: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More PII disclosure increases privacy risks</a:t>
            </a:r>
            <a:endParaRPr lang="en-GB" sz="2400" dirty="0">
              <a:solidFill>
                <a:srgbClr val="323D42"/>
              </a:solidFill>
              <a:latin typeface="Georgia"/>
              <a:cs typeface="Georgia"/>
            </a:endParaRP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Several tools proposed with limited success:</a:t>
            </a:r>
          </a:p>
          <a:p>
            <a:pPr marL="812800" marR="51948" lvl="1" indent="-342900">
              <a:lnSpc>
                <a:spcPct val="150000"/>
              </a:lnSpc>
              <a:buFont typeface="Georgia" panose="02040502050405020303" pitchFamily="18" charset="0"/>
              <a:buChar char="―"/>
            </a:pPr>
            <a:r>
              <a:rPr lang="en-GB" sz="2000" dirty="0">
                <a:solidFill>
                  <a:srgbClr val="323D42"/>
                </a:solidFill>
                <a:latin typeface="Georgia"/>
                <a:cs typeface="Georgia"/>
              </a:rPr>
              <a:t>Platform for Privacy Preferences Project (P3P), personal information feedback tools </a:t>
            </a:r>
            <a:endParaRPr lang="en-GB" sz="2000" dirty="0" smtClean="0">
              <a:solidFill>
                <a:srgbClr val="323D42"/>
              </a:solidFill>
              <a:latin typeface="Georgia"/>
              <a:cs typeface="Georgia"/>
            </a:endParaRPr>
          </a:p>
        </p:txBody>
      </p:sp>
    </p:spTree>
    <p:extLst>
      <p:ext uri="{BB962C8B-B14F-4D97-AF65-F5344CB8AC3E}">
        <p14:creationId xmlns:p14="http://schemas.microsoft.com/office/powerpoint/2010/main" val="1792259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dirty="0">
                <a:solidFill>
                  <a:srgbClr val="014358"/>
                </a:solidFill>
                <a:latin typeface="Georgia"/>
                <a:cs typeface="Georgia"/>
              </a:rPr>
              <a:t>Compliance</a:t>
            </a:r>
            <a:endParaRPr lang="en-GB" sz="3500" dirty="0">
              <a:latin typeface="Georgia"/>
              <a:cs typeface="Georgia"/>
            </a:endParaRPr>
          </a:p>
        </p:txBody>
      </p:sp>
      <p:sp>
        <p:nvSpPr>
          <p:cNvPr id="7" name="object 7"/>
          <p:cNvSpPr txBox="1"/>
          <p:nvPr/>
        </p:nvSpPr>
        <p:spPr>
          <a:xfrm>
            <a:off x="8616951" y="6304613"/>
            <a:ext cx="221296" cy="211137"/>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16</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4" cstate="print"/>
            <a:stretch>
              <a:fillRect/>
            </a:stretch>
          </a:blipFill>
        </p:spPr>
        <p:txBody>
          <a:bodyPr wrap="square" lIns="0" tIns="0" rIns="0" bIns="0" rtlCol="0">
            <a:noAutofit/>
          </a:bodyPr>
          <a:lstStyle/>
          <a:p>
            <a:endParaRPr/>
          </a:p>
        </p:txBody>
      </p:sp>
      <p:sp>
        <p:nvSpPr>
          <p:cNvPr id="16" name="object 8"/>
          <p:cNvSpPr txBox="1"/>
          <p:nvPr/>
        </p:nvSpPr>
        <p:spPr>
          <a:xfrm>
            <a:off x="207654" y="1231900"/>
            <a:ext cx="8686800" cy="4572000"/>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This property requires:</a:t>
            </a:r>
          </a:p>
          <a:p>
            <a:pPr marL="812800" marR="51948" lvl="1" indent="-342900">
              <a:lnSpc>
                <a:spcPct val="150000"/>
              </a:lnSpc>
              <a:buFont typeface="Georgia" panose="02040502050405020303" pitchFamily="18" charset="0"/>
              <a:buChar char="―"/>
            </a:pPr>
            <a:r>
              <a:rPr lang="en-GB" sz="2000" dirty="0" smtClean="0">
                <a:solidFill>
                  <a:srgbClr val="323D42"/>
                </a:solidFill>
                <a:latin typeface="Georgia"/>
                <a:cs typeface="Georgia"/>
              </a:rPr>
              <a:t>data </a:t>
            </a:r>
            <a:r>
              <a:rPr lang="en-GB" sz="2000" dirty="0">
                <a:solidFill>
                  <a:srgbClr val="323D42"/>
                </a:solidFill>
                <a:latin typeface="Georgia"/>
                <a:cs typeface="Georgia"/>
              </a:rPr>
              <a:t>controller to inform the data subject about the system’s privacy policy, and </a:t>
            </a:r>
            <a:endParaRPr lang="en-GB" sz="2000" dirty="0" smtClean="0">
              <a:solidFill>
                <a:srgbClr val="323D42"/>
              </a:solidFill>
              <a:latin typeface="Georgia"/>
              <a:cs typeface="Georgia"/>
            </a:endParaRPr>
          </a:p>
          <a:p>
            <a:pPr marL="812800" marR="51948" lvl="1" indent="-342900">
              <a:lnSpc>
                <a:spcPct val="150000"/>
              </a:lnSpc>
              <a:buFont typeface="Georgia" panose="02040502050405020303" pitchFamily="18" charset="0"/>
              <a:buChar char="―"/>
            </a:pPr>
            <a:r>
              <a:rPr lang="en-GB" sz="2000" dirty="0" smtClean="0">
                <a:solidFill>
                  <a:srgbClr val="323D42"/>
                </a:solidFill>
                <a:latin typeface="Georgia"/>
                <a:cs typeface="Georgia"/>
              </a:rPr>
              <a:t>allow </a:t>
            </a:r>
            <a:r>
              <a:rPr lang="en-GB" sz="2000" dirty="0">
                <a:solidFill>
                  <a:srgbClr val="323D42"/>
                </a:solidFill>
                <a:latin typeface="Georgia"/>
                <a:cs typeface="Georgia"/>
              </a:rPr>
              <a:t>the data subject to specify consents in compliance with legislation, before users accessing the system</a:t>
            </a: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Following </a:t>
            </a:r>
            <a:r>
              <a:rPr lang="en-GB" sz="2400" dirty="0">
                <a:solidFill>
                  <a:srgbClr val="323D42"/>
                </a:solidFill>
                <a:latin typeface="Georgia"/>
                <a:cs typeface="Georgia"/>
              </a:rPr>
              <a:t>regulations and internal business </a:t>
            </a:r>
            <a:r>
              <a:rPr lang="en-GB" sz="2400" dirty="0" smtClean="0">
                <a:solidFill>
                  <a:srgbClr val="323D42"/>
                </a:solidFill>
                <a:latin typeface="Georgia"/>
                <a:cs typeface="Georgia"/>
              </a:rPr>
              <a:t>policies</a:t>
            </a:r>
          </a:p>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A policy specifies one or more rules with respect to data </a:t>
            </a:r>
            <a:r>
              <a:rPr lang="en-GB" sz="2400" dirty="0" smtClean="0">
                <a:solidFill>
                  <a:srgbClr val="323D42"/>
                </a:solidFill>
                <a:latin typeface="Georgia"/>
                <a:cs typeface="Georgia"/>
              </a:rPr>
              <a:t>protection</a:t>
            </a: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A consent is an agreement regarding a policy</a:t>
            </a:r>
            <a:endParaRPr lang="en-GB" sz="2400" dirty="0">
              <a:solidFill>
                <a:srgbClr val="323D42"/>
              </a:solidFill>
              <a:latin typeface="Georgia"/>
              <a:cs typeface="Georgia"/>
            </a:endParaRPr>
          </a:p>
        </p:txBody>
      </p:sp>
      <p:sp>
        <p:nvSpPr>
          <p:cNvPr id="12" name="object 8"/>
          <p:cNvSpPr txBox="1"/>
          <p:nvPr/>
        </p:nvSpPr>
        <p:spPr>
          <a:xfrm>
            <a:off x="232201" y="3365500"/>
            <a:ext cx="8686800" cy="1795462"/>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endParaRPr lang="en-GB" sz="2000" dirty="0" smtClean="0">
              <a:solidFill>
                <a:srgbClr val="323D42"/>
              </a:solidFill>
              <a:latin typeface="Georgia"/>
              <a:cs typeface="Georgia"/>
            </a:endParaRPr>
          </a:p>
        </p:txBody>
      </p:sp>
    </p:spTree>
    <p:extLst>
      <p:ext uri="{BB962C8B-B14F-4D97-AF65-F5344CB8AC3E}">
        <p14:creationId xmlns:p14="http://schemas.microsoft.com/office/powerpoint/2010/main" val="651776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4"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dirty="0" smtClean="0">
                <a:solidFill>
                  <a:srgbClr val="014358"/>
                </a:solidFill>
                <a:latin typeface="Georgia"/>
                <a:cs typeface="Georgia"/>
              </a:rPr>
              <a:t>Solove’s taxonomy</a:t>
            </a:r>
            <a:endParaRPr lang="en-GB" sz="3500" dirty="0">
              <a:latin typeface="Georgia"/>
              <a:cs typeface="Georgia"/>
            </a:endParaRPr>
          </a:p>
        </p:txBody>
      </p:sp>
      <p:sp>
        <p:nvSpPr>
          <p:cNvPr id="7" name="object 7"/>
          <p:cNvSpPr txBox="1"/>
          <p:nvPr/>
        </p:nvSpPr>
        <p:spPr>
          <a:xfrm>
            <a:off x="8616951" y="6304613"/>
            <a:ext cx="221296" cy="211137"/>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17</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5" cstate="print"/>
            <a:stretch>
              <a:fillRect/>
            </a:stretch>
          </a:blipFill>
        </p:spPr>
        <p:txBody>
          <a:bodyPr wrap="square" lIns="0" tIns="0" rIns="0" bIns="0" rtlCol="0">
            <a:noAutofit/>
          </a:bodyPr>
          <a:lstStyle/>
          <a:p>
            <a:endParaRPr/>
          </a:p>
        </p:txBody>
      </p:sp>
      <p:sp>
        <p:nvSpPr>
          <p:cNvPr id="16" name="object 8"/>
          <p:cNvSpPr txBox="1"/>
          <p:nvPr/>
        </p:nvSpPr>
        <p:spPr>
          <a:xfrm>
            <a:off x="207654" y="1231900"/>
            <a:ext cx="8686800" cy="4572000"/>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Information </a:t>
            </a:r>
            <a:r>
              <a:rPr lang="en-GB" sz="2400" dirty="0" smtClean="0">
                <a:solidFill>
                  <a:srgbClr val="323D42"/>
                </a:solidFill>
                <a:latin typeface="Georgia"/>
                <a:cs typeface="Georgia"/>
              </a:rPr>
              <a:t>collection:</a:t>
            </a:r>
          </a:p>
          <a:p>
            <a:pPr marL="812800" marR="51948" lvl="1" indent="-342900">
              <a:lnSpc>
                <a:spcPct val="150000"/>
              </a:lnSpc>
              <a:buFont typeface="Georgia" panose="02040502050405020303" pitchFamily="18" charset="0"/>
              <a:buChar char="―"/>
            </a:pPr>
            <a:r>
              <a:rPr lang="en-GB" sz="2000" dirty="0">
                <a:solidFill>
                  <a:srgbClr val="323D42"/>
                </a:solidFill>
                <a:latin typeface="Georgia"/>
                <a:cs typeface="Georgia"/>
              </a:rPr>
              <a:t>s</a:t>
            </a:r>
            <a:r>
              <a:rPr lang="en-GB" sz="2000" dirty="0" smtClean="0">
                <a:solidFill>
                  <a:srgbClr val="323D42"/>
                </a:solidFill>
                <a:latin typeface="Georgia"/>
                <a:cs typeface="Georgia"/>
              </a:rPr>
              <a:t>urveillance and interrogation</a:t>
            </a:r>
          </a:p>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Information </a:t>
            </a:r>
            <a:r>
              <a:rPr lang="en-GB" sz="2400" dirty="0" smtClean="0">
                <a:solidFill>
                  <a:srgbClr val="323D42"/>
                </a:solidFill>
                <a:latin typeface="Georgia"/>
                <a:cs typeface="Georgia"/>
              </a:rPr>
              <a:t>processing:</a:t>
            </a:r>
            <a:endParaRPr lang="en-GB" sz="2400" dirty="0">
              <a:solidFill>
                <a:srgbClr val="323D42"/>
              </a:solidFill>
              <a:latin typeface="Georgia"/>
              <a:cs typeface="Georgia"/>
            </a:endParaRPr>
          </a:p>
          <a:p>
            <a:pPr marL="812800" marR="51948" lvl="1" indent="-342900">
              <a:lnSpc>
                <a:spcPct val="150000"/>
              </a:lnSpc>
              <a:buFont typeface="Georgia" panose="02040502050405020303" pitchFamily="18" charset="0"/>
              <a:buChar char="―"/>
            </a:pPr>
            <a:r>
              <a:rPr lang="en-GB" sz="2000" dirty="0">
                <a:solidFill>
                  <a:srgbClr val="323D42"/>
                </a:solidFill>
                <a:latin typeface="Georgia"/>
                <a:cs typeface="Georgia"/>
              </a:rPr>
              <a:t>aggregation, identification, insecurity, secondary use, and </a:t>
            </a:r>
            <a:r>
              <a:rPr lang="en-GB" sz="2000" dirty="0" smtClean="0">
                <a:solidFill>
                  <a:srgbClr val="323D42"/>
                </a:solidFill>
                <a:latin typeface="Georgia"/>
                <a:cs typeface="Georgia"/>
              </a:rPr>
              <a:t>exclusion</a:t>
            </a:r>
            <a:endParaRPr lang="en-GB" sz="2400" dirty="0">
              <a:solidFill>
                <a:srgbClr val="323D42"/>
              </a:solidFill>
              <a:latin typeface="Georgia"/>
              <a:cs typeface="Georgia"/>
            </a:endParaRPr>
          </a:p>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Information </a:t>
            </a:r>
            <a:r>
              <a:rPr lang="en-GB" sz="2400" dirty="0" smtClean="0">
                <a:solidFill>
                  <a:srgbClr val="323D42"/>
                </a:solidFill>
                <a:latin typeface="Georgia"/>
                <a:cs typeface="Georgia"/>
              </a:rPr>
              <a:t>dissemination:</a:t>
            </a:r>
            <a:endParaRPr lang="en-GB" sz="2400" dirty="0">
              <a:solidFill>
                <a:srgbClr val="323D42"/>
              </a:solidFill>
              <a:latin typeface="Georgia"/>
              <a:cs typeface="Georgia"/>
            </a:endParaRPr>
          </a:p>
          <a:p>
            <a:pPr marL="812800" marR="51948" lvl="1" indent="-342900">
              <a:lnSpc>
                <a:spcPct val="150000"/>
              </a:lnSpc>
              <a:buFont typeface="Georgia" panose="02040502050405020303" pitchFamily="18" charset="0"/>
              <a:buChar char="―"/>
            </a:pPr>
            <a:r>
              <a:rPr lang="en-GB" sz="2000" dirty="0">
                <a:solidFill>
                  <a:srgbClr val="323D42"/>
                </a:solidFill>
                <a:latin typeface="Georgia"/>
                <a:cs typeface="Georgia"/>
              </a:rPr>
              <a:t>breach of confidentiality, disclosure, exposure, increased accessibility, appropriation and </a:t>
            </a:r>
            <a:r>
              <a:rPr lang="en-GB" sz="2000" dirty="0" smtClean="0">
                <a:solidFill>
                  <a:srgbClr val="323D42"/>
                </a:solidFill>
                <a:latin typeface="Georgia"/>
                <a:cs typeface="Georgia"/>
              </a:rPr>
              <a:t>distortion</a:t>
            </a: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Invasion:</a:t>
            </a:r>
            <a:endParaRPr lang="en-GB" sz="2400" dirty="0">
              <a:solidFill>
                <a:srgbClr val="323D42"/>
              </a:solidFill>
              <a:latin typeface="Georgia"/>
              <a:cs typeface="Georgia"/>
            </a:endParaRPr>
          </a:p>
          <a:p>
            <a:pPr marL="812800" marR="51948" lvl="1" indent="-342900">
              <a:lnSpc>
                <a:spcPct val="150000"/>
              </a:lnSpc>
              <a:buFont typeface="Georgia" panose="02040502050405020303" pitchFamily="18" charset="0"/>
              <a:buChar char="―"/>
            </a:pPr>
            <a:r>
              <a:rPr lang="en-GB" sz="2000" dirty="0">
                <a:solidFill>
                  <a:srgbClr val="323D42"/>
                </a:solidFill>
                <a:latin typeface="Georgia"/>
                <a:cs typeface="Georgia"/>
              </a:rPr>
              <a:t>invasion violations and decisional interference violations </a:t>
            </a:r>
          </a:p>
        </p:txBody>
      </p:sp>
    </p:spTree>
    <p:extLst>
      <p:ext uri="{BB962C8B-B14F-4D97-AF65-F5344CB8AC3E}">
        <p14:creationId xmlns:p14="http://schemas.microsoft.com/office/powerpoint/2010/main" val="1822104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4"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dirty="0" smtClean="0">
                <a:solidFill>
                  <a:srgbClr val="014358"/>
                </a:solidFill>
                <a:latin typeface="Georgia"/>
                <a:cs typeface="Georgia"/>
              </a:rPr>
              <a:t>FIPPs taxonomy</a:t>
            </a:r>
            <a:endParaRPr lang="en-GB" sz="3500" dirty="0">
              <a:latin typeface="Georgia"/>
              <a:cs typeface="Georgia"/>
            </a:endParaRPr>
          </a:p>
        </p:txBody>
      </p:sp>
      <p:sp>
        <p:nvSpPr>
          <p:cNvPr id="7" name="object 7"/>
          <p:cNvSpPr txBox="1"/>
          <p:nvPr/>
        </p:nvSpPr>
        <p:spPr>
          <a:xfrm>
            <a:off x="8616951" y="6304613"/>
            <a:ext cx="221296" cy="211137"/>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18</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5" cstate="print"/>
            <a:stretch>
              <a:fillRect/>
            </a:stretch>
          </a:blipFill>
        </p:spPr>
        <p:txBody>
          <a:bodyPr wrap="square" lIns="0" tIns="0" rIns="0" bIns="0" rtlCol="0">
            <a:noAutofit/>
          </a:bodyPr>
          <a:lstStyle/>
          <a:p>
            <a:endParaRPr/>
          </a:p>
        </p:txBody>
      </p:sp>
      <p:sp>
        <p:nvSpPr>
          <p:cNvPr id="16" name="object 8"/>
          <p:cNvSpPr txBox="1"/>
          <p:nvPr/>
        </p:nvSpPr>
        <p:spPr>
          <a:xfrm>
            <a:off x="76200" y="850900"/>
            <a:ext cx="9156700" cy="4572000"/>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r>
              <a:rPr lang="en-GB" sz="2400" dirty="0"/>
              <a:t>Notice/Awareness: </a:t>
            </a:r>
            <a:endParaRPr lang="en-GB" sz="2400" dirty="0" smtClean="0"/>
          </a:p>
          <a:p>
            <a:pPr marL="812800" marR="51948" lvl="1" indent="-342900">
              <a:lnSpc>
                <a:spcPct val="150000"/>
              </a:lnSpc>
              <a:buFont typeface="Calibri" panose="020F0502020204030204" pitchFamily="34" charset="0"/>
              <a:buChar char="―"/>
            </a:pPr>
            <a:r>
              <a:rPr lang="en-GB" sz="2000" dirty="0" smtClean="0"/>
              <a:t>Consumers </a:t>
            </a:r>
            <a:r>
              <a:rPr lang="en-GB" sz="2000" dirty="0"/>
              <a:t>should be </a:t>
            </a:r>
            <a:r>
              <a:rPr lang="en-GB" sz="2000" dirty="0" smtClean="0"/>
              <a:t>informed before collecting </a:t>
            </a:r>
            <a:r>
              <a:rPr lang="en-GB" sz="2000" dirty="0"/>
              <a:t>personal </a:t>
            </a:r>
            <a:r>
              <a:rPr lang="en-GB" sz="2000" dirty="0" smtClean="0"/>
              <a:t>information.</a:t>
            </a:r>
            <a:endParaRPr lang="en-GB" sz="2000" dirty="0"/>
          </a:p>
          <a:p>
            <a:pPr marL="355600" marR="51948" indent="-342900">
              <a:lnSpc>
                <a:spcPct val="150000"/>
              </a:lnSpc>
              <a:buFont typeface="Arial" panose="020B0604020202020204" pitchFamily="34" charset="0"/>
              <a:buChar char="•"/>
            </a:pPr>
            <a:r>
              <a:rPr lang="en-GB" sz="2400" dirty="0" smtClean="0"/>
              <a:t>Choice/Consent:</a:t>
            </a:r>
          </a:p>
          <a:p>
            <a:pPr marL="812800" marR="51948" lvl="1" indent="-342900">
              <a:lnSpc>
                <a:spcPct val="150000"/>
              </a:lnSpc>
              <a:buFont typeface="Calibri" panose="020F0502020204030204" pitchFamily="34" charset="0"/>
              <a:buChar char="―"/>
            </a:pPr>
            <a:r>
              <a:rPr lang="en-GB" sz="2000" dirty="0" smtClean="0"/>
              <a:t>Consumers </a:t>
            </a:r>
            <a:r>
              <a:rPr lang="en-GB" sz="2000" dirty="0"/>
              <a:t>must be able to choose how their </a:t>
            </a:r>
            <a:r>
              <a:rPr lang="en-GB" sz="2000" dirty="0" smtClean="0"/>
              <a:t>PII will </a:t>
            </a:r>
            <a:r>
              <a:rPr lang="en-GB" sz="2000" dirty="0"/>
              <a:t>be used</a:t>
            </a:r>
            <a:r>
              <a:rPr lang="en-GB" sz="2400" dirty="0"/>
              <a:t>. </a:t>
            </a:r>
            <a:endParaRPr lang="en-GB" sz="2400" dirty="0" smtClean="0"/>
          </a:p>
          <a:p>
            <a:pPr marL="355600" marR="51948" indent="-342900">
              <a:lnSpc>
                <a:spcPct val="150000"/>
              </a:lnSpc>
              <a:buFont typeface="Arial" panose="020B0604020202020204" pitchFamily="34" charset="0"/>
              <a:buChar char="•"/>
            </a:pPr>
            <a:r>
              <a:rPr lang="en-GB" sz="2400" dirty="0" smtClean="0"/>
              <a:t>Access/Participation</a:t>
            </a:r>
            <a:r>
              <a:rPr lang="en-GB" sz="2400" dirty="0"/>
              <a:t>: </a:t>
            </a:r>
            <a:endParaRPr lang="en-GB" sz="2400" dirty="0" smtClean="0"/>
          </a:p>
          <a:p>
            <a:pPr marL="812800" marR="51948" lvl="1" indent="-342900">
              <a:lnSpc>
                <a:spcPct val="150000"/>
              </a:lnSpc>
              <a:buFont typeface="Calibri" panose="020F0502020204030204" pitchFamily="34" charset="0"/>
              <a:buChar char="―"/>
            </a:pPr>
            <a:r>
              <a:rPr lang="en-GB" sz="2000" dirty="0" smtClean="0"/>
              <a:t>Users should </a:t>
            </a:r>
            <a:r>
              <a:rPr lang="en-GB" sz="2000" dirty="0"/>
              <a:t>be able to access </a:t>
            </a:r>
            <a:r>
              <a:rPr lang="en-GB" sz="2000" dirty="0" smtClean="0"/>
              <a:t>PII and check data’s </a:t>
            </a:r>
            <a:r>
              <a:rPr lang="en-GB" sz="2000" dirty="0"/>
              <a:t>accuracy and </a:t>
            </a:r>
            <a:r>
              <a:rPr lang="en-GB" sz="2000" dirty="0" smtClean="0"/>
              <a:t>completeness.</a:t>
            </a:r>
            <a:endParaRPr lang="en-GB" sz="2000" dirty="0"/>
          </a:p>
          <a:p>
            <a:pPr marL="355600" marR="51948" indent="-342900">
              <a:lnSpc>
                <a:spcPct val="150000"/>
              </a:lnSpc>
              <a:buFont typeface="Arial" panose="020B0604020202020204" pitchFamily="34" charset="0"/>
              <a:buChar char="•"/>
            </a:pPr>
            <a:r>
              <a:rPr lang="en-GB" sz="2400" dirty="0" smtClean="0"/>
              <a:t>Integrity/Security:</a:t>
            </a:r>
          </a:p>
          <a:p>
            <a:pPr marL="812800" marR="51948" lvl="1" indent="-342900">
              <a:lnSpc>
                <a:spcPct val="150000"/>
              </a:lnSpc>
              <a:buFont typeface="Calibri" panose="020F0502020204030204" pitchFamily="34" charset="0"/>
              <a:buChar char="―"/>
            </a:pPr>
            <a:r>
              <a:rPr lang="en-GB" sz="2000" dirty="0" smtClean="0"/>
              <a:t>Data </a:t>
            </a:r>
            <a:r>
              <a:rPr lang="en-GB" sz="2000" dirty="0"/>
              <a:t>should be accurate and </a:t>
            </a:r>
            <a:r>
              <a:rPr lang="en-GB" sz="2000" dirty="0" smtClean="0"/>
              <a:t>secure.</a:t>
            </a:r>
            <a:endParaRPr lang="en-GB" sz="2000" dirty="0"/>
          </a:p>
          <a:p>
            <a:pPr marL="355600" marR="51948" indent="-342900">
              <a:lnSpc>
                <a:spcPct val="150000"/>
              </a:lnSpc>
              <a:buFont typeface="Arial" panose="020B0604020202020204" pitchFamily="34" charset="0"/>
              <a:buChar char="•"/>
            </a:pPr>
            <a:r>
              <a:rPr lang="en-GB" sz="2400" dirty="0" smtClean="0"/>
              <a:t>Enforcement:</a:t>
            </a:r>
          </a:p>
          <a:p>
            <a:pPr marL="812800" marR="51948" lvl="1" indent="-342900">
              <a:lnSpc>
                <a:spcPct val="150000"/>
              </a:lnSpc>
              <a:buFont typeface="Calibri" panose="020F0502020204030204" pitchFamily="34" charset="0"/>
              <a:buChar char="―"/>
            </a:pPr>
            <a:r>
              <a:rPr lang="en-GB" sz="2000" dirty="0" smtClean="0"/>
              <a:t>Enforcement </a:t>
            </a:r>
            <a:r>
              <a:rPr lang="en-GB" sz="2000" dirty="0"/>
              <a:t>measures </a:t>
            </a:r>
            <a:r>
              <a:rPr lang="en-GB" sz="2000" dirty="0" smtClean="0"/>
              <a:t>to </a:t>
            </a:r>
            <a:r>
              <a:rPr lang="en-GB" sz="2000" dirty="0"/>
              <a:t>ensure the FIPPs are being </a:t>
            </a:r>
            <a:r>
              <a:rPr lang="en-GB" sz="2000" dirty="0" smtClean="0"/>
              <a:t>followed</a:t>
            </a:r>
            <a:endParaRPr lang="en-GB" sz="2000" dirty="0">
              <a:solidFill>
                <a:srgbClr val="323D42"/>
              </a:solidFill>
              <a:latin typeface="Georgia"/>
              <a:cs typeface="Georgia"/>
            </a:endParaRPr>
          </a:p>
        </p:txBody>
      </p:sp>
    </p:spTree>
    <p:extLst>
      <p:ext uri="{BB962C8B-B14F-4D97-AF65-F5344CB8AC3E}">
        <p14:creationId xmlns:p14="http://schemas.microsoft.com/office/powerpoint/2010/main" val="3315516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4" cstate="print"/>
            <a:stretch>
              <a:fillRect/>
            </a:stretch>
          </a:blipFill>
        </p:spPr>
        <p:txBody>
          <a:bodyPr wrap="square" lIns="0" tIns="0" rIns="0" bIns="0" rtlCol="0">
            <a:noAutofit/>
          </a:bodyPr>
          <a:lstStyle/>
          <a:p>
            <a:endParaRPr/>
          </a:p>
        </p:txBody>
      </p:sp>
      <p:sp>
        <p:nvSpPr>
          <p:cNvPr id="7" name="object 7"/>
          <p:cNvSpPr txBox="1"/>
          <p:nvPr/>
        </p:nvSpPr>
        <p:spPr>
          <a:xfrm>
            <a:off x="8616951" y="6304614"/>
            <a:ext cx="221296" cy="172386"/>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19</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5" cstate="print"/>
            <a:stretch>
              <a:fillRect/>
            </a:stretch>
          </a:blipFill>
        </p:spPr>
        <p:txBody>
          <a:bodyPr wrap="square" lIns="0" tIns="0" rIns="0" bIns="0" rtlCol="0">
            <a:noAutofit/>
          </a:bodyPr>
          <a:lstStyle/>
          <a:p>
            <a:endParaRPr/>
          </a:p>
        </p:txBody>
      </p:sp>
      <p:sp>
        <p:nvSpPr>
          <p:cNvPr id="16" name="object 8"/>
          <p:cNvSpPr txBox="1"/>
          <p:nvPr/>
        </p:nvSpPr>
        <p:spPr>
          <a:xfrm>
            <a:off x="207654" y="1231900"/>
            <a:ext cx="8686800" cy="4572000"/>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Fair and </a:t>
            </a:r>
            <a:r>
              <a:rPr lang="en-GB" sz="2400" dirty="0" smtClean="0">
                <a:solidFill>
                  <a:srgbClr val="323D42"/>
                </a:solidFill>
                <a:latin typeface="Georgia"/>
                <a:cs typeface="Georgia"/>
              </a:rPr>
              <a:t>lawful </a:t>
            </a:r>
            <a:r>
              <a:rPr lang="en-GB" sz="2400" dirty="0" smtClean="0">
                <a:solidFill>
                  <a:srgbClr val="323D42"/>
                </a:solidFill>
                <a:latin typeface="Georgia"/>
                <a:cs typeface="Georgia"/>
              </a:rPr>
              <a:t>processing</a:t>
            </a:r>
            <a:endParaRPr lang="en-GB" sz="2400" dirty="0" smtClean="0">
              <a:solidFill>
                <a:srgbClr val="323D42"/>
              </a:solidFill>
              <a:latin typeface="Georgia"/>
              <a:cs typeface="Georgia"/>
            </a:endParaRP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Consent</a:t>
            </a:r>
          </a:p>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Purpose s</a:t>
            </a:r>
            <a:r>
              <a:rPr lang="en-GB" sz="2400" dirty="0" smtClean="0">
                <a:solidFill>
                  <a:srgbClr val="323D42"/>
                </a:solidFill>
                <a:latin typeface="Georgia"/>
                <a:cs typeface="Georgia"/>
              </a:rPr>
              <a:t>pecification</a:t>
            </a:r>
          </a:p>
          <a:p>
            <a:pPr marL="355600" marR="51948" indent="-342900">
              <a:lnSpc>
                <a:spcPct val="150000"/>
              </a:lnSpc>
              <a:buFont typeface="Arial" panose="020B0604020202020204" pitchFamily="34" charset="0"/>
              <a:buChar char="•"/>
            </a:pPr>
            <a:r>
              <a:rPr lang="en-GB" sz="2400" dirty="0" err="1" smtClean="0">
                <a:solidFill>
                  <a:srgbClr val="323D42"/>
                </a:solidFill>
                <a:latin typeface="Georgia"/>
                <a:cs typeface="Georgia"/>
              </a:rPr>
              <a:t>Minimality</a:t>
            </a:r>
            <a:endParaRPr lang="en-GB" sz="2400" dirty="0">
              <a:solidFill>
                <a:srgbClr val="323D42"/>
              </a:solidFill>
              <a:latin typeface="Georgia"/>
              <a:cs typeface="Georgia"/>
            </a:endParaRPr>
          </a:p>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Minimal d</a:t>
            </a:r>
            <a:r>
              <a:rPr lang="en-GB" sz="2400" dirty="0" smtClean="0">
                <a:solidFill>
                  <a:srgbClr val="323D42"/>
                </a:solidFill>
                <a:latin typeface="Georgia"/>
                <a:cs typeface="Georgia"/>
              </a:rPr>
              <a:t>isclosure</a:t>
            </a:r>
            <a:endParaRPr lang="en-GB" sz="2400" dirty="0">
              <a:solidFill>
                <a:srgbClr val="323D42"/>
              </a:solidFill>
              <a:latin typeface="Georgia"/>
              <a:cs typeface="Georgia"/>
            </a:endParaRPr>
          </a:p>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Information q</a:t>
            </a:r>
            <a:r>
              <a:rPr lang="en-GB" sz="2400" dirty="0" smtClean="0">
                <a:solidFill>
                  <a:srgbClr val="323D42"/>
                </a:solidFill>
                <a:latin typeface="Georgia"/>
                <a:cs typeface="Georgia"/>
              </a:rPr>
              <a:t>uality</a:t>
            </a:r>
          </a:p>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Data </a:t>
            </a:r>
            <a:r>
              <a:rPr lang="en-GB" sz="2400" dirty="0" smtClean="0">
                <a:solidFill>
                  <a:srgbClr val="323D42"/>
                </a:solidFill>
                <a:latin typeface="Georgia"/>
                <a:cs typeface="Georgia"/>
              </a:rPr>
              <a:t>subject </a:t>
            </a:r>
            <a:r>
              <a:rPr lang="en-GB" sz="2400" dirty="0">
                <a:solidFill>
                  <a:srgbClr val="323D42"/>
                </a:solidFill>
                <a:latin typeface="Georgia"/>
                <a:cs typeface="Georgia"/>
              </a:rPr>
              <a:t>c</a:t>
            </a:r>
            <a:r>
              <a:rPr lang="en-GB" sz="2400" dirty="0" smtClean="0">
                <a:solidFill>
                  <a:srgbClr val="323D42"/>
                </a:solidFill>
                <a:latin typeface="Georgia"/>
                <a:cs typeface="Georgia"/>
              </a:rPr>
              <a:t>ontrol</a:t>
            </a: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Sensitivity</a:t>
            </a: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Information security</a:t>
            </a:r>
            <a:endParaRPr lang="en-GB" sz="2400" dirty="0">
              <a:solidFill>
                <a:srgbClr val="323D42"/>
              </a:solidFill>
              <a:latin typeface="Georgia"/>
              <a:cs typeface="Georgia"/>
            </a:endParaRPr>
          </a:p>
        </p:txBody>
      </p:sp>
      <p:sp>
        <p:nvSpPr>
          <p:cNvPr id="11" name="object 10"/>
          <p:cNvSpPr txBox="1"/>
          <p:nvPr/>
        </p:nvSpPr>
        <p:spPr>
          <a:xfrm>
            <a:off x="234950" y="88900"/>
            <a:ext cx="6255585" cy="469900"/>
          </a:xfrm>
          <a:prstGeom prst="rect">
            <a:avLst/>
          </a:prstGeom>
        </p:spPr>
        <p:txBody>
          <a:bodyPr wrap="square" lIns="0" tIns="0" rIns="0" bIns="0" rtlCol="0">
            <a:noAutofit/>
          </a:bodyPr>
          <a:lstStyle/>
          <a:p>
            <a:pPr marL="12700">
              <a:lnSpc>
                <a:spcPts val="3690"/>
              </a:lnSpc>
              <a:spcBef>
                <a:spcPts val="184"/>
              </a:spcBef>
            </a:pPr>
            <a:r>
              <a:rPr lang="en-GB" sz="2500" b="1" dirty="0">
                <a:solidFill>
                  <a:srgbClr val="014358"/>
                </a:solidFill>
                <a:latin typeface="Georgia"/>
                <a:cs typeface="Georgia"/>
              </a:rPr>
              <a:t>European Data Protection Directive</a:t>
            </a:r>
            <a:endParaRPr lang="en-GB" sz="2500" dirty="0">
              <a:latin typeface="Georgia"/>
              <a:cs typeface="Georgia"/>
            </a:endParaRPr>
          </a:p>
        </p:txBody>
      </p:sp>
    </p:spTree>
    <p:extLst>
      <p:ext uri="{BB962C8B-B14F-4D97-AF65-F5344CB8AC3E}">
        <p14:creationId xmlns:p14="http://schemas.microsoft.com/office/powerpoint/2010/main" val="121171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spc="0" dirty="0" smtClean="0">
                <a:solidFill>
                  <a:srgbClr val="014358"/>
                </a:solidFill>
                <a:latin typeface="Georgia"/>
                <a:cs typeface="Georgia"/>
              </a:rPr>
              <a:t>Privacy Definitions</a:t>
            </a:r>
            <a:endParaRPr sz="3500" dirty="0">
              <a:latin typeface="Georgia"/>
              <a:cs typeface="Georgia"/>
            </a:endParaRPr>
          </a:p>
        </p:txBody>
      </p:sp>
      <p:sp>
        <p:nvSpPr>
          <p:cNvPr id="7" name="object 7"/>
          <p:cNvSpPr txBox="1"/>
          <p:nvPr/>
        </p:nvSpPr>
        <p:spPr>
          <a:xfrm>
            <a:off x="8686859" y="6304614"/>
            <a:ext cx="151387" cy="203200"/>
          </a:xfrm>
          <a:prstGeom prst="rect">
            <a:avLst/>
          </a:prstGeom>
        </p:spPr>
        <p:txBody>
          <a:bodyPr wrap="square" lIns="0" tIns="0" rIns="0" bIns="0" rtlCol="0">
            <a:noAutofit/>
          </a:bodyPr>
          <a:lstStyle/>
          <a:p>
            <a:pPr marL="12700">
              <a:lnSpc>
                <a:spcPts val="1535"/>
              </a:lnSpc>
              <a:spcBef>
                <a:spcPts val="76"/>
              </a:spcBef>
            </a:pPr>
            <a:r>
              <a:rPr sz="1400" spc="0" dirty="0" smtClean="0">
                <a:solidFill>
                  <a:srgbClr val="323D42"/>
                </a:solidFill>
                <a:latin typeface="Georgia"/>
                <a:cs typeface="Georgia"/>
              </a:rPr>
              <a:t>2</a:t>
            </a:r>
            <a:endParaRPr sz="140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4" cstate="print"/>
            <a:stretch>
              <a:fillRect/>
            </a:stretch>
          </a:blipFill>
        </p:spPr>
        <p:txBody>
          <a:bodyPr wrap="square" lIns="0" tIns="0" rIns="0" bIns="0" rtlCol="0">
            <a:noAutofit/>
          </a:bodyPr>
          <a:lstStyle/>
          <a:p>
            <a:endParaRPr/>
          </a:p>
        </p:txBody>
      </p:sp>
      <p:sp>
        <p:nvSpPr>
          <p:cNvPr id="16" name="object 8"/>
          <p:cNvSpPr txBox="1"/>
          <p:nvPr/>
        </p:nvSpPr>
        <p:spPr>
          <a:xfrm>
            <a:off x="311148" y="1867299"/>
            <a:ext cx="8845552" cy="2107801"/>
          </a:xfrm>
          <a:prstGeom prst="rect">
            <a:avLst/>
          </a:prstGeom>
        </p:spPr>
        <p:txBody>
          <a:bodyPr wrap="square" lIns="0" tIns="0" rIns="0" bIns="0" rtlCol="0">
            <a:noAutofit/>
          </a:bodyPr>
          <a:lstStyle/>
          <a:p>
            <a:pPr marL="12700" marR="51948">
              <a:lnSpc>
                <a:spcPct val="150000"/>
              </a:lnSpc>
              <a:spcBef>
                <a:spcPts val="128"/>
              </a:spcBef>
            </a:pPr>
            <a:r>
              <a:rPr lang="en-GB" sz="3000" dirty="0" smtClean="0"/>
              <a:t>“Privacy </a:t>
            </a:r>
            <a:r>
              <a:rPr lang="en-GB" sz="3000" dirty="0"/>
              <a:t>is </a:t>
            </a:r>
            <a:r>
              <a:rPr lang="en-GB" sz="3000" dirty="0" smtClean="0"/>
              <a:t>a concept </a:t>
            </a:r>
            <a:r>
              <a:rPr lang="en-GB" sz="3000" dirty="0"/>
              <a:t>in disarray. Nobody can articulate what it means. As one </a:t>
            </a:r>
            <a:r>
              <a:rPr lang="en-GB" sz="3000" dirty="0" smtClean="0"/>
              <a:t>commentator has </a:t>
            </a:r>
            <a:r>
              <a:rPr lang="en-GB" sz="3000" dirty="0"/>
              <a:t>observed, privacy </a:t>
            </a:r>
            <a:r>
              <a:rPr lang="en-GB" sz="3000" dirty="0" smtClean="0"/>
              <a:t>suffers </a:t>
            </a:r>
            <a:r>
              <a:rPr lang="en-GB" sz="3000" dirty="0"/>
              <a:t>from an embarrassment of meanings</a:t>
            </a:r>
            <a:r>
              <a:rPr lang="en-GB" sz="3000" dirty="0" smtClean="0"/>
              <a:t>.”</a:t>
            </a:r>
            <a:r>
              <a:rPr lang="en-GB" sz="3000" baseline="30000" dirty="0" smtClean="0"/>
              <a:t>*</a:t>
            </a:r>
            <a:endParaRPr sz="3000" baseline="30000" dirty="0">
              <a:latin typeface="Georgia"/>
              <a:cs typeface="Georgia"/>
            </a:endParaRPr>
          </a:p>
        </p:txBody>
      </p:sp>
      <p:sp>
        <p:nvSpPr>
          <p:cNvPr id="8" name="Rectangle 7"/>
          <p:cNvSpPr/>
          <p:nvPr/>
        </p:nvSpPr>
        <p:spPr>
          <a:xfrm>
            <a:off x="311148" y="5293751"/>
            <a:ext cx="7848602" cy="646331"/>
          </a:xfrm>
          <a:prstGeom prst="rect">
            <a:avLst/>
          </a:prstGeom>
        </p:spPr>
        <p:txBody>
          <a:bodyPr wrap="square">
            <a:spAutoFit/>
          </a:bodyPr>
          <a:lstStyle/>
          <a:p>
            <a:r>
              <a:rPr lang="en-GB" baseline="30000" dirty="0" smtClean="0"/>
              <a:t>*</a:t>
            </a:r>
            <a:r>
              <a:rPr lang="en-GB" dirty="0" smtClean="0"/>
              <a:t>Solove</a:t>
            </a:r>
            <a:r>
              <a:rPr lang="en-GB" dirty="0"/>
              <a:t>, D.J., 2006. A taxonomy of privacy. </a:t>
            </a:r>
            <a:r>
              <a:rPr lang="en-GB" i="1" dirty="0"/>
              <a:t>University of Pennsylvania law review</a:t>
            </a:r>
            <a:r>
              <a:rPr lang="en-GB" dirty="0"/>
              <a:t>, pp.477-564.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4"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dirty="0">
                <a:solidFill>
                  <a:srgbClr val="014358"/>
                </a:solidFill>
                <a:latin typeface="Georgia"/>
                <a:cs typeface="Georgia"/>
              </a:rPr>
              <a:t>Privacy by Design</a:t>
            </a:r>
            <a:endParaRPr lang="en-GB" sz="3500" dirty="0">
              <a:latin typeface="Georgia"/>
              <a:cs typeface="Georgia"/>
            </a:endParaRPr>
          </a:p>
        </p:txBody>
      </p:sp>
      <p:sp>
        <p:nvSpPr>
          <p:cNvPr id="7" name="object 7"/>
          <p:cNvSpPr txBox="1"/>
          <p:nvPr/>
        </p:nvSpPr>
        <p:spPr>
          <a:xfrm>
            <a:off x="8540751" y="6304613"/>
            <a:ext cx="297496" cy="211137"/>
          </a:xfrm>
          <a:prstGeom prst="rect">
            <a:avLst/>
          </a:prstGeom>
        </p:spPr>
        <p:txBody>
          <a:bodyPr wrap="square" lIns="0" tIns="0" rIns="0" bIns="0" rtlCol="0">
            <a:noAutofit/>
          </a:bodyPr>
          <a:lstStyle/>
          <a:p>
            <a:pPr marL="12700">
              <a:lnSpc>
                <a:spcPts val="1535"/>
              </a:lnSpc>
              <a:spcBef>
                <a:spcPts val="76"/>
              </a:spcBef>
            </a:pPr>
            <a:r>
              <a:rPr lang="en-GB" sz="1400" dirty="0" smtClean="0">
                <a:solidFill>
                  <a:srgbClr val="323D42"/>
                </a:solidFill>
                <a:latin typeface="Georgia"/>
                <a:cs typeface="Georgia"/>
              </a:rPr>
              <a:t>20</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5" cstate="print"/>
            <a:stretch>
              <a:fillRect/>
            </a:stretch>
          </a:blipFill>
        </p:spPr>
        <p:txBody>
          <a:bodyPr wrap="square" lIns="0" tIns="0" rIns="0" bIns="0" rtlCol="0">
            <a:noAutofit/>
          </a:bodyPr>
          <a:lstStyle/>
          <a:p>
            <a:endParaRPr/>
          </a:p>
        </p:txBody>
      </p:sp>
      <p:sp>
        <p:nvSpPr>
          <p:cNvPr id="16" name="object 8"/>
          <p:cNvSpPr txBox="1"/>
          <p:nvPr/>
        </p:nvSpPr>
        <p:spPr>
          <a:xfrm>
            <a:off x="76200" y="850900"/>
            <a:ext cx="9156700" cy="4572000"/>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r>
              <a:rPr lang="en-GB" sz="2400" dirty="0"/>
              <a:t>Proactive not reactive; Preventative not remedial</a:t>
            </a:r>
            <a:r>
              <a:rPr lang="en-GB" sz="2400" dirty="0" smtClean="0"/>
              <a:t>:</a:t>
            </a:r>
          </a:p>
          <a:p>
            <a:pPr marL="812800" marR="51948" lvl="1" indent="-342900">
              <a:lnSpc>
                <a:spcPct val="150000"/>
              </a:lnSpc>
              <a:buFont typeface="Calibri" panose="020F0502020204030204" pitchFamily="34" charset="0"/>
              <a:buChar char="―"/>
            </a:pPr>
            <a:r>
              <a:rPr lang="en-GB" sz="2000" dirty="0"/>
              <a:t>Privacy threats should be anticipated and prevented, rather than </a:t>
            </a:r>
            <a:r>
              <a:rPr lang="en-GB" sz="2000" dirty="0" smtClean="0"/>
              <a:t>remedied</a:t>
            </a:r>
            <a:endParaRPr lang="en-GB" sz="2000" dirty="0"/>
          </a:p>
          <a:p>
            <a:pPr marL="355600" marR="51948" indent="-342900">
              <a:lnSpc>
                <a:spcPct val="150000"/>
              </a:lnSpc>
              <a:buFont typeface="Arial" panose="020B0604020202020204" pitchFamily="34" charset="0"/>
              <a:buChar char="•"/>
            </a:pPr>
            <a:r>
              <a:rPr lang="en-GB" sz="2400" dirty="0"/>
              <a:t>Privacy as default setting:</a:t>
            </a:r>
            <a:endParaRPr lang="en-GB" sz="2400" dirty="0" smtClean="0"/>
          </a:p>
          <a:p>
            <a:pPr marL="812800" marR="51948" lvl="1" indent="-342900">
              <a:lnSpc>
                <a:spcPct val="150000"/>
              </a:lnSpc>
              <a:buFont typeface="Calibri" panose="020F0502020204030204" pitchFamily="34" charset="0"/>
              <a:buChar char="―"/>
            </a:pPr>
            <a:r>
              <a:rPr lang="en-GB" sz="2000" dirty="0"/>
              <a:t>Personal data should be automatically protected, even without any actions from the individual </a:t>
            </a:r>
            <a:r>
              <a:rPr lang="en-GB" sz="2000" dirty="0" smtClean="0"/>
              <a:t>himself</a:t>
            </a:r>
            <a:endParaRPr lang="en-GB" sz="2400" dirty="0" smtClean="0"/>
          </a:p>
          <a:p>
            <a:pPr marL="355600" marR="51948" indent="-342900">
              <a:lnSpc>
                <a:spcPct val="150000"/>
              </a:lnSpc>
              <a:buFont typeface="Arial" panose="020B0604020202020204" pitchFamily="34" charset="0"/>
              <a:buChar char="•"/>
            </a:pPr>
            <a:r>
              <a:rPr lang="en-GB" sz="2400" dirty="0"/>
              <a:t>Privacy embedded into </a:t>
            </a:r>
            <a:r>
              <a:rPr lang="en-GB" sz="2400" dirty="0" smtClean="0"/>
              <a:t>design</a:t>
            </a:r>
          </a:p>
          <a:p>
            <a:pPr marL="812800" marR="51948" lvl="1" indent="-342900">
              <a:lnSpc>
                <a:spcPct val="150000"/>
              </a:lnSpc>
              <a:buFont typeface="Calibri" panose="020F0502020204030204" pitchFamily="34" charset="0"/>
              <a:buChar char="―"/>
            </a:pPr>
            <a:r>
              <a:rPr lang="en-GB" sz="2000" dirty="0"/>
              <a:t>Privacy should not be considered as an add-on, but should be embedded in the design and architecture of </a:t>
            </a:r>
            <a:r>
              <a:rPr lang="en-GB" sz="2000" dirty="0" smtClean="0"/>
              <a:t>software systems</a:t>
            </a:r>
            <a:endParaRPr lang="en-GB" sz="2000" dirty="0"/>
          </a:p>
          <a:p>
            <a:pPr marL="355600" marR="51948" indent="-342900">
              <a:lnSpc>
                <a:spcPct val="150000"/>
              </a:lnSpc>
              <a:buFont typeface="Arial" panose="020B0604020202020204" pitchFamily="34" charset="0"/>
              <a:buChar char="•"/>
            </a:pPr>
            <a:r>
              <a:rPr lang="en-GB" sz="2400" dirty="0"/>
              <a:t>Full functionality - positive sum, not zero-sum</a:t>
            </a:r>
            <a:r>
              <a:rPr lang="en-GB" sz="2400" dirty="0" smtClean="0"/>
              <a:t>:</a:t>
            </a:r>
          </a:p>
          <a:p>
            <a:pPr marL="812800" marR="51948" lvl="1" indent="-342900">
              <a:lnSpc>
                <a:spcPct val="150000"/>
              </a:lnSpc>
              <a:buFont typeface="Calibri" panose="020F0502020204030204" pitchFamily="34" charset="0"/>
              <a:buChar char="―"/>
            </a:pPr>
            <a:r>
              <a:rPr lang="en-GB" sz="2000" dirty="0"/>
              <a:t>Unnecessary </a:t>
            </a:r>
            <a:r>
              <a:rPr lang="en-GB" sz="2000" dirty="0" smtClean="0"/>
              <a:t>trade-offs </a:t>
            </a:r>
            <a:r>
              <a:rPr lang="en-GB" sz="2000" dirty="0"/>
              <a:t>should however be avoided (e.g. privacy vs. security or privacy vs. performance</a:t>
            </a:r>
            <a:r>
              <a:rPr lang="en-GB" sz="2000" dirty="0" smtClean="0"/>
              <a:t>)</a:t>
            </a:r>
            <a:endParaRPr lang="en-GB" sz="2000" dirty="0"/>
          </a:p>
        </p:txBody>
      </p:sp>
    </p:spTree>
    <p:extLst>
      <p:ext uri="{BB962C8B-B14F-4D97-AF65-F5344CB8AC3E}">
        <p14:creationId xmlns:p14="http://schemas.microsoft.com/office/powerpoint/2010/main" val="2533929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4"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dirty="0">
                <a:solidFill>
                  <a:srgbClr val="014358"/>
                </a:solidFill>
                <a:latin typeface="Georgia"/>
                <a:cs typeface="Georgia"/>
              </a:rPr>
              <a:t>Privacy by Design</a:t>
            </a:r>
            <a:endParaRPr lang="en-GB" sz="3500" dirty="0">
              <a:latin typeface="Georgia"/>
              <a:cs typeface="Georgia"/>
            </a:endParaRPr>
          </a:p>
        </p:txBody>
      </p:sp>
      <p:sp>
        <p:nvSpPr>
          <p:cNvPr id="7" name="object 7"/>
          <p:cNvSpPr txBox="1"/>
          <p:nvPr/>
        </p:nvSpPr>
        <p:spPr>
          <a:xfrm>
            <a:off x="8616951" y="6304613"/>
            <a:ext cx="221296" cy="211137"/>
          </a:xfrm>
          <a:prstGeom prst="rect">
            <a:avLst/>
          </a:prstGeom>
        </p:spPr>
        <p:txBody>
          <a:bodyPr wrap="square" lIns="0" tIns="0" rIns="0" bIns="0" rtlCol="0">
            <a:noAutofit/>
          </a:bodyPr>
          <a:lstStyle/>
          <a:p>
            <a:pPr marL="12700">
              <a:lnSpc>
                <a:spcPts val="1535"/>
              </a:lnSpc>
              <a:spcBef>
                <a:spcPts val="76"/>
              </a:spcBef>
            </a:pPr>
            <a:r>
              <a:rPr lang="en-GB" sz="1400" dirty="0" smtClean="0">
                <a:latin typeface="Georgia"/>
                <a:cs typeface="Georgia"/>
              </a:rPr>
              <a:t>21</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5" cstate="print"/>
            <a:stretch>
              <a:fillRect/>
            </a:stretch>
          </a:blipFill>
        </p:spPr>
        <p:txBody>
          <a:bodyPr wrap="square" lIns="0" tIns="0" rIns="0" bIns="0" rtlCol="0">
            <a:noAutofit/>
          </a:bodyPr>
          <a:lstStyle/>
          <a:p>
            <a:endParaRPr/>
          </a:p>
        </p:txBody>
      </p:sp>
      <p:sp>
        <p:nvSpPr>
          <p:cNvPr id="16" name="object 8"/>
          <p:cNvSpPr txBox="1"/>
          <p:nvPr/>
        </p:nvSpPr>
        <p:spPr>
          <a:xfrm>
            <a:off x="76200" y="1231900"/>
            <a:ext cx="9156700" cy="4572000"/>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r>
              <a:rPr lang="en-GB" sz="2400" dirty="0"/>
              <a:t>End-to-end security - full lifecycle protection</a:t>
            </a:r>
            <a:r>
              <a:rPr lang="en-GB" sz="2400" dirty="0" smtClean="0"/>
              <a:t>:</a:t>
            </a:r>
          </a:p>
          <a:p>
            <a:pPr marL="812800" marR="51948" lvl="1" indent="-342900">
              <a:lnSpc>
                <a:spcPct val="150000"/>
              </a:lnSpc>
              <a:buFont typeface="Calibri" panose="020F0502020204030204" pitchFamily="34" charset="0"/>
              <a:buChar char="―"/>
            </a:pPr>
            <a:r>
              <a:rPr lang="en-GB" sz="2000" dirty="0"/>
              <a:t>Privacy requires security throughout the entire lifecycle of the personal </a:t>
            </a:r>
            <a:r>
              <a:rPr lang="en-GB" sz="2000" dirty="0" smtClean="0"/>
              <a:t>data</a:t>
            </a:r>
            <a:endParaRPr lang="en-GB" sz="2000" dirty="0"/>
          </a:p>
          <a:p>
            <a:pPr marL="355600" marR="51948" indent="-342900">
              <a:lnSpc>
                <a:spcPct val="150000"/>
              </a:lnSpc>
              <a:buFont typeface="Arial" panose="020B0604020202020204" pitchFamily="34" charset="0"/>
              <a:buChar char="•"/>
            </a:pPr>
            <a:r>
              <a:rPr lang="en-GB" sz="2400" dirty="0"/>
              <a:t>Visibility and transparency - keep it </a:t>
            </a:r>
            <a:r>
              <a:rPr lang="en-GB" sz="2400" dirty="0" smtClean="0"/>
              <a:t>open:</a:t>
            </a:r>
          </a:p>
          <a:p>
            <a:pPr marL="812800" marR="51948" lvl="1" indent="-342900">
              <a:lnSpc>
                <a:spcPct val="150000"/>
              </a:lnSpc>
              <a:buFont typeface="Calibri" panose="020F0502020204030204" pitchFamily="34" charset="0"/>
              <a:buChar char="―"/>
            </a:pPr>
            <a:r>
              <a:rPr lang="en-GB" sz="2000" dirty="0"/>
              <a:t>Privacy objectives and promises stated by the business should be followed and systems should be operating </a:t>
            </a:r>
            <a:r>
              <a:rPr lang="en-GB" sz="2000" dirty="0" smtClean="0"/>
              <a:t>accordingly</a:t>
            </a:r>
            <a:endParaRPr lang="en-GB" sz="2000" dirty="0"/>
          </a:p>
          <a:p>
            <a:pPr marL="355600" marR="51948" indent="-342900">
              <a:lnSpc>
                <a:spcPct val="150000"/>
              </a:lnSpc>
              <a:buFont typeface="Arial" panose="020B0604020202020204" pitchFamily="34" charset="0"/>
              <a:buChar char="•"/>
            </a:pPr>
            <a:r>
              <a:rPr lang="en-GB" sz="2400" dirty="0"/>
              <a:t>Respect for user privacy - keep it user-centric</a:t>
            </a:r>
            <a:r>
              <a:rPr lang="en-GB" sz="2400" dirty="0" smtClean="0"/>
              <a:t>:</a:t>
            </a:r>
            <a:endParaRPr lang="en-GB" sz="2400" dirty="0"/>
          </a:p>
          <a:p>
            <a:pPr marL="812800" marR="51948" lvl="1" indent="-342900">
              <a:lnSpc>
                <a:spcPct val="150000"/>
              </a:lnSpc>
              <a:buFont typeface="Calibri" panose="020F0502020204030204" pitchFamily="34" charset="0"/>
              <a:buChar char="―"/>
            </a:pPr>
            <a:r>
              <a:rPr lang="en-GB" sz="2000" dirty="0"/>
              <a:t>Privacy interests of the user are most important, thus measures to empower the user should be </a:t>
            </a:r>
            <a:r>
              <a:rPr lang="en-GB" sz="2000" dirty="0" smtClean="0"/>
              <a:t>applied</a:t>
            </a:r>
            <a:endParaRPr lang="en-GB" sz="2000" dirty="0"/>
          </a:p>
        </p:txBody>
      </p:sp>
    </p:spTree>
    <p:extLst>
      <p:ext uri="{BB962C8B-B14F-4D97-AF65-F5344CB8AC3E}">
        <p14:creationId xmlns:p14="http://schemas.microsoft.com/office/powerpoint/2010/main" val="376414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txBox="1"/>
          <p:nvPr/>
        </p:nvSpPr>
        <p:spPr>
          <a:xfrm>
            <a:off x="311148" y="304800"/>
            <a:ext cx="5105402" cy="469900"/>
          </a:xfrm>
          <a:prstGeom prst="rect">
            <a:avLst/>
          </a:prstGeom>
        </p:spPr>
        <p:txBody>
          <a:bodyPr wrap="square" lIns="0" tIns="0" rIns="0" bIns="0" rtlCol="0">
            <a:noAutofit/>
          </a:bodyPr>
          <a:lstStyle/>
          <a:p>
            <a:pPr marL="12700">
              <a:lnSpc>
                <a:spcPts val="3690"/>
              </a:lnSpc>
              <a:spcBef>
                <a:spcPts val="184"/>
              </a:spcBef>
            </a:pPr>
            <a:r>
              <a:rPr lang="en-GB" sz="3500" b="1" spc="0" dirty="0" smtClean="0">
                <a:solidFill>
                  <a:srgbClr val="014358"/>
                </a:solidFill>
                <a:latin typeface="Georgia"/>
                <a:cs typeface="Georgia"/>
              </a:rPr>
              <a:t>Privacy Definitions</a:t>
            </a:r>
            <a:endParaRPr sz="3500" dirty="0">
              <a:latin typeface="Georgia"/>
              <a:cs typeface="Georgia"/>
            </a:endParaRPr>
          </a:p>
        </p:txBody>
      </p:sp>
      <p:sp>
        <p:nvSpPr>
          <p:cNvPr id="7" name="object 7"/>
          <p:cNvSpPr txBox="1"/>
          <p:nvPr/>
        </p:nvSpPr>
        <p:spPr>
          <a:xfrm>
            <a:off x="8686859" y="6304614"/>
            <a:ext cx="151387"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3</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4" cstate="print"/>
            <a:stretch>
              <a:fillRect/>
            </a:stretch>
          </a:blipFill>
        </p:spPr>
        <p:txBody>
          <a:bodyPr wrap="square" lIns="0" tIns="0" rIns="0" bIns="0" rtlCol="0">
            <a:noAutofit/>
          </a:bodyPr>
          <a:lstStyle/>
          <a:p>
            <a:endParaRP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7633" y="1003300"/>
            <a:ext cx="2035517" cy="2003377"/>
          </a:xfrm>
          <a:prstGeom prst="rect">
            <a:avLst/>
          </a:prstGeom>
        </p:spPr>
      </p:pic>
      <p:sp>
        <p:nvSpPr>
          <p:cNvPr id="16" name="object 8"/>
          <p:cNvSpPr txBox="1"/>
          <p:nvPr/>
        </p:nvSpPr>
        <p:spPr>
          <a:xfrm>
            <a:off x="387350" y="1334845"/>
            <a:ext cx="6793153" cy="3554655"/>
          </a:xfrm>
          <a:prstGeom prst="rect">
            <a:avLst/>
          </a:prstGeom>
        </p:spPr>
        <p:txBody>
          <a:bodyPr wrap="square" lIns="0" tIns="0" rIns="0" bIns="0" rtlCol="0">
            <a:noAutofit/>
          </a:bodyPr>
          <a:lstStyle/>
          <a:p>
            <a:pPr marL="355600" marR="51948" indent="-342900">
              <a:lnSpc>
                <a:spcPts val="2565"/>
              </a:lnSpc>
              <a:spcBef>
                <a:spcPts val="128"/>
              </a:spcBef>
              <a:buFont typeface="Arial" panose="020B0604020202020204" pitchFamily="34" charset="0"/>
              <a:buChar char="•"/>
            </a:pPr>
            <a:r>
              <a:rPr lang="en-GB" sz="2400" b="1" dirty="0">
                <a:solidFill>
                  <a:srgbClr val="323D42"/>
                </a:solidFill>
                <a:latin typeface="Georgia"/>
                <a:cs typeface="Georgia"/>
              </a:rPr>
              <a:t>Warren and </a:t>
            </a:r>
            <a:r>
              <a:rPr lang="en-GB" sz="2400" b="1" dirty="0" smtClean="0">
                <a:solidFill>
                  <a:srgbClr val="323D42"/>
                </a:solidFill>
                <a:latin typeface="Georgia"/>
                <a:cs typeface="Georgia"/>
              </a:rPr>
              <a:t>Brandeis:</a:t>
            </a:r>
            <a:endParaRPr lang="en-GB" sz="2400" dirty="0">
              <a:latin typeface="Georgia"/>
              <a:cs typeface="Georgia"/>
            </a:endParaRPr>
          </a:p>
          <a:p>
            <a:pPr marL="812800" marR="51948" lvl="1" indent="-342900">
              <a:lnSpc>
                <a:spcPts val="2565"/>
              </a:lnSpc>
              <a:spcBef>
                <a:spcPts val="128"/>
              </a:spcBef>
              <a:buFont typeface="Georgia" panose="02040502050405020303" pitchFamily="18" charset="0"/>
              <a:buChar char="―"/>
            </a:pPr>
            <a:r>
              <a:rPr lang="en-GB" sz="2000" i="1" dirty="0">
                <a:solidFill>
                  <a:srgbClr val="323D42"/>
                </a:solidFill>
                <a:latin typeface="Georgia"/>
                <a:cs typeface="Georgia"/>
              </a:rPr>
              <a:t>"the right to be let alone</a:t>
            </a:r>
            <a:r>
              <a:rPr lang="en-GB" sz="2000" i="1" dirty="0" smtClean="0">
                <a:solidFill>
                  <a:srgbClr val="323D42"/>
                </a:solidFill>
                <a:latin typeface="Georgia"/>
                <a:cs typeface="Georgia"/>
              </a:rPr>
              <a:t>"</a:t>
            </a:r>
            <a:endParaRPr sz="2000" i="1" dirty="0">
              <a:latin typeface="Georgia"/>
              <a:cs typeface="Georgia"/>
            </a:endParaRPr>
          </a:p>
          <a:p>
            <a:pPr marL="355600" marR="51948" indent="-342900">
              <a:lnSpc>
                <a:spcPct val="94685"/>
              </a:lnSpc>
              <a:spcBef>
                <a:spcPts val="1360"/>
              </a:spcBef>
              <a:buFont typeface="Arial" panose="020B0604020202020204" pitchFamily="34" charset="0"/>
              <a:buChar char="•"/>
            </a:pPr>
            <a:r>
              <a:rPr lang="en-GB" sz="2400" b="1" dirty="0" smtClean="0">
                <a:solidFill>
                  <a:srgbClr val="323D42"/>
                </a:solidFill>
                <a:latin typeface="Georgia"/>
                <a:cs typeface="Georgia"/>
              </a:rPr>
              <a:t>Westin:</a:t>
            </a:r>
            <a:endParaRPr lang="en-GB" sz="2400" dirty="0">
              <a:latin typeface="Georgia"/>
              <a:cs typeface="Georgia"/>
            </a:endParaRPr>
          </a:p>
          <a:p>
            <a:pPr marL="812800" marR="51948" lvl="1" indent="-342900">
              <a:lnSpc>
                <a:spcPct val="94685"/>
              </a:lnSpc>
              <a:spcBef>
                <a:spcPts val="1360"/>
              </a:spcBef>
              <a:buFont typeface="Georgia" panose="02040502050405020303" pitchFamily="18" charset="0"/>
              <a:buChar char="―"/>
            </a:pPr>
            <a:r>
              <a:rPr lang="en-GB" sz="2000" i="1" spc="0" dirty="0" smtClean="0">
                <a:solidFill>
                  <a:srgbClr val="323D42"/>
                </a:solidFill>
                <a:latin typeface="Georgia"/>
                <a:cs typeface="Georgia"/>
              </a:rPr>
              <a:t>“</a:t>
            </a:r>
            <a:r>
              <a:rPr lang="en-GB" sz="2000" i="1" dirty="0" smtClean="0">
                <a:solidFill>
                  <a:srgbClr val="323D42"/>
                </a:solidFill>
                <a:latin typeface="Georgia"/>
                <a:cs typeface="Georgia"/>
              </a:rPr>
              <a:t>the </a:t>
            </a:r>
            <a:r>
              <a:rPr lang="en-GB" sz="2000" i="1" dirty="0">
                <a:solidFill>
                  <a:srgbClr val="323D42"/>
                </a:solidFill>
                <a:latin typeface="Georgia"/>
                <a:cs typeface="Georgia"/>
              </a:rPr>
              <a:t>right of the individual to decide what information about himself should be communicated to others and under what </a:t>
            </a:r>
            <a:r>
              <a:rPr lang="en-GB" sz="2000" i="1" dirty="0" smtClean="0">
                <a:solidFill>
                  <a:srgbClr val="323D42"/>
                </a:solidFill>
                <a:latin typeface="Georgia"/>
                <a:cs typeface="Georgia"/>
              </a:rPr>
              <a:t>circumstances”</a:t>
            </a:r>
          </a:p>
          <a:p>
            <a:pPr marL="355600" marR="51948" indent="-342900">
              <a:lnSpc>
                <a:spcPts val="2565"/>
              </a:lnSpc>
              <a:spcBef>
                <a:spcPts val="1360"/>
              </a:spcBef>
              <a:buFont typeface="Arial" panose="020B0604020202020204" pitchFamily="34" charset="0"/>
              <a:buChar char="•"/>
            </a:pPr>
            <a:r>
              <a:rPr lang="en-GB" sz="2400" b="1" dirty="0" err="1" smtClean="0">
                <a:solidFill>
                  <a:srgbClr val="323D42"/>
                </a:solidFill>
                <a:latin typeface="Georgia"/>
                <a:cs typeface="Georgia"/>
              </a:rPr>
              <a:t>Agre</a:t>
            </a:r>
            <a:r>
              <a:rPr lang="en-GB" sz="2400" b="1" dirty="0" smtClean="0">
                <a:solidFill>
                  <a:srgbClr val="323D42"/>
                </a:solidFill>
                <a:latin typeface="Georgia"/>
                <a:cs typeface="Georgia"/>
              </a:rPr>
              <a:t>:</a:t>
            </a:r>
            <a:endParaRPr lang="en-GB" sz="2400" dirty="0">
              <a:latin typeface="Georgia"/>
              <a:cs typeface="Georgia"/>
            </a:endParaRPr>
          </a:p>
          <a:p>
            <a:pPr marL="812800" marR="51948" lvl="1" indent="-342900">
              <a:lnSpc>
                <a:spcPts val="2565"/>
              </a:lnSpc>
              <a:spcBef>
                <a:spcPts val="128"/>
              </a:spcBef>
              <a:buFont typeface="Georgia" panose="02040502050405020303" pitchFamily="18" charset="0"/>
              <a:buChar char="―"/>
            </a:pPr>
            <a:r>
              <a:rPr lang="en-GB" sz="2000" i="1" dirty="0">
                <a:solidFill>
                  <a:srgbClr val="323D42"/>
                </a:solidFill>
                <a:latin typeface="Georgia"/>
                <a:cs typeface="Georgia"/>
              </a:rPr>
              <a:t>"freedom from unreasonable constraints on the construction of one’s own </a:t>
            </a:r>
            <a:r>
              <a:rPr lang="en-GB" sz="2000" i="1" dirty="0" smtClean="0">
                <a:solidFill>
                  <a:srgbClr val="323D42"/>
                </a:solidFill>
                <a:latin typeface="Georgia"/>
                <a:cs typeface="Georgia"/>
              </a:rPr>
              <a:t>identity"</a:t>
            </a:r>
            <a:endParaRPr lang="en-GB" sz="2000" i="1" dirty="0">
              <a:latin typeface="Georgia"/>
              <a:cs typeface="Georgia"/>
            </a:endParaRPr>
          </a:p>
        </p:txBody>
      </p:sp>
    </p:spTree>
    <p:extLst>
      <p:ext uri="{BB962C8B-B14F-4D97-AF65-F5344CB8AC3E}">
        <p14:creationId xmlns:p14="http://schemas.microsoft.com/office/powerpoint/2010/main" val="265626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spc="0" dirty="0" smtClean="0">
                <a:solidFill>
                  <a:srgbClr val="014358"/>
                </a:solidFill>
                <a:latin typeface="Georgia"/>
                <a:cs typeface="Georgia"/>
              </a:rPr>
              <a:t>Privacy </a:t>
            </a:r>
            <a:r>
              <a:rPr lang="en-GB" sz="3500" b="1" dirty="0">
                <a:solidFill>
                  <a:srgbClr val="014358"/>
                </a:solidFill>
                <a:latin typeface="Georgia"/>
                <a:cs typeface="Georgia"/>
              </a:rPr>
              <a:t>vocabularies</a:t>
            </a:r>
            <a:endParaRPr sz="3500" dirty="0">
              <a:latin typeface="Georgia"/>
              <a:cs typeface="Georgia"/>
            </a:endParaRPr>
          </a:p>
        </p:txBody>
      </p:sp>
      <p:sp>
        <p:nvSpPr>
          <p:cNvPr id="7" name="object 7"/>
          <p:cNvSpPr txBox="1"/>
          <p:nvPr/>
        </p:nvSpPr>
        <p:spPr>
          <a:xfrm>
            <a:off x="8686859" y="6304614"/>
            <a:ext cx="151387"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4</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4" cstate="print"/>
            <a:stretch>
              <a:fillRect/>
            </a:stretch>
          </a:blipFill>
        </p:spPr>
        <p:txBody>
          <a:bodyPr wrap="square" lIns="0" tIns="0" rIns="0" bIns="0" rtlCol="0">
            <a:noAutofit/>
          </a:bodyPr>
          <a:lstStyle/>
          <a:p>
            <a:endParaRPr/>
          </a:p>
        </p:txBody>
      </p:sp>
      <p:sp>
        <p:nvSpPr>
          <p:cNvPr id="16" name="object 8"/>
          <p:cNvSpPr txBox="1"/>
          <p:nvPr/>
        </p:nvSpPr>
        <p:spPr>
          <a:xfrm>
            <a:off x="207654" y="1231900"/>
            <a:ext cx="8686800" cy="4114800"/>
          </a:xfrm>
          <a:prstGeom prst="rect">
            <a:avLst/>
          </a:prstGeom>
        </p:spPr>
        <p:txBody>
          <a:bodyPr wrap="square" lIns="0" tIns="0" rIns="0" bIns="0" rtlCol="0">
            <a:noAutofit/>
          </a:bodyPr>
          <a:lstStyle/>
          <a:p>
            <a:pPr marL="355600" marR="51948" indent="-342900">
              <a:buFont typeface="Arial" panose="020B0604020202020204" pitchFamily="34" charset="0"/>
              <a:buChar char="•"/>
            </a:pPr>
            <a:r>
              <a:rPr lang="en-GB" sz="2400" b="1" dirty="0">
                <a:solidFill>
                  <a:srgbClr val="323D42"/>
                </a:solidFill>
                <a:latin typeface="Georgia"/>
                <a:cs typeface="Georgia"/>
              </a:rPr>
              <a:t>Personal Identifiable Information (PII) </a:t>
            </a:r>
            <a:r>
              <a:rPr lang="en-GB" sz="2400" b="1" dirty="0" smtClean="0">
                <a:solidFill>
                  <a:srgbClr val="323D42"/>
                </a:solidFill>
                <a:latin typeface="Georgia"/>
                <a:cs typeface="Georgia"/>
              </a:rPr>
              <a:t>:</a:t>
            </a:r>
            <a:endParaRPr lang="en-GB" sz="2400" dirty="0">
              <a:latin typeface="Georgia"/>
              <a:cs typeface="Georgia"/>
            </a:endParaRPr>
          </a:p>
          <a:p>
            <a:pPr marL="812800" marR="51948" lvl="1" indent="-342900">
              <a:buFont typeface="Georgia" panose="02040502050405020303" pitchFamily="18" charset="0"/>
              <a:buChar char="―"/>
            </a:pPr>
            <a:r>
              <a:rPr lang="en-GB" sz="2000" i="1" dirty="0">
                <a:solidFill>
                  <a:srgbClr val="323D42"/>
                </a:solidFill>
                <a:latin typeface="Georgia"/>
                <a:cs typeface="Georgia"/>
              </a:rPr>
              <a:t>Information which can be linked back to an individual </a:t>
            </a:r>
            <a:r>
              <a:rPr lang="en-GB" sz="2000" i="1" dirty="0" smtClean="0">
                <a:solidFill>
                  <a:srgbClr val="323D42"/>
                </a:solidFill>
                <a:latin typeface="Georgia"/>
                <a:cs typeface="Georgia"/>
              </a:rPr>
              <a:t> (name, age, email, phone, other identifiers, etc.)</a:t>
            </a:r>
          </a:p>
          <a:p>
            <a:pPr marL="812800" marR="51948" lvl="1" indent="-342900">
              <a:buFont typeface="Georgia" panose="02040502050405020303" pitchFamily="18" charset="0"/>
              <a:buChar char="―"/>
            </a:pPr>
            <a:r>
              <a:rPr lang="en-GB" sz="2000" i="1" dirty="0" smtClean="0">
                <a:solidFill>
                  <a:srgbClr val="323D42"/>
                </a:solidFill>
                <a:latin typeface="Georgia"/>
                <a:cs typeface="Georgia"/>
              </a:rPr>
              <a:t>a.k.a.: Personal Data</a:t>
            </a:r>
            <a:endParaRPr sz="2000" i="1" dirty="0">
              <a:latin typeface="Georgia"/>
              <a:cs typeface="Georgia"/>
            </a:endParaRPr>
          </a:p>
          <a:p>
            <a:pPr marL="355600" marR="51948" indent="-342900">
              <a:buFont typeface="Arial" panose="020B0604020202020204" pitchFamily="34" charset="0"/>
              <a:buChar char="•"/>
            </a:pPr>
            <a:r>
              <a:rPr lang="en-GB" sz="2400" b="1" dirty="0" smtClean="0">
                <a:solidFill>
                  <a:srgbClr val="323D42"/>
                </a:solidFill>
                <a:latin typeface="Georgia"/>
                <a:cs typeface="Georgia"/>
              </a:rPr>
              <a:t>Data subject:</a:t>
            </a:r>
            <a:endParaRPr lang="en-GB" sz="2400" dirty="0">
              <a:latin typeface="Georgia"/>
              <a:cs typeface="Georgia"/>
            </a:endParaRPr>
          </a:p>
          <a:p>
            <a:pPr marL="812800" marR="51948" lvl="1" indent="-342900">
              <a:buFont typeface="Georgia" panose="02040502050405020303" pitchFamily="18" charset="0"/>
              <a:buChar char="―"/>
            </a:pPr>
            <a:r>
              <a:rPr lang="en-GB" sz="2000" i="1" dirty="0">
                <a:solidFill>
                  <a:srgbClr val="323D42"/>
                </a:solidFill>
                <a:latin typeface="Georgia"/>
                <a:cs typeface="Georgia"/>
              </a:rPr>
              <a:t>Individual that is linked to the PII</a:t>
            </a:r>
            <a:endParaRPr lang="en-GB" sz="2000" i="1" dirty="0" smtClean="0">
              <a:solidFill>
                <a:srgbClr val="323D42"/>
              </a:solidFill>
              <a:latin typeface="Georgia"/>
              <a:cs typeface="Georgia"/>
            </a:endParaRPr>
          </a:p>
          <a:p>
            <a:pPr marL="355600" marR="51948" indent="-342900">
              <a:buFont typeface="Arial" panose="020B0604020202020204" pitchFamily="34" charset="0"/>
              <a:buChar char="•"/>
            </a:pPr>
            <a:r>
              <a:rPr lang="en-GB" sz="2400" b="1" dirty="0">
                <a:solidFill>
                  <a:srgbClr val="323D42"/>
                </a:solidFill>
                <a:latin typeface="Georgia"/>
                <a:cs typeface="Georgia"/>
              </a:rPr>
              <a:t>Data </a:t>
            </a:r>
            <a:r>
              <a:rPr lang="en-GB" sz="2400" b="1" dirty="0" smtClean="0">
                <a:solidFill>
                  <a:srgbClr val="323D42"/>
                </a:solidFill>
                <a:latin typeface="Georgia"/>
                <a:cs typeface="Georgia"/>
              </a:rPr>
              <a:t>controller:</a:t>
            </a:r>
            <a:endParaRPr lang="en-GB" sz="2400" dirty="0">
              <a:latin typeface="Georgia"/>
              <a:cs typeface="Georgia"/>
            </a:endParaRPr>
          </a:p>
          <a:p>
            <a:pPr marL="812800" marR="51948" lvl="1" indent="-342900">
              <a:buFont typeface="Georgia" panose="02040502050405020303" pitchFamily="18" charset="0"/>
              <a:buChar char="―"/>
            </a:pPr>
            <a:r>
              <a:rPr lang="en-GB" sz="2000" i="1" dirty="0" smtClean="0">
                <a:solidFill>
                  <a:srgbClr val="323D42"/>
                </a:solidFill>
                <a:latin typeface="Georgia"/>
                <a:cs typeface="Georgia"/>
              </a:rPr>
              <a:t>To whom the PII is released</a:t>
            </a:r>
            <a:endParaRPr lang="en-GB" sz="2400" b="1" dirty="0" smtClean="0">
              <a:solidFill>
                <a:srgbClr val="323D42"/>
              </a:solidFill>
              <a:latin typeface="Georgia"/>
              <a:cs typeface="Georgia"/>
            </a:endParaRPr>
          </a:p>
          <a:p>
            <a:pPr marL="355600" marR="51948" indent="-342900">
              <a:buFont typeface="Arial" panose="020B0604020202020204" pitchFamily="34" charset="0"/>
              <a:buChar char="•"/>
            </a:pPr>
            <a:r>
              <a:rPr lang="en-GB" sz="2400" b="1" dirty="0" smtClean="0">
                <a:solidFill>
                  <a:srgbClr val="323D42"/>
                </a:solidFill>
                <a:latin typeface="Georgia"/>
                <a:cs typeface="Georgia"/>
              </a:rPr>
              <a:t>Item </a:t>
            </a:r>
            <a:r>
              <a:rPr lang="en-GB" sz="2400" b="1" dirty="0">
                <a:solidFill>
                  <a:srgbClr val="323D42"/>
                </a:solidFill>
                <a:latin typeface="Georgia"/>
                <a:cs typeface="Georgia"/>
              </a:rPr>
              <a:t>of Interest (IOI</a:t>
            </a:r>
            <a:r>
              <a:rPr lang="en-GB" sz="2400" b="1" dirty="0" smtClean="0">
                <a:solidFill>
                  <a:srgbClr val="323D42"/>
                </a:solidFill>
                <a:latin typeface="Georgia"/>
                <a:cs typeface="Georgia"/>
              </a:rPr>
              <a:t>):</a:t>
            </a:r>
            <a:endParaRPr lang="en-GB" sz="2400" dirty="0">
              <a:latin typeface="Georgia"/>
              <a:cs typeface="Georgia"/>
            </a:endParaRPr>
          </a:p>
          <a:p>
            <a:pPr marL="812800" marR="51948" lvl="1" indent="-342900">
              <a:buFont typeface="Georgia" panose="02040502050405020303" pitchFamily="18" charset="0"/>
              <a:buChar char="―"/>
            </a:pPr>
            <a:r>
              <a:rPr lang="en-GB" sz="2000" i="1" dirty="0">
                <a:solidFill>
                  <a:srgbClr val="323D42"/>
                </a:solidFill>
                <a:latin typeface="Georgia"/>
                <a:cs typeface="Georgia"/>
              </a:rPr>
              <a:t>information related to an individual (e.g. subjects, messages, actions, etc</a:t>
            </a:r>
            <a:r>
              <a:rPr lang="en-GB" sz="2000" i="1" dirty="0" smtClean="0">
                <a:solidFill>
                  <a:srgbClr val="323D42"/>
                </a:solidFill>
                <a:latin typeface="Georgia"/>
                <a:cs typeface="Georgia"/>
              </a:rPr>
              <a:t>.)</a:t>
            </a:r>
          </a:p>
          <a:p>
            <a:pPr marL="355600" marR="51948" indent="-342900">
              <a:buFont typeface="Arial" panose="020B0604020202020204" pitchFamily="34" charset="0"/>
              <a:buChar char="•"/>
            </a:pPr>
            <a:r>
              <a:rPr lang="en-GB" sz="2400" b="1" dirty="0" smtClean="0">
                <a:solidFill>
                  <a:srgbClr val="323D42"/>
                </a:solidFill>
                <a:latin typeface="Georgia"/>
                <a:cs typeface="Georgia"/>
              </a:rPr>
              <a:t>Hard privacy (data minimisation):</a:t>
            </a:r>
            <a:endParaRPr lang="en-GB" sz="2400" dirty="0">
              <a:latin typeface="Georgia"/>
              <a:cs typeface="Georgia"/>
            </a:endParaRPr>
          </a:p>
          <a:p>
            <a:pPr marL="812800" marR="51948" lvl="1" indent="-342900">
              <a:buFont typeface="Georgia" panose="02040502050405020303" pitchFamily="18" charset="0"/>
              <a:buChar char="―"/>
            </a:pPr>
            <a:r>
              <a:rPr lang="en-GB" sz="2000" i="1" dirty="0" smtClean="0">
                <a:solidFill>
                  <a:srgbClr val="323D42"/>
                </a:solidFill>
                <a:latin typeface="Georgia"/>
                <a:cs typeface="Georgia"/>
              </a:rPr>
              <a:t>releasing less information</a:t>
            </a:r>
          </a:p>
          <a:p>
            <a:pPr marL="355600" marR="51948" indent="-342900">
              <a:buFont typeface="Arial" panose="020B0604020202020204" pitchFamily="34" charset="0"/>
              <a:buChar char="•"/>
            </a:pPr>
            <a:r>
              <a:rPr lang="en-GB" sz="2400" b="1" dirty="0" smtClean="0">
                <a:solidFill>
                  <a:srgbClr val="323D42"/>
                </a:solidFill>
                <a:latin typeface="Georgia"/>
                <a:cs typeface="Georgia"/>
              </a:rPr>
              <a:t>Soft </a:t>
            </a:r>
            <a:r>
              <a:rPr lang="en-GB" sz="2400" b="1" dirty="0">
                <a:solidFill>
                  <a:srgbClr val="323D42"/>
                </a:solidFill>
                <a:latin typeface="Georgia"/>
                <a:cs typeface="Georgia"/>
              </a:rPr>
              <a:t>privacy </a:t>
            </a:r>
            <a:r>
              <a:rPr lang="en-GB" sz="2400" b="1" dirty="0">
                <a:solidFill>
                  <a:srgbClr val="323D42"/>
                </a:solidFill>
                <a:latin typeface="Georgia"/>
                <a:cs typeface="Georgia"/>
              </a:rPr>
              <a:t>(</a:t>
            </a:r>
            <a:r>
              <a:rPr lang="en-GB" sz="2400" b="1" dirty="0" smtClean="0">
                <a:solidFill>
                  <a:srgbClr val="323D42"/>
                </a:solidFill>
                <a:latin typeface="Georgia"/>
                <a:cs typeface="Georgia"/>
              </a:rPr>
              <a:t>data release):</a:t>
            </a:r>
            <a:endParaRPr lang="en-GB" sz="2400" dirty="0">
              <a:latin typeface="Georgia"/>
              <a:cs typeface="Georgia"/>
            </a:endParaRPr>
          </a:p>
          <a:p>
            <a:pPr marL="812800" marR="51948" lvl="1" indent="-342900">
              <a:buFont typeface="Georgia" panose="02040502050405020303" pitchFamily="18" charset="0"/>
              <a:buChar char="―"/>
            </a:pPr>
            <a:r>
              <a:rPr lang="en-GB" sz="2000" i="1" dirty="0" smtClean="0">
                <a:solidFill>
                  <a:srgbClr val="323D42"/>
                </a:solidFill>
                <a:latin typeface="Georgia"/>
                <a:cs typeface="Georgia"/>
              </a:rPr>
              <a:t>considers post-release scenarios</a:t>
            </a:r>
            <a:endParaRPr lang="en-GB" sz="2000" i="1" dirty="0">
              <a:latin typeface="Georgia"/>
              <a:cs typeface="Georgia"/>
            </a:endParaRPr>
          </a:p>
        </p:txBody>
      </p:sp>
    </p:spTree>
    <p:extLst>
      <p:ext uri="{BB962C8B-B14F-4D97-AF65-F5344CB8AC3E}">
        <p14:creationId xmlns:p14="http://schemas.microsoft.com/office/powerpoint/2010/main" val="351347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dirty="0">
                <a:solidFill>
                  <a:srgbClr val="014358"/>
                </a:solidFill>
                <a:latin typeface="Georgia"/>
                <a:cs typeface="Georgia"/>
              </a:rPr>
              <a:t>Unlinkability</a:t>
            </a:r>
            <a:endParaRPr lang="en-GB" sz="3500" dirty="0">
              <a:latin typeface="Georgia"/>
              <a:cs typeface="Georgia"/>
            </a:endParaRPr>
          </a:p>
        </p:txBody>
      </p:sp>
      <p:sp>
        <p:nvSpPr>
          <p:cNvPr id="7" name="object 7"/>
          <p:cNvSpPr txBox="1"/>
          <p:nvPr/>
        </p:nvSpPr>
        <p:spPr>
          <a:xfrm>
            <a:off x="8686859" y="6304614"/>
            <a:ext cx="151387" cy="203200"/>
          </a:xfrm>
          <a:prstGeom prst="rect">
            <a:avLst/>
          </a:prstGeom>
        </p:spPr>
        <p:txBody>
          <a:bodyPr wrap="square" lIns="0" tIns="0" rIns="0" bIns="0" rtlCol="0">
            <a:noAutofit/>
          </a:bodyPr>
          <a:lstStyle/>
          <a:p>
            <a:pPr marL="12700">
              <a:lnSpc>
                <a:spcPts val="1535"/>
              </a:lnSpc>
              <a:spcBef>
                <a:spcPts val="76"/>
              </a:spcBef>
            </a:pPr>
            <a:r>
              <a:rPr lang="en-GB" sz="1400" dirty="0">
                <a:solidFill>
                  <a:srgbClr val="323D42"/>
                </a:solidFill>
                <a:latin typeface="Georgia"/>
                <a:cs typeface="Georgia"/>
              </a:rPr>
              <a:t>5</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4" cstate="print"/>
            <a:stretch>
              <a:fillRect/>
            </a:stretch>
          </a:blipFill>
        </p:spPr>
        <p:txBody>
          <a:bodyPr wrap="square" lIns="0" tIns="0" rIns="0" bIns="0" rtlCol="0">
            <a:noAutofit/>
          </a:bodyPr>
          <a:lstStyle/>
          <a:p>
            <a:endParaRPr/>
          </a:p>
        </p:txBody>
      </p:sp>
      <p:sp>
        <p:nvSpPr>
          <p:cNvPr id="16" name="object 8"/>
          <p:cNvSpPr txBox="1"/>
          <p:nvPr/>
        </p:nvSpPr>
        <p:spPr>
          <a:xfrm>
            <a:off x="207654" y="1231900"/>
            <a:ext cx="8686800" cy="540905"/>
          </a:xfrm>
          <a:prstGeom prst="rect">
            <a:avLst/>
          </a:prstGeom>
        </p:spPr>
        <p:txBody>
          <a:bodyPr wrap="square" lIns="0" tIns="0" rIns="0" bIns="0" rtlCol="0">
            <a:noAutofit/>
          </a:bodyPr>
          <a:lstStyle/>
          <a:p>
            <a:pPr marL="355600" marR="51948" indent="-342900">
              <a:buFont typeface="Arial" panose="020B0604020202020204" pitchFamily="34" charset="0"/>
              <a:buChar char="•"/>
            </a:pPr>
            <a:r>
              <a:rPr lang="en-GB" sz="2400" dirty="0" smtClean="0">
                <a:solidFill>
                  <a:srgbClr val="323D42"/>
                </a:solidFill>
                <a:latin typeface="Georgia"/>
                <a:cs typeface="Georgia"/>
              </a:rPr>
              <a:t>Definition </a:t>
            </a:r>
            <a:r>
              <a:rPr lang="en-GB" sz="2400" dirty="0">
                <a:solidFill>
                  <a:srgbClr val="323D42"/>
                </a:solidFill>
                <a:latin typeface="Georgia"/>
                <a:cs typeface="Georgia"/>
              </a:rPr>
              <a:t>by </a:t>
            </a:r>
            <a:r>
              <a:rPr lang="en-GB" sz="2400" dirty="0" smtClean="0">
                <a:solidFill>
                  <a:srgbClr val="323D42"/>
                </a:solidFill>
                <a:latin typeface="Georgia"/>
                <a:cs typeface="Georgia"/>
              </a:rPr>
              <a:t>Pfitzmann </a:t>
            </a:r>
            <a:r>
              <a:rPr lang="en-GB" sz="2400" dirty="0">
                <a:solidFill>
                  <a:srgbClr val="323D42"/>
                </a:solidFill>
                <a:latin typeface="Georgia"/>
                <a:cs typeface="Georgia"/>
              </a:rPr>
              <a:t>and </a:t>
            </a:r>
            <a:r>
              <a:rPr lang="en-GB" sz="2400" dirty="0" smtClean="0">
                <a:solidFill>
                  <a:srgbClr val="323D42"/>
                </a:solidFill>
                <a:latin typeface="Georgia"/>
                <a:cs typeface="Georgia"/>
              </a:rPr>
              <a:t>Hansen:</a:t>
            </a:r>
          </a:p>
        </p:txBody>
      </p:sp>
      <p:sp>
        <p:nvSpPr>
          <p:cNvPr id="11" name="object 8"/>
          <p:cNvSpPr txBox="1"/>
          <p:nvPr/>
        </p:nvSpPr>
        <p:spPr>
          <a:xfrm>
            <a:off x="316361" y="2113873"/>
            <a:ext cx="8845552" cy="2851827"/>
          </a:xfrm>
          <a:prstGeom prst="rect">
            <a:avLst/>
          </a:prstGeom>
        </p:spPr>
        <p:txBody>
          <a:bodyPr wrap="square" lIns="0" tIns="0" rIns="0" bIns="0" rtlCol="0">
            <a:noAutofit/>
          </a:bodyPr>
          <a:lstStyle/>
          <a:p>
            <a:pPr marL="12700" marR="51948">
              <a:lnSpc>
                <a:spcPct val="150000"/>
              </a:lnSpc>
              <a:spcBef>
                <a:spcPts val="128"/>
              </a:spcBef>
            </a:pPr>
            <a:r>
              <a:rPr lang="en-GB" sz="2400" dirty="0" smtClean="0"/>
              <a:t>“</a:t>
            </a:r>
            <a:r>
              <a:rPr lang="en-GB" sz="2400" i="1" dirty="0" smtClean="0"/>
              <a:t>Unlinkability </a:t>
            </a:r>
            <a:r>
              <a:rPr lang="en-GB" sz="2400" i="1" dirty="0"/>
              <a:t>of two or more items of interest (IOIs, e.g. , subjects, messages, actions, etc.) from an attacker’s perspective means that within the system (comprising these and possibly other items), the attacker cannot </a:t>
            </a:r>
            <a:r>
              <a:rPr lang="en-GB" sz="2400" i="1" dirty="0" smtClean="0"/>
              <a:t>sufficiently </a:t>
            </a:r>
            <a:r>
              <a:rPr lang="en-GB" sz="2400" i="1" dirty="0"/>
              <a:t>distinguish whether </a:t>
            </a:r>
            <a:r>
              <a:rPr lang="en-GB" sz="2400" i="1" dirty="0" smtClean="0"/>
              <a:t>these </a:t>
            </a:r>
            <a:r>
              <a:rPr lang="en-GB" sz="2400" i="1" dirty="0"/>
              <a:t>IOIs are related or not</a:t>
            </a:r>
            <a:r>
              <a:rPr lang="en-GB" sz="2400" i="1" dirty="0" smtClean="0"/>
              <a:t>.”</a:t>
            </a:r>
            <a:endParaRPr sz="2400" baseline="30000" dirty="0">
              <a:latin typeface="Georgia"/>
              <a:cs typeface="Georgia"/>
            </a:endParaRPr>
          </a:p>
        </p:txBody>
      </p:sp>
    </p:spTree>
    <p:extLst>
      <p:ext uri="{BB962C8B-B14F-4D97-AF65-F5344CB8AC3E}">
        <p14:creationId xmlns:p14="http://schemas.microsoft.com/office/powerpoint/2010/main" val="315409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spc="0" dirty="0" smtClean="0">
                <a:solidFill>
                  <a:srgbClr val="014358"/>
                </a:solidFill>
                <a:latin typeface="Georgia"/>
                <a:cs typeface="Georgia"/>
              </a:rPr>
              <a:t>Unlinkability</a:t>
            </a:r>
            <a:endParaRPr sz="3500" dirty="0">
              <a:latin typeface="Georgia"/>
              <a:cs typeface="Georgia"/>
            </a:endParaRPr>
          </a:p>
        </p:txBody>
      </p:sp>
      <p:sp>
        <p:nvSpPr>
          <p:cNvPr id="7" name="object 7"/>
          <p:cNvSpPr txBox="1"/>
          <p:nvPr/>
        </p:nvSpPr>
        <p:spPr>
          <a:xfrm>
            <a:off x="8686859" y="6304614"/>
            <a:ext cx="151387" cy="203200"/>
          </a:xfrm>
          <a:prstGeom prst="rect">
            <a:avLst/>
          </a:prstGeom>
        </p:spPr>
        <p:txBody>
          <a:bodyPr wrap="square" lIns="0" tIns="0" rIns="0" bIns="0" rtlCol="0">
            <a:noAutofit/>
          </a:bodyPr>
          <a:lstStyle/>
          <a:p>
            <a:pPr marL="12700">
              <a:lnSpc>
                <a:spcPts val="1535"/>
              </a:lnSpc>
              <a:spcBef>
                <a:spcPts val="76"/>
              </a:spcBef>
            </a:pPr>
            <a:r>
              <a:rPr lang="en-GB" sz="1400" dirty="0" smtClean="0">
                <a:latin typeface="Georgia"/>
                <a:cs typeface="Georgia"/>
              </a:rPr>
              <a:t>6</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4" cstate="print"/>
            <a:stretch>
              <a:fillRect/>
            </a:stretch>
          </a:blipFill>
        </p:spPr>
        <p:txBody>
          <a:bodyPr wrap="square" lIns="0" tIns="0" rIns="0" bIns="0" rtlCol="0">
            <a:noAutofit/>
          </a:bodyPr>
          <a:lstStyle/>
          <a:p>
            <a:endParaRPr/>
          </a:p>
        </p:txBody>
      </p:sp>
      <p:sp>
        <p:nvSpPr>
          <p:cNvPr id="16" name="object 8"/>
          <p:cNvSpPr txBox="1"/>
          <p:nvPr/>
        </p:nvSpPr>
        <p:spPr>
          <a:xfrm>
            <a:off x="207654" y="1231900"/>
            <a:ext cx="8686800" cy="4495800"/>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Not being able to distinguish whether 2 IOIs are </a:t>
            </a:r>
            <a:r>
              <a:rPr lang="en-GB" sz="2400" dirty="0" smtClean="0">
                <a:solidFill>
                  <a:srgbClr val="323D42"/>
                </a:solidFill>
                <a:latin typeface="Georgia"/>
                <a:cs typeface="Georgia"/>
              </a:rPr>
              <a:t>related</a:t>
            </a:r>
          </a:p>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hiding the link between two or more actions, identities, and pieces of information</a:t>
            </a:r>
            <a:r>
              <a:rPr lang="en-GB" sz="2400" dirty="0" smtClean="0">
                <a:solidFill>
                  <a:srgbClr val="323D42"/>
                </a:solidFill>
                <a:latin typeface="Georgia"/>
                <a:cs typeface="Georgia"/>
              </a:rPr>
              <a:t>.</a:t>
            </a: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Examples:</a:t>
            </a:r>
          </a:p>
          <a:p>
            <a:pPr marL="812800" marR="51948" lvl="1" indent="-342900">
              <a:buFont typeface="Georgia" panose="02040502050405020303" pitchFamily="18" charset="0"/>
              <a:buChar char="―"/>
            </a:pPr>
            <a:r>
              <a:rPr lang="en-GB" sz="2000" dirty="0">
                <a:solidFill>
                  <a:srgbClr val="323D42"/>
                </a:solidFill>
                <a:latin typeface="Georgia"/>
                <a:cs typeface="Georgia"/>
              </a:rPr>
              <a:t>unlinkability between two anonymous messages sent by the same </a:t>
            </a:r>
            <a:r>
              <a:rPr lang="en-GB" sz="2000" dirty="0" smtClean="0">
                <a:solidFill>
                  <a:srgbClr val="323D42"/>
                </a:solidFill>
                <a:latin typeface="Georgia"/>
                <a:cs typeface="Georgia"/>
              </a:rPr>
              <a:t>person</a:t>
            </a:r>
          </a:p>
          <a:p>
            <a:pPr marL="812800" marR="51948" lvl="1" indent="-342900">
              <a:buFont typeface="Georgia" panose="02040502050405020303" pitchFamily="18" charset="0"/>
              <a:buChar char="―"/>
            </a:pPr>
            <a:r>
              <a:rPr lang="en-GB" sz="2000" dirty="0">
                <a:solidFill>
                  <a:srgbClr val="323D42"/>
                </a:solidFill>
                <a:latin typeface="Georgia"/>
                <a:cs typeface="Georgia"/>
              </a:rPr>
              <a:t>u</a:t>
            </a:r>
            <a:r>
              <a:rPr lang="en-GB" sz="2000" dirty="0" smtClean="0">
                <a:solidFill>
                  <a:srgbClr val="323D42"/>
                </a:solidFill>
                <a:latin typeface="Georgia"/>
                <a:cs typeface="Georgia"/>
              </a:rPr>
              <a:t>nlinkability between two </a:t>
            </a:r>
            <a:r>
              <a:rPr lang="en-GB" sz="2000" dirty="0">
                <a:solidFill>
                  <a:srgbClr val="323D42"/>
                </a:solidFill>
                <a:latin typeface="Georgia"/>
                <a:cs typeface="Georgia"/>
              </a:rPr>
              <a:t>web page visits by the same </a:t>
            </a:r>
            <a:r>
              <a:rPr lang="en-GB" sz="2000" dirty="0" smtClean="0">
                <a:solidFill>
                  <a:srgbClr val="323D42"/>
                </a:solidFill>
                <a:latin typeface="Georgia"/>
                <a:cs typeface="Georgia"/>
              </a:rPr>
              <a:t>user,</a:t>
            </a:r>
          </a:p>
          <a:p>
            <a:pPr marL="812800" marR="51948" lvl="1" indent="-342900">
              <a:buFont typeface="Georgia" panose="02040502050405020303" pitchFamily="18" charset="0"/>
              <a:buChar char="―"/>
            </a:pPr>
            <a:r>
              <a:rPr lang="en-GB" sz="2000" dirty="0">
                <a:solidFill>
                  <a:srgbClr val="323D42"/>
                </a:solidFill>
                <a:latin typeface="Georgia"/>
                <a:cs typeface="Georgia"/>
              </a:rPr>
              <a:t>unlinkability between </a:t>
            </a:r>
            <a:r>
              <a:rPr lang="en-GB" sz="2000" dirty="0" smtClean="0">
                <a:solidFill>
                  <a:srgbClr val="323D42"/>
                </a:solidFill>
                <a:latin typeface="Georgia"/>
                <a:cs typeface="Georgia"/>
              </a:rPr>
              <a:t>entries </a:t>
            </a:r>
            <a:r>
              <a:rPr lang="en-GB" sz="2000" dirty="0">
                <a:solidFill>
                  <a:srgbClr val="323D42"/>
                </a:solidFill>
                <a:latin typeface="Georgia"/>
                <a:cs typeface="Georgia"/>
              </a:rPr>
              <a:t>in two databases related to the same person, </a:t>
            </a:r>
            <a:r>
              <a:rPr lang="en-GB" sz="2000" dirty="0" smtClean="0">
                <a:solidFill>
                  <a:srgbClr val="323D42"/>
                </a:solidFill>
                <a:latin typeface="Georgia"/>
                <a:cs typeface="Georgia"/>
              </a:rPr>
              <a:t>or</a:t>
            </a:r>
          </a:p>
          <a:p>
            <a:pPr marL="812800" marR="51948" lvl="1" indent="-342900">
              <a:buFont typeface="Georgia" panose="02040502050405020303" pitchFamily="18" charset="0"/>
              <a:buChar char="―"/>
            </a:pPr>
            <a:r>
              <a:rPr lang="en-GB" sz="2000" dirty="0">
                <a:solidFill>
                  <a:srgbClr val="323D42"/>
                </a:solidFill>
                <a:latin typeface="Georgia"/>
                <a:cs typeface="Georgia"/>
              </a:rPr>
              <a:t>unlinkability between </a:t>
            </a:r>
            <a:r>
              <a:rPr lang="en-GB" sz="2000" dirty="0" smtClean="0">
                <a:solidFill>
                  <a:srgbClr val="323D42"/>
                </a:solidFill>
                <a:latin typeface="Georgia"/>
                <a:cs typeface="Georgia"/>
              </a:rPr>
              <a:t>two </a:t>
            </a:r>
            <a:r>
              <a:rPr lang="en-GB" sz="2000" dirty="0">
                <a:solidFill>
                  <a:srgbClr val="323D42"/>
                </a:solidFill>
                <a:latin typeface="Georgia"/>
                <a:cs typeface="Georgia"/>
              </a:rPr>
              <a:t>people related by a friendship link in a social network.</a:t>
            </a:r>
            <a:endParaRPr lang="en-GB" sz="2000" dirty="0" smtClean="0">
              <a:solidFill>
                <a:srgbClr val="323D42"/>
              </a:solidFill>
              <a:latin typeface="Georgia"/>
              <a:cs typeface="Georgia"/>
            </a:endParaRPr>
          </a:p>
        </p:txBody>
      </p:sp>
    </p:spTree>
    <p:extLst>
      <p:ext uri="{BB962C8B-B14F-4D97-AF65-F5344CB8AC3E}">
        <p14:creationId xmlns:p14="http://schemas.microsoft.com/office/powerpoint/2010/main" val="192702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dirty="0">
                <a:solidFill>
                  <a:srgbClr val="014358"/>
                </a:solidFill>
                <a:latin typeface="Georgia"/>
                <a:cs typeface="Georgia"/>
              </a:rPr>
              <a:t>Anonymity</a:t>
            </a:r>
            <a:endParaRPr sz="3500" dirty="0">
              <a:latin typeface="Georgia"/>
              <a:cs typeface="Georgia"/>
            </a:endParaRPr>
          </a:p>
        </p:txBody>
      </p:sp>
      <p:sp>
        <p:nvSpPr>
          <p:cNvPr id="7" name="object 7"/>
          <p:cNvSpPr txBox="1"/>
          <p:nvPr/>
        </p:nvSpPr>
        <p:spPr>
          <a:xfrm>
            <a:off x="8686859" y="6304614"/>
            <a:ext cx="151387"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7</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4" cstate="print"/>
            <a:stretch>
              <a:fillRect/>
            </a:stretch>
          </a:blipFill>
        </p:spPr>
        <p:txBody>
          <a:bodyPr wrap="square" lIns="0" tIns="0" rIns="0" bIns="0" rtlCol="0">
            <a:noAutofit/>
          </a:bodyPr>
          <a:lstStyle/>
          <a:p>
            <a:endParaRPr/>
          </a:p>
        </p:txBody>
      </p:sp>
      <p:sp>
        <p:nvSpPr>
          <p:cNvPr id="16" name="object 8"/>
          <p:cNvSpPr txBox="1"/>
          <p:nvPr/>
        </p:nvSpPr>
        <p:spPr>
          <a:xfrm>
            <a:off x="207654" y="1231900"/>
            <a:ext cx="8686800" cy="540905"/>
          </a:xfrm>
          <a:prstGeom prst="rect">
            <a:avLst/>
          </a:prstGeom>
        </p:spPr>
        <p:txBody>
          <a:bodyPr wrap="square" lIns="0" tIns="0" rIns="0" bIns="0" rtlCol="0">
            <a:noAutofit/>
          </a:bodyPr>
          <a:lstStyle/>
          <a:p>
            <a:pPr marL="355600" marR="51948" indent="-342900">
              <a:buFont typeface="Arial" panose="020B0604020202020204" pitchFamily="34" charset="0"/>
              <a:buChar char="•"/>
            </a:pPr>
            <a:r>
              <a:rPr lang="en-GB" sz="2400" dirty="0" smtClean="0">
                <a:solidFill>
                  <a:srgbClr val="323D42"/>
                </a:solidFill>
                <a:latin typeface="Georgia"/>
                <a:cs typeface="Georgia"/>
              </a:rPr>
              <a:t>Definition </a:t>
            </a:r>
            <a:r>
              <a:rPr lang="en-GB" sz="2400" dirty="0">
                <a:solidFill>
                  <a:srgbClr val="323D42"/>
                </a:solidFill>
                <a:latin typeface="Georgia"/>
                <a:cs typeface="Georgia"/>
              </a:rPr>
              <a:t>by </a:t>
            </a:r>
            <a:r>
              <a:rPr lang="en-GB" sz="2400" dirty="0" smtClean="0">
                <a:solidFill>
                  <a:srgbClr val="323D42"/>
                </a:solidFill>
                <a:latin typeface="Georgia"/>
                <a:cs typeface="Georgia"/>
              </a:rPr>
              <a:t>Pfitzmann </a:t>
            </a:r>
            <a:r>
              <a:rPr lang="en-GB" sz="2400" dirty="0">
                <a:solidFill>
                  <a:srgbClr val="323D42"/>
                </a:solidFill>
                <a:latin typeface="Georgia"/>
                <a:cs typeface="Georgia"/>
              </a:rPr>
              <a:t>and </a:t>
            </a:r>
            <a:r>
              <a:rPr lang="en-GB" sz="2400" dirty="0" smtClean="0">
                <a:solidFill>
                  <a:srgbClr val="323D42"/>
                </a:solidFill>
                <a:latin typeface="Georgia"/>
                <a:cs typeface="Georgia"/>
              </a:rPr>
              <a:t>Hansen:</a:t>
            </a:r>
          </a:p>
        </p:txBody>
      </p:sp>
      <p:sp>
        <p:nvSpPr>
          <p:cNvPr id="11" name="object 8"/>
          <p:cNvSpPr txBox="1"/>
          <p:nvPr/>
        </p:nvSpPr>
        <p:spPr>
          <a:xfrm>
            <a:off x="457198" y="1612900"/>
            <a:ext cx="8159752" cy="1785027"/>
          </a:xfrm>
          <a:prstGeom prst="rect">
            <a:avLst/>
          </a:prstGeom>
        </p:spPr>
        <p:txBody>
          <a:bodyPr wrap="square" lIns="0" tIns="0" rIns="0" bIns="0" rtlCol="0">
            <a:noAutofit/>
          </a:bodyPr>
          <a:lstStyle/>
          <a:p>
            <a:pPr marL="12700" marR="51948">
              <a:lnSpc>
                <a:spcPct val="150000"/>
              </a:lnSpc>
              <a:spcBef>
                <a:spcPts val="128"/>
              </a:spcBef>
            </a:pPr>
            <a:r>
              <a:rPr lang="en-GB" sz="2400" i="1" dirty="0" smtClean="0"/>
              <a:t>“Anonymity </a:t>
            </a:r>
            <a:r>
              <a:rPr lang="en-GB" sz="2400" i="1" dirty="0"/>
              <a:t>of a subject from an attacker’s perspective means that the attacker cannot </a:t>
            </a:r>
            <a:r>
              <a:rPr lang="en-GB" sz="2400" i="1" dirty="0" smtClean="0"/>
              <a:t>sufficiently </a:t>
            </a:r>
            <a:r>
              <a:rPr lang="en-GB" sz="2400" i="1" dirty="0"/>
              <a:t>identify the subject within a set of subjects, the anonymity </a:t>
            </a:r>
            <a:r>
              <a:rPr lang="en-GB" sz="2400" i="1" dirty="0" smtClean="0"/>
              <a:t>set.”</a:t>
            </a:r>
            <a:endParaRPr lang="en-GB" sz="2400" i="1" baseline="30000" dirty="0">
              <a:latin typeface="Georgia"/>
              <a:cs typeface="Georgia"/>
            </a:endParaRPr>
          </a:p>
        </p:txBody>
      </p:sp>
      <p:sp>
        <p:nvSpPr>
          <p:cNvPr id="12" name="object 8"/>
          <p:cNvSpPr txBox="1"/>
          <p:nvPr/>
        </p:nvSpPr>
        <p:spPr>
          <a:xfrm>
            <a:off x="232201" y="3575776"/>
            <a:ext cx="8686800" cy="1795462"/>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Unlinkability and anonymity are related:</a:t>
            </a:r>
          </a:p>
          <a:p>
            <a:pPr marL="812800" marR="51948" lvl="1" indent="-342900">
              <a:buFont typeface="Georgia" panose="02040502050405020303" pitchFamily="18" charset="0"/>
              <a:buChar char="―"/>
            </a:pPr>
            <a:r>
              <a:rPr lang="en-GB" sz="2000" dirty="0" smtClean="0">
                <a:solidFill>
                  <a:srgbClr val="323D42"/>
                </a:solidFill>
                <a:latin typeface="Georgia"/>
                <a:cs typeface="Georgia"/>
              </a:rPr>
              <a:t>if an IOI and a subject are unlinkable, the subject is anonymous w.r.t. the IOI</a:t>
            </a:r>
          </a:p>
        </p:txBody>
      </p:sp>
    </p:spTree>
    <p:extLst>
      <p:ext uri="{BB962C8B-B14F-4D97-AF65-F5344CB8AC3E}">
        <p14:creationId xmlns:p14="http://schemas.microsoft.com/office/powerpoint/2010/main" val="145398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spc="0" dirty="0" smtClean="0">
                <a:solidFill>
                  <a:srgbClr val="014358"/>
                </a:solidFill>
                <a:latin typeface="Georgia"/>
                <a:cs typeface="Georgia"/>
              </a:rPr>
              <a:t>Anonymity</a:t>
            </a:r>
            <a:endParaRPr sz="3500" dirty="0">
              <a:latin typeface="Georgia"/>
              <a:cs typeface="Georgia"/>
            </a:endParaRPr>
          </a:p>
        </p:txBody>
      </p:sp>
      <p:sp>
        <p:nvSpPr>
          <p:cNvPr id="7" name="object 7"/>
          <p:cNvSpPr txBox="1"/>
          <p:nvPr/>
        </p:nvSpPr>
        <p:spPr>
          <a:xfrm>
            <a:off x="8686859" y="6304614"/>
            <a:ext cx="151387"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8</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4" cstate="print"/>
            <a:stretch>
              <a:fillRect/>
            </a:stretch>
          </a:blipFill>
        </p:spPr>
        <p:txBody>
          <a:bodyPr wrap="square" lIns="0" tIns="0" rIns="0" bIns="0" rtlCol="0">
            <a:noAutofit/>
          </a:bodyPr>
          <a:lstStyle/>
          <a:p>
            <a:endParaRPr/>
          </a:p>
        </p:txBody>
      </p:sp>
      <p:sp>
        <p:nvSpPr>
          <p:cNvPr id="16" name="object 8"/>
          <p:cNvSpPr txBox="1"/>
          <p:nvPr/>
        </p:nvSpPr>
        <p:spPr>
          <a:xfrm>
            <a:off x="207654" y="1231900"/>
            <a:ext cx="8686800" cy="4495800"/>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Not being able to identify the subject within a set of </a:t>
            </a:r>
            <a:r>
              <a:rPr lang="en-GB" sz="2400" dirty="0" smtClean="0">
                <a:solidFill>
                  <a:srgbClr val="323D42"/>
                </a:solidFill>
                <a:latin typeface="Georgia"/>
                <a:cs typeface="Georgia"/>
              </a:rPr>
              <a:t>subjects</a:t>
            </a:r>
          </a:p>
          <a:p>
            <a:pPr marL="355600" marR="51948" indent="-342900">
              <a:lnSpc>
                <a:spcPct val="150000"/>
              </a:lnSpc>
              <a:buFont typeface="Arial" panose="020B0604020202020204" pitchFamily="34" charset="0"/>
              <a:buChar char="•"/>
            </a:pPr>
            <a:r>
              <a:rPr lang="en-GB" sz="2400" dirty="0">
                <a:solidFill>
                  <a:srgbClr val="323D42"/>
                </a:solidFill>
                <a:latin typeface="Georgia"/>
                <a:cs typeface="Georgia"/>
              </a:rPr>
              <a:t>hiding the link between an identity and an action or a piece of </a:t>
            </a:r>
            <a:r>
              <a:rPr lang="en-GB" sz="2400" dirty="0" smtClean="0">
                <a:solidFill>
                  <a:srgbClr val="323D42"/>
                </a:solidFill>
                <a:latin typeface="Georgia"/>
                <a:cs typeface="Georgia"/>
              </a:rPr>
              <a:t>information</a:t>
            </a: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Examples:</a:t>
            </a:r>
          </a:p>
          <a:p>
            <a:pPr marL="812800" marR="51948" lvl="1" indent="-342900">
              <a:buFont typeface="Georgia" panose="02040502050405020303" pitchFamily="18" charset="0"/>
              <a:buChar char="―"/>
            </a:pPr>
            <a:r>
              <a:rPr lang="en-GB" sz="2000" dirty="0">
                <a:solidFill>
                  <a:srgbClr val="323D42"/>
                </a:solidFill>
                <a:latin typeface="Georgia"/>
                <a:cs typeface="Georgia"/>
              </a:rPr>
              <a:t>anonymous sender of an email, </a:t>
            </a:r>
            <a:endParaRPr lang="en-GB" sz="2000" dirty="0" smtClean="0">
              <a:solidFill>
                <a:srgbClr val="323D42"/>
              </a:solidFill>
              <a:latin typeface="Georgia"/>
              <a:cs typeface="Georgia"/>
            </a:endParaRPr>
          </a:p>
          <a:p>
            <a:pPr marL="812800" marR="51948" lvl="1" indent="-342900">
              <a:buFont typeface="Georgia" panose="02040502050405020303" pitchFamily="18" charset="0"/>
              <a:buChar char="―"/>
            </a:pPr>
            <a:r>
              <a:rPr lang="en-GB" sz="2000" dirty="0" smtClean="0">
                <a:solidFill>
                  <a:srgbClr val="323D42"/>
                </a:solidFill>
                <a:latin typeface="Georgia"/>
                <a:cs typeface="Georgia"/>
              </a:rPr>
              <a:t>writer </a:t>
            </a:r>
            <a:r>
              <a:rPr lang="en-GB" sz="2000" dirty="0">
                <a:solidFill>
                  <a:srgbClr val="323D42"/>
                </a:solidFill>
                <a:latin typeface="Georgia"/>
                <a:cs typeface="Georgia"/>
              </a:rPr>
              <a:t>of a text, </a:t>
            </a:r>
            <a:endParaRPr lang="en-GB" sz="2000" dirty="0" smtClean="0">
              <a:solidFill>
                <a:srgbClr val="323D42"/>
              </a:solidFill>
              <a:latin typeface="Georgia"/>
              <a:cs typeface="Georgia"/>
            </a:endParaRPr>
          </a:p>
          <a:p>
            <a:pPr marL="812800" marR="51948" lvl="1" indent="-342900">
              <a:buFont typeface="Georgia" panose="02040502050405020303" pitchFamily="18" charset="0"/>
              <a:buChar char="―"/>
            </a:pPr>
            <a:r>
              <a:rPr lang="en-GB" sz="2000" dirty="0" smtClean="0">
                <a:solidFill>
                  <a:srgbClr val="323D42"/>
                </a:solidFill>
                <a:latin typeface="Georgia"/>
                <a:cs typeface="Georgia"/>
              </a:rPr>
              <a:t>person </a:t>
            </a:r>
            <a:r>
              <a:rPr lang="en-GB" sz="2000" dirty="0">
                <a:solidFill>
                  <a:srgbClr val="323D42"/>
                </a:solidFill>
                <a:latin typeface="Georgia"/>
                <a:cs typeface="Georgia"/>
              </a:rPr>
              <a:t>accessing a service</a:t>
            </a:r>
            <a:r>
              <a:rPr lang="en-GB" sz="2000" dirty="0" smtClean="0">
                <a:solidFill>
                  <a:srgbClr val="323D42"/>
                </a:solidFill>
                <a:latin typeface="Georgia"/>
                <a:cs typeface="Georgia"/>
              </a:rPr>
              <a:t>,</a:t>
            </a: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Subject anonymity:</a:t>
            </a:r>
          </a:p>
          <a:p>
            <a:pPr marL="812800" marR="51948" lvl="1" indent="-342900">
              <a:buFont typeface="Georgia" panose="02040502050405020303" pitchFamily="18" charset="0"/>
              <a:buChar char="―"/>
            </a:pPr>
            <a:r>
              <a:rPr lang="en-GB" sz="2000" dirty="0" smtClean="0">
                <a:solidFill>
                  <a:srgbClr val="323D42"/>
                </a:solidFill>
                <a:latin typeface="Georgia"/>
                <a:cs typeface="Georgia"/>
              </a:rPr>
              <a:t>within a set of senders, each sender is unlinkable w.r.t. an IOI</a:t>
            </a:r>
          </a:p>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Recipient anonymity :</a:t>
            </a:r>
          </a:p>
          <a:p>
            <a:pPr marL="812800" marR="51948" lvl="1" indent="-342900">
              <a:buFont typeface="Georgia" panose="02040502050405020303" pitchFamily="18" charset="0"/>
              <a:buChar char="―"/>
            </a:pPr>
            <a:r>
              <a:rPr lang="en-GB" sz="2000" dirty="0">
                <a:solidFill>
                  <a:srgbClr val="323D42"/>
                </a:solidFill>
                <a:latin typeface="Georgia"/>
                <a:cs typeface="Georgia"/>
              </a:rPr>
              <a:t>within a set of </a:t>
            </a:r>
            <a:r>
              <a:rPr lang="en-GB" sz="2000" dirty="0" smtClean="0">
                <a:solidFill>
                  <a:srgbClr val="323D42"/>
                </a:solidFill>
                <a:latin typeface="Georgia"/>
                <a:cs typeface="Georgia"/>
              </a:rPr>
              <a:t>recipient, </a:t>
            </a:r>
            <a:r>
              <a:rPr lang="en-GB" sz="2000" dirty="0">
                <a:solidFill>
                  <a:srgbClr val="323D42"/>
                </a:solidFill>
                <a:latin typeface="Georgia"/>
                <a:cs typeface="Georgia"/>
              </a:rPr>
              <a:t>each recipient</a:t>
            </a:r>
            <a:r>
              <a:rPr lang="en-GB" sz="2000" dirty="0" smtClean="0">
                <a:solidFill>
                  <a:srgbClr val="323D42"/>
                </a:solidFill>
                <a:latin typeface="Georgia"/>
                <a:cs typeface="Georgia"/>
              </a:rPr>
              <a:t> </a:t>
            </a:r>
            <a:r>
              <a:rPr lang="en-GB" sz="2000" dirty="0">
                <a:solidFill>
                  <a:srgbClr val="323D42"/>
                </a:solidFill>
                <a:latin typeface="Georgia"/>
                <a:cs typeface="Georgia"/>
              </a:rPr>
              <a:t>is unlinkable w.r.t. an </a:t>
            </a:r>
            <a:r>
              <a:rPr lang="en-GB" sz="2000" dirty="0" smtClean="0">
                <a:solidFill>
                  <a:srgbClr val="323D42"/>
                </a:solidFill>
                <a:latin typeface="Georgia"/>
                <a:cs typeface="Georgia"/>
              </a:rPr>
              <a:t>IOI</a:t>
            </a:r>
            <a:endParaRPr lang="en-GB" sz="2000" dirty="0">
              <a:solidFill>
                <a:srgbClr val="323D42"/>
              </a:solidFill>
              <a:latin typeface="Georgia"/>
              <a:cs typeface="Georgia"/>
            </a:endParaRPr>
          </a:p>
        </p:txBody>
      </p:sp>
    </p:spTree>
    <p:extLst>
      <p:ext uri="{BB962C8B-B14F-4D97-AF65-F5344CB8AC3E}">
        <p14:creationId xmlns:p14="http://schemas.microsoft.com/office/powerpoint/2010/main" val="44403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10426" y="2981226"/>
            <a:ext cx="51847" cy="9662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6492711" y="183822"/>
            <a:ext cx="2366127" cy="70701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txBox="1"/>
          <p:nvPr/>
        </p:nvSpPr>
        <p:spPr>
          <a:xfrm>
            <a:off x="311148" y="317500"/>
            <a:ext cx="5105402" cy="469900"/>
          </a:xfrm>
          <a:prstGeom prst="rect">
            <a:avLst/>
          </a:prstGeom>
        </p:spPr>
        <p:txBody>
          <a:bodyPr wrap="square" lIns="0" tIns="0" rIns="0" bIns="0" rtlCol="0">
            <a:noAutofit/>
          </a:bodyPr>
          <a:lstStyle/>
          <a:p>
            <a:pPr marL="12700">
              <a:lnSpc>
                <a:spcPts val="3690"/>
              </a:lnSpc>
              <a:spcBef>
                <a:spcPts val="184"/>
              </a:spcBef>
            </a:pPr>
            <a:r>
              <a:rPr lang="en-GB" sz="3500" b="1" dirty="0" smtClean="0">
                <a:solidFill>
                  <a:srgbClr val="014358"/>
                </a:solidFill>
                <a:latin typeface="Georgia"/>
                <a:cs typeface="Georgia"/>
              </a:rPr>
              <a:t>Pseudonymity</a:t>
            </a:r>
            <a:endParaRPr sz="3500" dirty="0">
              <a:latin typeface="Georgia"/>
              <a:cs typeface="Georgia"/>
            </a:endParaRPr>
          </a:p>
        </p:txBody>
      </p:sp>
      <p:sp>
        <p:nvSpPr>
          <p:cNvPr id="7" name="object 7"/>
          <p:cNvSpPr txBox="1"/>
          <p:nvPr/>
        </p:nvSpPr>
        <p:spPr>
          <a:xfrm>
            <a:off x="8686859" y="6304614"/>
            <a:ext cx="151387"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9</a:t>
            </a:r>
            <a:endParaRPr sz="1400" dirty="0">
              <a:latin typeface="Georgia"/>
              <a:cs typeface="Georgia"/>
            </a:endParaRPr>
          </a:p>
        </p:txBody>
      </p:sp>
      <p:sp>
        <p:nvSpPr>
          <p:cNvPr id="6" name="object 6"/>
          <p:cNvSpPr txBox="1"/>
          <p:nvPr/>
        </p:nvSpPr>
        <p:spPr>
          <a:xfrm>
            <a:off x="535939" y="6312551"/>
            <a:ext cx="751209" cy="203200"/>
          </a:xfrm>
          <a:prstGeom prst="rect">
            <a:avLst/>
          </a:prstGeom>
        </p:spPr>
        <p:txBody>
          <a:bodyPr wrap="square" lIns="0" tIns="0" rIns="0" bIns="0" rtlCol="0">
            <a:noAutofit/>
          </a:bodyPr>
          <a:lstStyle/>
          <a:p>
            <a:pPr marL="12700">
              <a:lnSpc>
                <a:spcPts val="1535"/>
              </a:lnSpc>
              <a:spcBef>
                <a:spcPts val="76"/>
              </a:spcBef>
            </a:pPr>
            <a:r>
              <a:rPr lang="en-GB" sz="1400" spc="0" dirty="0" smtClean="0">
                <a:solidFill>
                  <a:srgbClr val="323D42"/>
                </a:solidFill>
                <a:latin typeface="Georgia"/>
                <a:cs typeface="Georgia"/>
              </a:rPr>
              <a:t>27</a:t>
            </a:r>
            <a:r>
              <a:rPr sz="1400" spc="0" dirty="0" smtClean="0">
                <a:solidFill>
                  <a:srgbClr val="323D42"/>
                </a:solidFill>
                <a:latin typeface="Georgia"/>
                <a:cs typeface="Georgia"/>
              </a:rPr>
              <a:t>/10/1</a:t>
            </a:r>
            <a:r>
              <a:rPr lang="en-GB" sz="1400" spc="0" dirty="0" smtClean="0">
                <a:solidFill>
                  <a:srgbClr val="323D42"/>
                </a:solidFill>
                <a:latin typeface="Georgia"/>
                <a:cs typeface="Georgia"/>
              </a:rPr>
              <a:t>6</a:t>
            </a:r>
            <a:endParaRPr sz="1400" dirty="0">
              <a:latin typeface="Georgia"/>
              <a:cs typeface="Georgia"/>
            </a:endParaRPr>
          </a:p>
        </p:txBody>
      </p:sp>
      <p:sp>
        <p:nvSpPr>
          <p:cNvPr id="5" name="object 5"/>
          <p:cNvSpPr txBox="1"/>
          <p:nvPr/>
        </p:nvSpPr>
        <p:spPr>
          <a:xfrm>
            <a:off x="1043607" y="2133227"/>
            <a:ext cx="144015" cy="64788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3687" y="2781113"/>
            <a:ext cx="576063" cy="359853"/>
          </a:xfrm>
          <a:prstGeom prst="rect">
            <a:avLst/>
          </a:prstGeom>
        </p:spPr>
        <p:txBody>
          <a:bodyPr wrap="square" lIns="0" tIns="0" rIns="0" bIns="0" rtlCol="0">
            <a:noAutofit/>
          </a:bodyPr>
          <a:lstStyle/>
          <a:p>
            <a:pPr marL="25400">
              <a:lnSpc>
                <a:spcPts val="1000"/>
              </a:lnSpc>
            </a:pPr>
            <a:endParaRPr sz="1000"/>
          </a:p>
        </p:txBody>
      </p:sp>
      <p:sp>
        <p:nvSpPr>
          <p:cNvPr id="21" name="object 15"/>
          <p:cNvSpPr/>
          <p:nvPr/>
        </p:nvSpPr>
        <p:spPr>
          <a:xfrm>
            <a:off x="6497637" y="188913"/>
            <a:ext cx="2359025" cy="936625"/>
          </a:xfrm>
          <a:prstGeom prst="rect">
            <a:avLst/>
          </a:prstGeom>
          <a:blipFill>
            <a:blip r:embed="rId4" cstate="print"/>
            <a:stretch>
              <a:fillRect/>
            </a:stretch>
          </a:blipFill>
        </p:spPr>
        <p:txBody>
          <a:bodyPr wrap="square" lIns="0" tIns="0" rIns="0" bIns="0" rtlCol="0">
            <a:noAutofit/>
          </a:bodyPr>
          <a:lstStyle/>
          <a:p>
            <a:endParaRPr/>
          </a:p>
        </p:txBody>
      </p:sp>
      <p:sp>
        <p:nvSpPr>
          <p:cNvPr id="16" name="object 8"/>
          <p:cNvSpPr txBox="1"/>
          <p:nvPr/>
        </p:nvSpPr>
        <p:spPr>
          <a:xfrm>
            <a:off x="207654" y="1231900"/>
            <a:ext cx="8686800" cy="540905"/>
          </a:xfrm>
          <a:prstGeom prst="rect">
            <a:avLst/>
          </a:prstGeom>
        </p:spPr>
        <p:txBody>
          <a:bodyPr wrap="square" lIns="0" tIns="0" rIns="0" bIns="0" rtlCol="0">
            <a:noAutofit/>
          </a:bodyPr>
          <a:lstStyle/>
          <a:p>
            <a:pPr marL="355600" marR="51948" indent="-342900">
              <a:buFont typeface="Arial" panose="020B0604020202020204" pitchFamily="34" charset="0"/>
              <a:buChar char="•"/>
            </a:pPr>
            <a:r>
              <a:rPr lang="en-GB" sz="2400" dirty="0" smtClean="0">
                <a:solidFill>
                  <a:srgbClr val="323D42"/>
                </a:solidFill>
                <a:latin typeface="Georgia"/>
                <a:cs typeface="Georgia"/>
              </a:rPr>
              <a:t>Definition </a:t>
            </a:r>
            <a:r>
              <a:rPr lang="en-GB" sz="2400" dirty="0">
                <a:solidFill>
                  <a:srgbClr val="323D42"/>
                </a:solidFill>
                <a:latin typeface="Georgia"/>
                <a:cs typeface="Georgia"/>
              </a:rPr>
              <a:t>by </a:t>
            </a:r>
            <a:r>
              <a:rPr lang="en-GB" sz="2400" dirty="0" smtClean="0">
                <a:solidFill>
                  <a:srgbClr val="323D42"/>
                </a:solidFill>
                <a:latin typeface="Georgia"/>
                <a:cs typeface="Georgia"/>
              </a:rPr>
              <a:t>Pfitzmann </a:t>
            </a:r>
            <a:r>
              <a:rPr lang="en-GB" sz="2400" dirty="0">
                <a:solidFill>
                  <a:srgbClr val="323D42"/>
                </a:solidFill>
                <a:latin typeface="Georgia"/>
                <a:cs typeface="Georgia"/>
              </a:rPr>
              <a:t>and </a:t>
            </a:r>
            <a:r>
              <a:rPr lang="en-GB" sz="2400" dirty="0" smtClean="0">
                <a:solidFill>
                  <a:srgbClr val="323D42"/>
                </a:solidFill>
                <a:latin typeface="Georgia"/>
                <a:cs typeface="Georgia"/>
              </a:rPr>
              <a:t>Hansen:</a:t>
            </a:r>
          </a:p>
        </p:txBody>
      </p:sp>
      <p:sp>
        <p:nvSpPr>
          <p:cNvPr id="11" name="object 8"/>
          <p:cNvSpPr txBox="1"/>
          <p:nvPr/>
        </p:nvSpPr>
        <p:spPr>
          <a:xfrm>
            <a:off x="457198" y="1612900"/>
            <a:ext cx="8159752" cy="1785027"/>
          </a:xfrm>
          <a:prstGeom prst="rect">
            <a:avLst/>
          </a:prstGeom>
        </p:spPr>
        <p:txBody>
          <a:bodyPr wrap="square" lIns="0" tIns="0" rIns="0" bIns="0" rtlCol="0">
            <a:noAutofit/>
          </a:bodyPr>
          <a:lstStyle/>
          <a:p>
            <a:pPr marL="12700" marR="51948">
              <a:lnSpc>
                <a:spcPct val="150000"/>
              </a:lnSpc>
              <a:spcBef>
                <a:spcPts val="128"/>
              </a:spcBef>
            </a:pPr>
            <a:r>
              <a:rPr lang="en-GB" sz="2400" i="1" dirty="0"/>
              <a:t>“A pseudonym is an identifier of a subject other than one of the subject’s real names. Pseudonymity is </a:t>
            </a:r>
            <a:r>
              <a:rPr lang="en-GB" sz="2400" i="1" dirty="0" smtClean="0"/>
              <a:t>the use </a:t>
            </a:r>
            <a:r>
              <a:rPr lang="en-GB" sz="2400" i="1" dirty="0"/>
              <a:t>of pseudonyms as identifiers. A subject is pseudonymous if a pseudonym is used as identifier instead of one of its real </a:t>
            </a:r>
            <a:r>
              <a:rPr lang="en-GB" sz="2400" i="1" dirty="0" smtClean="0"/>
              <a:t>names.”</a:t>
            </a:r>
            <a:endParaRPr lang="en-GB" sz="2400" i="1" baseline="30000" dirty="0">
              <a:latin typeface="Georgia"/>
              <a:cs typeface="Georgia"/>
            </a:endParaRPr>
          </a:p>
        </p:txBody>
      </p:sp>
      <p:sp>
        <p:nvSpPr>
          <p:cNvPr id="12" name="object 8"/>
          <p:cNvSpPr txBox="1"/>
          <p:nvPr/>
        </p:nvSpPr>
        <p:spPr>
          <a:xfrm>
            <a:off x="232201" y="3779838"/>
            <a:ext cx="8686800" cy="1795462"/>
          </a:xfrm>
          <a:prstGeom prst="rect">
            <a:avLst/>
          </a:prstGeom>
        </p:spPr>
        <p:txBody>
          <a:bodyPr wrap="square" lIns="0" tIns="0" rIns="0" bIns="0" rtlCol="0">
            <a:noAutofit/>
          </a:bodyPr>
          <a:lstStyle/>
          <a:p>
            <a:pPr marL="355600" marR="51948" indent="-342900">
              <a:lnSpc>
                <a:spcPct val="150000"/>
              </a:lnSpc>
              <a:buFont typeface="Arial" panose="020B0604020202020204" pitchFamily="34" charset="0"/>
              <a:buChar char="•"/>
            </a:pPr>
            <a:r>
              <a:rPr lang="en-GB" sz="2400" dirty="0" smtClean="0">
                <a:solidFill>
                  <a:srgbClr val="323D42"/>
                </a:solidFill>
                <a:latin typeface="Georgia"/>
                <a:cs typeface="Georgia"/>
              </a:rPr>
              <a:t>Examples:</a:t>
            </a:r>
          </a:p>
          <a:p>
            <a:pPr marL="812800" marR="51948" lvl="1" indent="-342900">
              <a:lnSpc>
                <a:spcPct val="150000"/>
              </a:lnSpc>
              <a:buFont typeface="Georgia" panose="02040502050405020303" pitchFamily="18" charset="0"/>
              <a:buChar char="―"/>
            </a:pPr>
            <a:r>
              <a:rPr lang="en-GB" sz="2000" dirty="0" smtClean="0">
                <a:solidFill>
                  <a:srgbClr val="323D42"/>
                </a:solidFill>
                <a:latin typeface="Georgia"/>
                <a:cs typeface="Georgia"/>
              </a:rPr>
              <a:t>Usernames, emails, etc.</a:t>
            </a:r>
          </a:p>
        </p:txBody>
      </p:sp>
    </p:spTree>
    <p:extLst>
      <p:ext uri="{BB962C8B-B14F-4D97-AF65-F5344CB8AC3E}">
        <p14:creationId xmlns:p14="http://schemas.microsoft.com/office/powerpoint/2010/main" val="3176027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602</TotalTime>
  <Words>1463</Words>
  <Application>Microsoft Office PowerPoint</Application>
  <PresentationFormat>Custom</PresentationFormat>
  <Paragraphs>210</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Georgia</vt:lpstr>
      <vt:lpstr>Open Sans</vt:lpstr>
      <vt:lpstr>Open Sans Semibold</vt:lpstr>
      <vt:lpstr>Office Theme</vt:lpstr>
      <vt:lpstr>Privacy Terminologies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41</cp:revision>
  <dcterms:modified xsi:type="dcterms:W3CDTF">2016-10-26T16:16:13Z</dcterms:modified>
</cp:coreProperties>
</file>