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555" r:id="rId2"/>
    <p:sldId id="565" r:id="rId3"/>
    <p:sldId id="576" r:id="rId4"/>
    <p:sldId id="683" r:id="rId5"/>
    <p:sldId id="600" r:id="rId6"/>
    <p:sldId id="601" r:id="rId7"/>
    <p:sldId id="602" r:id="rId8"/>
    <p:sldId id="603" r:id="rId9"/>
    <p:sldId id="680" r:id="rId10"/>
    <p:sldId id="604" r:id="rId11"/>
    <p:sldId id="605" r:id="rId12"/>
    <p:sldId id="606" r:id="rId13"/>
    <p:sldId id="661" r:id="rId14"/>
    <p:sldId id="684" r:id="rId15"/>
    <p:sldId id="688" r:id="rId16"/>
    <p:sldId id="689" r:id="rId17"/>
    <p:sldId id="687" r:id="rId18"/>
    <p:sldId id="686" r:id="rId19"/>
    <p:sldId id="691" r:id="rId20"/>
    <p:sldId id="676" r:id="rId21"/>
    <p:sldId id="692" r:id="rId22"/>
    <p:sldId id="697" r:id="rId23"/>
    <p:sldId id="666" r:id="rId24"/>
    <p:sldId id="681" r:id="rId25"/>
    <p:sldId id="613" r:id="rId26"/>
    <p:sldId id="694" r:id="rId27"/>
    <p:sldId id="693" r:id="rId28"/>
    <p:sldId id="695" r:id="rId29"/>
    <p:sldId id="696" r:id="rId30"/>
    <p:sldId id="698" r:id="rId31"/>
    <p:sldId id="566" r:id="rId32"/>
    <p:sldId id="679" r:id="rId33"/>
    <p:sldId id="699" r:id="rId34"/>
  </p:sldIdLst>
  <p:sldSz cx="9144000" cy="6858000" type="screen4x3"/>
  <p:notesSz cx="6858000" cy="9144000"/>
  <p:custDataLst>
    <p:tags r:id="rId3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00" autoAdjust="0"/>
  </p:normalViewPr>
  <p:slideViewPr>
    <p:cSldViewPr>
      <p:cViewPr varScale="1">
        <p:scale>
          <a:sx n="93" d="100"/>
          <a:sy n="93" d="100"/>
        </p:scale>
        <p:origin x="66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56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3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0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9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2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5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54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59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522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Mitigations not /gs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14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0C05AD-9340-4E45-B38A-4DFAE554DF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69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2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45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6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6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60DC65-F45B-41F3-807F-FD6288BCE9C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1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5613" y="207963"/>
            <a:ext cx="8229600" cy="455612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152400" y="6477000"/>
            <a:ext cx="1981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4A01B-9DC1-F541-BD90-82BC18922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B35CA-0EDF-6C4E-9FD3-8E5C93DCD1BA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934E451-1BD7-F043-A4A6-0126870673C8}" type="datetime1">
              <a:rPr lang="en-US" smtClean="0"/>
              <a:t>10/31/2016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78" r:id="rId3"/>
    <p:sldLayoutId id="2147483980" r:id="rId4"/>
    <p:sldLayoutId id="2147483981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trinet.cs.kuleuven.be/software/linddu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96952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Uncover Privacy Design Flaws with LINDDUN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Open Sans Semibold"/>
                <a:cs typeface="Open Sans Semibold"/>
              </a:rPr>
              <a:t/>
            </a:r>
            <a:br>
              <a:rPr lang="en-GB" sz="4400" dirty="0" smtClean="0">
                <a:latin typeface="Open Sans Semibold"/>
                <a:cs typeface="Open Sans Semibold"/>
              </a:rPr>
            </a:br>
            <a:r>
              <a:rPr sz="3600" dirty="0" smtClean="0">
                <a:latin typeface="+mj-lt"/>
                <a:cs typeface="Open Sans Semibold"/>
              </a:rPr>
              <a:t>Dr</a:t>
            </a:r>
            <a:r>
              <a:rPr sz="3600" i="1" dirty="0" smtClean="0">
                <a:latin typeface="+mj-lt"/>
                <a:cs typeface="Open Sans Semibold"/>
              </a:rPr>
              <a:t> </a:t>
            </a:r>
            <a:r>
              <a:rPr sz="3600" dirty="0" smtClean="0">
                <a:latin typeface="+mj-lt"/>
                <a:cs typeface="Open Sans Semibold"/>
              </a:rPr>
              <a:t>Md. Sadek Ferdous</a:t>
            </a:r>
            <a:endParaRPr lang="en-US" sz="36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2115861"/>
            <a:ext cx="8229600" cy="3761411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Disclosure of Information (D)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23505"/>
              </p:ext>
            </p:extLst>
          </p:nvPr>
        </p:nvGraphicFramePr>
        <p:xfrm>
          <a:off x="964869" y="2231994"/>
          <a:ext cx="6847491" cy="41493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Disclosure</a:t>
                      </a:r>
                      <a:r>
                        <a:rPr lang="en-US" sz="2400" b="1" baseline="0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 of Information</a:t>
                      </a:r>
                      <a:endParaRPr lang="en-US" sz="2400" b="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Confidentiality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12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Exposing information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to someone not authorized to see it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404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Allowing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someone to read the content of a database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  <a:p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1620F8-A2EB-5447-8BAB-2B6CB0AFF34B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1606236"/>
            <a:ext cx="8219256" cy="3983004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Unawareness (U)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447436"/>
              </p:ext>
            </p:extLst>
          </p:nvPr>
        </p:nvGraphicFramePr>
        <p:xfrm>
          <a:off x="830316" y="1728077"/>
          <a:ext cx="6847491" cy="43663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5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Unawareness</a:t>
                      </a:r>
                      <a:endParaRPr lang="en-US" sz="2400" b="1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Awareness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User unaware of which information is providing to the system and the consequences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of it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14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Posting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party pictures on Facebook and your boss see them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47F3B-CC73-1E4B-B68C-BE49054FC775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57200" y="1606237"/>
            <a:ext cx="8229600" cy="4093919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Non-compliance (N)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00542"/>
              </p:ext>
            </p:extLst>
          </p:nvPr>
        </p:nvGraphicFramePr>
        <p:xfrm>
          <a:off x="830316" y="1728077"/>
          <a:ext cx="6847491" cy="436634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0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Non-compliance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9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Compliance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74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System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not compliant with data protection legislation (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e.g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no privacy policy, no user consent)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14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Disclosing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data to third party without consent of the user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B52943-EABB-B047-80E2-56D21AF379D1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393304" y="1772816"/>
            <a:ext cx="6275040" cy="4786457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1619672" y="2843653"/>
            <a:ext cx="868223" cy="717279"/>
            <a:chOff x="213" y="687"/>
            <a:chExt cx="860" cy="842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351" y="687"/>
              <a:ext cx="722" cy="405"/>
            </a:xfrm>
            <a:prstGeom prst="rect">
              <a:avLst/>
            </a:prstGeom>
            <a:noFill/>
            <a:ln w="15875" algn="ctr">
              <a:solidFill>
                <a:srgbClr val="FFCC00"/>
              </a:solidFill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213" y="1095"/>
              <a:ext cx="183" cy="43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1776892" y="3710301"/>
            <a:ext cx="612671" cy="603934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654576" y="4324607"/>
            <a:ext cx="107013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Process</a:t>
            </a:r>
          </a:p>
        </p:txBody>
      </p:sp>
      <p:grpSp>
        <p:nvGrpSpPr>
          <p:cNvPr id="62" name="Group 6"/>
          <p:cNvGrpSpPr>
            <a:grpSpLocks/>
          </p:cNvGrpSpPr>
          <p:nvPr/>
        </p:nvGrpSpPr>
        <p:grpSpPr bwMode="auto">
          <a:xfrm>
            <a:off x="1701537" y="4834986"/>
            <a:ext cx="768842" cy="319986"/>
            <a:chOff x="411" y="3170"/>
            <a:chExt cx="704" cy="293"/>
          </a:xfrm>
        </p:grpSpPr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1615565" y="5222987"/>
            <a:ext cx="1129155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n-lt"/>
              </a:rPr>
              <a:t>Data Store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763688" y="5677183"/>
            <a:ext cx="958869" cy="607848"/>
            <a:chOff x="349" y="3528"/>
            <a:chExt cx="987" cy="723"/>
          </a:xfrm>
        </p:grpSpPr>
        <p:cxnSp>
          <p:nvCxnSpPr>
            <p:cNvPr id="60" name="AutoShape 9"/>
            <p:cNvCxnSpPr>
              <a:cxnSpLocks noChangeShapeType="1"/>
            </p:cNvCxnSpPr>
            <p:nvPr/>
          </p:nvCxnSpPr>
          <p:spPr bwMode="auto">
            <a:xfrm flipV="1">
              <a:off x="349" y="3528"/>
              <a:ext cx="987" cy="487"/>
            </a:xfrm>
            <a:prstGeom prst="curvedConnector3">
              <a:avLst>
                <a:gd name="adj1" fmla="val -8106"/>
              </a:avLst>
            </a:prstGeom>
            <a:noFill/>
            <a:ln w="15875">
              <a:solidFill>
                <a:srgbClr val="FFC000"/>
              </a:solidFill>
              <a:round/>
              <a:headEnd/>
              <a:tailEnd type="triangle" w="lg" len="lg"/>
            </a:ln>
          </p:spPr>
        </p:cxn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04" y="3812"/>
              <a:ext cx="190" cy="439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415141" y="5572340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1415141" y="4653136"/>
            <a:ext cx="6109187" cy="29138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1415141" y="3573015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415141" y="2708920"/>
            <a:ext cx="6109187" cy="21762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273905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67826" y="2406155"/>
            <a:ext cx="4075530" cy="30777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          I            N       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D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U           N</a:t>
            </a:r>
            <a:endParaRPr 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886575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499247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5111918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5724589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6337260" y="2340801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7102" y="5834445"/>
            <a:ext cx="142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Data Flow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457732" y="3218189"/>
            <a:ext cx="1726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External Entity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 LINDDUN to DFD Elements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FCD96-1EFE-0844-9A4A-E6D1E9BE67A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V="1">
            <a:off x="6948264" y="2348880"/>
            <a:ext cx="8737" cy="373281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19872" y="2996952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5" name="CasellaDiTesto 34"/>
          <p:cNvSpPr txBox="1"/>
          <p:nvPr/>
        </p:nvSpPr>
        <p:spPr>
          <a:xfrm>
            <a:off x="3995936" y="2996952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6437366" y="2996952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3413030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4061102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4637166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5213230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5868144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7092280" y="393305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3419872" y="49010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5" name="CasellaDiTesto 44"/>
          <p:cNvSpPr txBox="1"/>
          <p:nvPr/>
        </p:nvSpPr>
        <p:spPr>
          <a:xfrm>
            <a:off x="3995936" y="49010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4637166" y="49010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5220072" y="49010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8" name="CasellaDiTesto 47"/>
          <p:cNvSpPr txBox="1"/>
          <p:nvPr/>
        </p:nvSpPr>
        <p:spPr>
          <a:xfrm>
            <a:off x="5861302" y="49010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7157446" y="4869160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3413030" y="562117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3995936" y="566124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4637166" y="566124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5220072" y="566124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7" name="CasellaDiTesto 56"/>
          <p:cNvSpPr txBox="1"/>
          <p:nvPr/>
        </p:nvSpPr>
        <p:spPr>
          <a:xfrm>
            <a:off x="5861302" y="566124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7164288" y="566124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90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834958" y="1734365"/>
            <a:ext cx="6275040" cy="4786457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44779" y="3284984"/>
            <a:ext cx="958869" cy="607848"/>
            <a:chOff x="349" y="3528"/>
            <a:chExt cx="987" cy="723"/>
          </a:xfrm>
        </p:grpSpPr>
        <p:cxnSp>
          <p:nvCxnSpPr>
            <p:cNvPr id="60" name="AutoShape 9"/>
            <p:cNvCxnSpPr>
              <a:cxnSpLocks noChangeShapeType="1"/>
            </p:cNvCxnSpPr>
            <p:nvPr/>
          </p:nvCxnSpPr>
          <p:spPr bwMode="auto">
            <a:xfrm flipV="1">
              <a:off x="349" y="3528"/>
              <a:ext cx="987" cy="487"/>
            </a:xfrm>
            <a:prstGeom prst="curvedConnector3">
              <a:avLst>
                <a:gd name="adj1" fmla="val -8106"/>
              </a:avLst>
            </a:prstGeom>
            <a:noFill/>
            <a:ln w="15875">
              <a:solidFill>
                <a:srgbClr val="FFC000"/>
              </a:solidFill>
              <a:round/>
              <a:headEnd/>
              <a:tailEnd type="triangle" w="lg" len="lg"/>
            </a:ln>
          </p:spPr>
        </p:cxn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04" y="3812"/>
              <a:ext cx="190" cy="439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847189" y="5500332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1847189" y="3005031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847189" y="2356959"/>
            <a:ext cx="6109187" cy="21762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707904" y="1988839"/>
            <a:ext cx="678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99874" y="2054194"/>
            <a:ext cx="4075530" cy="30777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          I            N       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D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U           N</a:t>
            </a:r>
            <a:endParaRPr 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4327360" y="1988839"/>
            <a:ext cx="2861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932040" y="1988839"/>
            <a:ext cx="7992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5552703" y="1988839"/>
            <a:ext cx="27409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6156177" y="1988839"/>
            <a:ext cx="9198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6778045" y="1988839"/>
            <a:ext cx="26203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7298" y="3789040"/>
            <a:ext cx="142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Data Flow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89780" y="2428967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 LINDDUN to DFD Elements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FCD96-1EFE-0844-9A4A-E6D1E9BE67A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V="1">
            <a:off x="7380312" y="1996918"/>
            <a:ext cx="8737" cy="416838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89780" y="3068327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 -Portal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89780" y="3530573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-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7704" y="3962621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 – 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323528" y="5589240"/>
            <a:ext cx="868223" cy="717279"/>
            <a:chOff x="213" y="687"/>
            <a:chExt cx="860" cy="842"/>
          </a:xfrm>
        </p:grpSpPr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351" y="687"/>
              <a:ext cx="722" cy="405"/>
            </a:xfrm>
            <a:prstGeom prst="rect">
              <a:avLst/>
            </a:prstGeom>
            <a:noFill/>
            <a:ln w="15875" algn="ctr">
              <a:solidFill>
                <a:srgbClr val="FFCC00"/>
              </a:solidFill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213" y="1095"/>
              <a:ext cx="183" cy="43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7916" y="5970766"/>
            <a:ext cx="1726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191F22"/>
                </a:solidFill>
                <a:latin typeface="+mn-lt"/>
              </a:rPr>
              <a:t>External Entity</a:t>
            </a:r>
            <a:endParaRPr lang="en-US" sz="1600" dirty="0">
              <a:solidFill>
                <a:srgbClr val="191F22"/>
              </a:solidFill>
              <a:latin typeface="+mn-lt"/>
            </a:endParaRPr>
          </a:p>
        </p:txBody>
      </p:sp>
      <p:grpSp>
        <p:nvGrpSpPr>
          <p:cNvPr id="77" name="Group 6"/>
          <p:cNvGrpSpPr>
            <a:grpSpLocks/>
          </p:cNvGrpSpPr>
          <p:nvPr/>
        </p:nvGrpSpPr>
        <p:grpSpPr bwMode="auto">
          <a:xfrm>
            <a:off x="539552" y="2270397"/>
            <a:ext cx="768842" cy="319986"/>
            <a:chOff x="411" y="3170"/>
            <a:chExt cx="704" cy="293"/>
          </a:xfrm>
        </p:grpSpPr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395536" y="2658398"/>
            <a:ext cx="1145265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Data Store</a:t>
            </a: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V="1">
            <a:off x="1835696" y="3487132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1835696" y="3933056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 flipV="1">
            <a:off x="1775181" y="4581128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35696" y="4602614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1847189" y="5068284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35696" y="510667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7704" y="558924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17852" y="4625266"/>
            <a:ext cx="612671" cy="603934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395536" y="5178678"/>
            <a:ext cx="107013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Process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779912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427984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315451" y="2461417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5" name="CasellaDiTesto 42"/>
          <p:cNvSpPr txBox="1"/>
          <p:nvPr/>
        </p:nvSpPr>
        <p:spPr>
          <a:xfrm>
            <a:off x="4427984" y="3100898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6" name="CasellaDiTesto 43"/>
          <p:cNvSpPr txBox="1"/>
          <p:nvPr/>
        </p:nvSpPr>
        <p:spPr>
          <a:xfrm>
            <a:off x="6300192" y="3028890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285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adding DFD elements, the number of threats grows exponentially</a:t>
            </a:r>
          </a:p>
          <a:p>
            <a:pPr lvl="1"/>
            <a:r>
              <a:rPr lang="en-US" sz="2000" dirty="0" smtClean="0"/>
              <a:t>Limit by making assumptions</a:t>
            </a:r>
          </a:p>
          <a:p>
            <a:r>
              <a:rPr lang="en-US" dirty="0" smtClean="0"/>
              <a:t>Assumptions are explicit or implicit choices to </a:t>
            </a:r>
            <a:r>
              <a:rPr lang="en-US" b="1" dirty="0" smtClean="0"/>
              <a:t>trust an element </a:t>
            </a:r>
            <a:r>
              <a:rPr lang="en-US" dirty="0" smtClean="0"/>
              <a:t>of the software to behave as expected</a:t>
            </a:r>
          </a:p>
          <a:p>
            <a:r>
              <a:rPr lang="en-US" dirty="0" smtClean="0"/>
              <a:t>If a DFD element is trusted, it will not be subject to threats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4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Assumptions: Social Network 2.0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DFD Elements are trustworthy</a:t>
            </a:r>
          </a:p>
          <a:p>
            <a:pPr lvl="1"/>
            <a:r>
              <a:rPr lang="en-US" dirty="0" smtClean="0"/>
              <a:t>trust the processes  and data flows  within the trust boundaries</a:t>
            </a:r>
          </a:p>
          <a:p>
            <a:pPr lvl="1"/>
            <a:r>
              <a:rPr lang="en-US" dirty="0" smtClean="0"/>
              <a:t>do not trust the user and its communication with the portal or the data store containing all the user’s information</a:t>
            </a:r>
          </a:p>
          <a:p>
            <a:r>
              <a:rPr lang="en-US" dirty="0" smtClean="0"/>
              <a:t>Non-repudiation and detectability threats are not relevant for a social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825352" y="1772816"/>
            <a:ext cx="6275040" cy="4786457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44779" y="3284984"/>
            <a:ext cx="958869" cy="607848"/>
            <a:chOff x="349" y="3528"/>
            <a:chExt cx="987" cy="723"/>
          </a:xfrm>
        </p:grpSpPr>
        <p:cxnSp>
          <p:nvCxnSpPr>
            <p:cNvPr id="60" name="AutoShape 9"/>
            <p:cNvCxnSpPr>
              <a:cxnSpLocks noChangeShapeType="1"/>
            </p:cNvCxnSpPr>
            <p:nvPr/>
          </p:nvCxnSpPr>
          <p:spPr bwMode="auto">
            <a:xfrm flipV="1">
              <a:off x="349" y="3528"/>
              <a:ext cx="987" cy="487"/>
            </a:xfrm>
            <a:prstGeom prst="curvedConnector3">
              <a:avLst>
                <a:gd name="adj1" fmla="val -8106"/>
              </a:avLst>
            </a:prstGeom>
            <a:noFill/>
            <a:ln w="15875">
              <a:solidFill>
                <a:srgbClr val="FFC000"/>
              </a:solidFill>
              <a:round/>
              <a:headEnd/>
              <a:tailEnd type="triangle" w="lg" len="lg"/>
            </a:ln>
          </p:spPr>
        </p:cxn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04" y="3812"/>
              <a:ext cx="190" cy="439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847189" y="5500332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1847189" y="3005031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847189" y="2356959"/>
            <a:ext cx="6109187" cy="21762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707904" y="1988839"/>
            <a:ext cx="678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99874" y="2054194"/>
            <a:ext cx="4075530" cy="30777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          I            N       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D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U           N</a:t>
            </a:r>
            <a:endParaRPr 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4327360" y="1988839"/>
            <a:ext cx="2861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932040" y="1988839"/>
            <a:ext cx="7992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5552703" y="1988839"/>
            <a:ext cx="27409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6156177" y="1988839"/>
            <a:ext cx="9198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6778045" y="1988839"/>
            <a:ext cx="26203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7298" y="3789040"/>
            <a:ext cx="142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Data Flow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89780" y="2428967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 LINDDUN to DFD Elements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FCD96-1EFE-0844-9A4A-E6D1E9BE67A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V="1">
            <a:off x="7380312" y="1996918"/>
            <a:ext cx="8737" cy="416838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89780" y="3068327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 -Portal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89780" y="3530573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-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7704" y="3962621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 – 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323528" y="5589240"/>
            <a:ext cx="868223" cy="717279"/>
            <a:chOff x="213" y="687"/>
            <a:chExt cx="860" cy="842"/>
          </a:xfrm>
        </p:grpSpPr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351" y="687"/>
              <a:ext cx="722" cy="405"/>
            </a:xfrm>
            <a:prstGeom prst="rect">
              <a:avLst/>
            </a:prstGeom>
            <a:noFill/>
            <a:ln w="15875" algn="ctr">
              <a:solidFill>
                <a:srgbClr val="FFCC00"/>
              </a:solidFill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213" y="1095"/>
              <a:ext cx="183" cy="43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7916" y="5970766"/>
            <a:ext cx="1726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191F22"/>
                </a:solidFill>
                <a:latin typeface="+mn-lt"/>
              </a:rPr>
              <a:t>External Entity</a:t>
            </a:r>
            <a:endParaRPr lang="en-US" sz="1600" dirty="0">
              <a:solidFill>
                <a:srgbClr val="191F22"/>
              </a:solidFill>
              <a:latin typeface="+mn-lt"/>
            </a:endParaRPr>
          </a:p>
        </p:txBody>
      </p:sp>
      <p:grpSp>
        <p:nvGrpSpPr>
          <p:cNvPr id="77" name="Group 6"/>
          <p:cNvGrpSpPr>
            <a:grpSpLocks/>
          </p:cNvGrpSpPr>
          <p:nvPr/>
        </p:nvGrpSpPr>
        <p:grpSpPr bwMode="auto">
          <a:xfrm>
            <a:off x="539552" y="2270397"/>
            <a:ext cx="768842" cy="319986"/>
            <a:chOff x="411" y="3170"/>
            <a:chExt cx="704" cy="293"/>
          </a:xfrm>
        </p:grpSpPr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395536" y="2658398"/>
            <a:ext cx="1145265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Data Store</a:t>
            </a: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V="1">
            <a:off x="1835696" y="3487132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1835696" y="3933056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 flipV="1">
            <a:off x="1775181" y="4581128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35696" y="4602614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1847189" y="5068284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35696" y="510667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7704" y="558924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17852" y="4625266"/>
            <a:ext cx="612671" cy="603934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395536" y="5178678"/>
            <a:ext cx="107013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Process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779912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427984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293350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3707904" y="3501008"/>
            <a:ext cx="4320480" cy="20162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499992" y="4077072"/>
            <a:ext cx="259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NOT  SUBJECT TO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THREAT ANALYSIS</a:t>
            </a:r>
          </a:p>
        </p:txBody>
      </p:sp>
    </p:spTree>
    <p:extLst>
      <p:ext uri="{BB962C8B-B14F-4D97-AF65-F5344CB8AC3E}">
        <p14:creationId xmlns:p14="http://schemas.microsoft.com/office/powerpoint/2010/main" val="25333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threat scenarios</a:t>
            </a:r>
            <a:endParaRPr lang="en-US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e</a:t>
            </a:r>
            <a:r>
              <a:rPr lang="en-US" dirty="0" smtClean="0"/>
              <a:t>ach potential threat denoted by an “X” placed in the mapping table identify a concrete threat </a:t>
            </a:r>
          </a:p>
          <a:p>
            <a:r>
              <a:rPr lang="en-US" dirty="0" smtClean="0"/>
              <a:t>Use the LINDDUN Privacy Threat Tree Catalog</a:t>
            </a:r>
          </a:p>
          <a:p>
            <a:pPr lvl="1"/>
            <a:r>
              <a:rPr lang="en-US" dirty="0" smtClean="0"/>
              <a:t>There is a tree for each threat category applicable to a DFD element type</a:t>
            </a:r>
          </a:p>
          <a:p>
            <a:pPr lvl="1"/>
            <a:r>
              <a:rPr lang="en-US" dirty="0" smtClean="0"/>
              <a:t>Each tree shows detailed preconditions for a threat category to materialize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le 75"/>
          <p:cNvSpPr/>
          <p:nvPr/>
        </p:nvSpPr>
        <p:spPr>
          <a:xfrm>
            <a:off x="1825352" y="1772816"/>
            <a:ext cx="6275040" cy="4786457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44779" y="3284984"/>
            <a:ext cx="958869" cy="607848"/>
            <a:chOff x="349" y="3528"/>
            <a:chExt cx="987" cy="723"/>
          </a:xfrm>
        </p:grpSpPr>
        <p:cxnSp>
          <p:nvCxnSpPr>
            <p:cNvPr id="60" name="AutoShape 9"/>
            <p:cNvCxnSpPr>
              <a:cxnSpLocks noChangeShapeType="1"/>
            </p:cNvCxnSpPr>
            <p:nvPr/>
          </p:nvCxnSpPr>
          <p:spPr bwMode="auto">
            <a:xfrm flipV="1">
              <a:off x="349" y="3528"/>
              <a:ext cx="987" cy="487"/>
            </a:xfrm>
            <a:prstGeom prst="curvedConnector3">
              <a:avLst>
                <a:gd name="adj1" fmla="val -8106"/>
              </a:avLst>
            </a:prstGeom>
            <a:noFill/>
            <a:ln w="15875">
              <a:solidFill>
                <a:srgbClr val="FFC000"/>
              </a:solidFill>
              <a:round/>
              <a:headEnd/>
              <a:tailEnd type="triangle" w="lg" len="lg"/>
            </a:ln>
          </p:spPr>
        </p:cxnSp>
        <p:sp>
          <p:nvSpPr>
            <p:cNvPr id="61" name="Text Box 17"/>
            <p:cNvSpPr txBox="1">
              <a:spLocks noChangeArrowheads="1"/>
            </p:cNvSpPr>
            <p:nvPr/>
          </p:nvSpPr>
          <p:spPr bwMode="auto">
            <a:xfrm>
              <a:off x="604" y="3812"/>
              <a:ext cx="190" cy="439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847189" y="5500332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1847189" y="3005031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847189" y="2356959"/>
            <a:ext cx="6109187" cy="21762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3707904" y="1988839"/>
            <a:ext cx="678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99874" y="2054194"/>
            <a:ext cx="4075530" cy="30777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          I            N        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   D</a:t>
            </a:r>
            <a:r>
              <a:rPr lang="en-US" sz="1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r>
              <a:rPr lang="en-US" sz="14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 U           N</a:t>
            </a:r>
            <a:endParaRPr lang="en-US" sz="1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4327360" y="1988839"/>
            <a:ext cx="28616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4932040" y="1988839"/>
            <a:ext cx="7992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 flipV="1">
            <a:off x="5552703" y="1988839"/>
            <a:ext cx="27409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6156177" y="1988839"/>
            <a:ext cx="9198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 flipV="1">
            <a:off x="6778045" y="1988839"/>
            <a:ext cx="26203" cy="4176464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7298" y="3789040"/>
            <a:ext cx="142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Data Flow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89780" y="2428967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 LINDDUN to DFD Elements</a:t>
            </a:r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FCD96-1EFE-0844-9A4A-E6D1E9BE67A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 flipV="1">
            <a:off x="7380312" y="1996918"/>
            <a:ext cx="8737" cy="4168385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889780" y="3068327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 -Portal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889780" y="3530573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-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07704" y="3962621"/>
            <a:ext cx="181812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 – Social Network DB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1" name="Group 25"/>
          <p:cNvGrpSpPr>
            <a:grpSpLocks/>
          </p:cNvGrpSpPr>
          <p:nvPr/>
        </p:nvGrpSpPr>
        <p:grpSpPr bwMode="auto">
          <a:xfrm>
            <a:off x="323528" y="5589240"/>
            <a:ext cx="868223" cy="717279"/>
            <a:chOff x="213" y="687"/>
            <a:chExt cx="860" cy="842"/>
          </a:xfrm>
        </p:grpSpPr>
        <p:sp>
          <p:nvSpPr>
            <p:cNvPr id="72" name="Rectangle 4"/>
            <p:cNvSpPr>
              <a:spLocks noChangeArrowheads="1"/>
            </p:cNvSpPr>
            <p:nvPr/>
          </p:nvSpPr>
          <p:spPr bwMode="auto">
            <a:xfrm>
              <a:off x="351" y="687"/>
              <a:ext cx="722" cy="405"/>
            </a:xfrm>
            <a:prstGeom prst="rect">
              <a:avLst/>
            </a:prstGeom>
            <a:noFill/>
            <a:ln w="15875" algn="ctr">
              <a:solidFill>
                <a:srgbClr val="FFCC00"/>
              </a:solidFill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213" y="1095"/>
              <a:ext cx="183" cy="434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 type="none" w="lg" len="lg"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7916" y="5970766"/>
            <a:ext cx="1726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191F22"/>
                </a:solidFill>
                <a:latin typeface="+mn-lt"/>
              </a:rPr>
              <a:t>External Entity</a:t>
            </a:r>
            <a:endParaRPr lang="en-US" sz="1600" dirty="0">
              <a:solidFill>
                <a:srgbClr val="191F22"/>
              </a:solidFill>
              <a:latin typeface="+mn-lt"/>
            </a:endParaRPr>
          </a:p>
        </p:txBody>
      </p:sp>
      <p:grpSp>
        <p:nvGrpSpPr>
          <p:cNvPr id="77" name="Group 6"/>
          <p:cNvGrpSpPr>
            <a:grpSpLocks/>
          </p:cNvGrpSpPr>
          <p:nvPr/>
        </p:nvGrpSpPr>
        <p:grpSpPr bwMode="auto">
          <a:xfrm>
            <a:off x="539552" y="2270397"/>
            <a:ext cx="768842" cy="319986"/>
            <a:chOff x="411" y="3170"/>
            <a:chExt cx="704" cy="293"/>
          </a:xfrm>
        </p:grpSpPr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411" y="3170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412" y="3463"/>
              <a:ext cx="703" cy="0"/>
            </a:xfrm>
            <a:prstGeom prst="line">
              <a:avLst/>
            </a:prstGeom>
            <a:noFill/>
            <a:ln w="15875">
              <a:solidFill>
                <a:srgbClr val="FFCC00"/>
              </a:solidFill>
              <a:round/>
              <a:headEnd/>
              <a:tailEnd type="none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395536" y="2658398"/>
            <a:ext cx="1145265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Data Store</a:t>
            </a:r>
          </a:p>
        </p:txBody>
      </p:sp>
      <p:sp>
        <p:nvSpPr>
          <p:cNvPr id="81" name="Line 21"/>
          <p:cNvSpPr>
            <a:spLocks noChangeShapeType="1"/>
          </p:cNvSpPr>
          <p:nvPr/>
        </p:nvSpPr>
        <p:spPr bwMode="auto">
          <a:xfrm flipV="1">
            <a:off x="1835696" y="3487132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2" name="Line 21"/>
          <p:cNvSpPr>
            <a:spLocks noChangeShapeType="1"/>
          </p:cNvSpPr>
          <p:nvPr/>
        </p:nvSpPr>
        <p:spPr bwMode="auto">
          <a:xfrm flipV="1">
            <a:off x="1835696" y="3933056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3" name="Line 21"/>
          <p:cNvSpPr>
            <a:spLocks noChangeShapeType="1"/>
          </p:cNvSpPr>
          <p:nvPr/>
        </p:nvSpPr>
        <p:spPr bwMode="auto">
          <a:xfrm flipV="1">
            <a:off x="1775181" y="4581128"/>
            <a:ext cx="6109187" cy="13876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835696" y="4602614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Portal 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>
            <a:off x="1847189" y="5068284"/>
            <a:ext cx="6109187" cy="16900"/>
          </a:xfrm>
          <a:prstGeom prst="line">
            <a:avLst/>
          </a:prstGeom>
          <a:noFill/>
          <a:ln w="15875" cap="rnd">
            <a:solidFill>
              <a:schemeClr val="bg1"/>
            </a:solidFill>
            <a:prstDash val="sysDot"/>
            <a:round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35696" y="510667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907704" y="5589240"/>
            <a:ext cx="1818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User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8" name="Oval 5"/>
          <p:cNvSpPr>
            <a:spLocks noChangeArrowheads="1"/>
          </p:cNvSpPr>
          <p:nvPr/>
        </p:nvSpPr>
        <p:spPr bwMode="auto">
          <a:xfrm>
            <a:off x="517852" y="4625266"/>
            <a:ext cx="612671" cy="603934"/>
          </a:xfrm>
          <a:prstGeom prst="ellipse">
            <a:avLst/>
          </a:prstGeom>
          <a:noFill/>
          <a:ln w="15875" algn="ctr">
            <a:solidFill>
              <a:srgbClr val="FFCC00"/>
            </a:solidFill>
            <a:round/>
            <a:headEnd/>
            <a:tailEnd type="none" w="lg" len="lg"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sp>
        <p:nvSpPr>
          <p:cNvPr id="89" name="Text Box 14"/>
          <p:cNvSpPr txBox="1">
            <a:spLocks noChangeArrowheads="1"/>
          </p:cNvSpPr>
          <p:nvPr/>
        </p:nvSpPr>
        <p:spPr bwMode="auto">
          <a:xfrm>
            <a:off x="395536" y="5178678"/>
            <a:ext cx="107013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F22"/>
                </a:solidFill>
                <a:latin typeface="+mn-lt"/>
              </a:rPr>
              <a:t>Process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779912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427984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293350" y="2492896"/>
            <a:ext cx="366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Rettangolo 9"/>
          <p:cNvSpPr/>
          <p:nvPr/>
        </p:nvSpPr>
        <p:spPr bwMode="auto">
          <a:xfrm>
            <a:off x="3707904" y="3501008"/>
            <a:ext cx="4320480" cy="201622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499992" y="4077072"/>
            <a:ext cx="2595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NOT  SUBJECT TO</a:t>
            </a:r>
          </a:p>
          <a:p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THREAT ANALYSIS</a:t>
            </a:r>
          </a:p>
        </p:txBody>
      </p:sp>
    </p:spTree>
    <p:extLst>
      <p:ext uri="{BB962C8B-B14F-4D97-AF65-F5344CB8AC3E}">
        <p14:creationId xmlns:p14="http://schemas.microsoft.com/office/powerpoint/2010/main" val="23081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LINDDUN in a nutshell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LINDDUN (</a:t>
            </a:r>
            <a:r>
              <a:rPr lang="en-US" dirty="0" err="1" smtClean="0"/>
              <a:t>Linkability</a:t>
            </a:r>
            <a:r>
              <a:rPr lang="en-US" dirty="0" smtClean="0"/>
              <a:t>, </a:t>
            </a:r>
            <a:r>
              <a:rPr lang="en-US" dirty="0" err="1" smtClean="0"/>
              <a:t>Identifiability</a:t>
            </a:r>
            <a:r>
              <a:rPr lang="en-US" dirty="0" smtClean="0"/>
              <a:t>, Non-Repudiation, Detectability, Disclosure of Information, Unawareness, Non-Compliance)</a:t>
            </a:r>
          </a:p>
          <a:p>
            <a:r>
              <a:rPr lang="en-US" dirty="0" smtClean="0"/>
              <a:t>Methodology to help  software engineers with limited privacy expertise to introduce privacy early in the software development lifecycle</a:t>
            </a:r>
          </a:p>
          <a:p>
            <a:r>
              <a:rPr lang="en-US" dirty="0" smtClean="0"/>
              <a:t>Model-based </a:t>
            </a:r>
          </a:p>
          <a:p>
            <a:r>
              <a:rPr lang="en-US" dirty="0" smtClean="0"/>
              <a:t>Knowledge-based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E8A16-8748-714C-BAB2-DC1876F7AC48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9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hreat tree pattern example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38300" r="-383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76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threats 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44616"/>
              </p:ext>
            </p:extLst>
          </p:nvPr>
        </p:nvGraphicFramePr>
        <p:xfrm>
          <a:off x="457200" y="1916832"/>
          <a:ext cx="8280920" cy="2651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3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DFD Element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Type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tree leaf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nodes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Linkability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Storing too much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Information disclosure of data store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-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Identifiability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dirty="0" smtClean="0"/>
                        <a:t>Based on</a:t>
                      </a:r>
                      <a:r>
                        <a:rPr lang="en-US" sz="1600" baseline="0" dirty="0" smtClean="0"/>
                        <a:t> behavioral patterns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baseline="0" dirty="0" smtClean="0"/>
                        <a:t>Traffic analysis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8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(20 min)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a group of 4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Focus on the DFD element “User”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Use the Map LINDDUN to DFD elements on slide 13 to select some potential privacy threats that apply to the “User”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Fill in table on slide 19 with “X” that match privacy threat categories applicable to the “User” element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each </a:t>
            </a:r>
            <a:r>
              <a:rPr lang="en-US" sz="2000" dirty="0"/>
              <a:t>“X</a:t>
            </a:r>
            <a:r>
              <a:rPr lang="en-US" sz="2000" dirty="0" smtClean="0"/>
              <a:t>” (privacy threat category) you need to  </a:t>
            </a:r>
            <a:r>
              <a:rPr lang="en-US" sz="2000" dirty="0"/>
              <a:t>u</a:t>
            </a:r>
            <a:r>
              <a:rPr lang="en-US" sz="2000" dirty="0" smtClean="0"/>
              <a:t>se the Privacy Threat Tree Catalog to identify a concrete  threat (leaf nodes of the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Fill in table on slide 21 with privacy threat categories and concrete threats</a:t>
            </a:r>
            <a:endParaRPr lang="en-US" sz="20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3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Prioritize Privacy Threats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level given by the combination of </a:t>
            </a:r>
            <a:r>
              <a:rPr lang="en-US" u="sng" dirty="0" smtClean="0"/>
              <a:t>likelihood</a:t>
            </a:r>
            <a:r>
              <a:rPr lang="en-US" dirty="0" smtClean="0"/>
              <a:t> and </a:t>
            </a:r>
            <a:r>
              <a:rPr lang="en-US" u="sng" dirty="0" smtClean="0"/>
              <a:t>impact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 guidelines provided to do that in practice</a:t>
            </a:r>
          </a:p>
          <a:p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threats to mitigation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mapping table that links mitigation strategies and LINDDUN threat trees</a:t>
            </a:r>
          </a:p>
          <a:p>
            <a:r>
              <a:rPr lang="en-US" dirty="0" smtClean="0"/>
              <a:t>Once done the mapping look at the mitigation strategy taxonomy to select a specific mitigation approach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5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Map Mitigation Strategies to Threats</a:t>
            </a:r>
            <a:endParaRPr lang="en-US" dirty="0"/>
          </a:p>
        </p:txBody>
      </p:sp>
      <p:pic>
        <p:nvPicPr>
          <p:cNvPr id="7" name="Segnaposto contenuto 6" descr="linddun_mitigation_mapping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97" r="-13997"/>
          <a:stretch>
            <a:fillRect/>
          </a:stretch>
        </p:blipFill>
        <p:spPr/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CC05B0-D9C1-FF4B-959E-BDB32A180C84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 strategies Taxonomy </a:t>
            </a:r>
            <a:endParaRPr lang="en-US" dirty="0"/>
          </a:p>
        </p:txBody>
      </p:sp>
      <p:pic>
        <p:nvPicPr>
          <p:cNvPr id="6" name="Segnaposto contenuto 5" descr="linddun_taxonomy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97" r="-13197"/>
          <a:stretch>
            <a:fillRect/>
          </a:stretch>
        </p:blipFill>
        <p:spPr>
          <a:xfrm>
            <a:off x="-540568" y="1469890"/>
            <a:ext cx="9793088" cy="5216759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1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 Mitigation Strategies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42296"/>
              </p:ext>
            </p:extLst>
          </p:nvPr>
        </p:nvGraphicFramePr>
        <p:xfrm>
          <a:off x="457200" y="1916832"/>
          <a:ext cx="8280919" cy="3200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24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DFD Element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Type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tree leaf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nodes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Strategy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Linkability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Storing too much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Information disclosure of data store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Minimize</a:t>
                      </a:r>
                      <a:r>
                        <a:rPr lang="en-US" sz="1600" baseline="0" dirty="0" smtClean="0"/>
                        <a:t> Collected Data By Generalization</a:t>
                      </a:r>
                    </a:p>
                    <a:p>
                      <a:r>
                        <a:rPr lang="en-US" sz="1600" baseline="0" dirty="0" smtClean="0"/>
                        <a:t>- Access-control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-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9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Mitigation Strategies to PETs</a:t>
            </a:r>
            <a:endParaRPr lang="en-US" dirty="0"/>
          </a:p>
        </p:txBody>
      </p:sp>
      <p:pic>
        <p:nvPicPr>
          <p:cNvPr id="6" name="Segnaposto contenuto 5" descr="linddun_solution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6" r="-2726"/>
          <a:stretch>
            <a:fillRect/>
          </a:stretch>
        </p:blipFill>
        <p:spPr/>
      </p:pic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Corresponding PETS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89943"/>
              </p:ext>
            </p:extLst>
          </p:nvPr>
        </p:nvGraphicFramePr>
        <p:xfrm>
          <a:off x="457201" y="1916832"/>
          <a:ext cx="7859214" cy="34747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5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DFD Element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Type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Threat tree leaf</a:t>
                      </a:r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nodes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Strategy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Social Network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Storing too much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Information disclosure of data store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Minimize</a:t>
                      </a:r>
                      <a:r>
                        <a:rPr lang="en-US" sz="1600" baseline="0" dirty="0" smtClean="0"/>
                        <a:t> Collected Data By Generalization</a:t>
                      </a:r>
                    </a:p>
                    <a:p>
                      <a:r>
                        <a:rPr lang="en-US" sz="1600" baseline="0" dirty="0" smtClean="0"/>
                        <a:t>- Access-control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K-Anonymity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Privacy-aware access control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-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54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6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LINDDUN process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-12097" b="-12097"/>
          <a:stretch>
            <a:fillRect/>
          </a:stretch>
        </p:blipFill>
        <p:spPr/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FC8A3B-7590-A84F-ABCE-3A441471B67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(20 min)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Focus on the DFD element “User”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For each concrete threat you have identified in the table on slide 21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 smtClean="0"/>
              <a:t>use the Map Mitigation strategies to threats table on slide 25 to select a mitigation strategy  for the threat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/>
              <a:t>u</a:t>
            </a:r>
            <a:r>
              <a:rPr lang="en-US" sz="2200" dirty="0" smtClean="0"/>
              <a:t>se the Mitigation Strategies Taxonomy on slide 26 to identify a specific mitigation strategy for the threat 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 smtClean="0"/>
              <a:t>For each mitigation strategy use Mitigation Strategies to PETs table on slide 28 to identify technology to implement the mitigation strategy</a:t>
            </a:r>
          </a:p>
          <a:p>
            <a:pPr marL="857250" lvl="1" indent="-457200">
              <a:buFont typeface="+mj-lt"/>
              <a:buAutoNum type="alphaLcPeriod"/>
            </a:pPr>
            <a:r>
              <a:rPr lang="en-US" sz="2200" dirty="0" smtClean="0"/>
              <a:t>Fill in table on slide 29 with mitigation strategies</a:t>
            </a:r>
            <a:endParaRPr lang="en-US" sz="220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8643-9C86-C548-B522-0A6986DCB2A9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LINDDUN is a threat modeling methodology that helps software engineers with little privacy expertise in identifying and mitigating privacy threats early in the SDLC</a:t>
            </a:r>
          </a:p>
          <a:p>
            <a:r>
              <a:rPr lang="en-US" dirty="0" smtClean="0"/>
              <a:t>It comes with bundled knowledge </a:t>
            </a:r>
          </a:p>
          <a:p>
            <a:pPr lvl="1"/>
            <a:r>
              <a:rPr lang="en-US" sz="2000" dirty="0" smtClean="0"/>
              <a:t>taxonomy of privacy threats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atalog of privacy threats tree patterns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tandard mitigations for privacy threats</a:t>
            </a:r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F849D-452B-524F-A5D5-E51488806A14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9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sz="2000" dirty="0" err="1"/>
              <a:t>Pfitzmann</a:t>
            </a:r>
            <a:r>
              <a:rPr lang="en-US" sz="2000" dirty="0"/>
              <a:t> &amp; Hansen (2010): A terminology for talking about privacy by data minimization: Anonymity, </a:t>
            </a:r>
            <a:r>
              <a:rPr lang="en-US" sz="2000" dirty="0" err="1"/>
              <a:t>Unlinkability</a:t>
            </a:r>
            <a:r>
              <a:rPr lang="en-US" sz="2000" dirty="0"/>
              <a:t>, </a:t>
            </a:r>
            <a:r>
              <a:rPr lang="en-US" sz="2000" dirty="0" err="1"/>
              <a:t>Undetectability</a:t>
            </a:r>
            <a:r>
              <a:rPr lang="en-US" sz="2000" dirty="0"/>
              <a:t>, </a:t>
            </a:r>
            <a:r>
              <a:rPr lang="en-US" sz="2000" dirty="0" err="1"/>
              <a:t>Unobservability</a:t>
            </a:r>
            <a:r>
              <a:rPr lang="en-US" sz="2000" dirty="0"/>
              <a:t>, </a:t>
            </a:r>
            <a:r>
              <a:rPr lang="en-US" sz="2000" dirty="0" err="1"/>
              <a:t>Pseudonymity</a:t>
            </a:r>
            <a:r>
              <a:rPr lang="en-US" sz="2000" dirty="0"/>
              <a:t>, and Identity Management </a:t>
            </a:r>
          </a:p>
          <a:p>
            <a:pPr lvl="1"/>
            <a:r>
              <a:rPr lang="en-US" sz="2000" dirty="0" err="1" smtClean="0"/>
              <a:t>Guerses</a:t>
            </a:r>
            <a:r>
              <a:rPr lang="en-US" sz="2000" dirty="0" smtClean="0"/>
              <a:t> </a:t>
            </a:r>
            <a:r>
              <a:rPr lang="en-US" sz="2000" dirty="0"/>
              <a:t>(2010): Multilateral Privacy Requirements Analysis in Online Social Network Services (PhD thesis) </a:t>
            </a:r>
            <a:r>
              <a:rPr lang="en-US" sz="2000" dirty="0" smtClean="0"/>
              <a:t> </a:t>
            </a:r>
            <a:r>
              <a:rPr lang="en-US" sz="2000" dirty="0"/>
              <a:t>section 2.2 (pg. 22-32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Guarda</a:t>
            </a:r>
            <a:r>
              <a:rPr lang="en-US" sz="2000" dirty="0"/>
              <a:t> and </a:t>
            </a:r>
            <a:r>
              <a:rPr lang="en-US" sz="2000" dirty="0" err="1"/>
              <a:t>Zannone</a:t>
            </a:r>
            <a:r>
              <a:rPr lang="en-US" sz="2000" dirty="0"/>
              <a:t> (2008): Towards the development of privacy-aware systems </a:t>
            </a:r>
            <a:endParaRPr lang="en-US" dirty="0" smtClean="0"/>
          </a:p>
          <a:p>
            <a:r>
              <a:rPr lang="en-US" dirty="0" smtClean="0"/>
              <a:t>LINDDUN web site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distrinet.cs.kuleuven.be</a:t>
            </a:r>
            <a:r>
              <a:rPr lang="en-US" dirty="0">
                <a:hlinkClick r:id="rId2"/>
              </a:rPr>
              <a:t>/software/</a:t>
            </a:r>
            <a:r>
              <a:rPr lang="en-US" dirty="0" err="1">
                <a:hlinkClick r:id="rId2"/>
              </a:rPr>
              <a:t>linddun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Thursday lecture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the paper of UML diagrams that I will upload on the </a:t>
            </a:r>
            <a:r>
              <a:rPr lang="en-US" dirty="0" err="1" smtClean="0"/>
              <a:t>NoteWiki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Objective: Recap what is a software architecture and which are the main diagrams used to represent it</a:t>
            </a:r>
          </a:p>
          <a:p>
            <a:pPr lvl="1"/>
            <a:r>
              <a:rPr lang="en-US" dirty="0" smtClean="0"/>
              <a:t>UML class diagram</a:t>
            </a:r>
          </a:p>
          <a:p>
            <a:pPr lvl="1"/>
            <a:r>
              <a:rPr lang="en-US" dirty="0" smtClean="0"/>
              <a:t>UML sequence diagram</a:t>
            </a:r>
          </a:p>
          <a:p>
            <a:pPr lvl="1"/>
            <a:r>
              <a:rPr lang="en-US" dirty="0" smtClean="0"/>
              <a:t>UML component diagram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3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DFDs: A Social Network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/>
          <a:srcRect t="1573" b="1573"/>
          <a:stretch>
            <a:fillRect/>
          </a:stretch>
        </p:blipFill>
        <p:spPr/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52E10-4D58-D742-BAE5-D217D5E7F205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23528" y="1844824"/>
            <a:ext cx="8513638" cy="4320480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LINDDUN Privacy Threats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15072"/>
              </p:ext>
            </p:extLst>
          </p:nvPr>
        </p:nvGraphicFramePr>
        <p:xfrm>
          <a:off x="798028" y="2207263"/>
          <a:ext cx="6799754" cy="3886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78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28">
                <a:tc gridSpan="2"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Threat                                    Privacy</a:t>
                      </a:r>
                      <a:r>
                        <a:rPr lang="en-US" sz="2000" kern="1200" baseline="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property</a:t>
                      </a:r>
                      <a:endParaRPr lang="en-US" sz="2000" kern="1200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2000" b="0" kern="1200" cap="none" spc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inkability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Unlinkability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b="0" kern="1200" cap="none" spc="0" dirty="0" err="1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dentifiability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Anonymity,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Pseudonnymity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on repudiation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Plausible</a:t>
                      </a:r>
                      <a:r>
                        <a:rPr lang="en-US" sz="20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Deniability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0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etectability</a:t>
                      </a:r>
                      <a:endParaRPr lang="en-US" sz="2000" b="0" kern="1200" cap="none" spc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Undetectability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2000" b="0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isclosure</a:t>
                      </a:r>
                      <a:r>
                        <a:rPr lang="en-US" sz="2000" b="0" kern="1200" cap="none" spc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of Information</a:t>
                      </a:r>
                      <a:endParaRPr lang="en-US" sz="20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Confidentiality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-US" sz="2000" b="0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nawareness</a:t>
                      </a:r>
                      <a:r>
                        <a:rPr lang="en-US" sz="2000" b="1" kern="1200" cap="none" spc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Awareness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0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b="0" kern="1200" cap="none" spc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on compliance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Compliance</a:t>
                      </a:r>
                      <a:endParaRPr lang="en-US" sz="20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214915-7924-834B-9160-CAF4FA37FC27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606236"/>
            <a:ext cx="8291264" cy="3838987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</a:t>
            </a:r>
            <a:r>
              <a:rPr lang="en-US" dirty="0" err="1" smtClean="0"/>
              <a:t>Linkability</a:t>
            </a:r>
            <a:r>
              <a:rPr lang="en-US" dirty="0" smtClean="0"/>
              <a:t> (L)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95529"/>
              </p:ext>
            </p:extLst>
          </p:nvPr>
        </p:nvGraphicFramePr>
        <p:xfrm>
          <a:off x="830316" y="1728079"/>
          <a:ext cx="6847491" cy="3657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Linkability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Unlinkability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6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Distinguish whether 2 IOTs are related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997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Inference of sensitive information </a:t>
                      </a:r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e.g</a:t>
                      </a: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guess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you are on a diet by linking your online search for recipes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E6368B-A3AC-B24B-853F-48BDC896A242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606236"/>
            <a:ext cx="8147248" cy="3190915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</a:t>
            </a:r>
            <a:r>
              <a:rPr lang="en-US" dirty="0" err="1" smtClean="0"/>
              <a:t>Identifiability</a:t>
            </a:r>
            <a:r>
              <a:rPr lang="en-US" dirty="0" smtClean="0"/>
              <a:t> (I)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90010"/>
              </p:ext>
            </p:extLst>
          </p:nvPr>
        </p:nvGraphicFramePr>
        <p:xfrm>
          <a:off x="830316" y="1728079"/>
          <a:ext cx="6847491" cy="2977623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44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Identifiability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Anonymity,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Pseudonimity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4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Pinpoint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the identity of a subject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94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itchFamily="34" charset="0"/>
                        </a:rPr>
                        <a:t>Identify a user in a database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7BDBAD-3FD6-5044-8968-95A5005FC632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606236"/>
            <a:ext cx="8291264" cy="4055012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Non-Repudiation (N)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789015"/>
              </p:ext>
            </p:extLst>
          </p:nvPr>
        </p:nvGraphicFramePr>
        <p:xfrm>
          <a:off x="830316" y="1728077"/>
          <a:ext cx="6847491" cy="419077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Non</a:t>
                      </a:r>
                      <a:r>
                        <a:rPr lang="en-US" sz="2400" b="1" baseline="0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 Repudiation</a:t>
                      </a:r>
                      <a:endParaRPr lang="en-US" sz="2400" b="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Plausible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Deniability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Gather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evidence  so that a party cannot deny having performed an action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57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itchFamily="34" charset="0"/>
                        </a:rPr>
                        <a:t>Determine who express a vote in an online voting system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0ABA4-9E92-AB4D-9E60-09888A88EFEE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606236"/>
            <a:ext cx="8291264" cy="4055012"/>
          </a:xfrm>
          <a:prstGeom prst="roundRect">
            <a:avLst>
              <a:gd name="adj" fmla="val 6439"/>
            </a:avLst>
          </a:prstGeom>
          <a:solidFill>
            <a:srgbClr val="00519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Threat: Detectability (D)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85726"/>
              </p:ext>
            </p:extLst>
          </p:nvPr>
        </p:nvGraphicFramePr>
        <p:xfrm>
          <a:off x="830316" y="1728077"/>
          <a:ext cx="6847491" cy="382501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9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Threat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accent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Segoe UI" pitchFamily="34" charset="0"/>
                        </a:rPr>
                        <a:t>Detectability</a:t>
                      </a:r>
                      <a:endParaRPr lang="en-US" sz="2400" b="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5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Privacy Property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Undetectability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2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Definition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Distinguish</a:t>
                      </a:r>
                      <a:r>
                        <a:rPr lang="en-US" sz="2400" baseline="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 whether an item of interest exists</a:t>
                      </a:r>
                      <a:endParaRPr lang="en-US" sz="2400" dirty="0" smtClean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57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+mn-lt"/>
                          <a:cs typeface="Segoe UI" pitchFamily="34" charset="0"/>
                        </a:rPr>
                        <a:t>Example</a:t>
                      </a:r>
                      <a:endParaRPr lang="en-US" sz="2400" dirty="0">
                        <a:solidFill>
                          <a:schemeClr val="bg1"/>
                        </a:solidFill>
                        <a:latin typeface="+mn-lt"/>
                        <a:cs typeface="Segoe UI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itchFamily="34" charset="0"/>
                        </a:rPr>
                        <a:t>Revealing sensitive information </a:t>
                      </a:r>
                      <a:r>
                        <a:rPr lang="en-US" sz="24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itchFamily="34" charset="0"/>
                        </a:rPr>
                        <a:t>e.g</a:t>
                      </a:r>
                      <a:r>
                        <a:rPr lang="en-US" sz="24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Segoe UI" pitchFamily="34" charset="0"/>
                        </a:rPr>
                        <a:t> smart meters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0ABA4-9E92-AB4D-9E60-09888A88EFEE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5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49853</TotalTime>
  <Words>1287</Words>
  <Application>Microsoft Office PowerPoint</Application>
  <PresentationFormat>On-screen Show (4:3)</PresentationFormat>
  <Paragraphs>355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Georgia</vt:lpstr>
      <vt:lpstr>Lucida Sans</vt:lpstr>
      <vt:lpstr>Open Sans</vt:lpstr>
      <vt:lpstr>Open Sans Semibold</vt:lpstr>
      <vt:lpstr>Segoe UI</vt:lpstr>
      <vt:lpstr>UOS divider slide design</vt:lpstr>
      <vt:lpstr>Uncover Privacy Design Flaws with LINDDUN  Dr Md. Sadek Ferdous</vt:lpstr>
      <vt:lpstr>LINDDUN in a nutshell</vt:lpstr>
      <vt:lpstr>LINDDUN process</vt:lpstr>
      <vt:lpstr>Define DFDs: A Social Network</vt:lpstr>
      <vt:lpstr>LINDDUN Privacy Threats </vt:lpstr>
      <vt:lpstr>Threat: Linkability (L)</vt:lpstr>
      <vt:lpstr>Threat: Identifiability (I)</vt:lpstr>
      <vt:lpstr>Threat: Non-Repudiation (N)</vt:lpstr>
      <vt:lpstr>Threat: Detectability (D)</vt:lpstr>
      <vt:lpstr>Threat: Disclosure of Information (D)</vt:lpstr>
      <vt:lpstr>Threat: Unawareness (U)</vt:lpstr>
      <vt:lpstr>Threat: Non-compliance (N)</vt:lpstr>
      <vt:lpstr>Map LINDDUN to DFD Elements</vt:lpstr>
      <vt:lpstr>Map LINDDUN to DFD Elements</vt:lpstr>
      <vt:lpstr>Assumptions</vt:lpstr>
      <vt:lpstr>Assumptions: Social Network 2.0</vt:lpstr>
      <vt:lpstr>Map LINDDUN to DFD Elements</vt:lpstr>
      <vt:lpstr>Identify threat scenarios</vt:lpstr>
      <vt:lpstr>Map LINDDUN to DFD Elements</vt:lpstr>
      <vt:lpstr> Threat tree pattern example</vt:lpstr>
      <vt:lpstr>Refining threats </vt:lpstr>
      <vt:lpstr>Exercise (20 min)</vt:lpstr>
      <vt:lpstr>Prioritize Privacy Threats</vt:lpstr>
      <vt:lpstr>From threats to mitigation strategies</vt:lpstr>
      <vt:lpstr>Map Mitigation Strategies to Threats</vt:lpstr>
      <vt:lpstr>Mitigation strategies Taxonomy </vt:lpstr>
      <vt:lpstr>Elicit Mitigation Strategies</vt:lpstr>
      <vt:lpstr>From Mitigation Strategies to PETs</vt:lpstr>
      <vt:lpstr>Select Corresponding PETS </vt:lpstr>
      <vt:lpstr>Exercise (20 min)</vt:lpstr>
      <vt:lpstr>Summary</vt:lpstr>
      <vt:lpstr>Reading Material</vt:lpstr>
      <vt:lpstr>Assignment for Thursday lecture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Md. Sadek Ferdous</cp:lastModifiedBy>
  <cp:revision>1550</cp:revision>
  <dcterms:created xsi:type="dcterms:W3CDTF">2008-01-25T10:32:18Z</dcterms:created>
  <dcterms:modified xsi:type="dcterms:W3CDTF">2016-10-31T12:00:23Z</dcterms:modified>
</cp:coreProperties>
</file>