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555" r:id="rId2"/>
    <p:sldId id="703" r:id="rId3"/>
    <p:sldId id="704" r:id="rId4"/>
    <p:sldId id="705" r:id="rId5"/>
    <p:sldId id="739" r:id="rId6"/>
    <p:sldId id="715" r:id="rId7"/>
    <p:sldId id="753" r:id="rId8"/>
    <p:sldId id="757" r:id="rId9"/>
    <p:sldId id="707" r:id="rId10"/>
    <p:sldId id="752" r:id="rId11"/>
    <p:sldId id="754" r:id="rId12"/>
    <p:sldId id="755" r:id="rId13"/>
    <p:sldId id="742" r:id="rId14"/>
    <p:sldId id="718" r:id="rId15"/>
    <p:sldId id="750" r:id="rId16"/>
    <p:sldId id="744" r:id="rId17"/>
    <p:sldId id="745" r:id="rId18"/>
    <p:sldId id="746" r:id="rId19"/>
    <p:sldId id="747" r:id="rId20"/>
    <p:sldId id="748" r:id="rId21"/>
    <p:sldId id="749" r:id="rId22"/>
    <p:sldId id="751" r:id="rId23"/>
    <p:sldId id="743" r:id="rId24"/>
    <p:sldId id="730" r:id="rId25"/>
    <p:sldId id="758" r:id="rId26"/>
    <p:sldId id="756" r:id="rId27"/>
    <p:sldId id="734" r:id="rId28"/>
    <p:sldId id="740" r:id="rId29"/>
    <p:sldId id="679" r:id="rId30"/>
    <p:sldId id="741" r:id="rId31"/>
  </p:sldIdLst>
  <p:sldSz cx="9144000" cy="6858000" type="screen4x3"/>
  <p:notesSz cx="6858000" cy="9144000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>
      <p:cViewPr varScale="1">
        <p:scale>
          <a:sx n="93" d="100"/>
          <a:sy n="93" d="100"/>
        </p:scale>
        <p:origin x="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22A34-DFFA-F64E-BBA5-296091119562}" type="doc">
      <dgm:prSet loTypeId="urn:microsoft.com/office/officeart/2005/8/layout/StepDownProcess" loCatId="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73AD0D33-3678-C149-9510-AE71314E998E}">
      <dgm:prSet phldrT="[Testo]"/>
      <dgm:spPr/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D7C77506-A4E2-CB45-8230-C0713D50EF0E}" type="parTrans" cxnId="{CEC1F329-3CA8-8C49-8A36-F3BB4A686B4F}">
      <dgm:prSet/>
      <dgm:spPr/>
      <dgm:t>
        <a:bodyPr/>
        <a:lstStyle/>
        <a:p>
          <a:endParaRPr lang="en-US"/>
        </a:p>
      </dgm:t>
    </dgm:pt>
    <dgm:pt modelId="{1B78B80E-1792-AE43-95FA-446F52620A9B}" type="sibTrans" cxnId="{CEC1F329-3CA8-8C49-8A36-F3BB4A686B4F}">
      <dgm:prSet/>
      <dgm:spPr/>
      <dgm:t>
        <a:bodyPr/>
        <a:lstStyle/>
        <a:p>
          <a:endParaRPr lang="en-US"/>
        </a:p>
      </dgm:t>
    </dgm:pt>
    <dgm:pt modelId="{8AE8D494-A5F4-1249-A0B9-A29288DDC8B2}">
      <dgm:prSet phldrT="[Tes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STRIDE</a:t>
          </a:r>
          <a:endParaRPr lang="en-US" b="1" dirty="0">
            <a:solidFill>
              <a:srgbClr val="FF0000"/>
            </a:solidFill>
          </a:endParaRPr>
        </a:p>
      </dgm:t>
    </dgm:pt>
    <dgm:pt modelId="{73B6E4EB-0DF0-994D-8F00-4A85ACCC63E8}" type="parTrans" cxnId="{C16B977C-81F3-6C46-8487-EBAF6E8DC46E}">
      <dgm:prSet/>
      <dgm:spPr/>
      <dgm:t>
        <a:bodyPr/>
        <a:lstStyle/>
        <a:p>
          <a:endParaRPr lang="en-US"/>
        </a:p>
      </dgm:t>
    </dgm:pt>
    <dgm:pt modelId="{D06CB38B-90AA-E34A-90CF-5D2998170940}" type="sibTrans" cxnId="{C16B977C-81F3-6C46-8487-EBAF6E8DC46E}">
      <dgm:prSet/>
      <dgm:spPr/>
      <dgm:t>
        <a:bodyPr/>
        <a:lstStyle/>
        <a:p>
          <a:endParaRPr lang="en-US"/>
        </a:p>
      </dgm:t>
    </dgm:pt>
    <dgm:pt modelId="{3CF8E5B3-3AFC-0840-94F5-4E61C6124663}">
      <dgm:prSet phldrT="[Testo]"/>
      <dgm:spPr/>
      <dgm:t>
        <a:bodyPr/>
        <a:lstStyle/>
        <a:p>
          <a:r>
            <a:rPr lang="en-US" dirty="0" smtClean="0"/>
            <a:t>Plan Mitigation Strategy</a:t>
          </a:r>
          <a:endParaRPr lang="en-US" dirty="0"/>
        </a:p>
      </dgm:t>
    </dgm:pt>
    <dgm:pt modelId="{BC77A8AD-6120-2B47-8BB1-73A6B6E6C3C5}" type="parTrans" cxnId="{B8F81985-8C90-E74B-9CD5-EA3B7FC5EB54}">
      <dgm:prSet/>
      <dgm:spPr/>
      <dgm:t>
        <a:bodyPr/>
        <a:lstStyle/>
        <a:p>
          <a:endParaRPr lang="en-US"/>
        </a:p>
      </dgm:t>
    </dgm:pt>
    <dgm:pt modelId="{B179ADA7-E32C-2948-B589-FD59DC860BAB}" type="sibTrans" cxnId="{B8F81985-8C90-E74B-9CD5-EA3B7FC5EB54}">
      <dgm:prSet/>
      <dgm:spPr/>
      <dgm:t>
        <a:bodyPr/>
        <a:lstStyle/>
        <a:p>
          <a:endParaRPr lang="en-US"/>
        </a:p>
      </dgm:t>
    </dgm:pt>
    <dgm:pt modelId="{7C7EAB6F-BE85-7E45-9945-266A2A4A2FA0}">
      <dgm:prSet phldrT="[Tes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STRIDE </a:t>
          </a:r>
          <a:endParaRPr lang="en-US" b="1" dirty="0">
            <a:solidFill>
              <a:srgbClr val="FF0000"/>
            </a:solidFill>
          </a:endParaRPr>
        </a:p>
      </dgm:t>
    </dgm:pt>
    <dgm:pt modelId="{FDA2C3BB-0AA2-5840-9E60-4CB120A2C7B6}" type="parTrans" cxnId="{60B943D6-58A6-BA45-BDC9-BEA21839CC87}">
      <dgm:prSet/>
      <dgm:spPr/>
      <dgm:t>
        <a:bodyPr/>
        <a:lstStyle/>
        <a:p>
          <a:endParaRPr lang="en-US"/>
        </a:p>
      </dgm:t>
    </dgm:pt>
    <dgm:pt modelId="{E7BF83D6-A0D4-3B4B-BB4B-28B5EEE9730D}" type="sibTrans" cxnId="{60B943D6-58A6-BA45-BDC9-BEA21839CC87}">
      <dgm:prSet/>
      <dgm:spPr/>
      <dgm:t>
        <a:bodyPr/>
        <a:lstStyle/>
        <a:p>
          <a:endParaRPr lang="en-US"/>
        </a:p>
      </dgm:t>
    </dgm:pt>
    <dgm:pt modelId="{2E1B67F1-129D-CD42-B951-1B8EA086411E}">
      <dgm:prSet phldrT="[Testo]"/>
      <dgm:spPr/>
      <dgm:t>
        <a:bodyPr/>
        <a:lstStyle/>
        <a:p>
          <a:r>
            <a:rPr lang="en-US" dirty="0" smtClean="0"/>
            <a:t>Instantiate Strategy</a:t>
          </a:r>
          <a:endParaRPr lang="en-US" dirty="0"/>
        </a:p>
      </dgm:t>
    </dgm:pt>
    <dgm:pt modelId="{C6A5644C-45F2-6A40-BD23-CB1923BFD432}" type="parTrans" cxnId="{67DE079E-923C-9C41-A354-80C45F8459A9}">
      <dgm:prSet/>
      <dgm:spPr/>
      <dgm:t>
        <a:bodyPr/>
        <a:lstStyle/>
        <a:p>
          <a:endParaRPr lang="en-US"/>
        </a:p>
      </dgm:t>
    </dgm:pt>
    <dgm:pt modelId="{47BEAF41-9BED-A247-8EE8-54376C241E35}" type="sibTrans" cxnId="{67DE079E-923C-9C41-A354-80C45F8459A9}">
      <dgm:prSet/>
      <dgm:spPr/>
      <dgm:t>
        <a:bodyPr/>
        <a:lstStyle/>
        <a:p>
          <a:endParaRPr lang="en-US"/>
        </a:p>
      </dgm:t>
    </dgm:pt>
    <dgm:pt modelId="{8E63B1AE-FC81-C04D-BCC8-971DA6D2C4D4}">
      <dgm:prSet phldrT="[Tes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SECURITY PATTERNS</a:t>
          </a:r>
          <a:endParaRPr lang="en-US" b="1" dirty="0">
            <a:solidFill>
              <a:srgbClr val="FF0000"/>
            </a:solidFill>
          </a:endParaRPr>
        </a:p>
      </dgm:t>
    </dgm:pt>
    <dgm:pt modelId="{82F70B11-C70C-B345-A551-CB608DD6E34E}" type="parTrans" cxnId="{45EE4301-002E-5F4D-A2B2-9EE8C06CD0DC}">
      <dgm:prSet/>
      <dgm:spPr/>
      <dgm:t>
        <a:bodyPr/>
        <a:lstStyle/>
        <a:p>
          <a:endParaRPr lang="en-US"/>
        </a:p>
      </dgm:t>
    </dgm:pt>
    <dgm:pt modelId="{AFF48CF2-48D3-B243-A6EF-01D81AAF4612}" type="sibTrans" cxnId="{45EE4301-002E-5F4D-A2B2-9EE8C06CD0DC}">
      <dgm:prSet/>
      <dgm:spPr/>
      <dgm:t>
        <a:bodyPr/>
        <a:lstStyle/>
        <a:p>
          <a:endParaRPr lang="en-US"/>
        </a:p>
      </dgm:t>
    </dgm:pt>
    <dgm:pt modelId="{53F20A2F-14B0-7D4B-AAD7-5AA8DCCB6177}">
      <dgm:prSet phldrT="[Tes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LINDDUN</a:t>
          </a:r>
          <a:endParaRPr lang="en-US" b="1" dirty="0">
            <a:solidFill>
              <a:srgbClr val="FF0000"/>
            </a:solidFill>
          </a:endParaRPr>
        </a:p>
      </dgm:t>
    </dgm:pt>
    <dgm:pt modelId="{6821D7B3-FC40-484F-A9FF-61E4537AC732}" type="parTrans" cxnId="{B495FE26-0858-B143-8151-C3B89B47C202}">
      <dgm:prSet/>
      <dgm:spPr/>
      <dgm:t>
        <a:bodyPr/>
        <a:lstStyle/>
        <a:p>
          <a:endParaRPr lang="en-US"/>
        </a:p>
      </dgm:t>
    </dgm:pt>
    <dgm:pt modelId="{F177E345-1884-C54C-917E-E492F5818C84}" type="sibTrans" cxnId="{B495FE26-0858-B143-8151-C3B89B47C202}">
      <dgm:prSet/>
      <dgm:spPr/>
      <dgm:t>
        <a:bodyPr/>
        <a:lstStyle/>
        <a:p>
          <a:endParaRPr lang="en-US"/>
        </a:p>
      </dgm:t>
    </dgm:pt>
    <dgm:pt modelId="{E3D78687-7DDF-984A-AE27-427191631F33}">
      <dgm:prSet phldrT="[Tes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LINDDUN</a:t>
          </a:r>
          <a:endParaRPr lang="en-US" b="1" dirty="0">
            <a:solidFill>
              <a:srgbClr val="FF0000"/>
            </a:solidFill>
          </a:endParaRPr>
        </a:p>
      </dgm:t>
    </dgm:pt>
    <dgm:pt modelId="{9C6823A6-1462-714A-86D8-12230960C197}" type="parTrans" cxnId="{4645A752-772D-404F-82CE-9A1C276BFB03}">
      <dgm:prSet/>
      <dgm:spPr/>
      <dgm:t>
        <a:bodyPr/>
        <a:lstStyle/>
        <a:p>
          <a:endParaRPr lang="en-US"/>
        </a:p>
      </dgm:t>
    </dgm:pt>
    <dgm:pt modelId="{C5D0D515-2C2D-0F41-9E8C-2A6B2836A9BB}" type="sibTrans" cxnId="{4645A752-772D-404F-82CE-9A1C276BFB03}">
      <dgm:prSet/>
      <dgm:spPr/>
      <dgm:t>
        <a:bodyPr/>
        <a:lstStyle/>
        <a:p>
          <a:endParaRPr lang="en-US"/>
        </a:p>
      </dgm:t>
    </dgm:pt>
    <dgm:pt modelId="{479E79B6-B9A5-2144-800B-65CA1D165EC0}" type="pres">
      <dgm:prSet presAssocID="{C6F22A34-DFFA-F64E-BBA5-29609111956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1D90A2F-D074-364B-8ED4-D5E117FD4AF4}" type="pres">
      <dgm:prSet presAssocID="{73AD0D33-3678-C149-9510-AE71314E998E}" presName="composite" presStyleCnt="0"/>
      <dgm:spPr/>
    </dgm:pt>
    <dgm:pt modelId="{6E3E33E9-46D5-4C4E-933D-3E686B335B70}" type="pres">
      <dgm:prSet presAssocID="{73AD0D33-3678-C149-9510-AE71314E998E}" presName="bentUpArrow1" presStyleLbl="alignImgPlace1" presStyleIdx="0" presStyleCnt="2"/>
      <dgm:spPr/>
    </dgm:pt>
    <dgm:pt modelId="{94D09BDF-4182-CB4C-BF03-E7DFA9E7AB7C}" type="pres">
      <dgm:prSet presAssocID="{73AD0D33-3678-C149-9510-AE71314E998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7FCD3-5DA9-F74C-9F5E-2AC0D944BA58}" type="pres">
      <dgm:prSet presAssocID="{73AD0D33-3678-C149-9510-AE71314E998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15197-F633-4A44-A5C9-49C7CC3B4268}" type="pres">
      <dgm:prSet presAssocID="{1B78B80E-1792-AE43-95FA-446F52620A9B}" presName="sibTrans" presStyleCnt="0"/>
      <dgm:spPr/>
    </dgm:pt>
    <dgm:pt modelId="{6F890E34-2E58-A240-8939-149444634EDD}" type="pres">
      <dgm:prSet presAssocID="{3CF8E5B3-3AFC-0840-94F5-4E61C6124663}" presName="composite" presStyleCnt="0"/>
      <dgm:spPr/>
    </dgm:pt>
    <dgm:pt modelId="{84EF2F86-9DAF-6740-844E-47AB0345A348}" type="pres">
      <dgm:prSet presAssocID="{3CF8E5B3-3AFC-0840-94F5-4E61C6124663}" presName="bentUpArrow1" presStyleLbl="alignImgPlace1" presStyleIdx="1" presStyleCnt="2"/>
      <dgm:spPr/>
    </dgm:pt>
    <dgm:pt modelId="{A92ED9FA-516F-F94F-8A97-FC18DDAC7768}" type="pres">
      <dgm:prSet presAssocID="{3CF8E5B3-3AFC-0840-94F5-4E61C612466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5CC92-7322-714E-BF47-715A2325B402}" type="pres">
      <dgm:prSet presAssocID="{3CF8E5B3-3AFC-0840-94F5-4E61C612466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CA43C-3032-2A46-B056-0BFE8E166D0B}" type="pres">
      <dgm:prSet presAssocID="{B179ADA7-E32C-2948-B589-FD59DC860BAB}" presName="sibTrans" presStyleCnt="0"/>
      <dgm:spPr/>
    </dgm:pt>
    <dgm:pt modelId="{5DC2B30D-7CF7-4843-9055-FD349F7EED2B}" type="pres">
      <dgm:prSet presAssocID="{2E1B67F1-129D-CD42-B951-1B8EA086411E}" presName="composite" presStyleCnt="0"/>
      <dgm:spPr/>
    </dgm:pt>
    <dgm:pt modelId="{A6C7C3F5-B770-424C-BDFC-FBE41888920D}" type="pres">
      <dgm:prSet presAssocID="{2E1B67F1-129D-CD42-B951-1B8EA086411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0785B-0BCB-8E46-B422-6CC8A778D7B7}" type="pres">
      <dgm:prSet presAssocID="{2E1B67F1-129D-CD42-B951-1B8EA086411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1F329-3CA8-8C49-8A36-F3BB4A686B4F}" srcId="{C6F22A34-DFFA-F64E-BBA5-296091119562}" destId="{73AD0D33-3678-C149-9510-AE71314E998E}" srcOrd="0" destOrd="0" parTransId="{D7C77506-A4E2-CB45-8230-C0713D50EF0E}" sibTransId="{1B78B80E-1792-AE43-95FA-446F52620A9B}"/>
    <dgm:cxn modelId="{1E276337-D9D3-4543-97A1-F44FD09B48A4}" type="presOf" srcId="{73AD0D33-3678-C149-9510-AE71314E998E}" destId="{94D09BDF-4182-CB4C-BF03-E7DFA9E7AB7C}" srcOrd="0" destOrd="0" presId="urn:microsoft.com/office/officeart/2005/8/layout/StepDownProcess"/>
    <dgm:cxn modelId="{45EE4301-002E-5F4D-A2B2-9EE8C06CD0DC}" srcId="{2E1B67F1-129D-CD42-B951-1B8EA086411E}" destId="{8E63B1AE-FC81-C04D-BCC8-971DA6D2C4D4}" srcOrd="0" destOrd="0" parTransId="{82F70B11-C70C-B345-A551-CB608DD6E34E}" sibTransId="{AFF48CF2-48D3-B243-A6EF-01D81AAF4612}"/>
    <dgm:cxn modelId="{67DE079E-923C-9C41-A354-80C45F8459A9}" srcId="{C6F22A34-DFFA-F64E-BBA5-296091119562}" destId="{2E1B67F1-129D-CD42-B951-1B8EA086411E}" srcOrd="2" destOrd="0" parTransId="{C6A5644C-45F2-6A40-BD23-CB1923BFD432}" sibTransId="{47BEAF41-9BED-A247-8EE8-54376C241E35}"/>
    <dgm:cxn modelId="{956DCE76-3BB3-8E43-A116-DC51E4C954CC}" type="presOf" srcId="{2E1B67F1-129D-CD42-B951-1B8EA086411E}" destId="{A6C7C3F5-B770-424C-BDFC-FBE41888920D}" srcOrd="0" destOrd="0" presId="urn:microsoft.com/office/officeart/2005/8/layout/StepDownProcess"/>
    <dgm:cxn modelId="{B8F81985-8C90-E74B-9CD5-EA3B7FC5EB54}" srcId="{C6F22A34-DFFA-F64E-BBA5-296091119562}" destId="{3CF8E5B3-3AFC-0840-94F5-4E61C6124663}" srcOrd="1" destOrd="0" parTransId="{BC77A8AD-6120-2B47-8BB1-73A6B6E6C3C5}" sibTransId="{B179ADA7-E32C-2948-B589-FD59DC860BAB}"/>
    <dgm:cxn modelId="{B495FE26-0858-B143-8151-C3B89B47C202}" srcId="{73AD0D33-3678-C149-9510-AE71314E998E}" destId="{53F20A2F-14B0-7D4B-AAD7-5AA8DCCB6177}" srcOrd="1" destOrd="0" parTransId="{6821D7B3-FC40-484F-A9FF-61E4537AC732}" sibTransId="{F177E345-1884-C54C-917E-E492F5818C84}"/>
    <dgm:cxn modelId="{7954280B-6C0E-2747-A830-3078FED537CB}" type="presOf" srcId="{7C7EAB6F-BE85-7E45-9945-266A2A4A2FA0}" destId="{D245CC92-7322-714E-BF47-715A2325B402}" srcOrd="0" destOrd="0" presId="urn:microsoft.com/office/officeart/2005/8/layout/StepDownProcess"/>
    <dgm:cxn modelId="{C16B977C-81F3-6C46-8487-EBAF6E8DC46E}" srcId="{73AD0D33-3678-C149-9510-AE71314E998E}" destId="{8AE8D494-A5F4-1249-A0B9-A29288DDC8B2}" srcOrd="0" destOrd="0" parTransId="{73B6E4EB-0DF0-994D-8F00-4A85ACCC63E8}" sibTransId="{D06CB38B-90AA-E34A-90CF-5D2998170940}"/>
    <dgm:cxn modelId="{04B2A767-BC7E-024E-A987-F9AD5D22881C}" type="presOf" srcId="{3CF8E5B3-3AFC-0840-94F5-4E61C6124663}" destId="{A92ED9FA-516F-F94F-8A97-FC18DDAC7768}" srcOrd="0" destOrd="0" presId="urn:microsoft.com/office/officeart/2005/8/layout/StepDownProcess"/>
    <dgm:cxn modelId="{27B977F0-5A36-E64B-91A5-3B25CE3D7CD0}" type="presOf" srcId="{E3D78687-7DDF-984A-AE27-427191631F33}" destId="{D245CC92-7322-714E-BF47-715A2325B402}" srcOrd="0" destOrd="1" presId="urn:microsoft.com/office/officeart/2005/8/layout/StepDownProcess"/>
    <dgm:cxn modelId="{4645A752-772D-404F-82CE-9A1C276BFB03}" srcId="{3CF8E5B3-3AFC-0840-94F5-4E61C6124663}" destId="{E3D78687-7DDF-984A-AE27-427191631F33}" srcOrd="1" destOrd="0" parTransId="{9C6823A6-1462-714A-86D8-12230960C197}" sibTransId="{C5D0D515-2C2D-0F41-9E8C-2A6B2836A9BB}"/>
    <dgm:cxn modelId="{ED74AAE2-C4C0-9540-AD1B-8D84B8A43F9C}" type="presOf" srcId="{8E63B1AE-FC81-C04D-BCC8-971DA6D2C4D4}" destId="{DEE0785B-0BCB-8E46-B422-6CC8A778D7B7}" srcOrd="0" destOrd="0" presId="urn:microsoft.com/office/officeart/2005/8/layout/StepDownProcess"/>
    <dgm:cxn modelId="{3E070B61-B136-8D4C-A4EB-62120918318C}" type="presOf" srcId="{8AE8D494-A5F4-1249-A0B9-A29288DDC8B2}" destId="{20E7FCD3-5DA9-F74C-9F5E-2AC0D944BA58}" srcOrd="0" destOrd="0" presId="urn:microsoft.com/office/officeart/2005/8/layout/StepDownProcess"/>
    <dgm:cxn modelId="{668664D7-33FD-DD45-89D9-0B2317D1A687}" type="presOf" srcId="{53F20A2F-14B0-7D4B-AAD7-5AA8DCCB6177}" destId="{20E7FCD3-5DA9-F74C-9F5E-2AC0D944BA58}" srcOrd="0" destOrd="1" presId="urn:microsoft.com/office/officeart/2005/8/layout/StepDownProcess"/>
    <dgm:cxn modelId="{A76C4F0F-E782-0A4E-BB91-F75E749FDFD9}" type="presOf" srcId="{C6F22A34-DFFA-F64E-BBA5-296091119562}" destId="{479E79B6-B9A5-2144-800B-65CA1D165EC0}" srcOrd="0" destOrd="0" presId="urn:microsoft.com/office/officeart/2005/8/layout/StepDownProcess"/>
    <dgm:cxn modelId="{60B943D6-58A6-BA45-BDC9-BEA21839CC87}" srcId="{3CF8E5B3-3AFC-0840-94F5-4E61C6124663}" destId="{7C7EAB6F-BE85-7E45-9945-266A2A4A2FA0}" srcOrd="0" destOrd="0" parTransId="{FDA2C3BB-0AA2-5840-9E60-4CB120A2C7B6}" sibTransId="{E7BF83D6-A0D4-3B4B-BB4B-28B5EEE9730D}"/>
    <dgm:cxn modelId="{3E73E33A-8A54-C141-8FD2-EE9892C2B57D}" type="presParOf" srcId="{479E79B6-B9A5-2144-800B-65CA1D165EC0}" destId="{01D90A2F-D074-364B-8ED4-D5E117FD4AF4}" srcOrd="0" destOrd="0" presId="urn:microsoft.com/office/officeart/2005/8/layout/StepDownProcess"/>
    <dgm:cxn modelId="{B527AF7D-4DA0-2F4A-A7B6-F69E5164F386}" type="presParOf" srcId="{01D90A2F-D074-364B-8ED4-D5E117FD4AF4}" destId="{6E3E33E9-46D5-4C4E-933D-3E686B335B70}" srcOrd="0" destOrd="0" presId="urn:microsoft.com/office/officeart/2005/8/layout/StepDownProcess"/>
    <dgm:cxn modelId="{8DDCA10E-A9BC-F04B-BA4D-1BA11A6BE0DE}" type="presParOf" srcId="{01D90A2F-D074-364B-8ED4-D5E117FD4AF4}" destId="{94D09BDF-4182-CB4C-BF03-E7DFA9E7AB7C}" srcOrd="1" destOrd="0" presId="urn:microsoft.com/office/officeart/2005/8/layout/StepDownProcess"/>
    <dgm:cxn modelId="{C9FEBA64-6BD0-0949-BEAC-F4E984B2F53D}" type="presParOf" srcId="{01D90A2F-D074-364B-8ED4-D5E117FD4AF4}" destId="{20E7FCD3-5DA9-F74C-9F5E-2AC0D944BA58}" srcOrd="2" destOrd="0" presId="urn:microsoft.com/office/officeart/2005/8/layout/StepDownProcess"/>
    <dgm:cxn modelId="{8E3FA27C-384A-ED4C-9940-A8E0739B7246}" type="presParOf" srcId="{479E79B6-B9A5-2144-800B-65CA1D165EC0}" destId="{E4815197-F633-4A44-A5C9-49C7CC3B4268}" srcOrd="1" destOrd="0" presId="urn:microsoft.com/office/officeart/2005/8/layout/StepDownProcess"/>
    <dgm:cxn modelId="{6311A113-261A-0D45-BF6B-A2F2CB6512A4}" type="presParOf" srcId="{479E79B6-B9A5-2144-800B-65CA1D165EC0}" destId="{6F890E34-2E58-A240-8939-149444634EDD}" srcOrd="2" destOrd="0" presId="urn:microsoft.com/office/officeart/2005/8/layout/StepDownProcess"/>
    <dgm:cxn modelId="{292F4527-E26A-3F44-9F81-C21D744E7D04}" type="presParOf" srcId="{6F890E34-2E58-A240-8939-149444634EDD}" destId="{84EF2F86-9DAF-6740-844E-47AB0345A348}" srcOrd="0" destOrd="0" presId="urn:microsoft.com/office/officeart/2005/8/layout/StepDownProcess"/>
    <dgm:cxn modelId="{2B9C27FA-18AC-0C45-94A2-E495869028B0}" type="presParOf" srcId="{6F890E34-2E58-A240-8939-149444634EDD}" destId="{A92ED9FA-516F-F94F-8A97-FC18DDAC7768}" srcOrd="1" destOrd="0" presId="urn:microsoft.com/office/officeart/2005/8/layout/StepDownProcess"/>
    <dgm:cxn modelId="{7FCDC799-45EE-D044-ADFC-8CBBB6956E9A}" type="presParOf" srcId="{6F890E34-2E58-A240-8939-149444634EDD}" destId="{D245CC92-7322-714E-BF47-715A2325B402}" srcOrd="2" destOrd="0" presId="urn:microsoft.com/office/officeart/2005/8/layout/StepDownProcess"/>
    <dgm:cxn modelId="{3436CCFA-87DC-1F48-BA11-8EBDD69C3899}" type="presParOf" srcId="{479E79B6-B9A5-2144-800B-65CA1D165EC0}" destId="{B74CA43C-3032-2A46-B056-0BFE8E166D0B}" srcOrd="3" destOrd="0" presId="urn:microsoft.com/office/officeart/2005/8/layout/StepDownProcess"/>
    <dgm:cxn modelId="{4B0E2A20-8490-AA49-BECF-6260C2550F66}" type="presParOf" srcId="{479E79B6-B9A5-2144-800B-65CA1D165EC0}" destId="{5DC2B30D-7CF7-4843-9055-FD349F7EED2B}" srcOrd="4" destOrd="0" presId="urn:microsoft.com/office/officeart/2005/8/layout/StepDownProcess"/>
    <dgm:cxn modelId="{1BD3C425-7EE4-7E4C-8041-A694123E6669}" type="presParOf" srcId="{5DC2B30D-7CF7-4843-9055-FD349F7EED2B}" destId="{A6C7C3F5-B770-424C-BDFC-FBE41888920D}" srcOrd="0" destOrd="0" presId="urn:microsoft.com/office/officeart/2005/8/layout/StepDownProcess"/>
    <dgm:cxn modelId="{2F336790-2F3E-7D4B-91C6-0E99B4FCF2E2}" type="presParOf" srcId="{5DC2B30D-7CF7-4843-9055-FD349F7EED2B}" destId="{DEE0785B-0BCB-8E46-B422-6CC8A778D7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E33E9-46D5-4C4E-933D-3E686B335B70}">
      <dsp:nvSpPr>
        <dsp:cNvPr id="0" name=""/>
        <dsp:cNvSpPr/>
      </dsp:nvSpPr>
      <dsp:spPr>
        <a:xfrm rot="5400000">
          <a:off x="1225374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D09BDF-4182-CB4C-BF03-E7DFA9E7AB7C}">
      <dsp:nvSpPr>
        <dsp:cNvPr id="0" name=""/>
        <dsp:cNvSpPr/>
      </dsp:nvSpPr>
      <dsp:spPr>
        <a:xfrm>
          <a:off x="915527" y="2593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Threats</a:t>
          </a:r>
          <a:endParaRPr lang="en-US" sz="2600" kern="1200" dirty="0"/>
        </a:p>
      </dsp:txBody>
      <dsp:txXfrm>
        <a:off x="982811" y="93214"/>
        <a:ext cx="1834184" cy="1243494"/>
      </dsp:txXfrm>
    </dsp:sp>
    <dsp:sp modelId="{20E7FCD3-5DA9-F74C-9F5E-2AC0D944BA58}">
      <dsp:nvSpPr>
        <dsp:cNvPr id="0" name=""/>
        <dsp:cNvSpPr/>
      </dsp:nvSpPr>
      <dsp:spPr>
        <a:xfrm>
          <a:off x="2884280" y="157360"/>
          <a:ext cx="1431882" cy="111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FF0000"/>
              </a:solidFill>
            </a:rPr>
            <a:t>STRIDE</a:t>
          </a:r>
          <a:endParaRPr 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FF0000"/>
              </a:solidFill>
            </a:rPr>
            <a:t>LINDDUN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884280" y="157360"/>
        <a:ext cx="1431882" cy="1113810"/>
      </dsp:txXfrm>
    </dsp:sp>
    <dsp:sp modelId="{84EF2F86-9DAF-6740-844E-47AB0345A348}">
      <dsp:nvSpPr>
        <dsp:cNvPr id="0" name=""/>
        <dsp:cNvSpPr/>
      </dsp:nvSpPr>
      <dsp:spPr>
        <a:xfrm rot="5400000">
          <a:off x="2857679" y="2870365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3548"/>
            <a:satOff val="-147"/>
            <a:lumOff val="1639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ED9FA-516F-F94F-8A97-FC18DDAC7768}">
      <dsp:nvSpPr>
        <dsp:cNvPr id="0" name=""/>
        <dsp:cNvSpPr/>
      </dsp:nvSpPr>
      <dsp:spPr>
        <a:xfrm>
          <a:off x="2547832" y="1573949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 Mitigation Strategy</a:t>
          </a:r>
          <a:endParaRPr lang="en-US" sz="2600" kern="1200" dirty="0"/>
        </a:p>
      </dsp:txBody>
      <dsp:txXfrm>
        <a:off x="2615116" y="1641233"/>
        <a:ext cx="1834184" cy="1243494"/>
      </dsp:txXfrm>
    </dsp:sp>
    <dsp:sp modelId="{D245CC92-7322-714E-BF47-715A2325B402}">
      <dsp:nvSpPr>
        <dsp:cNvPr id="0" name=""/>
        <dsp:cNvSpPr/>
      </dsp:nvSpPr>
      <dsp:spPr>
        <a:xfrm>
          <a:off x="4516584" y="1705379"/>
          <a:ext cx="1431882" cy="111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FF0000"/>
              </a:solidFill>
            </a:rPr>
            <a:t>STRIDE </a:t>
          </a:r>
          <a:endParaRPr 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FF0000"/>
              </a:solidFill>
            </a:rPr>
            <a:t>LINDDUN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4516584" y="1705379"/>
        <a:ext cx="1431882" cy="1113810"/>
      </dsp:txXfrm>
    </dsp:sp>
    <dsp:sp modelId="{A6C7C3F5-B770-424C-BDFC-FBE41888920D}">
      <dsp:nvSpPr>
        <dsp:cNvPr id="0" name=""/>
        <dsp:cNvSpPr/>
      </dsp:nvSpPr>
      <dsp:spPr>
        <a:xfrm>
          <a:off x="4180137" y="3121968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Instantiate Strategy</a:t>
          </a:r>
          <a:endParaRPr lang="en-US" sz="2600" kern="1200" dirty="0"/>
        </a:p>
      </dsp:txBody>
      <dsp:txXfrm>
        <a:off x="4247421" y="3189252"/>
        <a:ext cx="1834184" cy="1243494"/>
      </dsp:txXfrm>
    </dsp:sp>
    <dsp:sp modelId="{DEE0785B-0BCB-8E46-B422-6CC8A778D7B7}">
      <dsp:nvSpPr>
        <dsp:cNvPr id="0" name=""/>
        <dsp:cNvSpPr/>
      </dsp:nvSpPr>
      <dsp:spPr>
        <a:xfrm>
          <a:off x="6148889" y="3253398"/>
          <a:ext cx="1431882" cy="111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FF0000"/>
              </a:solidFill>
            </a:rPr>
            <a:t>SECURITY PATTERNS</a:t>
          </a:r>
          <a:endParaRPr lang="en-US" sz="1500" b="1" kern="1200" dirty="0">
            <a:solidFill>
              <a:srgbClr val="FF0000"/>
            </a:solidFill>
          </a:endParaRPr>
        </a:p>
      </dsp:txBody>
      <dsp:txXfrm>
        <a:off x="6148889" y="3253398"/>
        <a:ext cx="1431882" cy="111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6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Name:</a:t>
            </a:r>
            <a:r>
              <a:rPr lang="en-US" baseline="0" dirty="0" smtClean="0"/>
              <a:t> </a:t>
            </a:r>
            <a:r>
              <a:rPr lang="en-US" sz="2200" dirty="0" smtClean="0"/>
              <a:t>Should capture the essence of the pattern in a concise and catchy manner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Intent:</a:t>
            </a:r>
            <a:r>
              <a:rPr lang="en-US" sz="2200" baseline="0" dirty="0" smtClean="0"/>
              <a:t> </a:t>
            </a:r>
            <a:r>
              <a:rPr lang="en-US" sz="2400" dirty="0" smtClean="0"/>
              <a:t>Should summarize the pattern in</a:t>
            </a:r>
            <a:r>
              <a:rPr lang="en-US" sz="2400" baseline="0" dirty="0" smtClean="0"/>
              <a:t> </a:t>
            </a:r>
            <a:r>
              <a:rPr lang="en-US" sz="2400" dirty="0" smtClean="0"/>
              <a:t>2/</a:t>
            </a:r>
            <a:r>
              <a:rPr lang="en-US" sz="2400" baseline="0" dirty="0" smtClean="0"/>
              <a:t>3 </a:t>
            </a:r>
            <a:r>
              <a:rPr lang="en-US" sz="2400" dirty="0" smtClean="0"/>
              <a:t>sentences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Includes</a:t>
            </a:r>
            <a:r>
              <a:rPr lang="en-US" sz="2400" baseline="0" dirty="0" smtClean="0"/>
              <a:t> </a:t>
            </a:r>
            <a:r>
              <a:rPr lang="en-US" sz="2400" dirty="0" smtClean="0"/>
              <a:t>what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</a:t>
            </a:r>
            <a:r>
              <a:rPr lang="en-US" sz="2400" baseline="0" dirty="0" smtClean="0"/>
              <a:t> </a:t>
            </a:r>
            <a:r>
              <a:rPr lang="en-US" sz="2400" dirty="0" smtClean="0"/>
              <a:t>purpose</a:t>
            </a:r>
            <a:r>
              <a:rPr lang="en-US" sz="2400" baseline="0" dirty="0" smtClean="0"/>
              <a:t> </a:t>
            </a:r>
            <a:r>
              <a:rPr lang="en-US" sz="2400" dirty="0" smtClean="0"/>
              <a:t>or</a:t>
            </a:r>
            <a:r>
              <a:rPr lang="en-US" sz="2400" baseline="0" dirty="0" smtClean="0"/>
              <a:t> </a:t>
            </a:r>
            <a:r>
              <a:rPr lang="en-US" sz="2400" dirty="0" smtClean="0"/>
              <a:t>intent</a:t>
            </a:r>
            <a:r>
              <a:rPr lang="en-US" sz="2400" baseline="0" dirty="0" smtClean="0"/>
              <a:t> </a:t>
            </a:r>
            <a:r>
              <a:rPr lang="en-US" sz="2400" dirty="0" smtClean="0"/>
              <a:t>of 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pattern</a:t>
            </a:r>
            <a:r>
              <a:rPr lang="en-US" sz="2400" baseline="0" dirty="0" smtClean="0"/>
              <a:t> </a:t>
            </a:r>
            <a:r>
              <a:rPr lang="en-US" sz="2400" dirty="0" smtClean="0"/>
              <a:t>is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Doesn’t</a:t>
            </a:r>
            <a:r>
              <a:rPr lang="en-US" sz="2400" baseline="0" dirty="0" smtClean="0"/>
              <a:t> </a:t>
            </a:r>
            <a:r>
              <a:rPr lang="en-US" sz="2400" dirty="0" smtClean="0"/>
              <a:t> g</a:t>
            </a:r>
            <a:r>
              <a:rPr lang="en-US" sz="2400" baseline="0" dirty="0" smtClean="0"/>
              <a:t>o </a:t>
            </a:r>
            <a:r>
              <a:rPr lang="en-US" sz="2400" dirty="0" smtClean="0"/>
              <a:t>into</a:t>
            </a:r>
            <a:r>
              <a:rPr lang="en-US" sz="2400" baseline="0" dirty="0" smtClean="0"/>
              <a:t> </a:t>
            </a:r>
            <a:r>
              <a:rPr lang="en-US" sz="2400" dirty="0" smtClean="0"/>
              <a:t>implementation details</a:t>
            </a:r>
          </a:p>
          <a:p>
            <a:pPr lvl="1"/>
            <a:endParaRPr lang="en-US" sz="240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1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8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 figure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6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3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5613" y="207963"/>
            <a:ext cx="8229600" cy="455612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152400" y="6477000"/>
            <a:ext cx="1981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4A01B-9DC1-F541-BD90-82BC18922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B35CA-0EDF-6C4E-9FD3-8E5C93DCD1BA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934E451-1BD7-F043-A4A6-0126870673C8}" type="datetime1">
              <a:rPr lang="en-US" smtClean="0"/>
              <a:t>11/2/2016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78" r:id="rId3"/>
    <p:sldLayoutId id="2147483981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96952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Designing Secure Architectures Using Software Patterns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Open Sans Semibold"/>
                <a:cs typeface="Open Sans Semibold"/>
              </a:rPr>
              <a:t/>
            </a:r>
            <a:br>
              <a:rPr lang="en-GB" sz="4400" dirty="0" smtClean="0">
                <a:latin typeface="Open Sans Semibold"/>
                <a:cs typeface="Open Sans Semibold"/>
              </a:rPr>
            </a:br>
            <a:r>
              <a:rPr sz="3600" dirty="0" smtClean="0">
                <a:latin typeface="+mj-lt"/>
                <a:cs typeface="Open Sans Semibold"/>
              </a:rPr>
              <a:t>Dr</a:t>
            </a:r>
            <a:r>
              <a:rPr sz="3600" i="1" dirty="0" smtClean="0">
                <a:latin typeface="+mj-lt"/>
                <a:cs typeface="Open Sans Semibold"/>
              </a:rPr>
              <a:t> </a:t>
            </a:r>
            <a:r>
              <a:rPr sz="3600" dirty="0" smtClean="0">
                <a:latin typeface="+mj-lt"/>
                <a:cs typeface="Open Sans Semibold"/>
              </a:rPr>
              <a:t>Md Sadek Ferdous</a:t>
            </a:r>
            <a:endParaRPr lang="en-US" sz="36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Pattern Template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</a:p>
          <a:p>
            <a:pPr lvl="1"/>
            <a:r>
              <a:rPr lang="en-US" dirty="0" smtClean="0"/>
              <a:t>Should capture the essence of the pattern in a concise </a:t>
            </a:r>
            <a:r>
              <a:rPr lang="en-US" dirty="0" smtClean="0"/>
              <a:t>and </a:t>
            </a:r>
            <a:r>
              <a:rPr lang="en-US" dirty="0" smtClean="0"/>
              <a:t>catchy manner</a:t>
            </a:r>
          </a:p>
          <a:p>
            <a:r>
              <a:rPr lang="en-US" b="1" dirty="0" smtClean="0"/>
              <a:t>Intent</a:t>
            </a:r>
          </a:p>
          <a:p>
            <a:pPr lvl="1"/>
            <a:r>
              <a:rPr lang="en-US" dirty="0" smtClean="0"/>
              <a:t>Should summarize the pattern briefly in 2/3 sentences</a:t>
            </a:r>
          </a:p>
          <a:p>
            <a:pPr lvl="1"/>
            <a:r>
              <a:rPr lang="en-US" dirty="0" smtClean="0"/>
              <a:t>Includes what the purpose or intent of the pattern</a:t>
            </a:r>
          </a:p>
          <a:p>
            <a:r>
              <a:rPr lang="en-US" b="1" dirty="0" smtClean="0"/>
              <a:t>Aliases</a:t>
            </a:r>
          </a:p>
          <a:p>
            <a:pPr lvl="1"/>
            <a:r>
              <a:rPr lang="en-US" dirty="0" smtClean="0"/>
              <a:t>Should enumerate other names for the patterns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5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Patterns Template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Problem &amp; Forces</a:t>
            </a:r>
          </a:p>
          <a:p>
            <a:pPr lvl="1"/>
            <a:r>
              <a:rPr lang="en-US" sz="2000" dirty="0" smtClean="0"/>
              <a:t>Outlines the context in which the patterns is applicable, as well as explaining the motivation for using pattern</a:t>
            </a:r>
          </a:p>
          <a:p>
            <a:r>
              <a:rPr lang="en-US" sz="2000" b="1" dirty="0" smtClean="0"/>
              <a:t>Solution</a:t>
            </a:r>
          </a:p>
          <a:p>
            <a:pPr lvl="1"/>
            <a:r>
              <a:rPr lang="en-US" sz="2000" dirty="0" smtClean="0"/>
              <a:t>Should describe at a high level how the pattern solves the problem described in the problem statement</a:t>
            </a:r>
          </a:p>
          <a:p>
            <a:r>
              <a:rPr lang="en-US" sz="2000" b="1" dirty="0" smtClean="0"/>
              <a:t>Static structure</a:t>
            </a:r>
          </a:p>
          <a:p>
            <a:pPr lvl="1"/>
            <a:r>
              <a:rPr lang="en-US" sz="2000" dirty="0" smtClean="0"/>
              <a:t>Presents the constituent elements involved in the usage of this pattern</a:t>
            </a:r>
          </a:p>
          <a:p>
            <a:r>
              <a:rPr lang="en-US" sz="2000" b="1" dirty="0" smtClean="0"/>
              <a:t>Dynamic structure</a:t>
            </a:r>
          </a:p>
          <a:p>
            <a:pPr lvl="1"/>
            <a:r>
              <a:rPr lang="en-US" sz="2000" dirty="0" smtClean="0"/>
              <a:t>Describes interactions between the various components in the static structure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Patterns Template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Implementation and Pitfalls</a:t>
            </a:r>
          </a:p>
          <a:p>
            <a:pPr lvl="1"/>
            <a:r>
              <a:rPr lang="en-US" sz="2200" dirty="0" smtClean="0"/>
              <a:t>Guidance on implementing the pattern</a:t>
            </a:r>
          </a:p>
          <a:p>
            <a:pPr lvl="1"/>
            <a:r>
              <a:rPr lang="en-US" sz="2200" dirty="0" smtClean="0"/>
              <a:t>Most common mistakes in the usage of this pattern and provide the reader with guidance for avoiding them</a:t>
            </a:r>
          </a:p>
          <a:p>
            <a:r>
              <a:rPr lang="en-US" sz="2200" b="1" dirty="0" smtClean="0"/>
              <a:t>Consequences</a:t>
            </a:r>
          </a:p>
          <a:p>
            <a:pPr lvl="1"/>
            <a:r>
              <a:rPr lang="en-US" sz="2200" dirty="0" smtClean="0"/>
              <a:t>Describe the possible impact of using  the pattern with respect to CIAA, performance, cost, manageability, usability</a:t>
            </a:r>
          </a:p>
          <a:p>
            <a:r>
              <a:rPr lang="en-US" sz="2200" b="1" dirty="0" smtClean="0"/>
              <a:t>Example and Known Uses</a:t>
            </a:r>
          </a:p>
          <a:p>
            <a:pPr lvl="1"/>
            <a:r>
              <a:rPr lang="en-US" sz="2200" dirty="0" smtClean="0"/>
              <a:t>Explicit references to products or systems</a:t>
            </a:r>
          </a:p>
          <a:p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 bwMode="auto">
          <a:xfrm>
            <a:off x="179512" y="1844824"/>
            <a:ext cx="1440160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User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Social Network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ttangolo 6"/>
          <p:cNvSpPr/>
          <p:nvPr/>
        </p:nvSpPr>
        <p:spPr bwMode="auto">
          <a:xfrm>
            <a:off x="2483768" y="1844824"/>
            <a:ext cx="1440160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Lucida Sans" pitchFamily="34" charset="0"/>
                <a:ea typeface="ＭＳ Ｐゴシック" pitchFamily="16" charset="-128"/>
              </a:rPr>
              <a:t>Portal</a:t>
            </a:r>
            <a:endParaRPr lang="en-US" sz="2800" dirty="0"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644008" y="1844824"/>
            <a:ext cx="2016224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Lucida Sans" pitchFamily="34" charset="0"/>
                <a:ea typeface="ＭＳ Ｐゴシック" pitchFamily="16" charset="-128"/>
              </a:rPr>
              <a:t>SN Service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7236296" y="1844824"/>
            <a:ext cx="1872208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Lucida Sans" pitchFamily="34" charset="0"/>
                <a:ea typeface="ＭＳ Ｐゴシック" pitchFamily="16" charset="-128"/>
              </a:rPr>
              <a:t>Database</a:t>
            </a:r>
          </a:p>
        </p:txBody>
      </p:sp>
      <p:cxnSp>
        <p:nvCxnSpPr>
          <p:cNvPr id="11" name="Connettore 1 10"/>
          <p:cNvCxnSpPr/>
          <p:nvPr/>
        </p:nvCxnSpPr>
        <p:spPr bwMode="auto">
          <a:xfrm>
            <a:off x="827584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ttore 1 14"/>
          <p:cNvCxnSpPr/>
          <p:nvPr/>
        </p:nvCxnSpPr>
        <p:spPr bwMode="auto">
          <a:xfrm>
            <a:off x="313184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565212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1 16"/>
          <p:cNvCxnSpPr/>
          <p:nvPr/>
        </p:nvCxnSpPr>
        <p:spPr bwMode="auto">
          <a:xfrm>
            <a:off x="817240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ttore 2 18"/>
          <p:cNvCxnSpPr/>
          <p:nvPr/>
        </p:nvCxnSpPr>
        <p:spPr bwMode="auto">
          <a:xfrm>
            <a:off x="827584" y="3068960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onnettore 2 19"/>
          <p:cNvCxnSpPr/>
          <p:nvPr/>
        </p:nvCxnSpPr>
        <p:spPr bwMode="auto">
          <a:xfrm>
            <a:off x="827584" y="4725144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nettore 2 20"/>
          <p:cNvCxnSpPr/>
          <p:nvPr/>
        </p:nvCxnSpPr>
        <p:spPr bwMode="auto">
          <a:xfrm>
            <a:off x="3203848" y="4725144"/>
            <a:ext cx="23762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ttore 2 22"/>
          <p:cNvCxnSpPr/>
          <p:nvPr/>
        </p:nvCxnSpPr>
        <p:spPr bwMode="auto">
          <a:xfrm>
            <a:off x="5652120" y="4725144"/>
            <a:ext cx="25202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CasellaDiTesto 24"/>
          <p:cNvSpPr txBox="1"/>
          <p:nvPr/>
        </p:nvSpPr>
        <p:spPr>
          <a:xfrm>
            <a:off x="1547664" y="2564904"/>
            <a:ext cx="872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Login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619672" y="3356992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OK</a:t>
            </a:r>
          </a:p>
        </p:txBody>
      </p:sp>
      <p:cxnSp>
        <p:nvCxnSpPr>
          <p:cNvPr id="27" name="Connettore 2 26"/>
          <p:cNvCxnSpPr/>
          <p:nvPr/>
        </p:nvCxnSpPr>
        <p:spPr bwMode="auto">
          <a:xfrm>
            <a:off x="827584" y="3861048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8" name="CasellaDiTesto 27"/>
          <p:cNvSpPr txBox="1"/>
          <p:nvPr/>
        </p:nvSpPr>
        <p:spPr>
          <a:xfrm>
            <a:off x="1043608" y="4181018"/>
            <a:ext cx="193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Update Profile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347864" y="4181018"/>
            <a:ext cx="215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Forward Update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5940152" y="4149080"/>
            <a:ext cx="19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Store Updates </a:t>
            </a:r>
          </a:p>
        </p:txBody>
      </p:sp>
      <p:sp>
        <p:nvSpPr>
          <p:cNvPr id="31" name="Esplosione 1 30"/>
          <p:cNvSpPr/>
          <p:nvPr/>
        </p:nvSpPr>
        <p:spPr bwMode="auto">
          <a:xfrm>
            <a:off x="179512" y="2420888"/>
            <a:ext cx="4284061" cy="1685568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Spoofing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 of 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 smtClean="0">
                <a:solidFill>
                  <a:schemeClr val="bg1"/>
                </a:solidFill>
                <a:latin typeface="Lucida Sans" pitchFamily="34" charset="0"/>
                <a:ea typeface="ＭＳ Ｐゴシック" pitchFamily="16" charset="-128"/>
              </a:rPr>
              <a:t>Login</a:t>
            </a:r>
            <a:r>
              <a:rPr lang="en-US" sz="1800" dirty="0" smtClean="0">
                <a:solidFill>
                  <a:schemeClr val="bg1"/>
                </a:solidFill>
                <a:latin typeface="Lucida Sans" pitchFamily="34" charset="0"/>
                <a:ea typeface="ＭＳ Ｐゴシック" pitchFamily="16" charset="-128"/>
              </a:rPr>
              <a:t> and Password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33" name="Esplosione 1 32"/>
          <p:cNvSpPr/>
          <p:nvPr/>
        </p:nvSpPr>
        <p:spPr bwMode="auto">
          <a:xfrm>
            <a:off x="2869369" y="3789040"/>
            <a:ext cx="3430823" cy="2463522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Solution: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 smtClean="0">
                <a:solidFill>
                  <a:schemeClr val="bg1"/>
                </a:solidFill>
                <a:latin typeface="Lucida Sans" pitchFamily="34" charset="0"/>
                <a:ea typeface="ＭＳ Ｐゴシック" pitchFamily="16" charset="-128"/>
              </a:rPr>
              <a:t>Secure</a:t>
            </a:r>
            <a:r>
              <a:rPr lang="en-US" sz="1800" dirty="0" smtClean="0">
                <a:solidFill>
                  <a:schemeClr val="bg1"/>
                </a:solidFill>
                <a:latin typeface="Lucida Sans" pitchFamily="34" charset="0"/>
                <a:ea typeface="ＭＳ Ｐゴシック" pitchFamily="16" charset="-128"/>
              </a:rPr>
              <a:t> Pipe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Security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 Pattern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9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Intent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Secure Pipe</a:t>
            </a:r>
          </a:p>
          <a:p>
            <a:r>
              <a:rPr lang="en-US" b="1" dirty="0" smtClean="0"/>
              <a:t>Intent</a:t>
            </a:r>
            <a:r>
              <a:rPr lang="en-US" dirty="0" smtClean="0"/>
              <a:t>: </a:t>
            </a:r>
            <a:r>
              <a:rPr lang="en-US" dirty="0"/>
              <a:t>You need to provide privacy and prevent eavesdropping and tampering of client transactions caused by man-in-the- middle </a:t>
            </a:r>
            <a:r>
              <a:rPr lang="en-US" dirty="0" smtClean="0"/>
              <a:t>attacks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Web-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transactions</a:t>
            </a:r>
            <a:r>
              <a:rPr lang="it-IT" dirty="0"/>
              <a:t>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</a:t>
            </a:r>
            <a:r>
              <a:rPr lang="it-IT" b="1" dirty="0" err="1"/>
              <a:t>eavesdropping</a:t>
            </a:r>
            <a:r>
              <a:rPr lang="it-IT" dirty="0"/>
              <a:t>, </a:t>
            </a:r>
            <a:r>
              <a:rPr lang="it-IT" b="1" dirty="0"/>
              <a:t>replay</a:t>
            </a:r>
            <a:r>
              <a:rPr lang="it-IT" dirty="0"/>
              <a:t>, and </a:t>
            </a:r>
            <a:r>
              <a:rPr lang="it-IT" b="1" dirty="0" err="1"/>
              <a:t>spoofing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. </a:t>
            </a:r>
            <a:r>
              <a:rPr lang="it-IT" dirty="0" err="1"/>
              <a:t>Anytime</a:t>
            </a:r>
            <a:r>
              <a:rPr lang="it-IT" dirty="0"/>
              <a:t> a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goes</a:t>
            </a:r>
            <a:r>
              <a:rPr lang="it-IT" dirty="0"/>
              <a:t> over an </a:t>
            </a:r>
            <a:r>
              <a:rPr lang="it-IT" b="1" dirty="0" err="1"/>
              <a:t>insecure</a:t>
            </a:r>
            <a:r>
              <a:rPr lang="it-IT" b="1" dirty="0"/>
              <a:t> network</a:t>
            </a:r>
            <a:r>
              <a:rPr lang="it-IT" dirty="0"/>
              <a:t>, the </a:t>
            </a:r>
            <a:r>
              <a:rPr lang="it-IT" b="1" dirty="0"/>
              <a:t>data</a:t>
            </a:r>
            <a:r>
              <a:rPr lang="it-IT" dirty="0"/>
              <a:t> can be </a:t>
            </a:r>
            <a:r>
              <a:rPr lang="it-IT" b="1" dirty="0" err="1"/>
              <a:t>intercepted</a:t>
            </a:r>
            <a:r>
              <a:rPr lang="it-IT" dirty="0"/>
              <a:t> or </a:t>
            </a:r>
            <a:r>
              <a:rPr lang="it-IT" b="1" dirty="0" err="1"/>
              <a:t>exposed</a:t>
            </a:r>
            <a:r>
              <a:rPr lang="it-IT" dirty="0"/>
              <a:t> by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confines</a:t>
            </a:r>
            <a:r>
              <a:rPr lang="it-IT" dirty="0"/>
              <a:t> of a VPN,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endpoint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inside of an intranet.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to </a:t>
            </a:r>
            <a:r>
              <a:rPr lang="it-IT" dirty="0" err="1"/>
              <a:t>disclosure</a:t>
            </a:r>
            <a:r>
              <a:rPr lang="it-IT" dirty="0"/>
              <a:t>, </a:t>
            </a:r>
            <a:r>
              <a:rPr lang="it-IT" dirty="0" err="1"/>
              <a:t>modification</a:t>
            </a:r>
            <a:r>
              <a:rPr lang="it-IT" dirty="0"/>
              <a:t>, or </a:t>
            </a:r>
            <a:r>
              <a:rPr lang="it-IT" dirty="0" err="1"/>
              <a:t>duplication</a:t>
            </a:r>
            <a:r>
              <a:rPr lang="it-IT" dirty="0"/>
              <a:t>. </a:t>
            </a:r>
            <a:r>
              <a:rPr lang="it-IT" dirty="0" err="1"/>
              <a:t>Many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b="1" dirty="0"/>
              <a:t>man-in-the-middle </a:t>
            </a:r>
            <a:r>
              <a:rPr lang="it-IT" b="1" dirty="0" err="1"/>
              <a:t>attacks</a:t>
            </a:r>
            <a:r>
              <a:rPr lang="it-IT" dirty="0"/>
              <a:t>. </a:t>
            </a:r>
            <a:r>
              <a:rPr lang="it-IT" b="1" dirty="0"/>
              <a:t>Replay </a:t>
            </a:r>
            <a:r>
              <a:rPr lang="it-IT" b="1" dirty="0" err="1"/>
              <a:t>attacks</a:t>
            </a:r>
            <a:r>
              <a:rPr lang="it-IT" b="1" dirty="0"/>
              <a:t> </a:t>
            </a: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 dirty="0" err="1"/>
              <a:t>legitimate</a:t>
            </a:r>
            <a:r>
              <a:rPr lang="it-IT" dirty="0"/>
              <a:t> </a:t>
            </a:r>
            <a:r>
              <a:rPr lang="it-IT" dirty="0" err="1"/>
              <a:t>transactions</a:t>
            </a:r>
            <a:r>
              <a:rPr lang="it-IT" dirty="0"/>
              <a:t>, duplicate </a:t>
            </a:r>
            <a:r>
              <a:rPr lang="it-IT" dirty="0" err="1"/>
              <a:t>them</a:t>
            </a:r>
            <a:r>
              <a:rPr lang="it-IT" dirty="0"/>
              <a:t>, and </a:t>
            </a:r>
            <a:r>
              <a:rPr lang="it-IT" dirty="0" err="1"/>
              <a:t>resend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 </a:t>
            </a:r>
            <a:r>
              <a:rPr lang="it-IT" b="1" dirty="0"/>
              <a:t>Sniffer attacks </a:t>
            </a:r>
            <a:r>
              <a:rPr lang="it-IT" dirty="0"/>
              <a:t>just capture the information in the transactions for </a:t>
            </a:r>
            <a:r>
              <a:rPr lang="it-IT" dirty="0" smtClean="0"/>
              <a:t>later usage.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 err="1"/>
              <a:t>You</a:t>
            </a:r>
            <a:r>
              <a:rPr lang="it-IT" sz="2200" dirty="0"/>
              <a:t> </a:t>
            </a:r>
            <a:r>
              <a:rPr lang="it-IT" sz="2200" dirty="0" err="1"/>
              <a:t>want</a:t>
            </a:r>
            <a:r>
              <a:rPr lang="it-IT" sz="2200" dirty="0"/>
              <a:t> to </a:t>
            </a:r>
            <a:r>
              <a:rPr lang="it-IT" sz="2200" dirty="0" err="1"/>
              <a:t>avoid</a:t>
            </a:r>
            <a:r>
              <a:rPr lang="it-IT" sz="2200" dirty="0"/>
              <a:t> </a:t>
            </a:r>
            <a:r>
              <a:rPr lang="it-IT" sz="2200" dirty="0" err="1"/>
              <a:t>writing</a:t>
            </a:r>
            <a:r>
              <a:rPr lang="it-IT" sz="2200" dirty="0"/>
              <a:t> </a:t>
            </a:r>
            <a:r>
              <a:rPr lang="it-IT" sz="2200" dirty="0" err="1"/>
              <a:t>application</a:t>
            </a:r>
            <a:r>
              <a:rPr lang="it-IT" sz="2200" dirty="0"/>
              <a:t> </a:t>
            </a:r>
            <a:r>
              <a:rPr lang="it-IT" sz="2200" dirty="0" err="1"/>
              <a:t>logic</a:t>
            </a:r>
            <a:r>
              <a:rPr lang="it-IT" sz="2200" dirty="0"/>
              <a:t> to </a:t>
            </a:r>
            <a:r>
              <a:rPr lang="it-IT" sz="2200" dirty="0" err="1"/>
              <a:t>provide</a:t>
            </a:r>
            <a:r>
              <a:rPr lang="it-IT" sz="2200" dirty="0"/>
              <a:t> the </a:t>
            </a:r>
            <a:r>
              <a:rPr lang="it-IT" sz="2200" dirty="0" err="1"/>
              <a:t>necessary</a:t>
            </a:r>
            <a:r>
              <a:rPr lang="it-IT" sz="2200" dirty="0"/>
              <a:t> </a:t>
            </a:r>
            <a:r>
              <a:rPr lang="it-IT" sz="2200" dirty="0" err="1"/>
              <a:t>protection</a:t>
            </a:r>
            <a:r>
              <a:rPr lang="it-IT" sz="2200" dirty="0"/>
              <a:t>;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better</a:t>
            </a:r>
            <a:r>
              <a:rPr lang="it-IT" sz="2200" dirty="0"/>
              <a:t> to </a:t>
            </a:r>
            <a:r>
              <a:rPr lang="it-IT" sz="2200" dirty="0" err="1"/>
              <a:t>push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functionality</a:t>
            </a:r>
            <a:r>
              <a:rPr lang="it-IT" sz="2200" dirty="0"/>
              <a:t> down </a:t>
            </a:r>
            <a:r>
              <a:rPr lang="it-IT" sz="2200" dirty="0" err="1"/>
              <a:t>into</a:t>
            </a:r>
            <a:r>
              <a:rPr lang="it-IT" sz="2200" dirty="0"/>
              <a:t> the </a:t>
            </a:r>
            <a:r>
              <a:rPr lang="it-IT" sz="2200" dirty="0" err="1"/>
              <a:t>infrastructure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r>
              <a:rPr lang="it-IT" sz="2200" dirty="0"/>
              <a:t> to </a:t>
            </a:r>
            <a:r>
              <a:rPr lang="it-IT" sz="2200" dirty="0" err="1"/>
              <a:t>avoid</a:t>
            </a:r>
            <a:r>
              <a:rPr lang="it-IT" sz="2200" dirty="0"/>
              <a:t> </a:t>
            </a:r>
            <a:r>
              <a:rPr lang="it-IT" sz="2200" dirty="0" err="1"/>
              <a:t>complexity</a:t>
            </a:r>
            <a:r>
              <a:rPr lang="it-IT" sz="2200" dirty="0" smtClean="0"/>
              <a:t>.</a:t>
            </a:r>
          </a:p>
          <a:p>
            <a:r>
              <a:rPr lang="it-IT" sz="2200" dirty="0" err="1" smtClean="0"/>
              <a:t>You</a:t>
            </a:r>
            <a:r>
              <a:rPr lang="it-IT" sz="2200" dirty="0" smtClean="0"/>
              <a:t> </a:t>
            </a:r>
            <a:r>
              <a:rPr lang="it-IT" sz="2200" dirty="0" err="1"/>
              <a:t>want</a:t>
            </a:r>
            <a:r>
              <a:rPr lang="it-IT" sz="2200" dirty="0"/>
              <a:t> to </a:t>
            </a:r>
            <a:r>
              <a:rPr lang="it-IT" sz="2200" dirty="0" err="1"/>
              <a:t>make</a:t>
            </a:r>
            <a:r>
              <a:rPr lang="it-IT" sz="2200" dirty="0"/>
              <a:t> use of hardware </a:t>
            </a:r>
            <a:r>
              <a:rPr lang="it-IT" sz="2200" dirty="0" err="1"/>
              <a:t>devices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can </a:t>
            </a:r>
            <a:r>
              <a:rPr lang="it-IT" sz="2200" dirty="0" err="1"/>
              <a:t>speed</a:t>
            </a:r>
            <a:r>
              <a:rPr lang="it-IT" sz="2200" dirty="0"/>
              <a:t> up the </a:t>
            </a:r>
            <a:r>
              <a:rPr lang="it-IT" sz="2200" dirty="0" err="1"/>
              <a:t>cryptographic</a:t>
            </a:r>
            <a:r>
              <a:rPr lang="it-IT" sz="2200" dirty="0"/>
              <a:t> </a:t>
            </a:r>
            <a:r>
              <a:rPr lang="it-IT" sz="2200" dirty="0" err="1"/>
              <a:t>algorithms</a:t>
            </a:r>
            <a:r>
              <a:rPr lang="it-IT" sz="2200" dirty="0"/>
              <a:t> </a:t>
            </a:r>
            <a:r>
              <a:rPr lang="it-IT" sz="2200" dirty="0" err="1"/>
              <a:t>needed</a:t>
            </a:r>
            <a:r>
              <a:rPr lang="it-IT" sz="2200" dirty="0"/>
              <a:t> to </a:t>
            </a:r>
            <a:r>
              <a:rPr lang="it-IT" sz="2200" dirty="0" err="1"/>
              <a:t>prevent</a:t>
            </a:r>
            <a:r>
              <a:rPr lang="it-IT" sz="2200" dirty="0"/>
              <a:t> </a:t>
            </a:r>
            <a:r>
              <a:rPr lang="it-IT" sz="2200" dirty="0" err="1"/>
              <a:t>confidentiality</a:t>
            </a:r>
            <a:r>
              <a:rPr lang="it-IT" sz="2200" dirty="0"/>
              <a:t>-and </a:t>
            </a:r>
            <a:r>
              <a:rPr lang="it-IT" sz="2200" dirty="0" err="1"/>
              <a:t>integrity-related</a:t>
            </a:r>
            <a:r>
              <a:rPr lang="it-IT" sz="2200" dirty="0"/>
              <a:t> </a:t>
            </a:r>
            <a:r>
              <a:rPr lang="it-IT" sz="2200" dirty="0" err="1"/>
              <a:t>issues</a:t>
            </a:r>
            <a:r>
              <a:rPr lang="it-IT" sz="2200" dirty="0"/>
              <a:t>. </a:t>
            </a:r>
          </a:p>
          <a:p>
            <a:r>
              <a:rPr lang="it-IT" sz="2200" dirty="0" err="1"/>
              <a:t>You</a:t>
            </a:r>
            <a:r>
              <a:rPr lang="it-IT" sz="2200" dirty="0"/>
              <a:t> </a:t>
            </a:r>
            <a:r>
              <a:rPr lang="it-IT" sz="2200" dirty="0" err="1"/>
              <a:t>want</a:t>
            </a:r>
            <a:r>
              <a:rPr lang="it-IT" sz="2200" dirty="0"/>
              <a:t> to </a:t>
            </a:r>
            <a:r>
              <a:rPr lang="it-IT" sz="2200" dirty="0" err="1"/>
              <a:t>adopt</a:t>
            </a:r>
            <a:r>
              <a:rPr lang="it-IT" sz="2200" dirty="0"/>
              <a:t> </a:t>
            </a:r>
            <a:r>
              <a:rPr lang="it-IT" sz="2200" dirty="0" err="1"/>
              <a:t>tested</a:t>
            </a:r>
            <a:r>
              <a:rPr lang="it-IT" sz="2200" dirty="0"/>
              <a:t>, </a:t>
            </a:r>
            <a:r>
              <a:rPr lang="it-IT" sz="2200" dirty="0" err="1"/>
              <a:t>third</a:t>
            </a:r>
            <a:r>
              <a:rPr lang="it-IT" sz="2200" dirty="0"/>
              <a:t>-party </a:t>
            </a:r>
            <a:r>
              <a:rPr lang="it-IT" sz="2200" dirty="0" err="1"/>
              <a:t>products</a:t>
            </a:r>
            <a:r>
              <a:rPr lang="it-IT" sz="2200" dirty="0"/>
              <a:t> for </a:t>
            </a:r>
            <a:r>
              <a:rPr lang="it-IT" sz="2200" dirty="0" err="1"/>
              <a:t>reliable</a:t>
            </a:r>
            <a:r>
              <a:rPr lang="it-IT" sz="2200" dirty="0"/>
              <a:t> data and </a:t>
            </a:r>
            <a:r>
              <a:rPr lang="it-IT" sz="2200" dirty="0" err="1"/>
              <a:t>communication</a:t>
            </a:r>
            <a:r>
              <a:rPr lang="it-IT" sz="2200" dirty="0"/>
              <a:t> security</a:t>
            </a:r>
            <a:r>
              <a:rPr lang="it-IT" sz="2200" dirty="0" smtClean="0"/>
              <a:t>.</a:t>
            </a:r>
          </a:p>
          <a:p>
            <a:r>
              <a:rPr lang="it-IT" sz="2200" dirty="0" err="1" smtClean="0"/>
              <a:t>You</a:t>
            </a:r>
            <a:r>
              <a:rPr lang="it-IT" sz="2200" dirty="0" smtClean="0"/>
              <a:t> </a:t>
            </a:r>
            <a:r>
              <a:rPr lang="it-IT" sz="2200" dirty="0" err="1"/>
              <a:t>want</a:t>
            </a:r>
            <a:r>
              <a:rPr lang="it-IT" sz="2200" dirty="0"/>
              <a:t> to </a:t>
            </a:r>
            <a:r>
              <a:rPr lang="it-IT" sz="2200" dirty="0" err="1"/>
              <a:t>limit</a:t>
            </a:r>
            <a:r>
              <a:rPr lang="it-IT" sz="2200" dirty="0"/>
              <a:t> the </a:t>
            </a:r>
            <a:r>
              <a:rPr lang="it-IT" sz="2200" dirty="0" err="1"/>
              <a:t>protection</a:t>
            </a:r>
            <a:r>
              <a:rPr lang="it-IT" sz="2200" dirty="0"/>
              <a:t> of data to </a:t>
            </a:r>
            <a:r>
              <a:rPr lang="it-IT" sz="2200" dirty="0" err="1"/>
              <a:t>only</a:t>
            </a:r>
            <a:r>
              <a:rPr lang="it-IT" sz="2200" dirty="0"/>
              <a:t> sensitive data due to the large processing </a:t>
            </a:r>
            <a:r>
              <a:rPr lang="it-IT" sz="2200" dirty="0" err="1"/>
              <a:t>overhead</a:t>
            </a:r>
            <a:r>
              <a:rPr lang="it-IT" sz="2200" dirty="0"/>
              <a:t> and </a:t>
            </a:r>
            <a:r>
              <a:rPr lang="it-IT" sz="2200" dirty="0" err="1"/>
              <a:t>subsequent</a:t>
            </a:r>
            <a:r>
              <a:rPr lang="it-IT" sz="2200" dirty="0"/>
              <a:t> delay due to </a:t>
            </a:r>
            <a:r>
              <a:rPr lang="it-IT" sz="2200" dirty="0" err="1"/>
              <a:t>encryption</a:t>
            </a:r>
            <a:r>
              <a:rPr lang="it-IT" sz="2200" dirty="0"/>
              <a:t>. 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Use a </a:t>
            </a:r>
            <a:r>
              <a:rPr lang="it-IT" dirty="0" err="1"/>
              <a:t>Secure</a:t>
            </a:r>
            <a:r>
              <a:rPr lang="it-IT" dirty="0"/>
              <a:t> Pipe to </a:t>
            </a:r>
            <a:r>
              <a:rPr lang="it-IT" b="1" dirty="0" err="1"/>
              <a:t>guarantee</a:t>
            </a:r>
            <a:r>
              <a:rPr lang="it-IT" dirty="0"/>
              <a:t> the </a:t>
            </a:r>
            <a:r>
              <a:rPr lang="it-IT" b="1" dirty="0" err="1"/>
              <a:t>integrity</a:t>
            </a:r>
            <a:r>
              <a:rPr lang="it-IT" dirty="0"/>
              <a:t> and </a:t>
            </a:r>
            <a:r>
              <a:rPr lang="it-IT" b="1" dirty="0"/>
              <a:t>privacy</a:t>
            </a:r>
            <a:r>
              <a:rPr lang="it-IT" dirty="0"/>
              <a:t> of </a:t>
            </a:r>
            <a:r>
              <a:rPr lang="it-IT" b="1" dirty="0"/>
              <a:t>data</a:t>
            </a:r>
            <a:r>
              <a:rPr lang="it-IT" dirty="0"/>
              <a:t> </a:t>
            </a:r>
            <a:r>
              <a:rPr lang="it-IT" b="1" dirty="0" err="1"/>
              <a:t>sent</a:t>
            </a:r>
            <a:r>
              <a:rPr lang="it-IT" b="1" dirty="0"/>
              <a:t> </a:t>
            </a:r>
            <a:r>
              <a:rPr lang="it-IT" dirty="0"/>
              <a:t>over the </a:t>
            </a:r>
            <a:r>
              <a:rPr lang="it-IT" dirty="0" err="1"/>
              <a:t>wire</a:t>
            </a:r>
            <a:r>
              <a:rPr lang="it-IT" dirty="0"/>
              <a:t>. A </a:t>
            </a:r>
            <a:r>
              <a:rPr lang="it-IT" dirty="0" err="1"/>
              <a:t>Secure</a:t>
            </a:r>
            <a:r>
              <a:rPr lang="it-IT" dirty="0"/>
              <a:t> Pipe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and </a:t>
            </a:r>
            <a:r>
              <a:rPr lang="it-IT" dirty="0" err="1"/>
              <a:t>standardized</a:t>
            </a:r>
            <a:r>
              <a:rPr lang="it-IT" dirty="0"/>
              <a:t> way to </a:t>
            </a:r>
            <a:r>
              <a:rPr lang="it-IT" b="1" dirty="0" err="1"/>
              <a:t>protect</a:t>
            </a:r>
            <a:r>
              <a:rPr lang="it-IT" b="1" dirty="0"/>
              <a:t> data </a:t>
            </a:r>
            <a:r>
              <a:rPr lang="it-IT" b="1" dirty="0" err="1"/>
              <a:t>sent</a:t>
            </a:r>
            <a:r>
              <a:rPr lang="it-IT" b="1" dirty="0"/>
              <a:t> </a:t>
            </a:r>
            <a:r>
              <a:rPr lang="it-IT" b="1" dirty="0" err="1"/>
              <a:t>across</a:t>
            </a:r>
            <a:r>
              <a:rPr lang="it-IT" b="1" dirty="0"/>
              <a:t> a network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application-layer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the </a:t>
            </a:r>
            <a:r>
              <a:rPr lang="it-IT" dirty="0" err="1"/>
              <a:t>complexity</a:t>
            </a:r>
            <a:r>
              <a:rPr lang="it-IT" dirty="0"/>
              <a:t> of </a:t>
            </a:r>
            <a:r>
              <a:rPr lang="it-IT" dirty="0" err="1"/>
              <a:t>implementation</a:t>
            </a:r>
            <a:r>
              <a:rPr lang="it-IT" dirty="0"/>
              <a:t>. In some </a:t>
            </a:r>
            <a:r>
              <a:rPr lang="it-IT" dirty="0" err="1"/>
              <a:t>instances</a:t>
            </a:r>
            <a:r>
              <a:rPr lang="it-IT" dirty="0"/>
              <a:t>, the task of </a:t>
            </a:r>
            <a:r>
              <a:rPr lang="it-IT" dirty="0" err="1"/>
              <a:t>securing</a:t>
            </a:r>
            <a:r>
              <a:rPr lang="it-IT" dirty="0"/>
              <a:t> the pipe can </a:t>
            </a:r>
            <a:r>
              <a:rPr lang="it-IT" dirty="0" err="1"/>
              <a:t>actually</a:t>
            </a:r>
            <a:r>
              <a:rPr lang="it-IT" dirty="0"/>
              <a:t> be </a:t>
            </a:r>
            <a:r>
              <a:rPr lang="it-IT" dirty="0" err="1"/>
              <a:t>moved</a:t>
            </a:r>
            <a:r>
              <a:rPr lang="it-IT" dirty="0"/>
              <a:t> out of the </a:t>
            </a:r>
            <a:r>
              <a:rPr lang="it-IT" dirty="0" err="1"/>
              <a:t>application</a:t>
            </a:r>
            <a:r>
              <a:rPr lang="it-IT" dirty="0"/>
              <a:t> and </a:t>
            </a:r>
            <a:r>
              <a:rPr lang="it-IT" dirty="0" err="1"/>
              <a:t>even</a:t>
            </a:r>
            <a:r>
              <a:rPr lang="it-IT" dirty="0"/>
              <a:t> off of the hardware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altogether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</a:t>
            </a:r>
            <a:r>
              <a:rPr lang="it-IT" dirty="0" err="1"/>
              <a:t>Secure</a:t>
            </a:r>
            <a:r>
              <a:rPr lang="it-IT" dirty="0"/>
              <a:t> Pipe </a:t>
            </a:r>
            <a:r>
              <a:rPr lang="it-IT" dirty="0" err="1"/>
              <a:t>relies</a:t>
            </a:r>
            <a:r>
              <a:rPr lang="it-IT" dirty="0"/>
              <a:t> on </a:t>
            </a:r>
            <a:r>
              <a:rPr lang="it-IT" dirty="0" err="1"/>
              <a:t>encrypting</a:t>
            </a:r>
            <a:r>
              <a:rPr lang="it-IT" dirty="0"/>
              <a:t> and </a:t>
            </a:r>
            <a:r>
              <a:rPr lang="it-IT" dirty="0" err="1"/>
              <a:t>decrypting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data </a:t>
            </a:r>
            <a:r>
              <a:rPr lang="it-IT" dirty="0" err="1"/>
              <a:t>sent</a:t>
            </a:r>
            <a:r>
              <a:rPr lang="it-IT" dirty="0"/>
              <a:t> over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b="1" dirty="0"/>
              <a:t>performance </a:t>
            </a:r>
            <a:r>
              <a:rPr lang="it-IT" b="1" dirty="0" err="1"/>
              <a:t>issues</a:t>
            </a:r>
            <a:r>
              <a:rPr lang="it-IT" b="1" dirty="0"/>
              <a:t> </a:t>
            </a:r>
            <a:r>
              <a:rPr lang="it-IT" dirty="0"/>
              <a:t>to </a:t>
            </a:r>
            <a:r>
              <a:rPr lang="it-IT" dirty="0" err="1"/>
              <a:t>consider</a:t>
            </a:r>
            <a:r>
              <a:rPr lang="it-IT" dirty="0"/>
              <a:t>. A </a:t>
            </a:r>
            <a:r>
              <a:rPr lang="it-IT" dirty="0" err="1"/>
              <a:t>Secure</a:t>
            </a:r>
            <a:r>
              <a:rPr lang="it-IT" dirty="0"/>
              <a:t> Pipe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 to delegate processing to hardware </a:t>
            </a:r>
            <a:r>
              <a:rPr lang="it-IT" dirty="0" err="1"/>
              <a:t>accelerators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designed</a:t>
            </a:r>
            <a:r>
              <a:rPr lang="it-IT" dirty="0"/>
              <a:t> </a:t>
            </a:r>
            <a:r>
              <a:rPr lang="it-IT" dirty="0" err="1"/>
              <a:t>especially</a:t>
            </a:r>
            <a:r>
              <a:rPr lang="it-IT" dirty="0"/>
              <a:t> for the task. </a:t>
            </a:r>
            <a:endParaRPr lang="it-IT" dirty="0">
              <a:effectLst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1" y="2636912"/>
            <a:ext cx="8986293" cy="21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6" name="Segnaposto contenuto 5" descr="SecurePipe.pdf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 b="990"/>
          <a:stretch/>
        </p:blipFill>
        <p:spPr>
          <a:xfrm>
            <a:off x="2627784" y="1556792"/>
            <a:ext cx="3744094" cy="4747120"/>
          </a:xfrm>
        </p:spPr>
      </p:pic>
    </p:spTree>
    <p:extLst>
      <p:ext uri="{BB962C8B-B14F-4D97-AF65-F5344CB8AC3E}">
        <p14:creationId xmlns:p14="http://schemas.microsoft.com/office/powerpoint/2010/main" val="22995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mitigate security threats  with STRIDE</a:t>
            </a:r>
          </a:p>
          <a:p>
            <a:r>
              <a:rPr lang="en-US" dirty="0" smtClean="0"/>
              <a:t>Identify and mitigate privacy threats with LINDDUN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strategies</a:t>
            </a:r>
            <a:r>
              <a:rPr lang="it-IT" dirty="0"/>
              <a:t> for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Secure</a:t>
            </a:r>
            <a:r>
              <a:rPr lang="it-IT" dirty="0"/>
              <a:t> Pipe pattern, </a:t>
            </a:r>
            <a:r>
              <a:rPr lang="it-IT" dirty="0" err="1"/>
              <a:t>each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set of benefits and </a:t>
            </a:r>
            <a:r>
              <a:rPr lang="it-IT" dirty="0" err="1"/>
              <a:t>drawbacks</a:t>
            </a:r>
            <a:r>
              <a:rPr lang="it-IT" dirty="0"/>
              <a:t>.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strategies</a:t>
            </a:r>
            <a:r>
              <a:rPr lang="it-IT" dirty="0"/>
              <a:t> include: web-server-</a:t>
            </a:r>
            <a:r>
              <a:rPr lang="it-IT" dirty="0" err="1"/>
              <a:t>based</a:t>
            </a:r>
            <a:r>
              <a:rPr lang="it-IT" dirty="0"/>
              <a:t> SSL/TLS, hardware-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accelerator</a:t>
            </a:r>
            <a:r>
              <a:rPr lang="it-IT" dirty="0"/>
              <a:t> </a:t>
            </a:r>
            <a:r>
              <a:rPr lang="it-IT" dirty="0" err="1"/>
              <a:t>cards</a:t>
            </a:r>
            <a:r>
              <a:rPr lang="it-IT" dirty="0"/>
              <a:t>, </a:t>
            </a:r>
            <a:r>
              <a:rPr lang="it-IT" dirty="0" err="1"/>
              <a:t>application-layer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Java </a:t>
            </a:r>
            <a:r>
              <a:rPr lang="it-IT" dirty="0" err="1"/>
              <a:t>Cryptography</a:t>
            </a:r>
            <a:r>
              <a:rPr lang="it-IT" dirty="0"/>
              <a:t> Extension (JCE). 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Look </a:t>
            </a:r>
            <a:r>
              <a:rPr lang="it-IT" b="1" dirty="0" err="1" smtClean="0">
                <a:solidFill>
                  <a:srgbClr val="FF0000"/>
                </a:solidFill>
              </a:rPr>
              <a:t>into</a:t>
            </a:r>
            <a:r>
              <a:rPr lang="it-IT" b="1" dirty="0" smtClean="0">
                <a:solidFill>
                  <a:srgbClr val="FF0000"/>
                </a:solidFill>
              </a:rPr>
              <a:t> the </a:t>
            </a:r>
            <a:r>
              <a:rPr lang="it-IT" b="1" dirty="0" err="1" smtClean="0">
                <a:solidFill>
                  <a:srgbClr val="FF0000"/>
                </a:solidFill>
              </a:rPr>
              <a:t>catalog</a:t>
            </a:r>
            <a:r>
              <a:rPr lang="it-IT" b="1" dirty="0" smtClean="0">
                <a:solidFill>
                  <a:srgbClr val="FF0000"/>
                </a:solidFill>
              </a:rPr>
              <a:t> for a </a:t>
            </a:r>
            <a:r>
              <a:rPr lang="it-IT" b="1" dirty="0" err="1" smtClean="0">
                <a:solidFill>
                  <a:srgbClr val="FF0000"/>
                </a:solidFill>
              </a:rPr>
              <a:t>description</a:t>
            </a:r>
            <a:r>
              <a:rPr lang="it-IT" b="1" dirty="0" smtClean="0">
                <a:solidFill>
                  <a:srgbClr val="FF0000"/>
                </a:solidFill>
              </a:rPr>
              <a:t> of </a:t>
            </a:r>
            <a:r>
              <a:rPr lang="it-IT" b="1" dirty="0" err="1" smtClean="0">
                <a:solidFill>
                  <a:srgbClr val="FF0000"/>
                </a:solidFill>
              </a:rPr>
              <a:t>each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implementation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strategy</a:t>
            </a:r>
            <a:r>
              <a:rPr lang="it-IT" b="1" dirty="0" smtClean="0">
                <a:solidFill>
                  <a:srgbClr val="FF0000"/>
                </a:solidFill>
              </a:rPr>
              <a:t>!!!</a:t>
            </a:r>
            <a:endParaRPr lang="it-IT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Secure</a:t>
            </a:r>
            <a:r>
              <a:rPr lang="it-IT" dirty="0"/>
              <a:t> Pipe pattern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integral</a:t>
            </a:r>
            <a:r>
              <a:rPr lang="it-IT" dirty="0"/>
              <a:t> part of </a:t>
            </a:r>
            <a:r>
              <a:rPr lang="it-IT" dirty="0" err="1"/>
              <a:t>most</a:t>
            </a:r>
            <a:r>
              <a:rPr lang="it-IT" dirty="0"/>
              <a:t> Web server </a:t>
            </a:r>
            <a:r>
              <a:rPr lang="it-IT" dirty="0" err="1"/>
              <a:t>infrastructures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use of SSL/TLS </a:t>
            </a:r>
            <a:r>
              <a:rPr lang="it-IT" dirty="0" err="1"/>
              <a:t>between</a:t>
            </a:r>
            <a:r>
              <a:rPr lang="it-IT" dirty="0"/>
              <a:t> the client and the Web Server.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mechanisms</a:t>
            </a:r>
            <a:r>
              <a:rPr lang="it-IT" dirty="0"/>
              <a:t> for </a:t>
            </a:r>
            <a:r>
              <a:rPr lang="it-IT" dirty="0" err="1"/>
              <a:t>ensuring</a:t>
            </a:r>
            <a:r>
              <a:rPr lang="it-IT" dirty="0"/>
              <a:t> data privacy and </a:t>
            </a:r>
            <a:r>
              <a:rPr lang="it-IT" dirty="0" err="1"/>
              <a:t>integrity</a:t>
            </a:r>
            <a:r>
              <a:rPr lang="it-IT" dirty="0"/>
              <a:t> must be </a:t>
            </a:r>
            <a:r>
              <a:rPr lang="it-IT" dirty="0" err="1"/>
              <a:t>performed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complexity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manageability</a:t>
            </a:r>
            <a:r>
              <a:rPr lang="it-IT" dirty="0"/>
              <a:t>, and the </a:t>
            </a:r>
            <a:r>
              <a:rPr lang="it-IT" dirty="0" err="1"/>
              <a:t>inability</a:t>
            </a:r>
            <a:r>
              <a:rPr lang="it-IT" dirty="0"/>
              <a:t> to </a:t>
            </a:r>
            <a:r>
              <a:rPr lang="it-IT" dirty="0" err="1"/>
              <a:t>push</a:t>
            </a:r>
            <a:r>
              <a:rPr lang="it-IT" dirty="0"/>
              <a:t> the </a:t>
            </a:r>
            <a:r>
              <a:rPr lang="it-IT" dirty="0" err="1"/>
              <a:t>responsibility</a:t>
            </a:r>
            <a:r>
              <a:rPr lang="it-IT" dirty="0"/>
              <a:t> down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infrastructure</a:t>
            </a:r>
            <a:r>
              <a:rPr lang="it-IT" dirty="0"/>
              <a:t>. </a:t>
            </a:r>
            <a:endParaRPr lang="it-IT" dirty="0" smtClean="0"/>
          </a:p>
          <a:p>
            <a:pPr lvl="1"/>
            <a:r>
              <a:rPr lang="it-IT" dirty="0" err="1" smtClean="0"/>
              <a:t>Infrastructure</a:t>
            </a:r>
            <a:endParaRPr lang="it-IT" dirty="0" smtClean="0"/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Encryption</a:t>
            </a:r>
            <a:r>
              <a:rPr lang="it-IT" dirty="0" smtClean="0"/>
              <a:t> Performance</a:t>
            </a:r>
          </a:p>
          <a:p>
            <a:pPr lvl="1"/>
            <a:r>
              <a:rPr lang="it-IT" dirty="0" smtClean="0"/>
              <a:t>Server </a:t>
            </a:r>
            <a:r>
              <a:rPr lang="it-IT" dirty="0" err="1" smtClean="0"/>
              <a:t>Certificates</a:t>
            </a:r>
            <a:endParaRPr lang="it-IT" dirty="0" smtClean="0"/>
          </a:p>
          <a:p>
            <a:pPr lvl="1"/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3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Ensures</a:t>
            </a:r>
            <a:r>
              <a:rPr lang="it-IT" dirty="0"/>
              <a:t> data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r>
              <a:rPr lang="it-IT" dirty="0" err="1" smtClean="0"/>
              <a:t>Promotes</a:t>
            </a:r>
            <a:r>
              <a:rPr lang="it-IT" dirty="0" smtClean="0"/>
              <a:t> </a:t>
            </a:r>
            <a:r>
              <a:rPr lang="it-IT" dirty="0" err="1" smtClean="0"/>
              <a:t>interoperability</a:t>
            </a:r>
            <a:endParaRPr lang="it-IT" dirty="0" smtClean="0"/>
          </a:p>
          <a:p>
            <a:r>
              <a:rPr lang="it-IT" dirty="0" err="1" smtClean="0"/>
              <a:t>Improves</a:t>
            </a:r>
            <a:r>
              <a:rPr lang="it-IT" dirty="0" smtClean="0"/>
              <a:t> performance</a:t>
            </a:r>
          </a:p>
          <a:p>
            <a:r>
              <a:rPr lang="it-IT" dirty="0" err="1" smtClean="0"/>
              <a:t>Reduces</a:t>
            </a:r>
            <a:r>
              <a:rPr lang="it-IT" dirty="0" smtClean="0"/>
              <a:t> </a:t>
            </a:r>
            <a:r>
              <a:rPr lang="it-IT" dirty="0" err="1" smtClean="0"/>
              <a:t>complexity</a:t>
            </a:r>
            <a:endParaRPr lang="it-IT" dirty="0" smtClean="0"/>
          </a:p>
          <a:p>
            <a:r>
              <a:rPr lang="it-IT" b="1" dirty="0">
                <a:solidFill>
                  <a:srgbClr val="FF0000"/>
                </a:solidFill>
              </a:rPr>
              <a:t>Look </a:t>
            </a:r>
            <a:r>
              <a:rPr lang="it-IT" b="1" dirty="0" err="1">
                <a:solidFill>
                  <a:srgbClr val="FF0000"/>
                </a:solidFill>
              </a:rPr>
              <a:t>into</a:t>
            </a:r>
            <a:r>
              <a:rPr lang="it-IT" b="1" dirty="0">
                <a:solidFill>
                  <a:srgbClr val="FF0000"/>
                </a:solidFill>
              </a:rPr>
              <a:t> the </a:t>
            </a:r>
            <a:r>
              <a:rPr lang="it-IT" b="1" dirty="0" err="1">
                <a:solidFill>
                  <a:srgbClr val="FF0000"/>
                </a:solidFill>
              </a:rPr>
              <a:t>catalog</a:t>
            </a:r>
            <a:r>
              <a:rPr lang="it-IT" b="1" dirty="0">
                <a:solidFill>
                  <a:srgbClr val="FF0000"/>
                </a:solidFill>
              </a:rPr>
              <a:t> for a </a:t>
            </a:r>
            <a:r>
              <a:rPr lang="it-IT" b="1" dirty="0" err="1">
                <a:solidFill>
                  <a:srgbClr val="FF0000"/>
                </a:solidFill>
              </a:rPr>
              <a:t>description</a:t>
            </a:r>
            <a:r>
              <a:rPr lang="it-IT" b="1" dirty="0">
                <a:solidFill>
                  <a:srgbClr val="FF0000"/>
                </a:solidFill>
              </a:rPr>
              <a:t> of </a:t>
            </a:r>
            <a:r>
              <a:rPr lang="it-IT" b="1" dirty="0" err="1">
                <a:solidFill>
                  <a:srgbClr val="FF0000"/>
                </a:solidFill>
              </a:rPr>
              <a:t>each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consequences</a:t>
            </a:r>
            <a:r>
              <a:rPr lang="it-IT" b="1" dirty="0" smtClean="0">
                <a:solidFill>
                  <a:srgbClr val="FF0000"/>
                </a:solidFill>
              </a:rPr>
              <a:t>!</a:t>
            </a:r>
            <a:r>
              <a:rPr lang="it-IT" b="1" dirty="0">
                <a:solidFill>
                  <a:srgbClr val="FF0000"/>
                </a:solidFill>
              </a:rPr>
              <a:t>!</a:t>
            </a:r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Template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Forces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Is this pattern potentially relevant for my design task?</a:t>
            </a:r>
          </a:p>
          <a:p>
            <a:r>
              <a:rPr lang="en-US" dirty="0" smtClean="0">
                <a:sym typeface="Wingdings"/>
              </a:rPr>
              <a:t>Solution and Consequences 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Is this pattern more appropriate than the other alternatives I’m considering?</a:t>
            </a:r>
          </a:p>
          <a:p>
            <a:r>
              <a:rPr lang="en-US" dirty="0" smtClean="0">
                <a:sym typeface="Wingdings"/>
              </a:rPr>
              <a:t>When instantiating 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Read “Solution” “Implementation” and “Pitfalls” carefully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a Security Pattern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components need to be introduced </a:t>
            </a:r>
          </a:p>
          <a:p>
            <a:r>
              <a:rPr lang="en-US" dirty="0" smtClean="0"/>
              <a:t>Wire the new components to the existing ones</a:t>
            </a:r>
          </a:p>
          <a:p>
            <a:r>
              <a:rPr lang="en-US" dirty="0" smtClean="0"/>
              <a:t>Modify existing components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a Security Pattern</a:t>
            </a:r>
            <a:endParaRPr lang="en-US" dirty="0"/>
          </a:p>
        </p:txBody>
      </p:sp>
      <p:pic>
        <p:nvPicPr>
          <p:cNvPr id="6" name="Segnaposto contenuto 5" descr="socialnetwork-secure-pipe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18" r="-28218"/>
          <a:stretch>
            <a:fillRect/>
          </a:stretch>
        </p:blipFill>
        <p:spPr>
          <a:xfrm>
            <a:off x="323850" y="2071390"/>
            <a:ext cx="8496300" cy="4525962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CasellaDiTesto 6"/>
          <p:cNvSpPr txBox="1"/>
          <p:nvPr/>
        </p:nvSpPr>
        <p:spPr>
          <a:xfrm>
            <a:off x="3130530" y="158873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New Component</a:t>
            </a:r>
          </a:p>
        </p:txBody>
      </p:sp>
      <p:cxnSp>
        <p:nvCxnSpPr>
          <p:cNvPr id="9" name="Connettore 2 8"/>
          <p:cNvCxnSpPr>
            <a:stCxn id="7" idx="2"/>
          </p:cNvCxnSpPr>
          <p:nvPr/>
        </p:nvCxnSpPr>
        <p:spPr bwMode="auto">
          <a:xfrm flipH="1">
            <a:off x="3707904" y="1988840"/>
            <a:ext cx="611413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asellaDiTesto 13"/>
          <p:cNvSpPr txBox="1"/>
          <p:nvPr/>
        </p:nvSpPr>
        <p:spPr>
          <a:xfrm>
            <a:off x="6734504" y="2564904"/>
            <a:ext cx="1725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Existing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Component</a:t>
            </a:r>
          </a:p>
        </p:txBody>
      </p:sp>
      <p:cxnSp>
        <p:nvCxnSpPr>
          <p:cNvPr id="15" name="Connettore 2 14"/>
          <p:cNvCxnSpPr/>
          <p:nvPr/>
        </p:nvCxnSpPr>
        <p:spPr bwMode="auto">
          <a:xfrm flipH="1" flipV="1">
            <a:off x="6084168" y="2276872"/>
            <a:ext cx="792088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e 19"/>
          <p:cNvSpPr/>
          <p:nvPr/>
        </p:nvSpPr>
        <p:spPr bwMode="auto">
          <a:xfrm>
            <a:off x="1907704" y="3429000"/>
            <a:ext cx="216024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1" name="Ovale 20"/>
          <p:cNvSpPr/>
          <p:nvPr/>
        </p:nvSpPr>
        <p:spPr bwMode="auto">
          <a:xfrm>
            <a:off x="4067944" y="2780928"/>
            <a:ext cx="1584176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06803" y="3729226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Wiring</a:t>
            </a:r>
          </a:p>
        </p:txBody>
      </p:sp>
      <p:cxnSp>
        <p:nvCxnSpPr>
          <p:cNvPr id="23" name="Connettore 2 22"/>
          <p:cNvCxnSpPr/>
          <p:nvPr/>
        </p:nvCxnSpPr>
        <p:spPr bwMode="auto">
          <a:xfrm flipH="1" flipV="1">
            <a:off x="5652120" y="3212976"/>
            <a:ext cx="1368152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nettore 2 23"/>
          <p:cNvCxnSpPr>
            <a:endCxn id="20" idx="6"/>
          </p:cNvCxnSpPr>
          <p:nvPr/>
        </p:nvCxnSpPr>
        <p:spPr bwMode="auto">
          <a:xfrm flipH="1" flipV="1">
            <a:off x="4067944" y="3789040"/>
            <a:ext cx="2952328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2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0" grpId="0" animBg="1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a Security Pattern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ttangolo 5"/>
          <p:cNvSpPr/>
          <p:nvPr/>
        </p:nvSpPr>
        <p:spPr bwMode="auto">
          <a:xfrm>
            <a:off x="179512" y="1844824"/>
            <a:ext cx="1440160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User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2483768" y="1844824"/>
            <a:ext cx="1440160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Lucida Sans" pitchFamily="34" charset="0"/>
                <a:ea typeface="ＭＳ Ｐゴシック" pitchFamily="16" charset="-128"/>
              </a:rPr>
              <a:t>Portal</a:t>
            </a:r>
            <a:endParaRPr lang="en-US" sz="2800" dirty="0"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644008" y="1844824"/>
            <a:ext cx="2016224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Lucida Sans" pitchFamily="34" charset="0"/>
                <a:ea typeface="ＭＳ Ｐゴシック" pitchFamily="16" charset="-128"/>
              </a:rPr>
              <a:t>SN Service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7236296" y="1844824"/>
            <a:ext cx="1872208" cy="4770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Lucida Sans" pitchFamily="34" charset="0"/>
                <a:ea typeface="ＭＳ Ｐゴシック" pitchFamily="16" charset="-128"/>
              </a:rPr>
              <a:t>Database</a:t>
            </a:r>
          </a:p>
        </p:txBody>
      </p:sp>
      <p:cxnSp>
        <p:nvCxnSpPr>
          <p:cNvPr id="10" name="Connettore 1 9"/>
          <p:cNvCxnSpPr/>
          <p:nvPr/>
        </p:nvCxnSpPr>
        <p:spPr bwMode="auto">
          <a:xfrm>
            <a:off x="827584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ttore 1 10"/>
          <p:cNvCxnSpPr/>
          <p:nvPr/>
        </p:nvCxnSpPr>
        <p:spPr bwMode="auto">
          <a:xfrm>
            <a:off x="313184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ttore 1 11"/>
          <p:cNvCxnSpPr/>
          <p:nvPr/>
        </p:nvCxnSpPr>
        <p:spPr bwMode="auto">
          <a:xfrm>
            <a:off x="565212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12"/>
          <p:cNvCxnSpPr/>
          <p:nvPr/>
        </p:nvCxnSpPr>
        <p:spPr bwMode="auto">
          <a:xfrm>
            <a:off x="8172400" y="2348880"/>
            <a:ext cx="0" cy="38164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ttore 2 13"/>
          <p:cNvCxnSpPr/>
          <p:nvPr/>
        </p:nvCxnSpPr>
        <p:spPr bwMode="auto">
          <a:xfrm>
            <a:off x="827584" y="3068960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ttore 2 14"/>
          <p:cNvCxnSpPr/>
          <p:nvPr/>
        </p:nvCxnSpPr>
        <p:spPr bwMode="auto">
          <a:xfrm>
            <a:off x="827584" y="4725144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nettore 2 15"/>
          <p:cNvCxnSpPr/>
          <p:nvPr/>
        </p:nvCxnSpPr>
        <p:spPr bwMode="auto">
          <a:xfrm>
            <a:off x="3203848" y="4725144"/>
            <a:ext cx="23762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5652120" y="4725144"/>
            <a:ext cx="25202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1547664" y="2564904"/>
            <a:ext cx="872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Login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619672" y="3356992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OK</a:t>
            </a:r>
          </a:p>
        </p:txBody>
      </p:sp>
      <p:cxnSp>
        <p:nvCxnSpPr>
          <p:cNvPr id="20" name="Connettore 2 19"/>
          <p:cNvCxnSpPr/>
          <p:nvPr/>
        </p:nvCxnSpPr>
        <p:spPr bwMode="auto">
          <a:xfrm>
            <a:off x="827584" y="3861048"/>
            <a:ext cx="23042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CasellaDiTesto 20"/>
          <p:cNvSpPr txBox="1"/>
          <p:nvPr/>
        </p:nvSpPr>
        <p:spPr>
          <a:xfrm>
            <a:off x="1043608" y="4181018"/>
            <a:ext cx="193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Update Profile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3347864" y="4181018"/>
            <a:ext cx="215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Forward Update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940152" y="4149080"/>
            <a:ext cx="19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/>
                <a:cs typeface="Lucida Sans"/>
              </a:rPr>
              <a:t>Store Updates </a:t>
            </a:r>
          </a:p>
        </p:txBody>
      </p:sp>
      <p:sp>
        <p:nvSpPr>
          <p:cNvPr id="24" name="Esplosione 1 23"/>
          <p:cNvSpPr/>
          <p:nvPr/>
        </p:nvSpPr>
        <p:spPr bwMode="auto">
          <a:xfrm>
            <a:off x="4332897" y="3717032"/>
            <a:ext cx="4487575" cy="1685568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Lucida Sans" pitchFamily="34" charset="0"/>
                <a:ea typeface="ＭＳ Ｐゴシック" pitchFamily="16" charset="-128"/>
              </a:rPr>
              <a:t>Weak Permissions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Unauthorized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  <a:ea typeface="ＭＳ Ｐゴシック" pitchFamily="16" charset="-128"/>
              </a:rPr>
              <a:t> Access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9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(30 min)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threat to confidentiality “Weak Permissions” that targets the Social Network Database</a:t>
            </a:r>
          </a:p>
          <a:p>
            <a:r>
              <a:rPr lang="en-US" dirty="0" smtClean="0"/>
              <a:t>Browse the catalog to find a pattern that mitigates the threat “Weak Permissions”</a:t>
            </a:r>
          </a:p>
          <a:p>
            <a:r>
              <a:rPr lang="en-US" dirty="0" smtClean="0"/>
              <a:t>Modify the social network sequence diagram</a:t>
            </a:r>
            <a:r>
              <a:rPr lang="en-US" dirty="0"/>
              <a:t> </a:t>
            </a:r>
            <a:r>
              <a:rPr lang="en-US" dirty="0" smtClean="0"/>
              <a:t>to instantiate the pattern on slide 26</a:t>
            </a:r>
          </a:p>
          <a:p>
            <a:r>
              <a:rPr lang="en-US" dirty="0" smtClean="0"/>
              <a:t>Send the figure (.jpeg or .</a:t>
            </a:r>
            <a:r>
              <a:rPr lang="en-US" dirty="0" err="1" smtClean="0"/>
              <a:t>png</a:t>
            </a:r>
            <a:r>
              <a:rPr lang="en-US" dirty="0" smtClean="0"/>
              <a:t>) with the modified sequence diagram to </a:t>
            </a:r>
            <a:r>
              <a:rPr lang="en-US" b="1" dirty="0" smtClean="0"/>
              <a:t>S.Ferdous@soton.ac.uk</a:t>
            </a:r>
            <a:endParaRPr lang="en-US" b="1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smtClean="0"/>
              <a:t>security pattern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understood</a:t>
            </a:r>
            <a:r>
              <a:rPr lang="it-IT" dirty="0" smtClean="0"/>
              <a:t> </a:t>
            </a:r>
            <a:r>
              <a:rPr lang="it-IT" b="1" dirty="0" err="1" smtClean="0"/>
              <a:t>solution</a:t>
            </a:r>
            <a:r>
              <a:rPr lang="it-IT" b="1" dirty="0" smtClean="0"/>
              <a:t> to </a:t>
            </a:r>
            <a:r>
              <a:rPr lang="it-IT" dirty="0" smtClean="0"/>
              <a:t>a </a:t>
            </a:r>
            <a:r>
              <a:rPr lang="it-IT" dirty="0" err="1" smtClean="0"/>
              <a:t>recurring</a:t>
            </a:r>
            <a:r>
              <a:rPr lang="it-IT" dirty="0" smtClean="0"/>
              <a:t>  </a:t>
            </a:r>
            <a:r>
              <a:rPr lang="it-IT" b="1" dirty="0" smtClean="0"/>
              <a:t>security </a:t>
            </a:r>
            <a:r>
              <a:rPr lang="it-IT" b="1" dirty="0" err="1" smtClean="0"/>
              <a:t>problem</a:t>
            </a:r>
            <a:endParaRPr lang="it-IT" b="1" dirty="0" smtClean="0"/>
          </a:p>
          <a:p>
            <a:r>
              <a:rPr lang="en-US" dirty="0" smtClean="0"/>
              <a:t>A security pattern template describes the </a:t>
            </a:r>
            <a:r>
              <a:rPr lang="en-US" b="1" dirty="0" smtClean="0"/>
              <a:t>solution</a:t>
            </a:r>
            <a:r>
              <a:rPr lang="en-US" dirty="0" smtClean="0"/>
              <a:t> and provides </a:t>
            </a:r>
            <a:r>
              <a:rPr lang="en-US" b="1" dirty="0" smtClean="0"/>
              <a:t>guidelines</a:t>
            </a:r>
            <a:r>
              <a:rPr lang="en-US" dirty="0" smtClean="0"/>
              <a:t> to implement the solution for your software architecture</a:t>
            </a:r>
          </a:p>
          <a:p>
            <a:r>
              <a:rPr lang="en-US" dirty="0" smtClean="0"/>
              <a:t>Help designers with limited security expertise to build secure software architectures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Catalogs of Security </a:t>
            </a:r>
            <a:r>
              <a:rPr lang="en-US" dirty="0"/>
              <a:t>P</a:t>
            </a:r>
            <a:r>
              <a:rPr lang="en-US" dirty="0" smtClean="0"/>
              <a:t>atterns</a:t>
            </a:r>
          </a:p>
          <a:p>
            <a:pPr lvl="1"/>
            <a:r>
              <a:rPr lang="en-US" sz="2000" dirty="0"/>
              <a:t>M. Schumacher, E. Fernandez-</a:t>
            </a:r>
            <a:r>
              <a:rPr lang="en-US" sz="2000" dirty="0" err="1"/>
              <a:t>Buglioni</a:t>
            </a:r>
            <a:r>
              <a:rPr lang="en-US" sz="2000" dirty="0"/>
              <a:t>, D. </a:t>
            </a:r>
            <a:r>
              <a:rPr lang="en-US" sz="2000" dirty="0" err="1"/>
              <a:t>Hybertson</a:t>
            </a:r>
            <a:r>
              <a:rPr lang="en-US" sz="2000" dirty="0"/>
              <a:t>, F. </a:t>
            </a:r>
            <a:r>
              <a:rPr lang="en-US" sz="2000" dirty="0" err="1"/>
              <a:t>Buschmann</a:t>
            </a:r>
            <a:r>
              <a:rPr lang="en-US" sz="2000" dirty="0"/>
              <a:t>, and P. </a:t>
            </a:r>
            <a:r>
              <a:rPr lang="en-US" sz="2000" dirty="0" err="1"/>
              <a:t>Sommerlad</a:t>
            </a:r>
            <a:r>
              <a:rPr lang="en-US" sz="2000" dirty="0"/>
              <a:t>, Security Patterns: Integrating Security and Systems Engineering. Wiley, </a:t>
            </a:r>
            <a:r>
              <a:rPr lang="en-US" sz="2000" dirty="0" smtClean="0"/>
              <a:t> </a:t>
            </a:r>
            <a:r>
              <a:rPr lang="en-US" sz="2000" dirty="0"/>
              <a:t>2005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E. Fernandez-</a:t>
            </a:r>
            <a:r>
              <a:rPr lang="en-US" sz="2000" dirty="0" err="1"/>
              <a:t>Buglioni</a:t>
            </a:r>
            <a:r>
              <a:rPr lang="en-US" sz="2000" dirty="0"/>
              <a:t>, Security Patterns in Practice: Designing Secure Architectures Using Software Patterns. Wiley, 2013.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Security Patterns</a:t>
            </a:r>
          </a:p>
          <a:p>
            <a:r>
              <a:rPr lang="en-US" dirty="0" smtClean="0"/>
              <a:t>Example of Usage</a:t>
            </a:r>
          </a:p>
          <a:p>
            <a:r>
              <a:rPr lang="en-US" dirty="0" smtClean="0"/>
              <a:t>Switch room!</a:t>
            </a:r>
            <a:endParaRPr lang="en-US" dirty="0" smtClean="0"/>
          </a:p>
          <a:p>
            <a:r>
              <a:rPr lang="en-US" dirty="0" smtClean="0"/>
              <a:t>Exercise on using Security Patterns (30 min)</a:t>
            </a:r>
          </a:p>
          <a:p>
            <a:r>
              <a:rPr lang="en-US" dirty="0" smtClean="0"/>
              <a:t>Discussion of results (10 min)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Surveys on Security Patterns</a:t>
            </a:r>
          </a:p>
          <a:p>
            <a:pPr lvl="1"/>
            <a:r>
              <a:rPr lang="en-US" sz="2000" dirty="0"/>
              <a:t>N. Yoshioka, H. </a:t>
            </a:r>
            <a:r>
              <a:rPr lang="en-US" sz="2000" dirty="0" err="1"/>
              <a:t>Washizaki</a:t>
            </a:r>
            <a:r>
              <a:rPr lang="en-US" sz="2000" dirty="0"/>
              <a:t>, and K. Maruyama, “A survey on security patterns,” Progress in Informatics, 2008. </a:t>
            </a:r>
          </a:p>
          <a:p>
            <a:pPr lvl="1"/>
            <a:r>
              <a:rPr lang="en-US" sz="2000" dirty="0"/>
              <a:t>A. V. </a:t>
            </a:r>
            <a:r>
              <a:rPr lang="en-US" sz="2000" dirty="0" err="1"/>
              <a:t>Uzunov</a:t>
            </a:r>
            <a:r>
              <a:rPr lang="en-US" sz="2000" dirty="0"/>
              <a:t>, E. B. Fernandez, and K. Falkner, “Securing distributed systems using patterns: A survey,” Computers &amp; Security, 2012 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 </a:t>
            </a:r>
          </a:p>
          <a:p>
            <a:pPr lvl="1"/>
            <a:r>
              <a:rPr lang="en-US" dirty="0" smtClean="0"/>
              <a:t>Define what a security pattern is</a:t>
            </a:r>
          </a:p>
          <a:p>
            <a:pPr lvl="1"/>
            <a:r>
              <a:rPr lang="en-US" dirty="0" smtClean="0"/>
              <a:t>Select patterns for securing your software architecture</a:t>
            </a:r>
          </a:p>
          <a:p>
            <a:pPr lvl="1"/>
            <a:r>
              <a:rPr lang="en-US" dirty="0" smtClean="0"/>
              <a:t>Instantiate a pattern for your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 Secure Architectures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80517"/>
              </p:ext>
            </p:extLst>
          </p:nvPr>
        </p:nvGraphicFramePr>
        <p:xfrm>
          <a:off x="323850" y="1700213"/>
          <a:ext cx="84963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Pattern?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security pattern describes a </a:t>
            </a:r>
            <a:r>
              <a:rPr lang="en-US" b="1" dirty="0" smtClean="0"/>
              <a:t>solution</a:t>
            </a:r>
            <a:r>
              <a:rPr lang="en-US" dirty="0" smtClean="0"/>
              <a:t> to control, stop or mitigating a set of specific </a:t>
            </a:r>
            <a:r>
              <a:rPr lang="en-US" b="1" dirty="0" smtClean="0"/>
              <a:t>threats</a:t>
            </a:r>
            <a:r>
              <a:rPr lang="en-US" dirty="0" smtClean="0"/>
              <a:t> through some </a:t>
            </a:r>
            <a:r>
              <a:rPr lang="en-US" b="1" dirty="0" smtClean="0"/>
              <a:t>security </a:t>
            </a:r>
            <a:r>
              <a:rPr lang="en-US" b="1" dirty="0" smtClean="0"/>
              <a:t>mechanisms</a:t>
            </a:r>
            <a:r>
              <a:rPr lang="en-US" dirty="0" smtClean="0"/>
              <a:t> </a:t>
            </a:r>
            <a:r>
              <a:rPr lang="en-US" dirty="0" smtClean="0"/>
              <a:t>defined in a given context</a:t>
            </a:r>
          </a:p>
          <a:p>
            <a:r>
              <a:rPr lang="en-US" dirty="0" smtClean="0"/>
              <a:t>A security pattern describes </a:t>
            </a:r>
          </a:p>
          <a:p>
            <a:pPr lvl="1"/>
            <a:r>
              <a:rPr lang="en-US" dirty="0" smtClean="0"/>
              <a:t>A single kind of security problem</a:t>
            </a:r>
          </a:p>
          <a:p>
            <a:pPr lvl="1"/>
            <a:r>
              <a:rPr lang="en-US" dirty="0" smtClean="0"/>
              <a:t>The solution as a constructible software entity</a:t>
            </a:r>
          </a:p>
          <a:p>
            <a:pPr lvl="1"/>
            <a:r>
              <a:rPr lang="en-US" dirty="0" smtClean="0"/>
              <a:t>Design steps or rules for constructing the solution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Patterns Catalogs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850" y="1700213"/>
            <a:ext cx="4248150" cy="4525962"/>
          </a:xfrm>
        </p:spPr>
        <p:txBody>
          <a:bodyPr/>
          <a:lstStyle/>
          <a:p>
            <a:r>
              <a:rPr lang="en-US" dirty="0" smtClean="0"/>
              <a:t>Schumacher et al., </a:t>
            </a:r>
            <a:r>
              <a:rPr lang="en-US" b="1" dirty="0" smtClean="0"/>
              <a:t>Security Patterns </a:t>
            </a:r>
          </a:p>
          <a:p>
            <a:endParaRPr lang="en-US" b="1" dirty="0" smtClean="0"/>
          </a:p>
          <a:p>
            <a:r>
              <a:rPr lang="en-US" dirty="0" smtClean="0"/>
              <a:t>Steel et al., </a:t>
            </a:r>
            <a:r>
              <a:rPr lang="en-US" b="1" dirty="0" smtClean="0"/>
              <a:t>Core Security Patterns</a:t>
            </a:r>
          </a:p>
          <a:p>
            <a:endParaRPr lang="en-US" b="1" dirty="0" smtClean="0"/>
          </a:p>
          <a:p>
            <a:r>
              <a:rPr lang="en-US" dirty="0" smtClean="0"/>
              <a:t>Fernandez</a:t>
            </a:r>
            <a:r>
              <a:rPr lang="en-US" b="1" dirty="0" smtClean="0"/>
              <a:t>, Security Patterns in Practice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Immagine 5" descr="Fernandez-Catalog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536899" cy="3212976"/>
          </a:xfrm>
          <a:prstGeom prst="rect">
            <a:avLst/>
          </a:prstGeom>
        </p:spPr>
      </p:pic>
      <p:pic>
        <p:nvPicPr>
          <p:cNvPr id="8" name="Immagine 7" descr="schumacher-catalo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2501900" cy="3251200"/>
          </a:xfrm>
          <a:prstGeom prst="rect">
            <a:avLst/>
          </a:prstGeom>
        </p:spPr>
      </p:pic>
      <p:pic>
        <p:nvPicPr>
          <p:cNvPr id="9" name="Immagine 8" descr="Steel-catalo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0" y="1268760"/>
            <a:ext cx="2440486" cy="3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Security Patterns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Identity Management</a:t>
            </a:r>
          </a:p>
          <a:p>
            <a:r>
              <a:rPr lang="en-US" sz="2200" dirty="0" smtClean="0"/>
              <a:t>Authentication </a:t>
            </a:r>
          </a:p>
          <a:p>
            <a:r>
              <a:rPr lang="en-US" sz="2200" dirty="0" smtClean="0"/>
              <a:t>Access Control</a:t>
            </a:r>
          </a:p>
          <a:p>
            <a:r>
              <a:rPr lang="en-US" sz="2200" dirty="0" smtClean="0"/>
              <a:t>Secure Process Management</a:t>
            </a:r>
          </a:p>
          <a:p>
            <a:r>
              <a:rPr lang="en-US" sz="2200" dirty="0" smtClean="0"/>
              <a:t>Secure Execution and File Management</a:t>
            </a:r>
          </a:p>
          <a:p>
            <a:r>
              <a:rPr lang="en-US" sz="2200" dirty="0" smtClean="0"/>
              <a:t>Secure OS Architecture and Administration</a:t>
            </a:r>
          </a:p>
          <a:p>
            <a:r>
              <a:rPr lang="en-US" sz="2200" dirty="0" smtClean="0"/>
              <a:t>Networks</a:t>
            </a:r>
          </a:p>
          <a:p>
            <a:r>
              <a:rPr lang="en-US" sz="2200" dirty="0" smtClean="0"/>
              <a:t>Web  Services Security</a:t>
            </a:r>
            <a:endParaRPr lang="en-US" sz="22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Esplosione 1 5"/>
          <p:cNvSpPr/>
          <p:nvPr/>
        </p:nvSpPr>
        <p:spPr bwMode="auto">
          <a:xfrm>
            <a:off x="5940152" y="2362641"/>
            <a:ext cx="2376264" cy="1858447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6" charset="-128"/>
              </a:rPr>
              <a:t>220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ＭＳ Ｐゴシック" pitchFamily="16" charset="-128"/>
              </a:rPr>
              <a:t>Patterns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8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Security Pattern Template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way to describe a pattern</a:t>
            </a:r>
          </a:p>
          <a:p>
            <a:r>
              <a:rPr lang="en-US" dirty="0" smtClean="0"/>
              <a:t>Helps to compare and apply patterns to your software architecture</a:t>
            </a:r>
          </a:p>
          <a:p>
            <a:r>
              <a:rPr lang="en-US" dirty="0" smtClean="0"/>
              <a:t>Main Sections</a:t>
            </a:r>
          </a:p>
          <a:p>
            <a:pPr lvl="1"/>
            <a:r>
              <a:rPr lang="en-US" sz="2000" dirty="0" smtClean="0"/>
              <a:t>Problem &amp; Forces </a:t>
            </a:r>
          </a:p>
          <a:p>
            <a:pPr lvl="1"/>
            <a:r>
              <a:rPr lang="en-US" sz="2000" dirty="0" smtClean="0"/>
              <a:t>Solution </a:t>
            </a:r>
            <a:endParaRPr lang="en-US" sz="2000" dirty="0" smtClean="0"/>
          </a:p>
          <a:p>
            <a:pPr lvl="1"/>
            <a:r>
              <a:rPr lang="en-US" sz="2000" dirty="0"/>
              <a:t>Implementation</a:t>
            </a:r>
          </a:p>
          <a:p>
            <a:pPr lvl="1"/>
            <a:r>
              <a:rPr lang="en-US" sz="2000" dirty="0" smtClean="0"/>
              <a:t>Consequences</a:t>
            </a:r>
            <a:endParaRPr lang="en-US" sz="2000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51128</TotalTime>
  <Words>1398</Words>
  <Application>Microsoft Office PowerPoint</Application>
  <PresentationFormat>On-screen Show (4:3)</PresentationFormat>
  <Paragraphs>241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Georgia</vt:lpstr>
      <vt:lpstr>Lucida Sans</vt:lpstr>
      <vt:lpstr>Open Sans</vt:lpstr>
      <vt:lpstr>Open Sans Semibold</vt:lpstr>
      <vt:lpstr>Wingdings</vt:lpstr>
      <vt:lpstr>UOS divider slide design</vt:lpstr>
      <vt:lpstr>Designing Secure Architectures Using Software Patterns  Dr Md Sadek Ferdous</vt:lpstr>
      <vt:lpstr>Last week</vt:lpstr>
      <vt:lpstr>Today</vt:lpstr>
      <vt:lpstr>Learning outcomes</vt:lpstr>
      <vt:lpstr>Building  Secure Architectures</vt:lpstr>
      <vt:lpstr>What is a Security Pattern?</vt:lpstr>
      <vt:lpstr>Security Patterns Catalogs</vt:lpstr>
      <vt:lpstr>Types of Security Patterns</vt:lpstr>
      <vt:lpstr> The Security Pattern Template</vt:lpstr>
      <vt:lpstr>The Security Pattern Template</vt:lpstr>
      <vt:lpstr>The Security Patterns Template </vt:lpstr>
      <vt:lpstr>The Security Patterns Template </vt:lpstr>
      <vt:lpstr>An Example: Social Network </vt:lpstr>
      <vt:lpstr>Name and Intent</vt:lpstr>
      <vt:lpstr>Problem</vt:lpstr>
      <vt:lpstr>Forces </vt:lpstr>
      <vt:lpstr>Solution</vt:lpstr>
      <vt:lpstr>Structure</vt:lpstr>
      <vt:lpstr>Dynamics</vt:lpstr>
      <vt:lpstr>Implementation</vt:lpstr>
      <vt:lpstr>Pitfalls </vt:lpstr>
      <vt:lpstr>Consequences</vt:lpstr>
      <vt:lpstr>How to Use the Template</vt:lpstr>
      <vt:lpstr>Instantiating a Security Pattern</vt:lpstr>
      <vt:lpstr>Instantiating a Security Pattern</vt:lpstr>
      <vt:lpstr>Instantiating a Security Pattern</vt:lpstr>
      <vt:lpstr>Exercise (30 min)</vt:lpstr>
      <vt:lpstr>Summary</vt:lpstr>
      <vt:lpstr>Reading Material (1)</vt:lpstr>
      <vt:lpstr>Reading Material (2)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Md. Sadek Ferdous</cp:lastModifiedBy>
  <cp:revision>1629</cp:revision>
  <dcterms:created xsi:type="dcterms:W3CDTF">2008-01-25T10:32:18Z</dcterms:created>
  <dcterms:modified xsi:type="dcterms:W3CDTF">2016-11-02T16:02:52Z</dcterms:modified>
</cp:coreProperties>
</file>