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6.jpg" ContentType="image/jpeg"/>
  <Override PartName="/ppt/media/image8.jpg" ContentType="image/jpeg"/>
  <Override PartName="/ppt/media/image9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8" r:id="rId3"/>
    <p:sldId id="260" r:id="rId4"/>
    <p:sldId id="341" r:id="rId5"/>
    <p:sldId id="342" r:id="rId6"/>
    <p:sldId id="397" r:id="rId7"/>
    <p:sldId id="343" r:id="rId8"/>
    <p:sldId id="344" r:id="rId9"/>
    <p:sldId id="312" r:id="rId10"/>
    <p:sldId id="398" r:id="rId11"/>
    <p:sldId id="399" r:id="rId12"/>
    <p:sldId id="345" r:id="rId13"/>
    <p:sldId id="400" r:id="rId14"/>
    <p:sldId id="401" r:id="rId15"/>
    <p:sldId id="402" r:id="rId16"/>
    <p:sldId id="346" r:id="rId17"/>
    <p:sldId id="403" r:id="rId18"/>
    <p:sldId id="347" r:id="rId19"/>
    <p:sldId id="348" r:id="rId20"/>
    <p:sldId id="349" r:id="rId21"/>
    <p:sldId id="350" r:id="rId22"/>
    <p:sldId id="351" r:id="rId23"/>
    <p:sldId id="404" r:id="rId24"/>
    <p:sldId id="352" r:id="rId25"/>
    <p:sldId id="405" r:id="rId26"/>
    <p:sldId id="406" r:id="rId27"/>
    <p:sldId id="407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420" r:id="rId44"/>
    <p:sldId id="421" r:id="rId45"/>
    <p:sldId id="422" r:id="rId46"/>
    <p:sldId id="368" r:id="rId47"/>
    <p:sldId id="369" r:id="rId48"/>
    <p:sldId id="370" r:id="rId49"/>
    <p:sldId id="371" r:id="rId50"/>
    <p:sldId id="372" r:id="rId51"/>
    <p:sldId id="373" r:id="rId52"/>
    <p:sldId id="408" r:id="rId53"/>
    <p:sldId id="374" r:id="rId54"/>
    <p:sldId id="375" r:id="rId55"/>
    <p:sldId id="409" r:id="rId56"/>
    <p:sldId id="376" r:id="rId57"/>
    <p:sldId id="377" r:id="rId58"/>
    <p:sldId id="378" r:id="rId59"/>
    <p:sldId id="410" r:id="rId60"/>
    <p:sldId id="379" r:id="rId61"/>
    <p:sldId id="411" r:id="rId62"/>
    <p:sldId id="381" r:id="rId63"/>
    <p:sldId id="382" r:id="rId64"/>
    <p:sldId id="413" r:id="rId65"/>
    <p:sldId id="412" r:id="rId66"/>
    <p:sldId id="383" r:id="rId67"/>
    <p:sldId id="414" r:id="rId68"/>
    <p:sldId id="415" r:id="rId69"/>
    <p:sldId id="416" r:id="rId70"/>
    <p:sldId id="418" r:id="rId71"/>
    <p:sldId id="417" r:id="rId72"/>
    <p:sldId id="419" r:id="rId73"/>
    <p:sldId id="282" r:id="rId74"/>
    <p:sldId id="305" r:id="rId7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8" autoAdjust="0"/>
    <p:restoredTop sz="94643"/>
  </p:normalViewPr>
  <p:slideViewPr>
    <p:cSldViewPr>
      <p:cViewPr>
        <p:scale>
          <a:sx n="94" d="100"/>
          <a:sy n="94" d="100"/>
        </p:scale>
        <p:origin x="288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D4932-9632-574B-94D3-F8BD1604EE35}" type="datetimeFigureOut">
              <a:rPr lang="en-GB" smtClean="0"/>
              <a:t>09/11/2016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20E35-86E2-534F-BF8E-10EB900EBA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6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220E35-86E2-534F-BF8E-10EB900EBA4E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56325" y="333375"/>
            <a:ext cx="2720975" cy="1079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497637" y="188912"/>
            <a:ext cx="2359025" cy="936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4382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312551"/>
            <a:ext cx="7010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10"/>
              </a:lnSpc>
            </a:pPr>
            <a:r>
              <a:rPr dirty="0"/>
              <a:t>11/10/15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68156" y="6304614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23D43"/>
                </a:solidFill>
                <a:latin typeface="Georgia"/>
                <a:cs typeface="Georgia"/>
              </a:defRPr>
            </a:lvl1pPr>
          </a:lstStyle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e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e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e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e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~lp15/papers/Auth/jcs.pdf" TargetMode="External"/><Relationship Id="rId4" Type="http://schemas.openxmlformats.org/officeDocument/2006/relationships/hyperlink" Target="http://www.cs.bham.ac.uk/~mdr/research/papers/pdf/04-acl-full.pdf" TargetMode="External"/><Relationship Id="rId5" Type="http://schemas.openxmlformats.org/officeDocument/2006/relationships/hyperlink" Target="http://www.mpi-sws.org/~rayna/publications/vmcai12.pdf" TargetMode="External"/><Relationship Id="rId6" Type="http://schemas.openxmlformats.org/officeDocument/2006/relationships/hyperlink" Target="http://dl.acm.org/citation.cfm?id=1321691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rif.rocq.inria.fr/index.ph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verif.rocq.inria.fr/index.php" TargetMode="Externa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267" y="2971520"/>
            <a:ext cx="6303333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200"/>
              </a:lnSpc>
            </a:pPr>
            <a:r>
              <a:rPr lang="en-GB" altLang="zh-CN" sz="4400" b="1" spc="-5" dirty="0" smtClean="0">
                <a:solidFill>
                  <a:srgbClr val="FFFFFF"/>
                </a:solidFill>
                <a:latin typeface="Georgia"/>
                <a:cs typeface="Georgia"/>
              </a:rPr>
              <a:t>Model Checking for Cyber Security</a:t>
            </a:r>
            <a:endParaRPr sz="4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267" y="4947640"/>
            <a:ext cx="3921760" cy="558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 err="1">
                <a:solidFill>
                  <a:srgbClr val="FFFFFF"/>
                </a:solidFill>
                <a:latin typeface="Georgia"/>
                <a:cs typeface="Georgia"/>
              </a:rPr>
              <a:t>Dr</a:t>
            </a:r>
            <a:r>
              <a:rPr sz="3600" b="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GB" sz="3600" b="1" dirty="0" smtClean="0">
                <a:solidFill>
                  <a:srgbClr val="FFFFFF"/>
                </a:solidFill>
                <a:latin typeface="Georgia"/>
                <a:cs typeface="Georgia"/>
              </a:rPr>
              <a:t>Mu Yang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51" y="6139015"/>
            <a:ext cx="8521700" cy="376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COMP6236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- </a:t>
            </a:r>
            <a:r>
              <a:rPr sz="2400" b="1" spc="-5" dirty="0">
                <a:solidFill>
                  <a:srgbClr val="FFFFFF"/>
                </a:solidFill>
                <a:latin typeface="Georgia"/>
                <a:cs typeface="Georgia"/>
              </a:rPr>
              <a:t>Software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Engineering and Cyber</a:t>
            </a:r>
            <a:r>
              <a:rPr sz="24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Georgia"/>
                <a:cs typeface="Georgia"/>
              </a:rPr>
              <a:t>Security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837" y="1981200"/>
            <a:ext cx="8229600" cy="2472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A different approach to correctness</a:t>
            </a:r>
          </a:p>
          <a:p>
            <a:pPr marL="342900" indent="-342900">
              <a:spcAft>
                <a:spcPts val="400"/>
              </a:spcAft>
              <a:buFontTx/>
              <a:buChar char="-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Correctness problem is same:  Given system, spec</a:t>
            </a:r>
          </a:p>
          <a:p>
            <a:pPr marL="342900" indent="-342900">
              <a:spcAft>
                <a:spcPts val="400"/>
              </a:spcAft>
              <a:buFontTx/>
              <a:buChar char="-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determine whether system meets spec</a:t>
            </a:r>
          </a:p>
          <a:p>
            <a:pPr marL="342900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However</a:t>
            </a:r>
          </a:p>
          <a:p>
            <a:pPr lvl="1">
              <a:spcAft>
                <a:spcPts val="400"/>
              </a:spcAft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System, spec must be mathematically precise</a:t>
            </a:r>
          </a:p>
          <a:p>
            <a:pPr lvl="1">
              <a:spcAft>
                <a:spcPts val="400"/>
              </a:spcAft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Establishing correctness = </a:t>
            </a:r>
            <a:r>
              <a:rPr lang="en-US" sz="2400" i="1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proof</a:t>
            </a:r>
            <a:endParaRPr lang="en-US" sz="2400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044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837" y="1981200"/>
            <a:ext cx="8229600" cy="368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A different approach to correctness</a:t>
            </a:r>
          </a:p>
          <a:p>
            <a:pPr marL="342900" indent="-342900">
              <a:spcAft>
                <a:spcPts val="400"/>
              </a:spcAft>
              <a:buFontTx/>
              <a:buChar char="-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Correctness problem is same:  Given system, spec</a:t>
            </a:r>
          </a:p>
          <a:p>
            <a:pPr marL="342900" indent="-342900">
              <a:spcAft>
                <a:spcPts val="400"/>
              </a:spcAft>
              <a:buFontTx/>
              <a:buChar char="-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determine whether system meets spec</a:t>
            </a:r>
          </a:p>
          <a:p>
            <a:pPr marL="342900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However</a:t>
            </a:r>
          </a:p>
          <a:p>
            <a:pPr lvl="1">
              <a:spcAft>
                <a:spcPts val="400"/>
              </a:spcAft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System, spec must be mathematically precise</a:t>
            </a:r>
          </a:p>
          <a:p>
            <a:pPr lvl="1">
              <a:spcAft>
                <a:spcPts val="400"/>
              </a:spcAft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Establishing correctness = </a:t>
            </a:r>
            <a:r>
              <a:rPr lang="en-US" sz="2400" i="1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proof</a:t>
            </a:r>
            <a:endParaRPr lang="en-US" sz="2400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Proof?</a:t>
            </a:r>
          </a:p>
          <a:p>
            <a:pPr lvl="1">
              <a:spcAft>
                <a:spcPts val="400"/>
              </a:spcAft>
            </a:pP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Mathematically complete argument that system meets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2991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826" y="2429759"/>
            <a:ext cx="82296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kern="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Proofs Are Hard!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also do not “scale”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require deep expertise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507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826" y="2429759"/>
            <a:ext cx="82296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kern="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Proofs Are Hard!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also do not “scale”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require deep expertise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…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Maybe they can be automated?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Automated theorem provers aim for this</a:t>
            </a:r>
          </a:p>
        </p:txBody>
      </p:sp>
    </p:spTree>
    <p:extLst>
      <p:ext uri="{BB962C8B-B14F-4D97-AF65-F5344CB8AC3E}">
        <p14:creationId xmlns:p14="http://schemas.microsoft.com/office/powerpoint/2010/main" val="161955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826" y="2429759"/>
            <a:ext cx="82296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kern="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Proofs Are Hard!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also do not “scale”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require deep expertise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…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Maybe they can be automated?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Automated theorem provers aim for this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Problem:  </a:t>
            </a:r>
            <a:r>
              <a:rPr lang="en-US" sz="2400" i="1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undecidability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; 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4724400" y="4876800"/>
            <a:ext cx="2819400" cy="990600"/>
          </a:xfrm>
          <a:prstGeom prst="wedgeRectCallout">
            <a:avLst>
              <a:gd name="adj1" fmla="val -71615"/>
              <a:gd name="adj2" fmla="val -28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GB" dirty="0" smtClean="0"/>
              <a:t>he</a:t>
            </a:r>
            <a:r>
              <a:rPr lang="en-US" altLang="zh-CN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terminate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answer.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44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826" y="2429759"/>
            <a:ext cx="8229600" cy="304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kern="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Proofs Are Hard!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also do not “scale”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They require deep expertise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…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Maybe they can be automated?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Automated theorem provers aim for this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Problem:  </a:t>
            </a:r>
            <a:r>
              <a:rPr lang="en-US" sz="2400" i="1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undecidability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; it is impossible to prove everything automatically</a:t>
            </a:r>
          </a:p>
        </p:txBody>
      </p:sp>
    </p:spTree>
    <p:extLst>
      <p:ext uri="{BB962C8B-B14F-4D97-AF65-F5344CB8AC3E}">
        <p14:creationId xmlns:p14="http://schemas.microsoft.com/office/powerpoint/2010/main" val="96762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Model Checking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085" y="2209800"/>
            <a:ext cx="8229600" cy="1785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Not all theorems can be proved automatically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… but maybe some can?</a:t>
            </a:r>
          </a:p>
          <a:p>
            <a:endParaRPr lang="en-US" sz="2400" kern="0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US" sz="2000" i="1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2400" i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8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Model Checking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1085" y="2209800"/>
            <a:ext cx="8229600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Not all theorems can be proved automatically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… but maybe some can?</a:t>
            </a:r>
          </a:p>
          <a:p>
            <a:endParaRPr lang="en-US" sz="2400" kern="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Model checking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Automated proofs of correctness</a:t>
            </a:r>
          </a:p>
          <a:p>
            <a:pPr lvl="1"/>
            <a:endParaRPr lang="en-US" sz="2400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“It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is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an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automatic verification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technique for finite state </a:t>
            </a:r>
          </a:p>
          <a:p>
            <a:r>
              <a:rPr lang="en-US" sz="2400" u="sng" dirty="0">
                <a:latin typeface="Georgia" charset="0"/>
                <a:ea typeface="Georgia" charset="0"/>
                <a:cs typeface="Georgia" charset="0"/>
              </a:rPr>
              <a:t>concurrent systems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.”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     </a:t>
            </a:r>
            <a:r>
              <a:rPr lang="en-US" sz="2000" i="1" dirty="0" smtClean="0">
                <a:latin typeface="Georgia" charset="0"/>
                <a:ea typeface="Georgia" charset="0"/>
                <a:cs typeface="Georgia" charset="0"/>
              </a:rPr>
              <a:t>Set </a:t>
            </a:r>
            <a:r>
              <a:rPr lang="en-US" sz="2000" i="1" dirty="0">
                <a:latin typeface="Georgia" charset="0"/>
                <a:ea typeface="Georgia" charset="0"/>
                <a:cs typeface="Georgia" charset="0"/>
              </a:rPr>
              <a:t>of components that execute </a:t>
            </a:r>
            <a:r>
              <a:rPr lang="en-US" sz="2000" i="1" dirty="0" smtClean="0">
                <a:latin typeface="Georgia" charset="0"/>
                <a:ea typeface="Georgia" charset="0"/>
                <a:cs typeface="Georgia" charset="0"/>
              </a:rPr>
              <a:t>together</a:t>
            </a:r>
          </a:p>
          <a:p>
            <a:endParaRPr lang="en-US" sz="2000" i="1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2400" i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5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Model Checking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3250" y="2133600"/>
            <a:ext cx="82296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Model checking automates proof construction for correctness problems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Correctness problems need systems, specs</a:t>
            </a:r>
          </a:p>
        </p:txBody>
      </p:sp>
    </p:spTree>
    <p:extLst>
      <p:ext uri="{BB962C8B-B14F-4D97-AF65-F5344CB8AC3E}">
        <p14:creationId xmlns:p14="http://schemas.microsoft.com/office/powerpoint/2010/main" val="1934219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Model Checking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03250" y="2133600"/>
            <a:ext cx="822960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Model checking automates proof construction for correctness problems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Correctness problems need systems, specs</a:t>
            </a:r>
          </a:p>
          <a:p>
            <a:pPr marL="342900" indent="-342900">
              <a:buFont typeface="Arial" charset="0"/>
              <a:buChar char="•"/>
            </a:pPr>
            <a:endParaRPr lang="en-US" sz="2400" kern="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What are systems, specs for model checking?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Systems:  </a:t>
            </a: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finite-state </a:t>
            </a:r>
            <a:r>
              <a:rPr lang="en-US" sz="2400" i="1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structures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Specs:  </a:t>
            </a: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temporal logic</a:t>
            </a:r>
            <a:endParaRPr lang="en-US" sz="2400" i="1" kern="0" dirty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1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</a:t>
            </a:r>
            <a:r>
              <a:rPr spc="-5" dirty="0"/>
              <a:t>o</a:t>
            </a:r>
            <a:r>
              <a:rPr dirty="0"/>
              <a:t>day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76605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Why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model checking</a:t>
            </a:r>
            <a:endParaRPr lang="en-US" altLang="zh-CN" sz="2400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indent="-342900"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What</a:t>
            </a:r>
            <a:r>
              <a:rPr lang="zh-CN" altLang="en-US" sz="24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is</a:t>
            </a:r>
            <a:r>
              <a:rPr lang="zh-CN" altLang="en-US" sz="24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model checking</a:t>
            </a:r>
            <a:endParaRPr lang="en-GB" sz="2400" dirty="0" smtClean="0">
              <a:solidFill>
                <a:srgbClr val="323D43"/>
              </a:solidFill>
              <a:latin typeface="Georgia"/>
              <a:cs typeface="Georgia"/>
            </a:endParaRPr>
          </a:p>
          <a:p>
            <a:pPr marL="12700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     - </a:t>
            </a:r>
            <a:r>
              <a:rPr lang="en-GB" sz="2400" dirty="0" err="1" smtClean="0">
                <a:solidFill>
                  <a:srgbClr val="323D43"/>
                </a:solidFill>
                <a:latin typeface="Georgia"/>
                <a:cs typeface="Georgia"/>
              </a:rPr>
              <a:t>Kripke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structure</a:t>
            </a:r>
          </a:p>
          <a:p>
            <a:pPr marL="12700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     - Temporal logic</a:t>
            </a:r>
            <a:endParaRPr sz="2400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Model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checking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on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verifying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security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protocols</a:t>
            </a:r>
            <a:endParaRPr lang="en-US" sz="2400" dirty="0" smtClean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838200"/>
            <a:ext cx="73914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kern="0" smtClean="0"/>
              <a:t>Kripke</a:t>
            </a:r>
            <a:r>
              <a:rPr lang="en-US" kern="0" dirty="0" smtClean="0"/>
              <a:t> Structures</a:t>
            </a:r>
            <a:endParaRPr lang="en-US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5197474"/>
            <a:ext cx="8229600" cy="12493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Atomic propositions encode “basic properties” of each state</a:t>
            </a:r>
            <a:endParaRPr lang="en-US" sz="2400" kern="0" dirty="0" smtClean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67876" y="1426246"/>
            <a:ext cx="8700550" cy="3164693"/>
            <a:chOff x="567876" y="1304009"/>
            <a:chExt cx="8700550" cy="3164693"/>
          </a:xfrm>
        </p:grpSpPr>
        <p:sp>
          <p:nvSpPr>
            <p:cNvPr id="11" name="Oval 10"/>
            <p:cNvSpPr/>
            <p:nvPr/>
          </p:nvSpPr>
          <p:spPr>
            <a:xfrm>
              <a:off x="3524250" y="1752600"/>
              <a:ext cx="20955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6002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3340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5" idx="3"/>
              <a:endCxn id="16" idx="0"/>
            </p:cNvCxnSpPr>
            <p:nvPr/>
          </p:nvCxnSpPr>
          <p:spPr>
            <a:xfrm flipH="1">
              <a:off x="2705100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5" idx="5"/>
              <a:endCxn id="17" idx="0"/>
            </p:cNvCxnSpPr>
            <p:nvPr/>
          </p:nvCxnSpPr>
          <p:spPr>
            <a:xfrm>
              <a:off x="5312871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6" idx="1"/>
              <a:endCxn id="15" idx="2"/>
            </p:cNvCxnSpPr>
            <p:nvPr/>
          </p:nvCxnSpPr>
          <p:spPr>
            <a:xfrm rot="5400000" flipH="1" flipV="1">
              <a:off x="2145997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17" idx="7"/>
              <a:endCxn id="15" idx="6"/>
            </p:cNvCxnSpPr>
            <p:nvPr/>
          </p:nvCxnSpPr>
          <p:spPr>
            <a:xfrm rot="16200000" flipV="1">
              <a:off x="5841929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16" idx="5"/>
              <a:endCxn id="17" idx="3"/>
            </p:cNvCxnSpPr>
            <p:nvPr/>
          </p:nvCxnSpPr>
          <p:spPr>
            <a:xfrm rot="16200000" flipH="1">
              <a:off x="4572000" y="2558908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17" idx="1"/>
              <a:endCxn id="16" idx="7"/>
            </p:cNvCxnSpPr>
            <p:nvPr/>
          </p:nvCxnSpPr>
          <p:spPr>
            <a:xfrm rot="16200000" flipV="1">
              <a:off x="4572000" y="2127856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1"/>
            </p:cNvCxnSpPr>
            <p:nvPr/>
          </p:nvCxnSpPr>
          <p:spPr>
            <a:xfrm>
              <a:off x="3657600" y="1447800"/>
              <a:ext cx="173529" cy="3940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066800" y="3805535"/>
              <a:ext cx="13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“state”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7876" y="1981200"/>
              <a:ext cx="19434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“transition”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6" idx="3"/>
            </p:cNvCxnSpPr>
            <p:nvPr/>
          </p:nvCxnSpPr>
          <p:spPr>
            <a:xfrm flipV="1">
              <a:off x="1590502" y="3644526"/>
              <a:ext cx="333316" cy="1610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388838" y="2442865"/>
              <a:ext cx="668562" cy="255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53397" y="1304009"/>
              <a:ext cx="1817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“initial state”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15" idx="0"/>
            </p:cNvCxnSpPr>
            <p:nvPr/>
          </p:nvCxnSpPr>
          <p:spPr>
            <a:xfrm flipH="1">
              <a:off x="4572000" y="1534842"/>
              <a:ext cx="781397" cy="217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54276" y="4007037"/>
              <a:ext cx="3214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3.</a:t>
              </a:r>
              <a:r>
                <a:rPr lang="zh-CN" altLang="en-US" sz="2400" dirty="0" smtClean="0">
                  <a:solidFill>
                    <a:srgbClr val="FF0000"/>
                  </a:solidFill>
                </a:rPr>
                <a:t> </a:t>
              </a:r>
              <a:r>
                <a:rPr lang="en-US" sz="2400" dirty="0" smtClean="0">
                  <a:solidFill>
                    <a:srgbClr val="FF0000"/>
                  </a:solidFill>
                </a:rPr>
                <a:t>“atomic propositions”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629400" y="3638176"/>
              <a:ext cx="881012" cy="3688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82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838200"/>
            <a:ext cx="73914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kern="0" smtClean="0"/>
              <a:t>Kripke</a:t>
            </a:r>
            <a:r>
              <a:rPr lang="en-US" kern="0" dirty="0" smtClean="0"/>
              <a:t> Structures</a:t>
            </a:r>
            <a:endParaRPr lang="en-US" kern="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66826" y="1905000"/>
            <a:ext cx="82296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Come from system descriptions</a:t>
            </a:r>
          </a:p>
          <a:p>
            <a:pPr lvl="1"/>
            <a:r>
              <a:rPr lang="en-US" altLang="zh-CN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Models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behaviour</a:t>
            </a:r>
            <a:endParaRPr lang="en-US" sz="2400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altLang="zh-CN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</a:t>
            </a:r>
            <a:r>
              <a:rPr lang="zh-CN" alt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Code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 case of code, states correspond to assignments of values to variables</a:t>
            </a:r>
          </a:p>
        </p:txBody>
      </p:sp>
    </p:spTree>
    <p:extLst>
      <p:ext uri="{BB962C8B-B14F-4D97-AF65-F5344CB8AC3E}">
        <p14:creationId xmlns:p14="http://schemas.microsoft.com/office/powerpoint/2010/main" val="86489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838200"/>
            <a:ext cx="73914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kern="0" smtClean="0"/>
              <a:t>Kripke</a:t>
            </a:r>
            <a:r>
              <a:rPr lang="en-US" kern="0" dirty="0" smtClean="0"/>
              <a:t> Structures</a:t>
            </a:r>
            <a:endParaRPr lang="en-US" kern="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66826" y="1905000"/>
            <a:ext cx="8229600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Come from system descriptions</a:t>
            </a:r>
          </a:p>
          <a:p>
            <a:pPr lvl="1"/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Models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behaviour</a:t>
            </a:r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Code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 case of code, states correspond to assignments of values to variables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V</a:t>
            </a:r>
            <a:r>
              <a:rPr lang="en-GB" sz="240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erifying</a:t>
            </a:r>
            <a:r>
              <a:rPr lang="en-GB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the design could lead to early detection of errors </a:t>
            </a:r>
            <a:endParaRPr lang="en-GB" sz="2400" dirty="0" smtClean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GB" sz="240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rograms</a:t>
            </a:r>
            <a:r>
              <a:rPr lang="en-GB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can also contain fatal errors and so need to be verified </a:t>
            </a:r>
            <a:endParaRPr lang="en-GB" sz="2400" dirty="0" smtClean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725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838200"/>
            <a:ext cx="7391400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014359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kern="0" smtClean="0"/>
              <a:t>Kripke</a:t>
            </a:r>
            <a:r>
              <a:rPr lang="en-US" kern="0" dirty="0" smtClean="0"/>
              <a:t> Structures</a:t>
            </a:r>
            <a:endParaRPr lang="en-US" kern="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66826" y="1905000"/>
            <a:ext cx="8229600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Come from system descriptions</a:t>
            </a:r>
          </a:p>
          <a:p>
            <a:pPr lvl="1"/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Models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system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kern="0" dirty="0" err="1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behaviour</a:t>
            </a:r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altLang="zh-CN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</a:t>
            </a:r>
            <a:r>
              <a:rPr lang="zh-CN" alt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kern="0" dirty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Code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 case of code, states correspond to assignments of values to variables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V</a:t>
            </a:r>
            <a:r>
              <a:rPr lang="en-GB" sz="240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erifying</a:t>
            </a:r>
            <a:r>
              <a:rPr lang="en-GB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the design could lead to early detection of errors </a:t>
            </a:r>
            <a:endParaRPr lang="en-GB" sz="2400" dirty="0" smtClean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GB" sz="240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rograms</a:t>
            </a:r>
            <a:r>
              <a:rPr lang="en-GB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GB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can also contain fatal errors and so need to be verified </a:t>
            </a:r>
            <a:endParaRPr lang="en-GB" sz="2400" dirty="0" smtClean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Atomic propositions are application-specific</a:t>
            </a:r>
          </a:p>
        </p:txBody>
      </p:sp>
    </p:spTree>
    <p:extLst>
      <p:ext uri="{BB962C8B-B14F-4D97-AF65-F5344CB8AC3E}">
        <p14:creationId xmlns:p14="http://schemas.microsoft.com/office/powerpoint/2010/main" val="1150557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Dining Philosophers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" y="1645889"/>
            <a:ext cx="7772400" cy="5059711"/>
            <a:chOff x="685800" y="1645889"/>
            <a:chExt cx="7772400" cy="5059711"/>
          </a:xfrm>
        </p:grpSpPr>
        <p:pic>
          <p:nvPicPr>
            <p:cNvPr id="4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82" y="3077348"/>
              <a:ext cx="2758559" cy="27585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62435"/>
              <a:ext cx="1070113" cy="12675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97930" y="3802617"/>
              <a:ext cx="1260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Martin Heidegger</a:t>
              </a:r>
            </a:p>
          </p:txBody>
        </p:sp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0" y="1645889"/>
              <a:ext cx="954264" cy="13552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29396" y="2159257"/>
              <a:ext cx="175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Immanuel Kant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272" y="5346022"/>
              <a:ext cx="990600" cy="117782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37872" y="574434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David Hume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672" y="5346022"/>
              <a:ext cx="934709" cy="135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38200" y="5832216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G.W.F. Hegel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3802617"/>
              <a:ext cx="146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Ludwig Wittgenstein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977" y="3562435"/>
              <a:ext cx="856121" cy="1147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295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Dining Philosophers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" y="1645889"/>
            <a:ext cx="7772400" cy="5059711"/>
            <a:chOff x="685800" y="1645889"/>
            <a:chExt cx="7772400" cy="5059711"/>
          </a:xfrm>
        </p:grpSpPr>
        <p:pic>
          <p:nvPicPr>
            <p:cNvPr id="4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82" y="3077348"/>
              <a:ext cx="2758559" cy="27585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62435"/>
              <a:ext cx="1070113" cy="12675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97930" y="3802617"/>
              <a:ext cx="1260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Martin Heidegger</a:t>
              </a:r>
            </a:p>
          </p:txBody>
        </p:sp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0" y="1645889"/>
              <a:ext cx="954264" cy="13552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29396" y="2159257"/>
              <a:ext cx="175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Immanuel Kant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272" y="5346022"/>
              <a:ext cx="990600" cy="117782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37872" y="574434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David Hume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672" y="5346022"/>
              <a:ext cx="934709" cy="135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38200" y="5832216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G.W.F. Hegel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3802617"/>
              <a:ext cx="146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Ludwig Wittgenstein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977" y="3562435"/>
              <a:ext cx="856121" cy="114737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72490" y="1871121"/>
            <a:ext cx="4194542" cy="66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philosopher needs two </a:t>
            </a:r>
            <a:r>
              <a:rPr lang="en-US" altLang="zh-CN" dirty="0" smtClean="0"/>
              <a:t>chopstick</a:t>
            </a:r>
            <a:r>
              <a:rPr lang="en-GB" dirty="0" smtClean="0"/>
              <a:t>s </a:t>
            </a:r>
            <a:r>
              <a:rPr lang="en-GB" dirty="0"/>
              <a:t>to </a:t>
            </a:r>
            <a:r>
              <a:rPr lang="en-GB" dirty="0" smtClean="0"/>
              <a:t>eat.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815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Dining Philosophers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" y="1645889"/>
            <a:ext cx="7772400" cy="5059711"/>
            <a:chOff x="685800" y="1645889"/>
            <a:chExt cx="7772400" cy="5059711"/>
          </a:xfrm>
        </p:grpSpPr>
        <p:pic>
          <p:nvPicPr>
            <p:cNvPr id="4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82" y="3077348"/>
              <a:ext cx="2758559" cy="27585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62435"/>
              <a:ext cx="1070113" cy="12675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97930" y="3802617"/>
              <a:ext cx="1260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Martin Heidegger</a:t>
              </a:r>
            </a:p>
          </p:txBody>
        </p:sp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0" y="1645889"/>
              <a:ext cx="954264" cy="13552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29396" y="2159257"/>
              <a:ext cx="175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Immanuel Kant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272" y="5346022"/>
              <a:ext cx="990600" cy="117782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37872" y="574434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David Hume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672" y="5346022"/>
              <a:ext cx="934709" cy="135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38200" y="5832216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G.W.F. Hegel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3802617"/>
              <a:ext cx="146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Ludwig Wittgenstein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977" y="3562435"/>
              <a:ext cx="856121" cy="114737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72490" y="1871121"/>
            <a:ext cx="4194542" cy="66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philosopher needs two </a:t>
            </a:r>
            <a:r>
              <a:rPr lang="en-US" altLang="zh-CN" dirty="0" smtClean="0"/>
              <a:t>chopstick</a:t>
            </a:r>
            <a:r>
              <a:rPr lang="en-GB" dirty="0" smtClean="0"/>
              <a:t>s </a:t>
            </a:r>
            <a:r>
              <a:rPr lang="en-GB" dirty="0"/>
              <a:t>to </a:t>
            </a:r>
            <a:r>
              <a:rPr lang="en-GB" dirty="0" smtClean="0"/>
              <a:t>eat.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2722" y="2689055"/>
            <a:ext cx="4204310" cy="8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GB" dirty="0" smtClean="0"/>
              <a:t>philosopher tries </a:t>
            </a:r>
            <a:r>
              <a:rPr lang="en-GB" dirty="0"/>
              <a:t>to acquire </a:t>
            </a:r>
            <a:r>
              <a:rPr lang="en-GB" dirty="0" smtClean="0"/>
              <a:t>his </a:t>
            </a:r>
            <a:r>
              <a:rPr lang="en-GB" dirty="0"/>
              <a:t>left and right </a:t>
            </a:r>
            <a:r>
              <a:rPr lang="en-US" altLang="zh-CN" dirty="0" smtClean="0"/>
              <a:t>stick</a:t>
            </a:r>
            <a:r>
              <a:rPr lang="en-GB" dirty="0" smtClean="0"/>
              <a:t>s</a:t>
            </a:r>
            <a:r>
              <a:rPr lang="en-GB" dirty="0"/>
              <a:t>, one at a time, in either time.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722" y="3802617"/>
            <a:ext cx="4572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If successful in acquiring two forks, a philosopher eats for a while, then puts down the </a:t>
            </a:r>
            <a:r>
              <a:rPr lang="en-US" altLang="zh-CN" dirty="0" smtClean="0">
                <a:solidFill>
                  <a:schemeClr val="lt1"/>
                </a:solidFill>
              </a:rPr>
              <a:t>sticks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GB" dirty="0" smtClean="0">
                <a:solidFill>
                  <a:schemeClr val="lt1"/>
                </a:solidFill>
              </a:rPr>
              <a:t>and </a:t>
            </a:r>
            <a:r>
              <a:rPr lang="en-GB" dirty="0">
                <a:solidFill>
                  <a:schemeClr val="lt1"/>
                </a:solidFill>
              </a:rPr>
              <a:t>continues to think.</a:t>
            </a:r>
          </a:p>
        </p:txBody>
      </p:sp>
    </p:spTree>
    <p:extLst>
      <p:ext uri="{BB962C8B-B14F-4D97-AF65-F5344CB8AC3E}">
        <p14:creationId xmlns:p14="http://schemas.microsoft.com/office/powerpoint/2010/main" val="158793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Dining Philosophers</a:t>
            </a: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5800" y="1645889"/>
            <a:ext cx="7772400" cy="5059711"/>
            <a:chOff x="685800" y="1645889"/>
            <a:chExt cx="7772400" cy="5059711"/>
          </a:xfrm>
        </p:grpSpPr>
        <p:pic>
          <p:nvPicPr>
            <p:cNvPr id="4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5082" y="3077348"/>
              <a:ext cx="2758559" cy="275855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562435"/>
              <a:ext cx="1070113" cy="12675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197930" y="3802617"/>
              <a:ext cx="1260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Martin Heidegger</a:t>
              </a:r>
            </a:p>
          </p:txBody>
        </p:sp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8120" y="1645889"/>
              <a:ext cx="954264" cy="135525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029396" y="2159257"/>
              <a:ext cx="1752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Immanuel Kant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7272" y="5346022"/>
              <a:ext cx="990600" cy="117782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37872" y="5744348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Bradley Hand ITC" panose="03070402050302030203" pitchFamily="66" charset="0"/>
                </a:rPr>
                <a:t>David Hume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672" y="5346022"/>
              <a:ext cx="934709" cy="1359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38200" y="5832216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G.W.F. Hegel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5800" y="3802617"/>
              <a:ext cx="1465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Bradley Hand ITC" panose="03070402050302030203" pitchFamily="66" charset="0"/>
                </a:rPr>
                <a:t>Ludwig Wittgenstein</a:t>
              </a:r>
              <a:endParaRPr lang="en-US" b="1" dirty="0">
                <a:latin typeface="Bradley Hand ITC" panose="03070402050302030203" pitchFamily="66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977" y="3562435"/>
              <a:ext cx="856121" cy="114737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672490" y="1871121"/>
            <a:ext cx="4194542" cy="660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 philosopher needs two </a:t>
            </a:r>
            <a:r>
              <a:rPr lang="en-US" altLang="zh-CN" dirty="0" smtClean="0"/>
              <a:t>chopstick</a:t>
            </a:r>
            <a:r>
              <a:rPr lang="en-GB" dirty="0" smtClean="0"/>
              <a:t>s </a:t>
            </a:r>
            <a:r>
              <a:rPr lang="en-GB" dirty="0"/>
              <a:t>to </a:t>
            </a:r>
            <a:r>
              <a:rPr lang="en-GB" dirty="0" smtClean="0"/>
              <a:t>eat.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662722" y="2689055"/>
            <a:ext cx="4204310" cy="885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GB" dirty="0" smtClean="0"/>
              <a:t>philosopher tries </a:t>
            </a:r>
            <a:r>
              <a:rPr lang="en-GB" dirty="0"/>
              <a:t>to acquire </a:t>
            </a:r>
            <a:r>
              <a:rPr lang="en-GB" dirty="0" smtClean="0"/>
              <a:t>his </a:t>
            </a:r>
            <a:r>
              <a:rPr lang="en-GB" dirty="0"/>
              <a:t>left and right </a:t>
            </a:r>
            <a:r>
              <a:rPr lang="en-US" altLang="zh-CN" dirty="0" smtClean="0"/>
              <a:t>stick</a:t>
            </a:r>
            <a:r>
              <a:rPr lang="en-GB" dirty="0" smtClean="0"/>
              <a:t>s</a:t>
            </a:r>
            <a:r>
              <a:rPr lang="en-GB" dirty="0"/>
              <a:t>, one at a time, in either time.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2722" y="3802617"/>
            <a:ext cx="4572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</a:rPr>
              <a:t>If successful in acquiring two forks, a philosopher eats for a while, then puts down the </a:t>
            </a:r>
            <a:r>
              <a:rPr lang="en-US" altLang="zh-CN" dirty="0" smtClean="0">
                <a:solidFill>
                  <a:schemeClr val="lt1"/>
                </a:solidFill>
              </a:rPr>
              <a:t>sticks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GB" dirty="0" smtClean="0">
                <a:solidFill>
                  <a:schemeClr val="lt1"/>
                </a:solidFill>
              </a:rPr>
              <a:t>and </a:t>
            </a:r>
            <a:r>
              <a:rPr lang="en-GB" dirty="0">
                <a:solidFill>
                  <a:schemeClr val="lt1"/>
                </a:solidFill>
              </a:rPr>
              <a:t>continues to think.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2490" y="5097563"/>
            <a:ext cx="4572000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Question: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smtClean="0">
                <a:solidFill>
                  <a:schemeClr val="lt1"/>
                </a:solidFill>
              </a:rPr>
              <a:t>will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smtClean="0">
                <a:solidFill>
                  <a:schemeClr val="lt1"/>
                </a:solidFill>
              </a:rPr>
              <a:t>a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smtClean="0">
                <a:solidFill>
                  <a:schemeClr val="lt1"/>
                </a:solidFill>
              </a:rPr>
              <a:t>philosopher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smtClean="0">
                <a:solidFill>
                  <a:schemeClr val="lt1"/>
                </a:solidFill>
              </a:rPr>
              <a:t>eventually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smtClean="0">
                <a:solidFill>
                  <a:schemeClr val="lt1"/>
                </a:solidFill>
              </a:rPr>
              <a:t>be</a:t>
            </a:r>
            <a:r>
              <a:rPr lang="zh-CN" altLang="en-US" dirty="0" smtClean="0">
                <a:solidFill>
                  <a:schemeClr val="lt1"/>
                </a:solidFill>
              </a:rPr>
              <a:t> </a:t>
            </a:r>
            <a:r>
              <a:rPr lang="en-US" altLang="zh-CN" dirty="0" smtClean="0">
                <a:solidFill>
                  <a:schemeClr val="lt1"/>
                </a:solidFill>
              </a:rPr>
              <a:t>eating?</a:t>
            </a:r>
            <a:endParaRPr lang="en-GB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2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4" name="Content Placeholder 20"/>
          <p:cNvSpPr txBox="1">
            <a:spLocks/>
          </p:cNvSpPr>
          <p:nvPr/>
        </p:nvSpPr>
        <p:spPr>
          <a:xfrm>
            <a:off x="457200" y="1509559"/>
            <a:ext cx="8229600" cy="46166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What are the states?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Philosophers can be “eating” or “thinking” (aka “not eating”)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(Chop)sticks can either be “available” or “not available”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Philosopher can either have or not have left stick, right stick</a:t>
            </a:r>
          </a:p>
        </p:txBody>
      </p:sp>
    </p:spTree>
    <p:extLst>
      <p:ext uri="{BB962C8B-B14F-4D97-AF65-F5344CB8AC3E}">
        <p14:creationId xmlns:p14="http://schemas.microsoft.com/office/powerpoint/2010/main" val="164448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4" name="Content Placeholder 20"/>
          <p:cNvSpPr txBox="1">
            <a:spLocks/>
          </p:cNvSpPr>
          <p:nvPr/>
        </p:nvSpPr>
        <p:spPr>
          <a:xfrm>
            <a:off x="457200" y="1509559"/>
            <a:ext cx="8229600" cy="46166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Can model this using 4 arrays, each with 5 bits!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P[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] = 1 (true)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iff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philosopher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is eating (Kant = 0, Heidegger = 1, etc.)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S[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] = 1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iff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stick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is available (stick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is to right of philosopher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HR[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] = 1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iff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philosopher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has right stick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HL[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] = 1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iff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philosopher </a:t>
            </a:r>
            <a:r>
              <a:rPr lang="en-US" sz="24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 has left stick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Total # of potential states = 2</a:t>
            </a:r>
            <a:r>
              <a:rPr lang="en-US" sz="2400" kern="0" baseline="30000" dirty="0" smtClean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* 2</a:t>
            </a:r>
            <a:r>
              <a:rPr lang="en-US" sz="2400" kern="0" baseline="30000" dirty="0" smtClean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* 2</a:t>
            </a:r>
            <a:r>
              <a:rPr lang="en-US" sz="2400" kern="0" baseline="30000" dirty="0" smtClean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* 2</a:t>
            </a:r>
            <a:r>
              <a:rPr lang="en-US" sz="2400" kern="0" baseline="30000" dirty="0" smtClean="0">
                <a:latin typeface="Georgia" charset="0"/>
                <a:ea typeface="Georgia" charset="0"/>
                <a:cs typeface="Georgia" charset="0"/>
              </a:rPr>
              <a:t>5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= 1,048,576</a:t>
            </a:r>
          </a:p>
        </p:txBody>
      </p:sp>
    </p:spTree>
    <p:extLst>
      <p:ext uri="{BB962C8B-B14F-4D97-AF65-F5344CB8AC3E}">
        <p14:creationId xmlns:p14="http://schemas.microsoft.com/office/powerpoint/2010/main" val="9136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GB" altLang="zh-CN" dirty="0" smtClean="0"/>
              <a:t>model checking</a:t>
            </a:r>
            <a:r>
              <a:rPr lang="en-US" altLang="zh-CN" dirty="0" smtClean="0"/>
              <a:t>?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889" y="1912676"/>
            <a:ext cx="8229600" cy="224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You have developed a software system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You want to ensure it is “secure”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What do you do?</a:t>
            </a:r>
          </a:p>
          <a:p>
            <a:pPr marL="355600" lvl="1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4" name="Content Placeholder 20"/>
          <p:cNvSpPr txBox="1">
            <a:spLocks/>
          </p:cNvSpPr>
          <p:nvPr/>
        </p:nvSpPr>
        <p:spPr>
          <a:xfrm>
            <a:off x="457200" y="1600200"/>
            <a:ext cx="8229600" cy="46166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Constraints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Philosopher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can be “eating” if and only if s/he has both sticks (i.e. P[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1 implies HR[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1 &amp;&amp; HL[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1)</a:t>
            </a:r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800100" lvl="1" indent="-342900">
              <a:buFontTx/>
              <a:buChar char="-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If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philosopher has stick, stick must be “not available” (i.e. HR[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1 implies S[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0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800100" lvl="1" indent="-342900">
              <a:buFontTx/>
              <a:buChar char="-"/>
            </a:pP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marL="800100" lvl="1" indent="-342900">
              <a:buFontTx/>
              <a:buChar char="-"/>
            </a:pP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Constraints reduce # of possible states</a:t>
            </a:r>
          </a:p>
        </p:txBody>
      </p:sp>
    </p:spTree>
    <p:extLst>
      <p:ext uri="{BB962C8B-B14F-4D97-AF65-F5344CB8AC3E}">
        <p14:creationId xmlns:p14="http://schemas.microsoft.com/office/powerpoint/2010/main" val="942419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4" name="Content Placeholder 20"/>
          <p:cNvSpPr txBox="1">
            <a:spLocks/>
          </p:cNvSpPr>
          <p:nvPr/>
        </p:nvSpPr>
        <p:spPr>
          <a:xfrm>
            <a:off x="457200" y="1600200"/>
            <a:ext cx="8229600" cy="461660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Initial state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No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philosophers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is eating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; every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stick is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available</a:t>
            </a:r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So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initial state is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   = [0,0,0,0,0]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   = [1,1,1,1,1]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HR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= [0,0,0,0,0]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HL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 = [0,0,0,0,0]</a:t>
            </a:r>
          </a:p>
        </p:txBody>
      </p:sp>
    </p:spTree>
    <p:extLst>
      <p:ext uri="{BB962C8B-B14F-4D97-AF65-F5344CB8AC3E}">
        <p14:creationId xmlns:p14="http://schemas.microsoft.com/office/powerpoint/2010/main" val="998758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Propositions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3693319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Domain / problem dependent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!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 what follows, what we care about is whether or not philosophers are eating</a:t>
            </a:r>
          </a:p>
          <a:p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So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, atomic propositions have form </a:t>
            </a:r>
            <a:r>
              <a:rPr lang="en-US" sz="24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eating</a:t>
            </a:r>
            <a:r>
              <a:rPr lang="en-US" sz="2400" baseline="-250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, which holds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iff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baseline="30000" dirty="0" err="1">
                <a:latin typeface="Georgia" charset="0"/>
                <a:ea typeface="Georgia" charset="0"/>
                <a:cs typeface="Georgia" charset="0"/>
              </a:rPr>
              <a:t>th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philosopher is eating</a:t>
            </a:r>
          </a:p>
          <a:p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err="1" smtClean="0">
                <a:latin typeface="Georgia" charset="0"/>
                <a:ea typeface="Georgia" charset="0"/>
                <a:cs typeface="Georgia" charset="0"/>
              </a:rPr>
              <a:t>eating</a:t>
            </a:r>
            <a:r>
              <a:rPr lang="en-US" sz="2400" baseline="-25000" dirty="0" err="1" smtClean="0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is true in a state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iff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P[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1!</a:t>
            </a:r>
          </a:p>
          <a:p>
            <a:endParaRPr lang="en-GB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53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11079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Defined using </a:t>
            </a:r>
            <a:r>
              <a:rPr lang="en-US" sz="2400" b="1" dirty="0">
                <a:latin typeface="Georgia" charset="0"/>
                <a:ea typeface="Georgia" charset="0"/>
                <a:cs typeface="Georgia" charset="0"/>
              </a:rPr>
              <a:t>if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… </a:t>
            </a:r>
            <a:r>
              <a:rPr lang="en-US" sz="2400" b="1" dirty="0">
                <a:latin typeface="Georgia" charset="0"/>
                <a:ea typeface="Georgia" charset="0"/>
                <a:cs typeface="Georgia" charset="0"/>
              </a:rPr>
              <a:t>then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rules 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If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if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-part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is true in a state …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Then transition to state defined by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then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 part exists</a:t>
            </a:r>
            <a:endParaRPr lang="en-GB" sz="2400" dirty="0">
              <a:solidFill>
                <a:schemeClr val="accent5">
                  <a:lumMod val="75000"/>
                </a:schemeClr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0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11079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Defined using </a:t>
            </a:r>
            <a:r>
              <a:rPr lang="en-US" sz="2400" b="1" dirty="0">
                <a:latin typeface="Georgia" charset="0"/>
                <a:ea typeface="Georgia" charset="0"/>
                <a:cs typeface="Georgia" charset="0"/>
              </a:rPr>
              <a:t>if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… </a:t>
            </a:r>
            <a:r>
              <a:rPr lang="en-US" sz="2400" b="1" dirty="0">
                <a:latin typeface="Georgia" charset="0"/>
                <a:ea typeface="Georgia" charset="0"/>
                <a:cs typeface="Georgia" charset="0"/>
              </a:rPr>
              <a:t>then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rules 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If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if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-part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is true in a state …</a:t>
            </a:r>
          </a:p>
          <a:p>
            <a:pPr lvl="1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Then transition to state defined by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then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Georgia" charset="0"/>
                <a:ea typeface="Georgia" charset="0"/>
                <a:cs typeface="Georgia" charset="0"/>
              </a:rPr>
              <a:t> part exists</a:t>
            </a:r>
            <a:endParaRPr lang="en-GB" sz="2400" dirty="0">
              <a:solidFill>
                <a:schemeClr val="accent5">
                  <a:lumMod val="75000"/>
                </a:schemeClr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32004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E.g.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“Pick up right chopstick”</a:t>
            </a:r>
          </a:p>
          <a:p>
            <a:pPr lvl="1"/>
            <a:r>
              <a:rPr lang="en-US" sz="2400" b="1" dirty="0" smtClean="0">
                <a:latin typeface="Georgia" charset="0"/>
                <a:ea typeface="Georgia" charset="0"/>
                <a:cs typeface="Georgia" charset="0"/>
              </a:rPr>
              <a:t>- if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HR[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0 &amp;&amp; HL[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0 &amp;&amp; S[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== 1</a:t>
            </a:r>
          </a:p>
          <a:p>
            <a:pPr lvl="1" indent="284163"/>
            <a:r>
              <a:rPr lang="en-US" sz="2400" b="1" dirty="0">
                <a:latin typeface="Georgia" charset="0"/>
                <a:ea typeface="Georgia" charset="0"/>
                <a:cs typeface="Georgia" charset="0"/>
              </a:rPr>
              <a:t>then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HR[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], S[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:= 1,0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This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rule determines when philosopher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can pick up right stick:  s/he can’t have either stick, and the right stick must be available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New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state is same as old, except that HR[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changed to “1”, S[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] changed to “0”</a:t>
            </a:r>
          </a:p>
        </p:txBody>
      </p:sp>
    </p:spTree>
    <p:extLst>
      <p:ext uri="{BB962C8B-B14F-4D97-AF65-F5344CB8AC3E}">
        <p14:creationId xmlns:p14="http://schemas.microsoft.com/office/powerpoint/2010/main" val="662908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05310"/>
            <a:ext cx="8610600" cy="22668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005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Rule</a:t>
            </a:r>
          </a:p>
          <a:p>
            <a:pPr lvl="1" indent="-109538"/>
            <a:r>
              <a:rPr lang="en-US" sz="2000" b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if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HR[</a:t>
            </a:r>
            <a:r>
              <a:rPr lang="en-US" sz="2000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] == 0 &amp;&amp; HL[</a:t>
            </a:r>
            <a:r>
              <a:rPr lang="en-US" sz="2000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] == 0 &amp;&amp; S[</a:t>
            </a:r>
            <a:r>
              <a:rPr lang="en-US" sz="2000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] == 1</a:t>
            </a:r>
          </a:p>
          <a:p>
            <a:pPr lvl="1" indent="-109538"/>
            <a:r>
              <a:rPr lang="en-US" sz="2000" b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then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HR[</a:t>
            </a:r>
            <a:r>
              <a:rPr lang="en-US" sz="2000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], S[</a:t>
            </a:r>
            <a:r>
              <a:rPr lang="en-US" sz="2000" kern="0" dirty="0" err="1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000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] := 1,0</a:t>
            </a:r>
          </a:p>
          <a:p>
            <a:pPr marL="400050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In state Q, consider </a:t>
            </a:r>
            <a:r>
              <a:rPr lang="en-US" sz="2400" kern="0" dirty="0" err="1" smtClean="0"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= 2 case</a:t>
            </a:r>
          </a:p>
          <a:p>
            <a:pPr marL="576263" lvl="1" indent="-228600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Condition of rule is satisfied:  H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R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[2] == 0 &amp;&amp; HL[2] == 0 &amp;&amp; S[2] == 1</a:t>
            </a:r>
          </a:p>
          <a:p>
            <a:pPr marL="576263" lvl="1" indent="-228600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Rule indicates there is thus a transition to Q’, where S’[2] == 0 and HR’[2] == 1</a:t>
            </a:r>
          </a:p>
          <a:p>
            <a:pPr marL="914400" lvl="1" indent="-457200"/>
            <a:endParaRPr lang="en-US" sz="2400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2400" b="1" kern="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1828800"/>
            <a:ext cx="2667000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P: [1,0,0,0,0]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: [0,0,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,1,1]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HL: [1,0,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,0,0]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HR: [1,0,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,0,0]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1828800"/>
            <a:ext cx="2667000" cy="1447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P’: [1,0,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,0,0]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’: [0,0,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chemeClr val="tx1"/>
                </a:solidFill>
              </a:rPr>
              <a:t>,1,1]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HL’: [1,0,0,0,0]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HR’: [1,0,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,0,0]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11" idx="6"/>
          </p:cNvCxnSpPr>
          <p:nvPr/>
        </p:nvCxnSpPr>
        <p:spPr>
          <a:xfrm>
            <a:off x="3657600" y="2552700"/>
            <a:ext cx="18288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5205" y="3505200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08432" y="3505200"/>
            <a:ext cx="422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Q</a:t>
            </a:r>
            <a:r>
              <a:rPr lang="en-US" sz="2000" dirty="0" smtClean="0"/>
              <a:t>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704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Rule Set</a:t>
            </a:r>
            <a:endParaRPr lang="en-GB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35213" y="1752600"/>
            <a:ext cx="4038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“Pick up right stick”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S[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1,0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“Pick up left stick, eat”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S[(i+1) mod 5]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S[(i+1) mod 5],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1, 0, 1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“Stop eating”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0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“Put down right stick”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</a:t>
            </a:r>
            <a:r>
              <a:rPr lang="en-US" altLang="zh-CN" kern="0" dirty="0" smtClean="0">
                <a:solidFill>
                  <a:sysClr val="windowText" lastClr="000000"/>
                </a:solidFill>
              </a:rPr>
              <a:t>=</a:t>
            </a:r>
            <a:r>
              <a:rPr lang="en-US" kern="0" dirty="0" smtClean="0">
                <a:solidFill>
                  <a:sysClr val="windowText" lastClr="000000"/>
                </a:solidFill>
              </a:rPr>
              <a:t> 0 &amp;&amp;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0, 1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“Put down left stick”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 &amp;&amp; S[(i+1) mod 5] == </a:t>
            </a:r>
            <a:r>
              <a:rPr lang="en-US" altLang="zh-CN" kern="0" dirty="0" smtClean="0">
                <a:solidFill>
                  <a:sysClr val="windowText" lastClr="000000"/>
                </a:solidFill>
              </a:rPr>
              <a:t>0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S[(i+1) mod 5] := 0, 1</a:t>
            </a:r>
          </a:p>
          <a:p>
            <a:pPr marL="341313" indent="-341313"/>
            <a:endParaRPr lang="en-US" kern="0" dirty="0" smtClean="0"/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6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Complete Rule Set</a:t>
            </a:r>
            <a:endParaRPr lang="en-GB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4794250" y="2209800"/>
            <a:ext cx="4038600" cy="4830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Notes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Other rule sets also possible!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This rule set enforces following sequence of actions on philosopher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endParaRPr lang="en-US" sz="2000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741363" lvl="1" indent="-341313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Pick up right stick</a:t>
            </a:r>
          </a:p>
          <a:p>
            <a:pPr marL="741363" lvl="1" indent="-341313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Pick up left stick and eat</a:t>
            </a:r>
          </a:p>
          <a:p>
            <a:pPr marL="741363" lvl="1" indent="-341313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Stop eating</a:t>
            </a:r>
          </a:p>
          <a:p>
            <a:pPr marL="741363" lvl="1" indent="-341313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Put down right stick</a:t>
            </a:r>
          </a:p>
          <a:p>
            <a:pPr marL="741363" lvl="1" indent="-341313"/>
            <a:r>
              <a:rPr lang="en-US" sz="20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- Put down left stick</a:t>
            </a:r>
            <a:endParaRPr lang="en-US" sz="20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35213" y="1752600"/>
            <a:ext cx="4038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“Pick up right stick”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S[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1,0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“Pick up left stick, eat”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S[(i+1) mod 5]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S[(i+1) mod 5],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1, 0, 1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“Stop eating”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0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“Put down right stick”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</a:t>
            </a:r>
            <a:r>
              <a:rPr lang="en-US" altLang="zh-CN" kern="0" dirty="0" smtClean="0">
                <a:solidFill>
                  <a:sysClr val="windowText" lastClr="000000"/>
                </a:solidFill>
              </a:rPr>
              <a:t>=</a:t>
            </a:r>
            <a:r>
              <a:rPr lang="en-US" kern="0" dirty="0" smtClean="0">
                <a:solidFill>
                  <a:sysClr val="windowText" lastClr="000000"/>
                </a:solidFill>
              </a:rPr>
              <a:t> 0 &amp;&amp;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:= 0, 1</a:t>
            </a:r>
          </a:p>
          <a:p>
            <a:pPr marL="341313" indent="-341313"/>
            <a:r>
              <a:rPr lang="en-US" kern="0" dirty="0" smtClean="0">
                <a:solidFill>
                  <a:srgbClr val="FF0000"/>
                </a:solidFill>
              </a:rPr>
              <a:t>“Put down left stick”</a:t>
            </a: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if</a:t>
            </a:r>
            <a:r>
              <a:rPr lang="en-US" kern="0" dirty="0" smtClean="0">
                <a:solidFill>
                  <a:sysClr val="windowText" lastClr="000000"/>
                </a:solidFill>
              </a:rPr>
              <a:t> P[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HR[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0 &amp;&amp;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 == 1 &amp;&amp; S[(i+1) mod 5] == </a:t>
            </a:r>
            <a:r>
              <a:rPr lang="en-US" altLang="zh-CN" kern="0" dirty="0" smtClean="0">
                <a:solidFill>
                  <a:sysClr val="windowText" lastClr="000000"/>
                </a:solidFill>
              </a:rPr>
              <a:t>0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marL="347663" lvl="1"/>
            <a:r>
              <a:rPr lang="en-US" b="1" kern="0" dirty="0" smtClean="0">
                <a:solidFill>
                  <a:sysClr val="windowText" lastClr="000000"/>
                </a:solidFill>
              </a:rPr>
              <a:t>then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HL[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i</a:t>
            </a:r>
            <a:r>
              <a:rPr lang="en-US" kern="0" dirty="0" smtClean="0">
                <a:solidFill>
                  <a:sysClr val="windowText" lastClr="000000"/>
                </a:solidFill>
              </a:rPr>
              <a:t>], S[(i+1) mod 5] := 0, 1</a:t>
            </a:r>
          </a:p>
          <a:p>
            <a:pPr marL="341313" indent="-341313"/>
            <a:endParaRPr lang="en-US" kern="0" dirty="0" smtClean="0"/>
          </a:p>
          <a:p>
            <a:pPr lvl="1"/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767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2954655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Entire Dining Philosophers system consists of </a:t>
            </a:r>
            <a:r>
              <a:rPr lang="en-US" sz="2400" b="1" i="1" dirty="0">
                <a:latin typeface="Georgia" charset="0"/>
                <a:ea typeface="Georgia" charset="0"/>
                <a:cs typeface="Georgia" charset="0"/>
              </a:rPr>
              <a:t>states, rules, atomic </a:t>
            </a:r>
            <a:r>
              <a:rPr lang="en-US" sz="2400" b="1" i="1" dirty="0" smtClean="0">
                <a:latin typeface="Georgia" charset="0"/>
                <a:ea typeface="Georgia" charset="0"/>
                <a:cs typeface="Georgia" charset="0"/>
              </a:rPr>
              <a:t>propositions</a:t>
            </a:r>
          </a:p>
          <a:p>
            <a:pPr marL="342900" indent="-342900">
              <a:buFont typeface="Arial" charset="0"/>
              <a:buChar char="•"/>
            </a:pPr>
            <a:endParaRPr lang="en-US" sz="2400" b="1" i="1" dirty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structure can be generated automatically from 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List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all possible states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For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each state, add all transitions defined by rules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Annotate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each state with atomic propositions</a:t>
            </a:r>
          </a:p>
          <a:p>
            <a:endParaRPr lang="en-GB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4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369332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Notation for writing desired properties of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structures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56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GB" altLang="zh-CN" dirty="0" smtClean="0"/>
              <a:t>model checking</a:t>
            </a:r>
            <a:r>
              <a:rPr lang="en-US" altLang="zh-CN" dirty="0" smtClean="0"/>
              <a:t>?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889" y="1912676"/>
            <a:ext cx="8229600" cy="449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You have developed a software system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You want to ensure it is “secure”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What do you do?</a:t>
            </a:r>
          </a:p>
          <a:p>
            <a:pPr marL="12700" lvl="1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~ Think </a:t>
            </a: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hard about possible attack </a:t>
            </a:r>
            <a:r>
              <a:rPr 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scenarios</a:t>
            </a:r>
          </a:p>
          <a:p>
            <a:pPr marL="12700" lvl="1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~ Try </a:t>
            </a: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to use them to hack your </a:t>
            </a:r>
            <a:r>
              <a:rPr 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system</a:t>
            </a:r>
          </a:p>
          <a:p>
            <a:pPr marL="12700" lvl="1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~ If </a:t>
            </a:r>
            <a:r>
              <a:rPr lang="en-US" sz="2400" dirty="0">
                <a:solidFill>
                  <a:srgbClr val="323D43"/>
                </a:solidFill>
                <a:latin typeface="Georgia"/>
                <a:cs typeface="Georgia"/>
              </a:rPr>
              <a:t>you are unsuccessful at hacking, then system must be secure, right?</a:t>
            </a:r>
          </a:p>
          <a:p>
            <a:pPr marL="355600" lvl="1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323D43"/>
              </a:solidFill>
              <a:latin typeface="Georgia"/>
              <a:cs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2316" y="530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13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2215991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Notation for writing desired properties of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Starting point:  </a:t>
            </a:r>
            <a:r>
              <a:rPr lang="en-US" sz="2400" i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propositional logic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Atomic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propositions (e.g. </a:t>
            </a:r>
            <a:r>
              <a:rPr lang="en-US" sz="24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eating</a:t>
            </a:r>
            <a:r>
              <a:rPr lang="en-US" sz="2400" baseline="-250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- &amp;&amp;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||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!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(not),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⇒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(implies), etc.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Using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propositional logic you can write properties of states, e.g.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&amp;&amp; !eating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1832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3323987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Notation for writing desired properties of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Starting point:  </a:t>
            </a:r>
            <a:r>
              <a:rPr lang="en-US" sz="2400" i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propositional logic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Atomic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propositions (e.g. </a:t>
            </a:r>
            <a:r>
              <a:rPr lang="en-US" sz="24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eating</a:t>
            </a:r>
            <a:r>
              <a:rPr lang="en-US" sz="2400" baseline="-250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- &amp;&amp;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||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!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(not),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⇒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(implies), etc.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Using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propositional logic you can write properties of states, e.g.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&amp;&amp; !eating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Additions:  operators for talking about time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 “eventually”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G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 “always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65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443198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Notation for writing desired properties of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Starting point:  </a:t>
            </a:r>
            <a:r>
              <a:rPr lang="en-US" sz="2400" i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propositional logic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Atomic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propositions (e.g. </a:t>
            </a:r>
            <a:r>
              <a:rPr lang="en-US" sz="24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eating</a:t>
            </a:r>
            <a:r>
              <a:rPr lang="en-US" sz="2400" baseline="-250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- &amp;&amp;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||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!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(not),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⇒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(implies), etc.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Using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propositional logic you can write properties of states, e.g.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&amp;&amp; !eating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Additions:  operators for talking about time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 “eventually”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G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 “always”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Note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There are several variants of temporal logic</a:t>
            </a:r>
          </a:p>
          <a:p>
            <a:endParaRPr lang="en-GB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49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4801314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Notation for writing desired properties of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structures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Starting point:  </a:t>
            </a:r>
            <a:r>
              <a:rPr lang="en-US" sz="2400" i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propositional logic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Atomic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propositions (e.g. </a:t>
            </a:r>
            <a:r>
              <a:rPr lang="en-US" sz="24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eating</a:t>
            </a:r>
            <a:r>
              <a:rPr lang="en-US" sz="2400" baseline="-25000" dirty="0" err="1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i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- &amp;&amp;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||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!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(not),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⇒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(implies), etc.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Using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propositional logic you can write properties of states, e.g.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&amp;&amp; !eating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3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Additions:  operators for talking about time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F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 “eventually”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G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:  “always”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Note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There are several variants of temporal logic</a:t>
            </a:r>
          </a:p>
          <a:p>
            <a:r>
              <a:rPr lang="en-GB" sz="2400" dirty="0" smtClean="0">
                <a:latin typeface="Georgia" charset="0"/>
                <a:ea typeface="Georgia" charset="0"/>
                <a:cs typeface="Georgia" charset="0"/>
              </a:rPr>
              <a:t>       - </a:t>
            </a:r>
            <a:r>
              <a:rPr lang="en-GB" sz="24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LTL (Linear Time Logic) </a:t>
            </a:r>
          </a:p>
          <a:p>
            <a:r>
              <a:rPr lang="en-GB" sz="2400" dirty="0" smtClean="0">
                <a:latin typeface="Georgia" charset="0"/>
                <a:ea typeface="Georgia" charset="0"/>
                <a:cs typeface="Georgia" charset="0"/>
              </a:rPr>
              <a:t>       - </a:t>
            </a:r>
            <a:r>
              <a:rPr lang="en-GB" sz="2400" dirty="0" smtClean="0">
                <a:latin typeface="Georgia" charset="0"/>
                <a:ea typeface="Georgia" charset="0"/>
                <a:cs typeface="Georgia" charset="0"/>
              </a:rPr>
              <a:t>CTL (Computation Tree Logic)</a:t>
            </a:r>
            <a:endParaRPr lang="en-GB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78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553998"/>
          </a:xfrm>
        </p:spPr>
        <p:txBody>
          <a:bodyPr/>
          <a:lstStyle/>
          <a:p>
            <a:r>
              <a:rPr lang="en-GB" sz="3600" dirty="0">
                <a:latin typeface="Georgia" charset="0"/>
                <a:ea typeface="Georgia" charset="0"/>
                <a:cs typeface="Georgia" charset="0"/>
              </a:rPr>
              <a:t>LTL (Linear Time Logic)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11150" y="1752600"/>
            <a:ext cx="8380413" cy="4185761"/>
          </a:xfrm>
        </p:spPr>
        <p:txBody>
          <a:bodyPr/>
          <a:lstStyle/>
          <a:p>
            <a:pPr>
              <a:buFont typeface="Wingdings" charset="2"/>
              <a:buNone/>
            </a:pPr>
            <a:r>
              <a:rPr lang="en-US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Atomic Propositions</a:t>
            </a: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Boolean Operations</a:t>
            </a: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Temporal operators</a:t>
            </a:r>
            <a:br>
              <a:rPr lang="en-US" altLang="en-US" sz="2400" dirty="0">
                <a:latin typeface="Georgia" charset="0"/>
                <a:ea typeface="Georgia" charset="0"/>
                <a:cs typeface="Georgia" charset="0"/>
              </a:rPr>
            </a:b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en-US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Fa</a:t>
            </a:r>
            <a:r>
              <a:rPr lang="en-US" altLang="en-US" sz="3200" dirty="0">
                <a:latin typeface="Georgia" charset="0"/>
                <a:ea typeface="Georgia" charset="0"/>
                <a:cs typeface="Georgia" charset="0"/>
              </a:rPr>
              <a:t>    	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“a will be </a:t>
            </a:r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eventually true”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Ga</a:t>
            </a: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    	“a </a:t>
            </a:r>
            <a:r>
              <a:rPr lang="en-US" altLang="en-US" sz="2400" dirty="0" smtClean="0">
                <a:latin typeface="Georgia" charset="0"/>
                <a:ea typeface="Georgia" charset="0"/>
                <a:cs typeface="Georgia" charset="0"/>
              </a:rPr>
              <a:t>is always true”</a:t>
            </a: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en-US" sz="2400" dirty="0">
                <a:latin typeface="Georgia" charset="0"/>
                <a:ea typeface="Georgia" charset="0"/>
                <a:cs typeface="Georgia" charset="0"/>
              </a:rPr>
            </a:b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624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9911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198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70485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819650" y="335018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cxnSp>
        <p:nvCxnSpPr>
          <p:cNvPr id="11" name="AutoShape 9"/>
          <p:cNvCxnSpPr>
            <a:cxnSpLocks noChangeShapeType="1"/>
          </p:cNvCxnSpPr>
          <p:nvPr/>
        </p:nvCxnSpPr>
        <p:spPr bwMode="auto">
          <a:xfrm>
            <a:off x="4648200" y="2743200"/>
            <a:ext cx="3429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AutoShape 10"/>
          <p:cNvCxnSpPr>
            <a:cxnSpLocks noChangeShapeType="1"/>
          </p:cNvCxnSpPr>
          <p:nvPr/>
        </p:nvCxnSpPr>
        <p:spPr bwMode="auto">
          <a:xfrm>
            <a:off x="5676900" y="2743200"/>
            <a:ext cx="3429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AutoShape 11"/>
          <p:cNvCxnSpPr>
            <a:cxnSpLocks noChangeShapeType="1"/>
          </p:cNvCxnSpPr>
          <p:nvPr/>
        </p:nvCxnSpPr>
        <p:spPr bwMode="auto">
          <a:xfrm>
            <a:off x="6705600" y="2743200"/>
            <a:ext cx="3429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AutoShape 12"/>
          <p:cNvCxnSpPr>
            <a:cxnSpLocks noChangeShapeType="1"/>
          </p:cNvCxnSpPr>
          <p:nvPr/>
        </p:nvCxnSpPr>
        <p:spPr bwMode="auto">
          <a:xfrm>
            <a:off x="4342940" y="3048000"/>
            <a:ext cx="476710" cy="457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2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553998"/>
          </a:xfrm>
        </p:spPr>
        <p:txBody>
          <a:bodyPr/>
          <a:lstStyle/>
          <a:p>
            <a:r>
              <a:rPr lang="en-GB" sz="3600" dirty="0">
                <a:latin typeface="Georgia" charset="0"/>
                <a:ea typeface="Georgia" charset="0"/>
                <a:cs typeface="Georgia" charset="0"/>
              </a:rPr>
              <a:t>LTL (Linear Time Logic) 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7839"/>
            <a:ext cx="8380413" cy="4185761"/>
          </a:xfrm>
        </p:spPr>
        <p:txBody>
          <a:bodyPr/>
          <a:lstStyle/>
          <a:p>
            <a:pPr>
              <a:buFont typeface="Wingdings" charset="2"/>
              <a:buNone/>
            </a:pP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Atomic Propositions</a:t>
            </a: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Boolean Operations</a:t>
            </a: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Temporal operators</a:t>
            </a:r>
            <a:br>
              <a:rPr lang="en-US" altLang="en-US" sz="2400" dirty="0">
                <a:latin typeface="Georgia" charset="0"/>
                <a:ea typeface="Georgia" charset="0"/>
                <a:cs typeface="Georgia" charset="0"/>
              </a:rPr>
            </a:b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  <a:p>
            <a:pPr>
              <a:buFont typeface="Wingdings" charset="2"/>
              <a:buNone/>
            </a:pP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en-US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Fa</a:t>
            </a: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>    	“a will be </a:t>
            </a:r>
            <a:r>
              <a:rPr lang="en-US" altLang="en-US" sz="2400" dirty="0" smtClean="0">
                <a:latin typeface="Georgia" charset="0"/>
                <a:ea typeface="Georgia" charset="0"/>
                <a:cs typeface="Georgia" charset="0"/>
              </a:rPr>
              <a:t>eventually true”</a:t>
            </a:r>
            <a:r>
              <a:rPr lang="en-US" altLang="en-US" sz="2400" dirty="0"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en-US" sz="2400" dirty="0">
                <a:latin typeface="Georgia" charset="0"/>
                <a:ea typeface="Georgia" charset="0"/>
                <a:cs typeface="Georgia" charset="0"/>
              </a:rPr>
            </a:br>
            <a:r>
              <a:rPr lang="en-US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Ga</a:t>
            </a:r>
            <a:r>
              <a:rPr lang="en-US" altLang="en-US" sz="3200" dirty="0">
                <a:latin typeface="Georgia" charset="0"/>
                <a:ea typeface="Georgia" charset="0"/>
                <a:cs typeface="Georgia" charset="0"/>
              </a:rPr>
              <a:t>    	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“a </a:t>
            </a:r>
            <a:r>
              <a:rPr lang="en-US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>is always true”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  <a:t/>
            </a:r>
            <a:b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Georgia" charset="0"/>
                <a:ea typeface="Georgia" charset="0"/>
                <a:cs typeface="Georgia" charset="0"/>
              </a:rPr>
            </a:br>
            <a:endParaRPr lang="en-US" alt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9624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sp>
        <p:nvSpPr>
          <p:cNvPr id="29" name="Oval 5"/>
          <p:cNvSpPr>
            <a:spLocks noChangeArrowheads="1"/>
          </p:cNvSpPr>
          <p:nvPr/>
        </p:nvSpPr>
        <p:spPr bwMode="auto">
          <a:xfrm>
            <a:off x="49911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sp>
        <p:nvSpPr>
          <p:cNvPr id="30" name="Oval 6"/>
          <p:cNvSpPr>
            <a:spLocks noChangeArrowheads="1"/>
          </p:cNvSpPr>
          <p:nvPr/>
        </p:nvSpPr>
        <p:spPr bwMode="auto">
          <a:xfrm>
            <a:off x="60198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048500" y="243840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4819650" y="3350180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solidFill>
                <a:srgbClr val="FF3300"/>
              </a:solidFill>
            </a:endParaRPr>
          </a:p>
        </p:txBody>
      </p:sp>
      <p:cxnSp>
        <p:nvCxnSpPr>
          <p:cNvPr id="33" name="AutoShape 9"/>
          <p:cNvCxnSpPr>
            <a:cxnSpLocks noChangeShapeType="1"/>
          </p:cNvCxnSpPr>
          <p:nvPr/>
        </p:nvCxnSpPr>
        <p:spPr bwMode="auto">
          <a:xfrm>
            <a:off x="4648200" y="2743200"/>
            <a:ext cx="3429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AutoShape 10"/>
          <p:cNvCxnSpPr>
            <a:cxnSpLocks noChangeShapeType="1"/>
          </p:cNvCxnSpPr>
          <p:nvPr/>
        </p:nvCxnSpPr>
        <p:spPr bwMode="auto">
          <a:xfrm>
            <a:off x="5676900" y="2743200"/>
            <a:ext cx="3429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6705600" y="2743200"/>
            <a:ext cx="3429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AutoShape 12"/>
          <p:cNvCxnSpPr>
            <a:cxnSpLocks noChangeShapeType="1"/>
          </p:cNvCxnSpPr>
          <p:nvPr/>
        </p:nvCxnSpPr>
        <p:spPr bwMode="auto">
          <a:xfrm>
            <a:off x="4342940" y="3048000"/>
            <a:ext cx="476710" cy="4572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7"/>
          <p:cNvSpPr>
            <a:spLocks noChangeArrowheads="1"/>
          </p:cNvSpPr>
          <p:nvPr/>
        </p:nvSpPr>
        <p:spPr bwMode="auto">
          <a:xfrm>
            <a:off x="4953460" y="3375641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 dirty="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6026221" y="2437091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40" name="Oval 7"/>
          <p:cNvSpPr>
            <a:spLocks noChangeArrowheads="1"/>
          </p:cNvSpPr>
          <p:nvPr/>
        </p:nvSpPr>
        <p:spPr bwMode="auto">
          <a:xfrm>
            <a:off x="4991100" y="2437091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3951193" y="2410513"/>
            <a:ext cx="685800" cy="609600"/>
          </a:xfrm>
          <a:prstGeom prst="ellipse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33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5210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|| 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344488" lvl="1"/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“It is always the case that process 1 or process 2 is idling”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⇒ F exec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344488" lvl="1"/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“It is always the case that if process 1 is idling it will eventually execute”</a:t>
            </a:r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33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 || idle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344488" lvl="1"/>
            <a:r>
              <a:rPr lang="en-US" sz="2400" i="1" kern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“It is always the case that process 1 or process 2 is idling”</a:t>
            </a:r>
          </a:p>
          <a:p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 ⇒ F exec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344488" lvl="1"/>
            <a:r>
              <a:rPr lang="en-US" sz="2400" i="1" kern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“It is always the case that if process 1 is idling it will eventually execute”</a:t>
            </a:r>
            <a:endParaRPr lang="en-US" sz="2400" b="1" kern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G (F eating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344488" lvl="1"/>
            <a:r>
              <a:rPr lang="en-US" sz="2400" i="1" kern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“It is always the case that eventually, philosopher 0 will be eating”</a:t>
            </a:r>
          </a:p>
          <a:p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G F (eating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 || ··· || eating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pPr marL="344488" lvl="1"/>
            <a:r>
              <a:rPr lang="en-US" sz="2400" i="1" kern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“It is always the case that eventually, some philosopher will be eating”</a:t>
            </a:r>
            <a:endParaRPr lang="en-US" sz="2400" b="1" kern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b="1" kern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859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When Does a </a:t>
            </a:r>
            <a:r>
              <a:rPr lang="en-US" sz="2400" dirty="0" err="1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Structure Satisfy at TL Formula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?</a:t>
            </a:r>
          </a:p>
          <a:p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1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Intuitively:  when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every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path starting from the initial state makes the formula true</a:t>
            </a:r>
          </a:p>
          <a:p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65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GB" altLang="zh-CN" dirty="0" smtClean="0"/>
              <a:t>model checking</a:t>
            </a:r>
            <a:r>
              <a:rPr lang="en-US" altLang="zh-CN" dirty="0" smtClean="0"/>
              <a:t>?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889" y="1912676"/>
            <a:ext cx="8229600" cy="224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What</a:t>
            </a:r>
            <a:r>
              <a:rPr lang="en-US" sz="24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if you missed a possible </a:t>
            </a: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attack?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Did </a:t>
            </a:r>
            <a:r>
              <a:rPr lang="en-US" sz="2400" dirty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you implement the attacks </a:t>
            </a: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correctly?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Did </a:t>
            </a:r>
            <a:r>
              <a:rPr lang="en-US" sz="2400" dirty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you correctly understand the possible attack results?</a:t>
            </a:r>
          </a:p>
          <a:p>
            <a:pPr marL="355600" lvl="1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323D43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2316" y="530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398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Intuitively:  when </a:t>
            </a:r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every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path starting from the initial state makes the formula true</a:t>
            </a:r>
          </a:p>
          <a:p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018031"/>
            <a:ext cx="8229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 || idle</a:t>
            </a:r>
            <a:r>
              <a:rPr lang="en-US" sz="2400" kern="0" baseline="-25000" smtClean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)	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⇒ F exec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	</a:t>
            </a:r>
            <a:endParaRPr lang="en-US" sz="2400" kern="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5252" y="2970031"/>
            <a:ext cx="5943600" cy="2286000"/>
            <a:chOff x="1600200" y="1447800"/>
            <a:chExt cx="5943600" cy="2286000"/>
          </a:xfrm>
        </p:grpSpPr>
        <p:sp>
          <p:nvSpPr>
            <p:cNvPr id="7" name="Oval 6"/>
            <p:cNvSpPr/>
            <p:nvPr/>
          </p:nvSpPr>
          <p:spPr>
            <a:xfrm>
              <a:off x="3524250" y="1752600"/>
              <a:ext cx="20955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002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1" idx="3"/>
              <a:endCxn id="12" idx="0"/>
            </p:cNvCxnSpPr>
            <p:nvPr/>
          </p:nvCxnSpPr>
          <p:spPr>
            <a:xfrm flipH="1">
              <a:off x="2705100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1" idx="5"/>
              <a:endCxn id="13" idx="0"/>
            </p:cNvCxnSpPr>
            <p:nvPr/>
          </p:nvCxnSpPr>
          <p:spPr>
            <a:xfrm>
              <a:off x="5312871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12" idx="1"/>
              <a:endCxn id="11" idx="2"/>
            </p:cNvCxnSpPr>
            <p:nvPr/>
          </p:nvCxnSpPr>
          <p:spPr>
            <a:xfrm rot="5400000" flipH="1" flipV="1">
              <a:off x="2145997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3" idx="7"/>
              <a:endCxn id="11" idx="6"/>
            </p:cNvCxnSpPr>
            <p:nvPr/>
          </p:nvCxnSpPr>
          <p:spPr>
            <a:xfrm rot="16200000" flipV="1">
              <a:off x="5841929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5"/>
              <a:endCxn id="13" idx="3"/>
            </p:cNvCxnSpPr>
            <p:nvPr/>
          </p:nvCxnSpPr>
          <p:spPr>
            <a:xfrm rot="16200000" flipH="1">
              <a:off x="4572000" y="2558908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3" idx="1"/>
              <a:endCxn id="12" idx="7"/>
            </p:cNvCxnSpPr>
            <p:nvPr/>
          </p:nvCxnSpPr>
          <p:spPr>
            <a:xfrm rot="16200000" flipV="1">
              <a:off x="4572000" y="2127856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1"/>
            </p:cNvCxnSpPr>
            <p:nvPr/>
          </p:nvCxnSpPr>
          <p:spPr>
            <a:xfrm>
              <a:off x="3657600" y="1447800"/>
              <a:ext cx="173529" cy="3940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80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Intuitively:  when every path starting from the initial state makes the formula true</a:t>
            </a:r>
          </a:p>
          <a:p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018031"/>
            <a:ext cx="82296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|| 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	</a:t>
            </a: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yes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⇒ F exec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	</a:t>
            </a:r>
            <a:endParaRPr lang="en-US" sz="2400" i="1" kern="0" dirty="0" smtClean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  <a:p>
            <a:endParaRPr lang="en-US" sz="2400" kern="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5252" y="2970031"/>
            <a:ext cx="5943600" cy="2286000"/>
            <a:chOff x="1600200" y="1447800"/>
            <a:chExt cx="5943600" cy="2286000"/>
          </a:xfrm>
        </p:grpSpPr>
        <p:sp>
          <p:nvSpPr>
            <p:cNvPr id="7" name="Oval 6"/>
            <p:cNvSpPr/>
            <p:nvPr/>
          </p:nvSpPr>
          <p:spPr>
            <a:xfrm>
              <a:off x="3524250" y="1752600"/>
              <a:ext cx="20955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002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1" idx="3"/>
              <a:endCxn id="12" idx="0"/>
            </p:cNvCxnSpPr>
            <p:nvPr/>
          </p:nvCxnSpPr>
          <p:spPr>
            <a:xfrm flipH="1">
              <a:off x="2705100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1" idx="5"/>
              <a:endCxn id="13" idx="0"/>
            </p:cNvCxnSpPr>
            <p:nvPr/>
          </p:nvCxnSpPr>
          <p:spPr>
            <a:xfrm>
              <a:off x="5312871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12" idx="1"/>
              <a:endCxn id="11" idx="2"/>
            </p:cNvCxnSpPr>
            <p:nvPr/>
          </p:nvCxnSpPr>
          <p:spPr>
            <a:xfrm rot="5400000" flipH="1" flipV="1">
              <a:off x="2145997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3" idx="7"/>
              <a:endCxn id="11" idx="6"/>
            </p:cNvCxnSpPr>
            <p:nvPr/>
          </p:nvCxnSpPr>
          <p:spPr>
            <a:xfrm rot="16200000" flipV="1">
              <a:off x="5841929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5"/>
              <a:endCxn id="13" idx="3"/>
            </p:cNvCxnSpPr>
            <p:nvPr/>
          </p:nvCxnSpPr>
          <p:spPr>
            <a:xfrm rot="16200000" flipH="1">
              <a:off x="4572000" y="2558908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3" idx="1"/>
              <a:endCxn id="12" idx="7"/>
            </p:cNvCxnSpPr>
            <p:nvPr/>
          </p:nvCxnSpPr>
          <p:spPr>
            <a:xfrm rot="16200000" flipV="1">
              <a:off x="4572000" y="2127856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1"/>
            </p:cNvCxnSpPr>
            <p:nvPr/>
          </p:nvCxnSpPr>
          <p:spPr>
            <a:xfrm>
              <a:off x="3657600" y="1447800"/>
              <a:ext cx="173529" cy="3940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553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11195"/>
            <a:ext cx="8229600" cy="48307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Intuitively:  when every path starting from the initial state makes the formula true</a:t>
            </a:r>
          </a:p>
          <a:p>
            <a:endParaRPr lang="en-US" sz="2400" b="1" kern="0" dirty="0" smtClean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  <a:p>
            <a:pPr marL="344488" lvl="1"/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6018031"/>
            <a:ext cx="8229600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|| 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	</a:t>
            </a: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yes</a:t>
            </a:r>
          </a:p>
          <a:p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G (idle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⇒ F exec</a:t>
            </a:r>
            <a:r>
              <a:rPr lang="en-US" sz="2400" kern="0" baseline="-25000" dirty="0" smtClean="0">
                <a:latin typeface="Georgia" charset="0"/>
                <a:ea typeface="Georgia" charset="0"/>
                <a:cs typeface="Georgia" charset="0"/>
              </a:rPr>
              <a:t>1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)	</a:t>
            </a:r>
            <a:r>
              <a:rPr lang="en-US" sz="2400" i="1" kern="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no</a:t>
            </a:r>
          </a:p>
          <a:p>
            <a:endParaRPr lang="en-US" sz="2400" kern="0" dirty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25252" y="2970031"/>
            <a:ext cx="5943600" cy="2286000"/>
            <a:chOff x="1600200" y="1447800"/>
            <a:chExt cx="5943600" cy="2286000"/>
          </a:xfrm>
        </p:grpSpPr>
        <p:sp>
          <p:nvSpPr>
            <p:cNvPr id="7" name="Oval 6"/>
            <p:cNvSpPr/>
            <p:nvPr/>
          </p:nvSpPr>
          <p:spPr>
            <a:xfrm>
              <a:off x="3524250" y="1752600"/>
              <a:ext cx="20955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002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1" idx="3"/>
              <a:endCxn id="12" idx="0"/>
            </p:cNvCxnSpPr>
            <p:nvPr/>
          </p:nvCxnSpPr>
          <p:spPr>
            <a:xfrm flipH="1">
              <a:off x="2705100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1" idx="5"/>
              <a:endCxn id="13" idx="0"/>
            </p:cNvCxnSpPr>
            <p:nvPr/>
          </p:nvCxnSpPr>
          <p:spPr>
            <a:xfrm>
              <a:off x="5312871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12" idx="1"/>
              <a:endCxn id="11" idx="2"/>
            </p:cNvCxnSpPr>
            <p:nvPr/>
          </p:nvCxnSpPr>
          <p:spPr>
            <a:xfrm rot="5400000" flipH="1" flipV="1">
              <a:off x="2145997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3" idx="7"/>
              <a:endCxn id="11" idx="6"/>
            </p:cNvCxnSpPr>
            <p:nvPr/>
          </p:nvCxnSpPr>
          <p:spPr>
            <a:xfrm rot="16200000" flipV="1">
              <a:off x="5841929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5"/>
              <a:endCxn id="13" idx="3"/>
            </p:cNvCxnSpPr>
            <p:nvPr/>
          </p:nvCxnSpPr>
          <p:spPr>
            <a:xfrm rot="16200000" flipH="1">
              <a:off x="4572000" y="2558908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3" idx="1"/>
              <a:endCxn id="12" idx="7"/>
            </p:cNvCxnSpPr>
            <p:nvPr/>
          </p:nvCxnSpPr>
          <p:spPr>
            <a:xfrm rot="16200000" flipV="1">
              <a:off x="4572000" y="2127856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1"/>
            </p:cNvCxnSpPr>
            <p:nvPr/>
          </p:nvCxnSpPr>
          <p:spPr>
            <a:xfrm>
              <a:off x="3657600" y="1447800"/>
              <a:ext cx="173529" cy="3940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652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Consider properties for philosophers</a:t>
            </a: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(eating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|| ··· ||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Do they hold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?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13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Consider properties for philosophers</a:t>
            </a: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(eating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|| ··· ||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Do they hold?</a:t>
            </a:r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Depends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on the transitions defined by the rules!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451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Consider properties for philosophers</a:t>
            </a: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(eating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|| ··· ||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Do they hold?</a:t>
            </a:r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Depends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on the transitions defined by the rules!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Our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formulation:  neither holds!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All philosophers pick up right stick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 one can ever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eat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65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72084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Consider properties for philosophers</a:t>
            </a: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G F (eating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0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 || ··· || eating</a:t>
            </a:r>
            <a:r>
              <a:rPr lang="en-US" sz="2400" baseline="-25000" dirty="0">
                <a:latin typeface="Georgia" charset="0"/>
                <a:ea typeface="Georgia" charset="0"/>
                <a:cs typeface="Georgia" charset="0"/>
              </a:rPr>
              <a:t>4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)</a:t>
            </a: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Do they hold?</a:t>
            </a:r>
          </a:p>
          <a:p>
            <a:pPr lvl="1"/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Depends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on the transitions defined by the rules!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Our </a:t>
            </a:r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formulation:  neither holds!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All philosophers pick up right stick</a:t>
            </a:r>
          </a:p>
          <a:p>
            <a:pPr lvl="2"/>
            <a:r>
              <a:rPr lang="en-US" sz="2400" dirty="0">
                <a:latin typeface="Georgia" charset="0"/>
                <a:ea typeface="Georgia" charset="0"/>
                <a:cs typeface="Georgia" charset="0"/>
              </a:rPr>
              <a:t>No one can ever eat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Can make second hold by e.g. having even philosophers pick up right fork first while odd pick up left fork first</a:t>
            </a:r>
          </a:p>
        </p:txBody>
      </p:sp>
    </p:spTree>
    <p:extLst>
      <p:ext uri="{BB962C8B-B14F-4D97-AF65-F5344CB8AC3E}">
        <p14:creationId xmlns:p14="http://schemas.microsoft.com/office/powerpoint/2010/main" val="1482584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81200"/>
            <a:ext cx="822960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For any finite-state </a:t>
            </a:r>
            <a:r>
              <a:rPr lang="en-US" sz="2400" kern="0" dirty="0" err="1" smtClean="0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structure …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… and any TL formula …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… can fully automatically prove whether or not the structure satisfies the formula!</a:t>
            </a:r>
          </a:p>
          <a:p>
            <a:endParaRPr lang="en-US" sz="2400" kern="0" dirty="0" smtClean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280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Decidability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81200"/>
            <a:ext cx="8229600" cy="295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For any finite-state </a:t>
            </a:r>
            <a:r>
              <a:rPr lang="en-US" sz="2400" kern="0" dirty="0" err="1" smtClean="0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 structure …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smtClean="0">
                <a:latin typeface="Georgia" charset="0"/>
                <a:ea typeface="Georgia" charset="0"/>
                <a:cs typeface="Georgia" charset="0"/>
              </a:rPr>
              <a:t> … </a:t>
            </a: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and any TL formula …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… can fully automatically prove whether or not the structure satisfies the formula!</a:t>
            </a:r>
          </a:p>
          <a:p>
            <a:endParaRPr lang="en-US" sz="2400" kern="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Also: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If formula is not satisfied …</a:t>
            </a:r>
          </a:p>
          <a:p>
            <a:pPr lvl="1"/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… can compute a counterexample (“error path”)</a:t>
            </a:r>
            <a:endParaRPr lang="en-US" sz="2400" kern="0" dirty="0">
              <a:solidFill>
                <a:sysClr val="windowText" lastClr="00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57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25252" y="2970031"/>
            <a:ext cx="5943600" cy="2286000"/>
            <a:chOff x="1600200" y="1447800"/>
            <a:chExt cx="5943600" cy="2286000"/>
          </a:xfrm>
        </p:grpSpPr>
        <p:sp>
          <p:nvSpPr>
            <p:cNvPr id="7" name="Oval 6"/>
            <p:cNvSpPr/>
            <p:nvPr/>
          </p:nvSpPr>
          <p:spPr>
            <a:xfrm>
              <a:off x="3524250" y="1752600"/>
              <a:ext cx="20955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6002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334000" y="3124200"/>
              <a:ext cx="22098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{idle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, exec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2</a:t>
              </a:r>
              <a:r>
                <a:rPr lang="en-US" sz="2000" dirty="0" smtClean="0">
                  <a:solidFill>
                    <a:schemeClr val="tx1"/>
                  </a:solidFill>
                </a:rPr>
                <a:t>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11" idx="3"/>
              <a:endCxn id="12" idx="0"/>
            </p:cNvCxnSpPr>
            <p:nvPr/>
          </p:nvCxnSpPr>
          <p:spPr>
            <a:xfrm flipH="1">
              <a:off x="2705100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1" idx="5"/>
              <a:endCxn id="13" idx="0"/>
            </p:cNvCxnSpPr>
            <p:nvPr/>
          </p:nvCxnSpPr>
          <p:spPr>
            <a:xfrm>
              <a:off x="5312871" y="2272926"/>
              <a:ext cx="1126029" cy="8512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12" idx="1"/>
              <a:endCxn id="11" idx="2"/>
            </p:cNvCxnSpPr>
            <p:nvPr/>
          </p:nvCxnSpPr>
          <p:spPr>
            <a:xfrm rot="5400000" flipH="1" flipV="1">
              <a:off x="2145997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13" idx="7"/>
              <a:endCxn id="11" idx="6"/>
            </p:cNvCxnSpPr>
            <p:nvPr/>
          </p:nvCxnSpPr>
          <p:spPr>
            <a:xfrm rot="16200000" flipV="1">
              <a:off x="5841929" y="1835221"/>
              <a:ext cx="1156074" cy="160043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12" idx="5"/>
              <a:endCxn id="13" idx="3"/>
            </p:cNvCxnSpPr>
            <p:nvPr/>
          </p:nvCxnSpPr>
          <p:spPr>
            <a:xfrm rot="16200000" flipH="1">
              <a:off x="4572000" y="2558908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3" idx="1"/>
              <a:endCxn id="12" idx="7"/>
            </p:cNvCxnSpPr>
            <p:nvPr/>
          </p:nvCxnSpPr>
          <p:spPr>
            <a:xfrm rot="16200000" flipV="1">
              <a:off x="4572000" y="2127856"/>
              <a:ext cx="12700" cy="2171236"/>
            </a:xfrm>
            <a:prstGeom prst="curvedConnector3">
              <a:avLst>
                <a:gd name="adj1" fmla="val 2502945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1"/>
            </p:cNvCxnSpPr>
            <p:nvPr/>
          </p:nvCxnSpPr>
          <p:spPr>
            <a:xfrm>
              <a:off x="3657600" y="1447800"/>
              <a:ext cx="173529" cy="3940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>
          <a:xfrm>
            <a:off x="1271933" y="3453063"/>
            <a:ext cx="2999278" cy="2286000"/>
          </a:xfrm>
          <a:custGeom>
            <a:avLst/>
            <a:gdLst>
              <a:gd name="connsiteX0" fmla="*/ 1808151 w 2999278"/>
              <a:gd name="connsiteY0" fmla="*/ 0 h 2286000"/>
              <a:gd name="connsiteX1" fmla="*/ 1290793 w 2999278"/>
              <a:gd name="connsiteY1" fmla="*/ 24063 h 2286000"/>
              <a:gd name="connsiteX2" fmla="*/ 1254699 w 2999278"/>
              <a:gd name="connsiteY2" fmla="*/ 36095 h 2286000"/>
              <a:gd name="connsiteX3" fmla="*/ 1134383 w 2999278"/>
              <a:gd name="connsiteY3" fmla="*/ 72190 h 2286000"/>
              <a:gd name="connsiteX4" fmla="*/ 1062193 w 2999278"/>
              <a:gd name="connsiteY4" fmla="*/ 120316 h 2286000"/>
              <a:gd name="connsiteX5" fmla="*/ 990004 w 2999278"/>
              <a:gd name="connsiteY5" fmla="*/ 228600 h 2286000"/>
              <a:gd name="connsiteX6" fmla="*/ 965941 w 2999278"/>
              <a:gd name="connsiteY6" fmla="*/ 264695 h 2286000"/>
              <a:gd name="connsiteX7" fmla="*/ 917814 w 2999278"/>
              <a:gd name="connsiteY7" fmla="*/ 348916 h 2286000"/>
              <a:gd name="connsiteX8" fmla="*/ 893751 w 2999278"/>
              <a:gd name="connsiteY8" fmla="*/ 397042 h 2286000"/>
              <a:gd name="connsiteX9" fmla="*/ 845625 w 2999278"/>
              <a:gd name="connsiteY9" fmla="*/ 469232 h 2286000"/>
              <a:gd name="connsiteX10" fmla="*/ 797499 w 2999278"/>
              <a:gd name="connsiteY10" fmla="*/ 541421 h 2286000"/>
              <a:gd name="connsiteX11" fmla="*/ 749372 w 2999278"/>
              <a:gd name="connsiteY11" fmla="*/ 613611 h 2286000"/>
              <a:gd name="connsiteX12" fmla="*/ 725309 w 2999278"/>
              <a:gd name="connsiteY12" fmla="*/ 649705 h 2286000"/>
              <a:gd name="connsiteX13" fmla="*/ 677183 w 2999278"/>
              <a:gd name="connsiteY13" fmla="*/ 709863 h 2286000"/>
              <a:gd name="connsiteX14" fmla="*/ 653120 w 2999278"/>
              <a:gd name="connsiteY14" fmla="*/ 782053 h 2286000"/>
              <a:gd name="connsiteX15" fmla="*/ 641088 w 2999278"/>
              <a:gd name="connsiteY15" fmla="*/ 866274 h 2286000"/>
              <a:gd name="connsiteX16" fmla="*/ 520772 w 2999278"/>
              <a:gd name="connsiteY16" fmla="*/ 902369 h 2286000"/>
              <a:gd name="connsiteX17" fmla="*/ 424520 w 2999278"/>
              <a:gd name="connsiteY17" fmla="*/ 914400 h 2286000"/>
              <a:gd name="connsiteX18" fmla="*/ 364362 w 2999278"/>
              <a:gd name="connsiteY18" fmla="*/ 926432 h 2286000"/>
              <a:gd name="connsiteX19" fmla="*/ 292172 w 2999278"/>
              <a:gd name="connsiteY19" fmla="*/ 938463 h 2286000"/>
              <a:gd name="connsiteX20" fmla="*/ 171856 w 2999278"/>
              <a:gd name="connsiteY20" fmla="*/ 974558 h 2286000"/>
              <a:gd name="connsiteX21" fmla="*/ 75604 w 2999278"/>
              <a:gd name="connsiteY21" fmla="*/ 1022684 h 2286000"/>
              <a:gd name="connsiteX22" fmla="*/ 27478 w 2999278"/>
              <a:gd name="connsiteY22" fmla="*/ 1046748 h 2286000"/>
              <a:gd name="connsiteX23" fmla="*/ 15446 w 2999278"/>
              <a:gd name="connsiteY23" fmla="*/ 1191126 h 2286000"/>
              <a:gd name="connsiteX24" fmla="*/ 51541 w 2999278"/>
              <a:gd name="connsiteY24" fmla="*/ 1491916 h 2286000"/>
              <a:gd name="connsiteX25" fmla="*/ 75604 w 2999278"/>
              <a:gd name="connsiteY25" fmla="*/ 1612232 h 2286000"/>
              <a:gd name="connsiteX26" fmla="*/ 87635 w 2999278"/>
              <a:gd name="connsiteY26" fmla="*/ 1672390 h 2286000"/>
              <a:gd name="connsiteX27" fmla="*/ 111699 w 2999278"/>
              <a:gd name="connsiteY27" fmla="*/ 1720516 h 2286000"/>
              <a:gd name="connsiteX28" fmla="*/ 147793 w 2999278"/>
              <a:gd name="connsiteY28" fmla="*/ 1804737 h 2286000"/>
              <a:gd name="connsiteX29" fmla="*/ 159825 w 2999278"/>
              <a:gd name="connsiteY29" fmla="*/ 1840832 h 2286000"/>
              <a:gd name="connsiteX30" fmla="*/ 256078 w 2999278"/>
              <a:gd name="connsiteY30" fmla="*/ 1925053 h 2286000"/>
              <a:gd name="connsiteX31" fmla="*/ 364362 w 2999278"/>
              <a:gd name="connsiteY31" fmla="*/ 2009274 h 2286000"/>
              <a:gd name="connsiteX32" fmla="*/ 400456 w 2999278"/>
              <a:gd name="connsiteY32" fmla="*/ 2033337 h 2286000"/>
              <a:gd name="connsiteX33" fmla="*/ 460614 w 2999278"/>
              <a:gd name="connsiteY33" fmla="*/ 2057400 h 2286000"/>
              <a:gd name="connsiteX34" fmla="*/ 592962 w 2999278"/>
              <a:gd name="connsiteY34" fmla="*/ 2129590 h 2286000"/>
              <a:gd name="connsiteX35" fmla="*/ 629056 w 2999278"/>
              <a:gd name="connsiteY35" fmla="*/ 2141621 h 2286000"/>
              <a:gd name="connsiteX36" fmla="*/ 677183 w 2999278"/>
              <a:gd name="connsiteY36" fmla="*/ 2153653 h 2286000"/>
              <a:gd name="connsiteX37" fmla="*/ 773435 w 2999278"/>
              <a:gd name="connsiteY37" fmla="*/ 2201779 h 2286000"/>
              <a:gd name="connsiteX38" fmla="*/ 857656 w 2999278"/>
              <a:gd name="connsiteY38" fmla="*/ 2225842 h 2286000"/>
              <a:gd name="connsiteX39" fmla="*/ 893751 w 2999278"/>
              <a:gd name="connsiteY39" fmla="*/ 2237874 h 2286000"/>
              <a:gd name="connsiteX40" fmla="*/ 1014067 w 2999278"/>
              <a:gd name="connsiteY40" fmla="*/ 2261937 h 2286000"/>
              <a:gd name="connsiteX41" fmla="*/ 1098288 w 2999278"/>
              <a:gd name="connsiteY41" fmla="*/ 2273969 h 2286000"/>
              <a:gd name="connsiteX42" fmla="*/ 1471267 w 2999278"/>
              <a:gd name="connsiteY42" fmla="*/ 2286000 h 2286000"/>
              <a:gd name="connsiteX43" fmla="*/ 2096909 w 2999278"/>
              <a:gd name="connsiteY43" fmla="*/ 2261937 h 2286000"/>
              <a:gd name="connsiteX44" fmla="*/ 2181130 w 2999278"/>
              <a:gd name="connsiteY44" fmla="*/ 2249905 h 2286000"/>
              <a:gd name="connsiteX45" fmla="*/ 2313478 w 2999278"/>
              <a:gd name="connsiteY45" fmla="*/ 2213811 h 2286000"/>
              <a:gd name="connsiteX46" fmla="*/ 2361604 w 2999278"/>
              <a:gd name="connsiteY46" fmla="*/ 2201779 h 2286000"/>
              <a:gd name="connsiteX47" fmla="*/ 2433793 w 2999278"/>
              <a:gd name="connsiteY47" fmla="*/ 2153653 h 2286000"/>
              <a:gd name="connsiteX48" fmla="*/ 2469888 w 2999278"/>
              <a:gd name="connsiteY48" fmla="*/ 2129590 h 2286000"/>
              <a:gd name="connsiteX49" fmla="*/ 2530046 w 2999278"/>
              <a:gd name="connsiteY49" fmla="*/ 2069432 h 2286000"/>
              <a:gd name="connsiteX50" fmla="*/ 2566141 w 2999278"/>
              <a:gd name="connsiteY50" fmla="*/ 2045369 h 2286000"/>
              <a:gd name="connsiteX51" fmla="*/ 2626299 w 2999278"/>
              <a:gd name="connsiteY51" fmla="*/ 1985211 h 2286000"/>
              <a:gd name="connsiteX52" fmla="*/ 2662393 w 2999278"/>
              <a:gd name="connsiteY52" fmla="*/ 1949116 h 2286000"/>
              <a:gd name="connsiteX53" fmla="*/ 2770678 w 2999278"/>
              <a:gd name="connsiteY53" fmla="*/ 1852863 h 2286000"/>
              <a:gd name="connsiteX54" fmla="*/ 2830835 w 2999278"/>
              <a:gd name="connsiteY54" fmla="*/ 1792705 h 2286000"/>
              <a:gd name="connsiteX55" fmla="*/ 2854899 w 2999278"/>
              <a:gd name="connsiteY55" fmla="*/ 1768642 h 2286000"/>
              <a:gd name="connsiteX56" fmla="*/ 2878962 w 2999278"/>
              <a:gd name="connsiteY56" fmla="*/ 1732548 h 2286000"/>
              <a:gd name="connsiteX57" fmla="*/ 2915056 w 2999278"/>
              <a:gd name="connsiteY57" fmla="*/ 1660358 h 2286000"/>
              <a:gd name="connsiteX58" fmla="*/ 2927088 w 2999278"/>
              <a:gd name="connsiteY58" fmla="*/ 1624263 h 2286000"/>
              <a:gd name="connsiteX59" fmla="*/ 2975214 w 2999278"/>
              <a:gd name="connsiteY59" fmla="*/ 1503948 h 2286000"/>
              <a:gd name="connsiteX60" fmla="*/ 2987246 w 2999278"/>
              <a:gd name="connsiteY60" fmla="*/ 1467853 h 2286000"/>
              <a:gd name="connsiteX61" fmla="*/ 2999278 w 2999278"/>
              <a:gd name="connsiteY61" fmla="*/ 1431758 h 2286000"/>
              <a:gd name="connsiteX62" fmla="*/ 2987246 w 2999278"/>
              <a:gd name="connsiteY62" fmla="*/ 1335505 h 2286000"/>
              <a:gd name="connsiteX63" fmla="*/ 2939120 w 2999278"/>
              <a:gd name="connsiteY63" fmla="*/ 1215190 h 2286000"/>
              <a:gd name="connsiteX64" fmla="*/ 2915056 w 2999278"/>
              <a:gd name="connsiteY64" fmla="*/ 1191126 h 2286000"/>
              <a:gd name="connsiteX65" fmla="*/ 2866930 w 2999278"/>
              <a:gd name="connsiteY65" fmla="*/ 1118937 h 2286000"/>
              <a:gd name="connsiteX66" fmla="*/ 2782709 w 2999278"/>
              <a:gd name="connsiteY66" fmla="*/ 1022684 h 2286000"/>
              <a:gd name="connsiteX67" fmla="*/ 2710520 w 2999278"/>
              <a:gd name="connsiteY67" fmla="*/ 974558 h 2286000"/>
              <a:gd name="connsiteX68" fmla="*/ 2686456 w 2999278"/>
              <a:gd name="connsiteY68" fmla="*/ 950495 h 2286000"/>
              <a:gd name="connsiteX69" fmla="*/ 2650362 w 2999278"/>
              <a:gd name="connsiteY69" fmla="*/ 938463 h 2286000"/>
              <a:gd name="connsiteX70" fmla="*/ 2566141 w 2999278"/>
              <a:gd name="connsiteY70" fmla="*/ 878305 h 2286000"/>
              <a:gd name="connsiteX71" fmla="*/ 2493951 w 2999278"/>
              <a:gd name="connsiteY71" fmla="*/ 830179 h 2286000"/>
              <a:gd name="connsiteX72" fmla="*/ 2457856 w 2999278"/>
              <a:gd name="connsiteY72" fmla="*/ 757990 h 2286000"/>
              <a:gd name="connsiteX73" fmla="*/ 2433793 w 2999278"/>
              <a:gd name="connsiteY73" fmla="*/ 661737 h 2286000"/>
              <a:gd name="connsiteX74" fmla="*/ 2445825 w 2999278"/>
              <a:gd name="connsiteY74" fmla="*/ 517358 h 2286000"/>
              <a:gd name="connsiteX75" fmla="*/ 2457856 w 2999278"/>
              <a:gd name="connsiteY75" fmla="*/ 481263 h 2286000"/>
              <a:gd name="connsiteX76" fmla="*/ 2433793 w 2999278"/>
              <a:gd name="connsiteY76" fmla="*/ 409074 h 2286000"/>
              <a:gd name="connsiteX77" fmla="*/ 2421762 w 2999278"/>
              <a:gd name="connsiteY77" fmla="*/ 372979 h 2286000"/>
              <a:gd name="connsiteX78" fmla="*/ 2397699 w 2999278"/>
              <a:gd name="connsiteY78" fmla="*/ 336884 h 2286000"/>
              <a:gd name="connsiteX79" fmla="*/ 2385667 w 2999278"/>
              <a:gd name="connsiteY79" fmla="*/ 300790 h 2286000"/>
              <a:gd name="connsiteX80" fmla="*/ 2289414 w 2999278"/>
              <a:gd name="connsiteY80" fmla="*/ 216569 h 2286000"/>
              <a:gd name="connsiteX81" fmla="*/ 2229256 w 2999278"/>
              <a:gd name="connsiteY81" fmla="*/ 156411 h 2286000"/>
              <a:gd name="connsiteX82" fmla="*/ 2120972 w 2999278"/>
              <a:gd name="connsiteY82" fmla="*/ 120316 h 2286000"/>
              <a:gd name="connsiteX83" fmla="*/ 2084878 w 2999278"/>
              <a:gd name="connsiteY83" fmla="*/ 108284 h 2286000"/>
              <a:gd name="connsiteX84" fmla="*/ 2024720 w 2999278"/>
              <a:gd name="connsiteY84" fmla="*/ 96253 h 2286000"/>
              <a:gd name="connsiteX85" fmla="*/ 1928467 w 2999278"/>
              <a:gd name="connsiteY85" fmla="*/ 72190 h 2286000"/>
              <a:gd name="connsiteX86" fmla="*/ 1880341 w 2999278"/>
              <a:gd name="connsiteY86" fmla="*/ 60158 h 2286000"/>
              <a:gd name="connsiteX87" fmla="*/ 1820183 w 2999278"/>
              <a:gd name="connsiteY87" fmla="*/ 48126 h 2286000"/>
              <a:gd name="connsiteX88" fmla="*/ 1723930 w 2999278"/>
              <a:gd name="connsiteY88" fmla="*/ 24063 h 2286000"/>
              <a:gd name="connsiteX89" fmla="*/ 1627678 w 2999278"/>
              <a:gd name="connsiteY89" fmla="*/ 12032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999278" h="2286000">
                <a:moveTo>
                  <a:pt x="1808151" y="0"/>
                </a:moveTo>
                <a:cubicBezTo>
                  <a:pt x="1602660" y="51375"/>
                  <a:pt x="1829307" y="-1580"/>
                  <a:pt x="1290793" y="24063"/>
                </a:cubicBezTo>
                <a:cubicBezTo>
                  <a:pt x="1278125" y="24666"/>
                  <a:pt x="1266893" y="32611"/>
                  <a:pt x="1254699" y="36095"/>
                </a:cubicBezTo>
                <a:cubicBezTo>
                  <a:pt x="1225268" y="44504"/>
                  <a:pt x="1155835" y="57889"/>
                  <a:pt x="1134383" y="72190"/>
                </a:cubicBezTo>
                <a:lnTo>
                  <a:pt x="1062193" y="120316"/>
                </a:lnTo>
                <a:lnTo>
                  <a:pt x="990004" y="228600"/>
                </a:lnTo>
                <a:cubicBezTo>
                  <a:pt x="981983" y="240632"/>
                  <a:pt x="972408" y="251761"/>
                  <a:pt x="965941" y="264695"/>
                </a:cubicBezTo>
                <a:cubicBezTo>
                  <a:pt x="893226" y="410125"/>
                  <a:pt x="985839" y="229875"/>
                  <a:pt x="917814" y="348916"/>
                </a:cubicBezTo>
                <a:cubicBezTo>
                  <a:pt x="908915" y="364488"/>
                  <a:pt x="902979" y="381662"/>
                  <a:pt x="893751" y="397042"/>
                </a:cubicBezTo>
                <a:cubicBezTo>
                  <a:pt x="878872" y="421841"/>
                  <a:pt x="861667" y="445169"/>
                  <a:pt x="845625" y="469232"/>
                </a:cubicBezTo>
                <a:lnTo>
                  <a:pt x="797499" y="541421"/>
                </a:lnTo>
                <a:lnTo>
                  <a:pt x="749372" y="613611"/>
                </a:lnTo>
                <a:cubicBezTo>
                  <a:pt x="741351" y="625642"/>
                  <a:pt x="735533" y="639480"/>
                  <a:pt x="725309" y="649705"/>
                </a:cubicBezTo>
                <a:cubicBezTo>
                  <a:pt x="705311" y="669704"/>
                  <a:pt x="689324" y="682546"/>
                  <a:pt x="677183" y="709863"/>
                </a:cubicBezTo>
                <a:cubicBezTo>
                  <a:pt x="666881" y="733042"/>
                  <a:pt x="653120" y="782053"/>
                  <a:pt x="653120" y="782053"/>
                </a:cubicBezTo>
                <a:cubicBezTo>
                  <a:pt x="649109" y="810127"/>
                  <a:pt x="654860" y="841484"/>
                  <a:pt x="641088" y="866274"/>
                </a:cubicBezTo>
                <a:cubicBezTo>
                  <a:pt x="626963" y="891699"/>
                  <a:pt x="534728" y="900375"/>
                  <a:pt x="520772" y="902369"/>
                </a:cubicBezTo>
                <a:cubicBezTo>
                  <a:pt x="488763" y="906942"/>
                  <a:pt x="456478" y="909483"/>
                  <a:pt x="424520" y="914400"/>
                </a:cubicBezTo>
                <a:cubicBezTo>
                  <a:pt x="404308" y="917510"/>
                  <a:pt x="384482" y="922774"/>
                  <a:pt x="364362" y="926432"/>
                </a:cubicBezTo>
                <a:cubicBezTo>
                  <a:pt x="340360" y="930796"/>
                  <a:pt x="316235" y="934453"/>
                  <a:pt x="292172" y="938463"/>
                </a:cubicBezTo>
                <a:cubicBezTo>
                  <a:pt x="127122" y="1004482"/>
                  <a:pt x="334532" y="925755"/>
                  <a:pt x="171856" y="974558"/>
                </a:cubicBezTo>
                <a:cubicBezTo>
                  <a:pt x="97055" y="996999"/>
                  <a:pt x="130485" y="991323"/>
                  <a:pt x="75604" y="1022684"/>
                </a:cubicBezTo>
                <a:cubicBezTo>
                  <a:pt x="60032" y="1031583"/>
                  <a:pt x="43520" y="1038727"/>
                  <a:pt x="27478" y="1046748"/>
                </a:cubicBezTo>
                <a:cubicBezTo>
                  <a:pt x="-17343" y="1113976"/>
                  <a:pt x="3353" y="1066167"/>
                  <a:pt x="15446" y="1191126"/>
                </a:cubicBezTo>
                <a:cubicBezTo>
                  <a:pt x="42950" y="1475329"/>
                  <a:pt x="11164" y="1370788"/>
                  <a:pt x="51541" y="1491916"/>
                </a:cubicBezTo>
                <a:cubicBezTo>
                  <a:pt x="75118" y="1633385"/>
                  <a:pt x="51671" y="1504534"/>
                  <a:pt x="75604" y="1612232"/>
                </a:cubicBezTo>
                <a:cubicBezTo>
                  <a:pt x="80040" y="1632195"/>
                  <a:pt x="81168" y="1652990"/>
                  <a:pt x="87635" y="1672390"/>
                </a:cubicBezTo>
                <a:cubicBezTo>
                  <a:pt x="93307" y="1689405"/>
                  <a:pt x="103678" y="1704474"/>
                  <a:pt x="111699" y="1720516"/>
                </a:cubicBezTo>
                <a:cubicBezTo>
                  <a:pt x="136737" y="1820673"/>
                  <a:pt x="106250" y="1721651"/>
                  <a:pt x="147793" y="1804737"/>
                </a:cubicBezTo>
                <a:cubicBezTo>
                  <a:pt x="153465" y="1816081"/>
                  <a:pt x="152215" y="1830686"/>
                  <a:pt x="159825" y="1840832"/>
                </a:cubicBezTo>
                <a:cubicBezTo>
                  <a:pt x="222311" y="1924147"/>
                  <a:pt x="200413" y="1878665"/>
                  <a:pt x="256078" y="1925053"/>
                </a:cubicBezTo>
                <a:cubicBezTo>
                  <a:pt x="369171" y="2019298"/>
                  <a:pt x="181899" y="1887632"/>
                  <a:pt x="364362" y="2009274"/>
                </a:cubicBezTo>
                <a:cubicBezTo>
                  <a:pt x="376393" y="2017295"/>
                  <a:pt x="387030" y="2027967"/>
                  <a:pt x="400456" y="2033337"/>
                </a:cubicBezTo>
                <a:cubicBezTo>
                  <a:pt x="420509" y="2041358"/>
                  <a:pt x="441297" y="2047741"/>
                  <a:pt x="460614" y="2057400"/>
                </a:cubicBezTo>
                <a:cubicBezTo>
                  <a:pt x="548478" y="2101331"/>
                  <a:pt x="429394" y="2075069"/>
                  <a:pt x="592962" y="2129590"/>
                </a:cubicBezTo>
                <a:cubicBezTo>
                  <a:pt x="604993" y="2133600"/>
                  <a:pt x="616862" y="2138137"/>
                  <a:pt x="629056" y="2141621"/>
                </a:cubicBezTo>
                <a:cubicBezTo>
                  <a:pt x="644956" y="2146164"/>
                  <a:pt x="661919" y="2147293"/>
                  <a:pt x="677183" y="2153653"/>
                </a:cubicBezTo>
                <a:cubicBezTo>
                  <a:pt x="710295" y="2167450"/>
                  <a:pt x="739405" y="2190435"/>
                  <a:pt x="773435" y="2201779"/>
                </a:cubicBezTo>
                <a:cubicBezTo>
                  <a:pt x="859979" y="2230628"/>
                  <a:pt x="751903" y="2195627"/>
                  <a:pt x="857656" y="2225842"/>
                </a:cubicBezTo>
                <a:cubicBezTo>
                  <a:pt x="869851" y="2229326"/>
                  <a:pt x="881556" y="2234390"/>
                  <a:pt x="893751" y="2237874"/>
                </a:cubicBezTo>
                <a:cubicBezTo>
                  <a:pt x="940260" y="2251162"/>
                  <a:pt x="962869" y="2254060"/>
                  <a:pt x="1014067" y="2261937"/>
                </a:cubicBezTo>
                <a:cubicBezTo>
                  <a:pt x="1042096" y="2266249"/>
                  <a:pt x="1069968" y="2272479"/>
                  <a:pt x="1098288" y="2273969"/>
                </a:cubicBezTo>
                <a:cubicBezTo>
                  <a:pt x="1222507" y="2280507"/>
                  <a:pt x="1346941" y="2281990"/>
                  <a:pt x="1471267" y="2286000"/>
                </a:cubicBezTo>
                <a:cubicBezTo>
                  <a:pt x="1790503" y="2278400"/>
                  <a:pt x="1863094" y="2289446"/>
                  <a:pt x="2096909" y="2261937"/>
                </a:cubicBezTo>
                <a:cubicBezTo>
                  <a:pt x="2125073" y="2258623"/>
                  <a:pt x="2153322" y="2255467"/>
                  <a:pt x="2181130" y="2249905"/>
                </a:cubicBezTo>
                <a:cubicBezTo>
                  <a:pt x="2324078" y="2221315"/>
                  <a:pt x="2232820" y="2236856"/>
                  <a:pt x="2313478" y="2213811"/>
                </a:cubicBezTo>
                <a:cubicBezTo>
                  <a:pt x="2329378" y="2209268"/>
                  <a:pt x="2345562" y="2205790"/>
                  <a:pt x="2361604" y="2201779"/>
                </a:cubicBezTo>
                <a:lnTo>
                  <a:pt x="2433793" y="2153653"/>
                </a:lnTo>
                <a:cubicBezTo>
                  <a:pt x="2445825" y="2145632"/>
                  <a:pt x="2459663" y="2139815"/>
                  <a:pt x="2469888" y="2129590"/>
                </a:cubicBezTo>
                <a:cubicBezTo>
                  <a:pt x="2489941" y="2109537"/>
                  <a:pt x="2506450" y="2085162"/>
                  <a:pt x="2530046" y="2069432"/>
                </a:cubicBezTo>
                <a:cubicBezTo>
                  <a:pt x="2542078" y="2061411"/>
                  <a:pt x="2555259" y="2054891"/>
                  <a:pt x="2566141" y="2045369"/>
                </a:cubicBezTo>
                <a:cubicBezTo>
                  <a:pt x="2587483" y="2026695"/>
                  <a:pt x="2606246" y="2005264"/>
                  <a:pt x="2626299" y="1985211"/>
                </a:cubicBezTo>
                <a:cubicBezTo>
                  <a:pt x="2638330" y="1973179"/>
                  <a:pt x="2648236" y="1958554"/>
                  <a:pt x="2662393" y="1949116"/>
                </a:cubicBezTo>
                <a:cubicBezTo>
                  <a:pt x="2726803" y="1906176"/>
                  <a:pt x="2688263" y="1935278"/>
                  <a:pt x="2770678" y="1852863"/>
                </a:cubicBezTo>
                <a:lnTo>
                  <a:pt x="2830835" y="1792705"/>
                </a:lnTo>
                <a:cubicBezTo>
                  <a:pt x="2838856" y="1784684"/>
                  <a:pt x="2848607" y="1778080"/>
                  <a:pt x="2854899" y="1768642"/>
                </a:cubicBezTo>
                <a:lnTo>
                  <a:pt x="2878962" y="1732548"/>
                </a:lnTo>
                <a:cubicBezTo>
                  <a:pt x="2909200" y="1641829"/>
                  <a:pt x="2868412" y="1753645"/>
                  <a:pt x="2915056" y="1660358"/>
                </a:cubicBezTo>
                <a:cubicBezTo>
                  <a:pt x="2920728" y="1649014"/>
                  <a:pt x="2922092" y="1635920"/>
                  <a:pt x="2927088" y="1624263"/>
                </a:cubicBezTo>
                <a:cubicBezTo>
                  <a:pt x="2980198" y="1500341"/>
                  <a:pt x="2920443" y="1668260"/>
                  <a:pt x="2975214" y="1503948"/>
                </a:cubicBezTo>
                <a:lnTo>
                  <a:pt x="2987246" y="1467853"/>
                </a:lnTo>
                <a:lnTo>
                  <a:pt x="2999278" y="1431758"/>
                </a:lnTo>
                <a:cubicBezTo>
                  <a:pt x="2995267" y="1399674"/>
                  <a:pt x="2994021" y="1367121"/>
                  <a:pt x="2987246" y="1335505"/>
                </a:cubicBezTo>
                <a:cubicBezTo>
                  <a:pt x="2981067" y="1306671"/>
                  <a:pt x="2957870" y="1243315"/>
                  <a:pt x="2939120" y="1215190"/>
                </a:cubicBezTo>
                <a:cubicBezTo>
                  <a:pt x="2932828" y="1205751"/>
                  <a:pt x="2923077" y="1199147"/>
                  <a:pt x="2915056" y="1191126"/>
                </a:cubicBezTo>
                <a:cubicBezTo>
                  <a:pt x="2893913" y="1127694"/>
                  <a:pt x="2917000" y="1179021"/>
                  <a:pt x="2866930" y="1118937"/>
                </a:cubicBezTo>
                <a:cubicBezTo>
                  <a:pt x="2827182" y="1071239"/>
                  <a:pt x="2853003" y="1069547"/>
                  <a:pt x="2782709" y="1022684"/>
                </a:cubicBezTo>
                <a:cubicBezTo>
                  <a:pt x="2758646" y="1006642"/>
                  <a:pt x="2730970" y="995007"/>
                  <a:pt x="2710520" y="974558"/>
                </a:cubicBezTo>
                <a:cubicBezTo>
                  <a:pt x="2702499" y="966537"/>
                  <a:pt x="2696183" y="956331"/>
                  <a:pt x="2686456" y="950495"/>
                </a:cubicBezTo>
                <a:cubicBezTo>
                  <a:pt x="2675581" y="943970"/>
                  <a:pt x="2661705" y="944135"/>
                  <a:pt x="2650362" y="938463"/>
                </a:cubicBezTo>
                <a:cubicBezTo>
                  <a:pt x="2630798" y="928681"/>
                  <a:pt x="2579773" y="887847"/>
                  <a:pt x="2566141" y="878305"/>
                </a:cubicBezTo>
                <a:cubicBezTo>
                  <a:pt x="2542448" y="861720"/>
                  <a:pt x="2493951" y="830179"/>
                  <a:pt x="2493951" y="830179"/>
                </a:cubicBezTo>
                <a:cubicBezTo>
                  <a:pt x="2468680" y="792272"/>
                  <a:pt x="2469351" y="800136"/>
                  <a:pt x="2457856" y="757990"/>
                </a:cubicBezTo>
                <a:cubicBezTo>
                  <a:pt x="2449154" y="726084"/>
                  <a:pt x="2433793" y="661737"/>
                  <a:pt x="2433793" y="661737"/>
                </a:cubicBezTo>
                <a:cubicBezTo>
                  <a:pt x="2437804" y="613611"/>
                  <a:pt x="2439442" y="565228"/>
                  <a:pt x="2445825" y="517358"/>
                </a:cubicBezTo>
                <a:cubicBezTo>
                  <a:pt x="2447501" y="504787"/>
                  <a:pt x="2459257" y="493868"/>
                  <a:pt x="2457856" y="481263"/>
                </a:cubicBezTo>
                <a:cubicBezTo>
                  <a:pt x="2455055" y="456054"/>
                  <a:pt x="2441814" y="433137"/>
                  <a:pt x="2433793" y="409074"/>
                </a:cubicBezTo>
                <a:cubicBezTo>
                  <a:pt x="2429783" y="397042"/>
                  <a:pt x="2428797" y="383531"/>
                  <a:pt x="2421762" y="372979"/>
                </a:cubicBezTo>
                <a:cubicBezTo>
                  <a:pt x="2413741" y="360947"/>
                  <a:pt x="2404166" y="349818"/>
                  <a:pt x="2397699" y="336884"/>
                </a:cubicBezTo>
                <a:cubicBezTo>
                  <a:pt x="2392027" y="325541"/>
                  <a:pt x="2393276" y="310936"/>
                  <a:pt x="2385667" y="300790"/>
                </a:cubicBezTo>
                <a:cubicBezTo>
                  <a:pt x="2313257" y="204244"/>
                  <a:pt x="2350139" y="269703"/>
                  <a:pt x="2289414" y="216569"/>
                </a:cubicBezTo>
                <a:cubicBezTo>
                  <a:pt x="2268072" y="197895"/>
                  <a:pt x="2256159" y="165379"/>
                  <a:pt x="2229256" y="156411"/>
                </a:cubicBezTo>
                <a:lnTo>
                  <a:pt x="2120972" y="120316"/>
                </a:lnTo>
                <a:cubicBezTo>
                  <a:pt x="2108941" y="116305"/>
                  <a:pt x="2097314" y="110771"/>
                  <a:pt x="2084878" y="108284"/>
                </a:cubicBezTo>
                <a:cubicBezTo>
                  <a:pt x="2064825" y="104274"/>
                  <a:pt x="2044646" y="100851"/>
                  <a:pt x="2024720" y="96253"/>
                </a:cubicBezTo>
                <a:cubicBezTo>
                  <a:pt x="1992495" y="88817"/>
                  <a:pt x="1960551" y="80211"/>
                  <a:pt x="1928467" y="72190"/>
                </a:cubicBezTo>
                <a:cubicBezTo>
                  <a:pt x="1912425" y="68179"/>
                  <a:pt x="1896556" y="63401"/>
                  <a:pt x="1880341" y="60158"/>
                </a:cubicBezTo>
                <a:cubicBezTo>
                  <a:pt x="1860288" y="56147"/>
                  <a:pt x="1840109" y="52724"/>
                  <a:pt x="1820183" y="48126"/>
                </a:cubicBezTo>
                <a:cubicBezTo>
                  <a:pt x="1787958" y="40689"/>
                  <a:pt x="1756746" y="28165"/>
                  <a:pt x="1723930" y="24063"/>
                </a:cubicBezTo>
                <a:lnTo>
                  <a:pt x="1627678" y="12032"/>
                </a:lnTo>
              </a:path>
            </a:pathLst>
          </a:cu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GB" altLang="zh-CN" dirty="0" smtClean="0"/>
              <a:t>model checking</a:t>
            </a:r>
            <a:r>
              <a:rPr lang="en-US" altLang="zh-CN" dirty="0" smtClean="0"/>
              <a:t>?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0889" y="1912676"/>
            <a:ext cx="8229600" cy="2246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What</a:t>
            </a:r>
            <a:r>
              <a:rPr lang="en-US" sz="24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2400" dirty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if you missed a possible </a:t>
            </a: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attack?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Did </a:t>
            </a:r>
            <a:r>
              <a:rPr lang="en-US" sz="2400" dirty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you implement the attacks </a:t>
            </a: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correctly?</a:t>
            </a:r>
          </a:p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Did </a:t>
            </a:r>
            <a:r>
              <a:rPr lang="en-US" sz="2400" dirty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you correctly understand the possible attack results?</a:t>
            </a:r>
          </a:p>
          <a:p>
            <a:pPr marL="355600" lvl="1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endParaRPr lang="en-US" sz="2400" dirty="0">
              <a:solidFill>
                <a:srgbClr val="323D43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92316" y="530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71600" y="4678031"/>
            <a:ext cx="5638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latin typeface="Georgia" charset="0"/>
                <a:ea typeface="Georgia" charset="0"/>
                <a:cs typeface="Georgia" charset="0"/>
              </a:rPr>
              <a:t>Consequence:  buggy (insecure) systems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7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761172"/>
            <a:ext cx="8521700" cy="1107996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Variants of </a:t>
            </a:r>
            <a:r>
              <a:rPr lang="en-US" sz="2400" dirty="0" err="1" smtClean="0">
                <a:latin typeface="Georgia" charset="0"/>
                <a:ea typeface="Georgia" charset="0"/>
                <a:cs typeface="Georgia" charset="0"/>
              </a:rPr>
              <a:t>Kripke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 structures also appear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Transitions sometimes labeled with events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States sometimes not labeled with atomic props</a:t>
            </a:r>
          </a:p>
        </p:txBody>
      </p:sp>
    </p:spTree>
    <p:extLst>
      <p:ext uri="{BB962C8B-B14F-4D97-AF65-F5344CB8AC3E}">
        <p14:creationId xmlns:p14="http://schemas.microsoft.com/office/powerpoint/2010/main" val="306847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</a:t>
            </a:r>
            <a:r>
              <a:rPr spc="-5" dirty="0"/>
              <a:t>o</a:t>
            </a:r>
            <a:r>
              <a:rPr dirty="0"/>
              <a:t>day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5932"/>
            <a:ext cx="7766050" cy="287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Why </a:t>
            </a:r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model checking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355600" indent="-342900"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What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is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lang="en-GB" altLang="zh-CN" sz="24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model checking</a:t>
            </a:r>
            <a:endParaRPr lang="en-GB" sz="2400" dirty="0" smtClean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12700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     - </a:t>
            </a:r>
            <a:r>
              <a:rPr lang="en-GB" sz="2400" dirty="0" err="1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Kripke</a:t>
            </a: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structure</a:t>
            </a:r>
          </a:p>
          <a:p>
            <a:pPr marL="12700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GB" sz="2400" dirty="0" smtClean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     - Temporal logic</a:t>
            </a:r>
            <a:endParaRPr sz="24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Model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checking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on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verifying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security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protocols</a:t>
            </a:r>
            <a:endParaRPr lang="en-US" sz="2400" dirty="0" smtClean="0">
              <a:solidFill>
                <a:srgbClr val="323D43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15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and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Model checking detects (automatically) if given finite-state system satisfies TL formulas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How can this be used to check system security?</a:t>
            </a:r>
          </a:p>
        </p:txBody>
      </p:sp>
    </p:spTree>
    <p:extLst>
      <p:ext uri="{BB962C8B-B14F-4D97-AF65-F5344CB8AC3E}">
        <p14:creationId xmlns:p14="http://schemas.microsoft.com/office/powerpoint/2010/main" val="158905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Checking and Security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Model checking detects (automatically) if given finite-state system satisfies TL formulas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How can this be used to check system security?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Formulate desired security properties in TL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Model system and possible intruders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Check if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system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satisfies formulas!</a:t>
            </a:r>
          </a:p>
          <a:p>
            <a:pPr lvl="2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If so: secure 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pPr lvl="2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If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not:  counterexample represents possible attack</a:t>
            </a:r>
          </a:p>
        </p:txBody>
      </p:sp>
    </p:spTree>
    <p:extLst>
      <p:ext uri="{BB962C8B-B14F-4D97-AF65-F5344CB8AC3E}">
        <p14:creationId xmlns:p14="http://schemas.microsoft.com/office/powerpoint/2010/main" val="20135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400" y="12954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System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Intruders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914400" y="22860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Model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extraction</a:t>
            </a:r>
          </a:p>
          <a:p>
            <a:pPr algn="ctr"/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Kripke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Structure)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4953000" y="12954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Security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properties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2286000"/>
            <a:ext cx="2819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Formulation</a:t>
            </a:r>
          </a:p>
          <a:p>
            <a:pPr algn="ctr"/>
            <a:r>
              <a:rPr lang="en-US" altLang="zh-CN" sz="2400" dirty="0" smtClean="0"/>
              <a:t>(Temporal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Logic)</a:t>
            </a:r>
            <a:endParaRPr lang="en-GB" sz="2400" dirty="0"/>
          </a:p>
        </p:txBody>
      </p:sp>
      <p:sp>
        <p:nvSpPr>
          <p:cNvPr id="11" name="Triangle 10"/>
          <p:cNvSpPr/>
          <p:nvPr/>
        </p:nvSpPr>
        <p:spPr>
          <a:xfrm rot="10800000">
            <a:off x="1524000" y="3428999"/>
            <a:ext cx="556260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35052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mtClean="0">
                <a:solidFill>
                  <a:schemeClr val="bg1"/>
                </a:solidFill>
              </a:rPr>
              <a:t>Verification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90600" y="4800599"/>
            <a:ext cx="2438400" cy="762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Hold</a:t>
            </a:r>
            <a:endParaRPr lang="en-GB" sz="2400" dirty="0"/>
          </a:p>
        </p:txBody>
      </p:sp>
      <p:sp>
        <p:nvSpPr>
          <p:cNvPr id="14" name="Oval 13"/>
          <p:cNvSpPr/>
          <p:nvPr/>
        </p:nvSpPr>
        <p:spPr>
          <a:xfrm>
            <a:off x="4800600" y="4800599"/>
            <a:ext cx="2438400" cy="762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Counter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Examples</a:t>
            </a:r>
            <a:endParaRPr lang="en-GB" sz="2400" dirty="0"/>
          </a:p>
        </p:txBody>
      </p: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2324100" y="1905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6362700" y="1905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</p:cNvCxnSpPr>
          <p:nvPr/>
        </p:nvCxnSpPr>
        <p:spPr>
          <a:xfrm>
            <a:off x="2324100" y="2971800"/>
            <a:ext cx="95250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</p:cNvCxnSpPr>
          <p:nvPr/>
        </p:nvCxnSpPr>
        <p:spPr>
          <a:xfrm flipH="1">
            <a:off x="5638800" y="2971800"/>
            <a:ext cx="723900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 flipH="1">
            <a:off x="2209800" y="4104621"/>
            <a:ext cx="1219200" cy="69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34001" y="3990321"/>
            <a:ext cx="666749" cy="810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98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1077218"/>
          </a:xfrm>
        </p:spPr>
        <p:txBody>
          <a:bodyPr/>
          <a:lstStyle/>
          <a:p>
            <a:r>
              <a:rPr lang="en-US" altLang="zh-CN" dirty="0" smtClean="0"/>
              <a:t>Applications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cyber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security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problems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2362200"/>
            <a:ext cx="8521700" cy="4801314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Verification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crypto-protocols</a:t>
            </a:r>
          </a:p>
          <a:p>
            <a:r>
              <a:rPr lang="en-US" altLang="zh-CN" sz="2400" dirty="0">
                <a:latin typeface="Georgia" charset="0"/>
                <a:ea typeface="Georgia" charset="0"/>
                <a:cs typeface="Georgia" charset="0"/>
                <a:hlinkClick r:id="rId3"/>
              </a:rPr>
              <a:t>https://www.cl.cam.ac.uk/~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  <a:hlinkClick r:id="rId3"/>
              </a:rPr>
              <a:t>lp15/papers/Auth/jcs.pdf</a:t>
            </a:r>
            <a:endParaRPr lang="en-US" altLang="zh-CN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Verification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access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control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policies</a:t>
            </a:r>
          </a:p>
          <a:p>
            <a:r>
              <a:rPr lang="en-US" altLang="zh-CN" sz="2400" dirty="0">
                <a:latin typeface="Georgia" charset="0"/>
                <a:ea typeface="Georgia" charset="0"/>
                <a:cs typeface="Georgia" charset="0"/>
                <a:hlinkClick r:id="rId4"/>
              </a:rPr>
              <a:t>http://www.cs.bham.ac.uk/~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  <a:hlinkClick r:id="rId4"/>
              </a:rPr>
              <a:t>mdr/research/papers/pdf/04-acl-full.pdf</a:t>
            </a:r>
            <a:endParaRPr lang="en-US" altLang="zh-CN" sz="2400" dirty="0" smtClean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Verification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of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information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flow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in</a:t>
            </a:r>
            <a:r>
              <a:rPr lang="zh-CN" altLang="en-US" sz="2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systems</a:t>
            </a:r>
          </a:p>
          <a:p>
            <a:r>
              <a:rPr lang="en-US" sz="2400" dirty="0">
                <a:latin typeface="Georgia" charset="0"/>
                <a:ea typeface="Georgia" charset="0"/>
                <a:cs typeface="Georgia" charset="0"/>
                <a:hlinkClick r:id="rId5"/>
              </a:rPr>
              <a:t>http://www.mpi-sws.org/~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  <a:hlinkClick r:id="rId5"/>
              </a:rPr>
              <a:t>rayna/publications/vmcai12.pdf</a:t>
            </a:r>
            <a:endParaRPr lang="en-US" sz="2400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US" sz="2400" dirty="0">
              <a:latin typeface="Georgia" charset="0"/>
              <a:ea typeface="Georgia" charset="0"/>
              <a:cs typeface="Georgia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>
                <a:latin typeface="Georgia" charset="0"/>
                <a:ea typeface="Georgia" charset="0"/>
                <a:cs typeface="Georgia" charset="0"/>
              </a:rPr>
              <a:t>V</a:t>
            </a:r>
            <a:r>
              <a:rPr lang="en-GB" sz="2400" dirty="0" err="1">
                <a:latin typeface="Georgia" charset="0"/>
                <a:ea typeface="Georgia" charset="0"/>
                <a:cs typeface="Georgia" charset="0"/>
              </a:rPr>
              <a:t>erification</a:t>
            </a:r>
            <a:r>
              <a:rPr lang="en-GB" sz="2400" dirty="0">
                <a:latin typeface="Georgia" charset="0"/>
                <a:ea typeface="Georgia" charset="0"/>
                <a:cs typeface="Georgia" charset="0"/>
              </a:rPr>
              <a:t> of </a:t>
            </a:r>
            <a:r>
              <a:rPr lang="en-GB" sz="2400" dirty="0" smtClean="0">
                <a:latin typeface="Georgia" charset="0"/>
                <a:ea typeface="Georgia" charset="0"/>
                <a:cs typeface="Georgia" charset="0"/>
              </a:rPr>
              <a:t>software </a:t>
            </a:r>
            <a:r>
              <a:rPr lang="en-US" altLang="zh-CN" sz="2400" dirty="0" smtClean="0">
                <a:latin typeface="Georgia" charset="0"/>
                <a:ea typeface="Georgia" charset="0"/>
                <a:cs typeface="Georgia" charset="0"/>
              </a:rPr>
              <a:t>design to find </a:t>
            </a:r>
            <a:r>
              <a:rPr lang="en-GB" sz="2400" dirty="0" smtClean="0">
                <a:latin typeface="Georgia" charset="0"/>
                <a:ea typeface="Georgia" charset="0"/>
                <a:cs typeface="Georgia" charset="0"/>
              </a:rPr>
              <a:t>vulnerabilities</a:t>
            </a:r>
            <a:endParaRPr lang="en-GB" sz="2400" dirty="0" smtClean="0">
              <a:latin typeface="Georgia" charset="0"/>
              <a:ea typeface="Georgia" charset="0"/>
              <a:cs typeface="Georgia" charset="0"/>
            </a:endParaRPr>
          </a:p>
          <a:p>
            <a:r>
              <a:rPr lang="en-GB" sz="2400" dirty="0">
                <a:latin typeface="Georgia" charset="0"/>
                <a:ea typeface="Georgia" charset="0"/>
                <a:cs typeface="Georgia" charset="0"/>
                <a:hlinkClick r:id="rId6"/>
              </a:rPr>
              <a:t>http://</a:t>
            </a:r>
            <a:r>
              <a:rPr lang="en-GB" sz="2400" dirty="0" smtClean="0">
                <a:latin typeface="Georgia" charset="0"/>
                <a:ea typeface="Georgia" charset="0"/>
                <a:cs typeface="Georgia" charset="0"/>
                <a:hlinkClick r:id="rId6"/>
              </a:rPr>
              <a:t>dl.acm.org/citation.cfm?id=1321691</a:t>
            </a:r>
            <a:endParaRPr lang="en-GB" sz="2400" dirty="0" smtClean="0">
              <a:latin typeface="Georgia" charset="0"/>
              <a:ea typeface="Georgia" charset="0"/>
              <a:cs typeface="Georgia" charset="0"/>
            </a:endParaRPr>
          </a:p>
          <a:p>
            <a:endParaRPr lang="en-GB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Needham-Schroeder Protocol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Use:  establish authenticated connection between A (initiator) and B (responder)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Assumptions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Perfect public-key cryptographic infrastructure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Perfect “nonce” (random-number) generation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Attackers can: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Forge addresses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Intercept messages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Generate spurious messages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Attackers can not: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Decode messages for which they do not have keys</a:t>
            </a:r>
          </a:p>
          <a:p>
            <a:pPr lvl="1"/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- Modify encrypted data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90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Protocol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190750"/>
            <a:ext cx="6353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216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Protocol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2190750"/>
            <a:ext cx="6353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5400" y="502920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Can anyone see the problem of this protocol?</a:t>
            </a:r>
            <a:endParaRPr lang="en-US" sz="2800" dirty="0">
              <a:solidFill>
                <a:srgbClr val="FF00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 Protocol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14600"/>
            <a:ext cx="8521700" cy="1477328"/>
          </a:xfrm>
        </p:spPr>
        <p:txBody>
          <a:bodyPr/>
          <a:lstStyle/>
          <a:p>
            <a:r>
              <a:rPr lang="en-GB" sz="2400" dirty="0" smtClean="0"/>
              <a:t>We verify the protocol using </a:t>
            </a:r>
            <a:r>
              <a:rPr lang="en-GB" sz="2400" dirty="0" err="1" smtClean="0"/>
              <a:t>ProVerif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proverif.rocq.inria.fr/index.php</a:t>
            </a:r>
            <a:endParaRPr lang="en-GB" sz="2400" dirty="0" smtClean="0"/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533400" y="60198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err="1" smtClean="0">
                <a:latin typeface="Arial" charset="0"/>
              </a:rPr>
              <a:t>ProVerif</a:t>
            </a:r>
            <a:r>
              <a:rPr lang="en-US" dirty="0" smtClean="0">
                <a:latin typeface="Arial" charset="0"/>
              </a:rPr>
              <a:t> is a tool </a:t>
            </a:r>
            <a:r>
              <a:rPr lang="en-US" dirty="0">
                <a:latin typeface="Arial" charset="0"/>
              </a:rPr>
              <a:t>for automated analysis of security protocols </a:t>
            </a:r>
            <a:r>
              <a:rPr lang="en-US" dirty="0" smtClean="0">
                <a:latin typeface="Arial" charset="0"/>
              </a:rPr>
              <a:t>developed </a:t>
            </a:r>
            <a:r>
              <a:rPr lang="en-US" dirty="0">
                <a:latin typeface="Arial" charset="0"/>
              </a:rPr>
              <a:t>by Bruno Blanchet (ENS, Paris) </a:t>
            </a:r>
            <a:endParaRPr lang="en-US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GB" altLang="zh-CN" dirty="0" smtClean="0"/>
              <a:t>model checking</a:t>
            </a:r>
            <a:r>
              <a:rPr lang="en-US" altLang="zh-CN" dirty="0" smtClean="0"/>
              <a:t>?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92316" y="530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826" y="1752600"/>
            <a:ext cx="8229600" cy="1620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  <a:defRPr sz="2400" b="0" i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55600" lvl="1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  <a:defRPr sz="240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defRPr>
            </a:lvl2pPr>
          </a:lstStyle>
          <a:p>
            <a:r>
              <a:rPr lang="en-US" dirty="0"/>
              <a:t>The General Correctness Problem</a:t>
            </a:r>
          </a:p>
          <a:p>
            <a:pPr marL="12700" lvl="1" indent="0">
              <a:buNone/>
            </a:pPr>
            <a:r>
              <a:rPr lang="en-US" dirty="0" smtClean="0"/>
              <a:t>- Given </a:t>
            </a:r>
            <a:r>
              <a:rPr lang="en-US" dirty="0"/>
              <a:t>system, specification</a:t>
            </a:r>
          </a:p>
          <a:p>
            <a:pPr marL="12700" lvl="1" indent="0">
              <a:buNone/>
            </a:pPr>
            <a:r>
              <a:rPr lang="en-US" dirty="0" smtClean="0"/>
              <a:t>- Does </a:t>
            </a:r>
            <a:r>
              <a:rPr lang="en-US" dirty="0"/>
              <a:t>the system meet the specification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076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521700" cy="543560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smtClean="0"/>
              <a:t>Man-In-Middle</a:t>
            </a:r>
            <a:r>
              <a:rPr lang="en-US" dirty="0" smtClean="0"/>
              <a:t> </a:t>
            </a:r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13" y="5740813"/>
            <a:ext cx="8229600" cy="131562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initiates session with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B</a:t>
            </a:r>
          </a:p>
          <a:p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B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thinks it </a:t>
            </a:r>
            <a:r>
              <a:rPr lang="en-US" sz="2400" dirty="0" smtClean="0">
                <a:latin typeface="Georgia" charset="0"/>
                <a:ea typeface="Georgia" charset="0"/>
                <a:cs typeface="Georgia" charset="0"/>
              </a:rPr>
              <a:t>successfully established connection with A</a:t>
            </a:r>
            <a:endParaRPr lang="en-US" sz="2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5200" y="19050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438400"/>
            <a:ext cx="1524000" cy="41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Generate </a:t>
            </a:r>
            <a:r>
              <a:rPr lang="en-US" sz="2000" i="1" dirty="0" smtClean="0">
                <a:solidFill>
                  <a:schemeClr val="tx1"/>
                </a:solidFill>
              </a:rPr>
              <a:t>N</a:t>
            </a:r>
            <a:r>
              <a:rPr lang="en-US" sz="2000" i="1" baseline="-25000" dirty="0" smtClean="0">
                <a:solidFill>
                  <a:schemeClr val="tx1"/>
                </a:solidFill>
              </a:rPr>
              <a:t>A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9" idx="0"/>
          </p:cNvCxnSpPr>
          <p:nvPr/>
        </p:nvCxnSpPr>
        <p:spPr>
          <a:xfrm>
            <a:off x="1371600" y="2209800"/>
            <a:ext cx="0" cy="2286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9" idx="2"/>
            <a:endCxn id="12" idx="0"/>
          </p:cNvCxnSpPr>
          <p:nvPr/>
        </p:nvCxnSpPr>
        <p:spPr>
          <a:xfrm>
            <a:off x="1371600" y="2849563"/>
            <a:ext cx="0" cy="21594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5008976"/>
            <a:ext cx="914400" cy="172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010400" y="3429000"/>
            <a:ext cx="1524000" cy="411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Generate </a:t>
            </a:r>
            <a:r>
              <a:rPr lang="en-US" sz="2000" i="1" dirty="0" smtClean="0">
                <a:solidFill>
                  <a:schemeClr val="tx1"/>
                </a:solidFill>
              </a:rPr>
              <a:t>N</a:t>
            </a:r>
            <a:r>
              <a:rPr lang="en-US" sz="2000" i="1" baseline="-25000" dirty="0">
                <a:solidFill>
                  <a:schemeClr val="tx1"/>
                </a:solidFill>
              </a:rPr>
              <a:t>B</a:t>
            </a:r>
            <a:endParaRPr lang="en-US" sz="2000" i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8" idx="2"/>
            <a:endCxn id="13" idx="0"/>
          </p:cNvCxnSpPr>
          <p:nvPr/>
        </p:nvCxnSpPr>
        <p:spPr>
          <a:xfrm>
            <a:off x="7772400" y="2209800"/>
            <a:ext cx="0" cy="1219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71600" y="3091377"/>
            <a:ext cx="3200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315200" y="5008976"/>
            <a:ext cx="914400" cy="172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3" idx="2"/>
            <a:endCxn id="16" idx="0"/>
          </p:cNvCxnSpPr>
          <p:nvPr/>
        </p:nvCxnSpPr>
        <p:spPr>
          <a:xfrm>
            <a:off x="7772400" y="3840163"/>
            <a:ext cx="0" cy="116881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4038600"/>
            <a:ext cx="3200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371600" y="4667310"/>
            <a:ext cx="3200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86000" y="2667000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000" i="1" dirty="0" smtClean="0">
                <a:ea typeface="Cambria Math" panose="02040503050406030204" pitchFamily="18" charset="0"/>
              </a:rPr>
              <a:t>N</a:t>
            </a:r>
            <a:r>
              <a:rPr lang="en-US" sz="2000" i="1" baseline="-25000" dirty="0" smtClean="0">
                <a:ea typeface="Cambria Math" panose="02040503050406030204" pitchFamily="18" charset="0"/>
              </a:rPr>
              <a:t>A, </a:t>
            </a:r>
            <a:r>
              <a:rPr lang="en-US" sz="2000" i="1" dirty="0" smtClean="0">
                <a:ea typeface="Cambria Math" panose="02040503050406030204" pitchFamily="18" charset="0"/>
              </a:rPr>
              <a:t>A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en-US" sz="2000" dirty="0" smtClean="0">
                <a:ea typeface="Cambria Math" panose="02040503050406030204" pitchFamily="18" charset="0"/>
              </a:rPr>
              <a:t>K</a:t>
            </a:r>
            <a:r>
              <a:rPr lang="en-US" sz="2000" baseline="-25000" dirty="0" smtClean="0">
                <a:ea typeface="Cambria Math" panose="02040503050406030204" pitchFamily="18" charset="0"/>
              </a:rPr>
              <a:t>I</a:t>
            </a:r>
            <a:endParaRPr lang="en-US" sz="20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105401" y="363849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sz="2000" i="1" dirty="0" smtClean="0">
                <a:ea typeface="Cambria Math" panose="02040503050406030204" pitchFamily="18" charset="0"/>
              </a:rPr>
              <a:t>N</a:t>
            </a:r>
            <a:r>
              <a:rPr lang="en-US" sz="2000" i="1" baseline="-25000" dirty="0" smtClean="0">
                <a:ea typeface="Cambria Math" panose="02040503050406030204" pitchFamily="18" charset="0"/>
              </a:rPr>
              <a:t>A</a:t>
            </a:r>
            <a:r>
              <a:rPr lang="en-US" sz="2000" i="1" dirty="0" smtClean="0">
                <a:ea typeface="Cambria Math" panose="02040503050406030204" pitchFamily="18" charset="0"/>
              </a:rPr>
              <a:t>,</a:t>
            </a:r>
            <a:r>
              <a:rPr lang="en-US" sz="2000" i="1" dirty="0"/>
              <a:t> 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}K</a:t>
            </a:r>
            <a:r>
              <a:rPr lang="en-US" sz="2000" baseline="-25000" dirty="0" smtClean="0">
                <a:ea typeface="Cambria Math" panose="02040503050406030204" pitchFamily="18" charset="0"/>
              </a:rPr>
              <a:t>A</a:t>
            </a:r>
            <a:endParaRPr lang="en-US" sz="20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42480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sz="2000" i="1" dirty="0" smtClean="0"/>
              <a:t>N</a:t>
            </a:r>
            <a:r>
              <a:rPr lang="en-US" sz="2000" i="1" baseline="-25000" dirty="0" smtClean="0"/>
              <a:t>B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}K</a:t>
            </a:r>
            <a:r>
              <a:rPr lang="en-US" sz="2000" baseline="-25000" dirty="0" smtClean="0">
                <a:ea typeface="Cambria Math" panose="02040503050406030204" pitchFamily="18" charset="0"/>
              </a:rPr>
              <a:t>I</a:t>
            </a:r>
            <a:endParaRPr lang="en-US" sz="2000" baseline="-25000" dirty="0"/>
          </a:p>
        </p:txBody>
      </p:sp>
      <p:sp>
        <p:nvSpPr>
          <p:cNvPr id="23" name="Rectangle 22"/>
          <p:cNvSpPr/>
          <p:nvPr/>
        </p:nvSpPr>
        <p:spPr>
          <a:xfrm>
            <a:off x="4114800" y="1905000"/>
            <a:ext cx="9144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3" idx="2"/>
            <a:endCxn id="27" idx="0"/>
          </p:cNvCxnSpPr>
          <p:nvPr/>
        </p:nvCxnSpPr>
        <p:spPr>
          <a:xfrm>
            <a:off x="4572000" y="2209800"/>
            <a:ext cx="0" cy="279917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14800" y="5008976"/>
            <a:ext cx="914400" cy="1726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572000" y="3243777"/>
            <a:ext cx="32004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86400" y="2819400"/>
            <a:ext cx="175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sz="2000" i="1" dirty="0">
                <a:solidFill>
                  <a:srgbClr val="FF0000"/>
                </a:solidFill>
                <a:ea typeface="Cambria Math" panose="02040503050406030204" pitchFamily="18" charset="0"/>
              </a:rPr>
              <a:t>N</a:t>
            </a:r>
            <a:r>
              <a:rPr lang="en-US" sz="2000" i="1" baseline="-25000" dirty="0">
                <a:solidFill>
                  <a:srgbClr val="FF0000"/>
                </a:solidFill>
                <a:ea typeface="Cambria Math" panose="02040503050406030204" pitchFamily="18" charset="0"/>
              </a:rPr>
              <a:t>A </a:t>
            </a:r>
            <a:r>
              <a:rPr lang="en-US" sz="2000" i="1" baseline="-250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, </a:t>
            </a:r>
            <a:r>
              <a:rPr lang="en-US" sz="20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A}K</a:t>
            </a:r>
            <a:r>
              <a:rPr lang="en-US" sz="2000" baseline="-250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B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371600" y="4191000"/>
            <a:ext cx="32004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28800" y="3790890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sz="2000" i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N</a:t>
            </a:r>
            <a:r>
              <a:rPr lang="en-US" sz="2000" i="1" baseline="-250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A</a:t>
            </a:r>
            <a:r>
              <a:rPr lang="en-US" sz="2000" i="1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,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}K</a:t>
            </a:r>
            <a:r>
              <a:rPr lang="en-US" sz="2000" baseline="-250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A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0" y="4819710"/>
            <a:ext cx="3200400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29200" y="44004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{</a:t>
            </a:r>
            <a:r>
              <a:rPr lang="en-US" sz="2000" i="1" dirty="0" smtClean="0">
                <a:solidFill>
                  <a:srgbClr val="FF0000"/>
                </a:solidFill>
              </a:rPr>
              <a:t>N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}K</a:t>
            </a:r>
            <a:r>
              <a:rPr lang="en-US" sz="2000" baseline="-25000" dirty="0" smtClean="0">
                <a:solidFill>
                  <a:srgbClr val="FF0000"/>
                </a:solidFill>
                <a:ea typeface="Cambria Math" panose="02040503050406030204" pitchFamily="18" charset="0"/>
              </a:rPr>
              <a:t>B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22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1077218"/>
          </a:xfrm>
        </p:spPr>
        <p:txBody>
          <a:bodyPr/>
          <a:lstStyle/>
          <a:p>
            <a:r>
              <a:rPr lang="en-US" dirty="0"/>
              <a:t>Needham-Schroeder </a:t>
            </a:r>
            <a:r>
              <a:rPr lang="en-US" dirty="0" smtClean="0"/>
              <a:t>Protocol with </a:t>
            </a:r>
            <a:r>
              <a:rPr lang="en-US" dirty="0"/>
              <a:t>Lowe’s fix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395538"/>
            <a:ext cx="5762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6172200" y="3124200"/>
            <a:ext cx="457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1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965999"/>
            <a:ext cx="8521700" cy="1077218"/>
          </a:xfrm>
        </p:spPr>
        <p:txBody>
          <a:bodyPr/>
          <a:lstStyle/>
          <a:p>
            <a:r>
              <a:rPr lang="en-US" dirty="0"/>
              <a:t>Needham-Schroeder </a:t>
            </a:r>
            <a:r>
              <a:rPr lang="en-US" dirty="0" smtClean="0"/>
              <a:t>Protocol </a:t>
            </a:r>
            <a:r>
              <a:rPr lang="en-US" dirty="0"/>
              <a:t>with Lowe’s fix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514600"/>
            <a:ext cx="8521700" cy="1477328"/>
          </a:xfrm>
        </p:spPr>
        <p:txBody>
          <a:bodyPr/>
          <a:lstStyle/>
          <a:p>
            <a:r>
              <a:rPr lang="en-GB" sz="2400" dirty="0" smtClean="0"/>
              <a:t>We verify the protocol using </a:t>
            </a:r>
            <a:r>
              <a:rPr lang="en-GB" sz="2400" dirty="0" err="1" smtClean="0"/>
              <a:t>ProVerif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http://</a:t>
            </a:r>
            <a:r>
              <a:rPr lang="en-GB" sz="2400" dirty="0" smtClean="0">
                <a:hlinkClick r:id="rId2"/>
              </a:rPr>
              <a:t>proverif.rocq.inria.fr/index.php</a:t>
            </a:r>
            <a:endParaRPr lang="en-GB" sz="2400" dirty="0" smtClean="0"/>
          </a:p>
          <a:p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0017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11150" y="1749590"/>
            <a:ext cx="8218805" cy="320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94945" indent="-342900">
              <a:lnSpc>
                <a:spcPct val="99000"/>
              </a:lnSpc>
              <a:buFontTx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Model</a:t>
            </a:r>
            <a:r>
              <a:rPr lang="zh-CN" altLang="en-US" sz="24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checking</a:t>
            </a:r>
            <a:r>
              <a:rPr lang="zh-CN" altLang="en-US" sz="24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is</a:t>
            </a:r>
            <a:r>
              <a:rPr lang="zh-CN" altLang="en-US" sz="2400" dirty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an automatic verification technique for finite state concurrent systems </a:t>
            </a:r>
          </a:p>
          <a:p>
            <a:pPr marL="355600" marR="194945" indent="-342900">
              <a:lnSpc>
                <a:spcPct val="99000"/>
              </a:lnSpc>
              <a:buChar char="•"/>
              <a:tabLst>
                <a:tab pos="354965" algn="l"/>
                <a:tab pos="355600" algn="l"/>
              </a:tabLst>
            </a:pPr>
            <a:endParaRPr sz="2400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342900" indent="-342900">
              <a:buFont typeface="Arial" charset="0"/>
              <a:buChar char="•"/>
            </a:pP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A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software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can be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modelled as state-transitions systems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and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its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specification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is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modelled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using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propositional temporal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logic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.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>
                <a:solidFill>
                  <a:srgbClr val="323D43"/>
                </a:solidFill>
                <a:latin typeface="Georgia"/>
                <a:cs typeface="Georgia"/>
              </a:rPr>
              <a:t>T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he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verification searches the state space of the design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to</a:t>
            </a:r>
            <a:r>
              <a:rPr lang="zh-CN" altLang="en-US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check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GB" sz="2400" dirty="0">
                <a:solidFill>
                  <a:srgbClr val="323D43"/>
                </a:solidFill>
                <a:latin typeface="Georgia"/>
                <a:cs typeface="Georgia"/>
              </a:rPr>
              <a:t>if the model satisfies the </a:t>
            </a:r>
            <a:r>
              <a:rPr lang="en-GB" sz="2400" dirty="0" smtClean="0">
                <a:solidFill>
                  <a:srgbClr val="323D43"/>
                </a:solidFill>
                <a:latin typeface="Georgia"/>
                <a:cs typeface="Georgia"/>
              </a:rPr>
              <a:t>formula</a:t>
            </a:r>
            <a:r>
              <a:rPr lang="en-US" altLang="zh-CN" sz="2400" dirty="0" smtClean="0">
                <a:solidFill>
                  <a:srgbClr val="323D43"/>
                </a:solidFill>
                <a:latin typeface="Georgia"/>
                <a:cs typeface="Georgia"/>
              </a:rPr>
              <a:t>.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699"/>
              </a:lnSpc>
              <a:spcBef>
                <a:spcPts val="200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Applications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of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model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checking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to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cyber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security</a:t>
            </a:r>
            <a:r>
              <a:rPr lang="zh-CN" altLang="en-US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 </a:t>
            </a:r>
            <a:r>
              <a:rPr lang="en-US" altLang="zh-CN" sz="2400" spc="-5" dirty="0" smtClean="0">
                <a:solidFill>
                  <a:srgbClr val="323D43"/>
                </a:solidFill>
                <a:latin typeface="Georgia"/>
                <a:cs typeface="Georgia"/>
              </a:rPr>
              <a:t>problems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329619"/>
            <a:ext cx="8521700" cy="543560"/>
          </a:xfrm>
        </p:spPr>
        <p:txBody>
          <a:bodyPr/>
          <a:lstStyle/>
          <a:p>
            <a:r>
              <a:rPr lang="en-US" altLang="zh-CN" dirty="0" smtClean="0"/>
              <a:t>Good</a:t>
            </a:r>
            <a:r>
              <a:rPr lang="zh-CN" altLang="en-US" dirty="0" smtClean="0"/>
              <a:t> </a:t>
            </a:r>
            <a:r>
              <a:rPr lang="en-US" altLang="zh-CN" dirty="0" smtClean="0"/>
              <a:t>luck!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150" y="1761172"/>
            <a:ext cx="8521700" cy="1107996"/>
          </a:xfrm>
        </p:spPr>
        <p:txBody>
          <a:bodyPr/>
          <a:lstStyle/>
          <a:p>
            <a:pPr marL="457200" indent="-457200">
              <a:buAutoNum type="arabicPeriod"/>
            </a:pPr>
            <a:endParaRPr lang="en-GB" sz="2400" kern="1200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457200" indent="-457200">
              <a:buAutoNum type="arabicPeriod"/>
            </a:pPr>
            <a:endParaRPr lang="en-GB" sz="2400" kern="1200" dirty="0">
              <a:solidFill>
                <a:srgbClr val="323D43"/>
              </a:solidFill>
              <a:latin typeface="Georgia"/>
              <a:cs typeface="Georgia"/>
            </a:endParaRPr>
          </a:p>
          <a:p>
            <a:pPr marL="457200" indent="-457200">
              <a:buAutoNum type="arabicPeriod"/>
            </a:pPr>
            <a:endParaRPr lang="en-GB" sz="2400" kern="1200" dirty="0">
              <a:solidFill>
                <a:srgbClr val="323D43"/>
              </a:solidFill>
              <a:latin typeface="Georgia"/>
              <a:cs typeface="Georg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365760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Georgia" charset="0"/>
                <a:ea typeface="Georgia" charset="0"/>
                <a:cs typeface="Georgia" charset="0"/>
              </a:rPr>
              <a:t>Email:</a:t>
            </a:r>
            <a:r>
              <a:rPr lang="zh-CN" altLang="en-US" sz="20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zh-CN" sz="2000" dirty="0" err="1" smtClean="0">
                <a:latin typeface="Georgia" charset="0"/>
                <a:ea typeface="Georgia" charset="0"/>
                <a:cs typeface="Georgia" charset="0"/>
              </a:rPr>
              <a:t>Mu.Yang@soton.ac.uk</a:t>
            </a:r>
            <a:endParaRPr lang="en-GB" sz="20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GB" altLang="zh-CN" dirty="0" smtClean="0"/>
              <a:t>model checking</a:t>
            </a:r>
            <a:r>
              <a:rPr lang="en-US" altLang="zh-CN" dirty="0" smtClean="0"/>
              <a:t>?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92316" y="53059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6826" y="1752600"/>
            <a:ext cx="8229600" cy="3313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355600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  <a:defRPr sz="2400" b="0" i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355600" lvl="1" indent="-342900">
              <a:spcBef>
                <a:spcPts val="2020"/>
              </a:spcBef>
              <a:buFontTx/>
              <a:buChar char="•"/>
              <a:tabLst>
                <a:tab pos="354965" algn="l"/>
                <a:tab pos="355600" algn="l"/>
              </a:tabLst>
              <a:defRPr sz="240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defRPr>
            </a:lvl2pPr>
          </a:lstStyle>
          <a:p>
            <a:r>
              <a:rPr lang="en-US" dirty="0" smtClean="0"/>
              <a:t>Confounding </a:t>
            </a:r>
            <a:r>
              <a:rPr lang="en-US" dirty="0"/>
              <a:t>problem in </a:t>
            </a:r>
            <a:r>
              <a:rPr lang="en-US" dirty="0" smtClean="0"/>
              <a:t>computing!</a:t>
            </a:r>
          </a:p>
          <a:p>
            <a:pPr marL="12700" indent="0">
              <a:buNone/>
            </a:pPr>
            <a:r>
              <a:rPr lang="en-US" dirty="0" smtClean="0"/>
              <a:t>- </a:t>
            </a:r>
            <a:r>
              <a:rPr lang="en-US" altLang="zh-CN" dirty="0" smtClean="0"/>
              <a:t>Approach:</a:t>
            </a:r>
            <a:r>
              <a:rPr lang="zh-CN" altLang="en-US" dirty="0" smtClean="0"/>
              <a:t> </a:t>
            </a:r>
            <a:r>
              <a:rPr lang="en-US" dirty="0" smtClean="0"/>
              <a:t>test</a:t>
            </a:r>
            <a:endParaRPr lang="en-US" dirty="0"/>
          </a:p>
          <a:p>
            <a:pPr lvl="2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Devise tests based on spec, system</a:t>
            </a:r>
          </a:p>
          <a:p>
            <a:pPr lvl="2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Run tests</a:t>
            </a:r>
          </a:p>
          <a:p>
            <a:pPr lvl="2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Analyze 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results</a:t>
            </a:r>
          </a:p>
          <a:p>
            <a:pPr marL="12700" lvl="2">
              <a:spcBef>
                <a:spcPts val="2020"/>
              </a:spcBef>
              <a:tabLst>
                <a:tab pos="354965" algn="l"/>
                <a:tab pos="355600" algn="l"/>
              </a:tabLst>
            </a:pPr>
            <a:r>
              <a:rPr lang="en-US" sz="2400" dirty="0" smtClean="0">
                <a:solidFill>
                  <a:srgbClr val="323D43"/>
                </a:solidFill>
                <a:latin typeface="Georgia" charset="0"/>
                <a:ea typeface="Georgia" charset="0"/>
                <a:cs typeface="Georgia" charset="0"/>
              </a:rPr>
              <a:t>- But</a:t>
            </a:r>
            <a:endParaRPr lang="en-US" sz="2400" dirty="0">
              <a:solidFill>
                <a:srgbClr val="323D43"/>
              </a:solidFill>
              <a:latin typeface="Georgia" charset="0"/>
              <a:ea typeface="Georgia" charset="0"/>
              <a:cs typeface="Georgia" charset="0"/>
            </a:endParaRPr>
          </a:p>
          <a:p>
            <a:pPr lvl="2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Are the tests extensive enough?</a:t>
            </a:r>
          </a:p>
          <a:p>
            <a:pPr lvl="2"/>
            <a:r>
              <a:rPr lang="en-US" sz="2200" dirty="0">
                <a:latin typeface="Georgia" charset="0"/>
                <a:ea typeface="Georgia" charset="0"/>
                <a:cs typeface="Georgia" charset="0"/>
              </a:rPr>
              <a:t>Were the results understood correctly</a:t>
            </a:r>
            <a:r>
              <a:rPr lang="en-US" sz="2200" dirty="0" smtClean="0">
                <a:latin typeface="Georgia" charset="0"/>
                <a:ea typeface="Georgia" charset="0"/>
                <a:cs typeface="Georgia" charset="0"/>
              </a:rPr>
              <a:t>?</a:t>
            </a:r>
            <a:endParaRPr lang="en-US" sz="22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2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GB" altLang="zh-CN" dirty="0" smtClean="0"/>
              <a:t>Formal Methods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">
              <a:lnSpc>
                <a:spcPts val="15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0837" y="1981200"/>
            <a:ext cx="8229600" cy="12105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400"/>
              </a:spcAft>
              <a:buFont typeface="Arial" charset="0"/>
              <a:buChar char="•"/>
            </a:pPr>
            <a:r>
              <a:rPr lang="en-US" sz="2400" kern="0" dirty="0" smtClean="0">
                <a:latin typeface="Georgia" charset="0"/>
                <a:ea typeface="Georgia" charset="0"/>
                <a:cs typeface="Georgia" charset="0"/>
              </a:rPr>
              <a:t>A different approach to correctness</a:t>
            </a:r>
          </a:p>
          <a:p>
            <a:pPr marL="342900" indent="-342900">
              <a:spcAft>
                <a:spcPts val="400"/>
              </a:spcAft>
              <a:buFontTx/>
              <a:buChar char="-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Correctness problem is same:  Given system, spec</a:t>
            </a:r>
          </a:p>
          <a:p>
            <a:pPr marL="342900" indent="-342900">
              <a:spcAft>
                <a:spcPts val="400"/>
              </a:spcAft>
              <a:buFontTx/>
              <a:buChar char="-"/>
            </a:pPr>
            <a:r>
              <a:rPr lang="en-US" sz="2400" kern="0" dirty="0" smtClean="0">
                <a:solidFill>
                  <a:sysClr val="windowText" lastClr="000000"/>
                </a:solidFill>
                <a:latin typeface="Georgia" charset="0"/>
                <a:ea typeface="Georgia" charset="0"/>
                <a:cs typeface="Georgia" charset="0"/>
              </a:rPr>
              <a:t>determine whether system meets spec</a:t>
            </a:r>
          </a:p>
        </p:txBody>
      </p:sp>
    </p:spTree>
    <p:extLst>
      <p:ext uri="{BB962C8B-B14F-4D97-AF65-F5344CB8AC3E}">
        <p14:creationId xmlns:p14="http://schemas.microsoft.com/office/powerpoint/2010/main" val="149387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2956</TotalTime>
  <Words>3233</Words>
  <Application>Microsoft Macintosh PowerPoint</Application>
  <PresentationFormat>On-screen Show (4:3)</PresentationFormat>
  <Paragraphs>559</Paragraphs>
  <Slides>74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 Unicode MS</vt:lpstr>
      <vt:lpstr>Bradley Hand ITC</vt:lpstr>
      <vt:lpstr>Calibri</vt:lpstr>
      <vt:lpstr>Cambria Math</vt:lpstr>
      <vt:lpstr>Georgia</vt:lpstr>
      <vt:lpstr>Wingdings</vt:lpstr>
      <vt:lpstr>宋体</vt:lpstr>
      <vt:lpstr>Arial</vt:lpstr>
      <vt:lpstr>Office Theme</vt:lpstr>
      <vt:lpstr>PowerPoint Presentation</vt:lpstr>
      <vt:lpstr>Today</vt:lpstr>
      <vt:lpstr>Why model checking?</vt:lpstr>
      <vt:lpstr>Why model checking?</vt:lpstr>
      <vt:lpstr>Why model checking?</vt:lpstr>
      <vt:lpstr>Why model checking?</vt:lpstr>
      <vt:lpstr>Why model checking?</vt:lpstr>
      <vt:lpstr>Why model checking?</vt:lpstr>
      <vt:lpstr>Formal Methods</vt:lpstr>
      <vt:lpstr>Formal Methods</vt:lpstr>
      <vt:lpstr>Formal Methods</vt:lpstr>
      <vt:lpstr>Formal Methods</vt:lpstr>
      <vt:lpstr>Formal Methods</vt:lpstr>
      <vt:lpstr>Formal Methods</vt:lpstr>
      <vt:lpstr>Formal Methods</vt:lpstr>
      <vt:lpstr>Model Checking</vt:lpstr>
      <vt:lpstr>Model Checking</vt:lpstr>
      <vt:lpstr>Model Checking</vt:lpstr>
      <vt:lpstr>Model Checking</vt:lpstr>
      <vt:lpstr>PowerPoint Presentation</vt:lpstr>
      <vt:lpstr>PowerPoint Presentation</vt:lpstr>
      <vt:lpstr>PowerPoint Presentation</vt:lpstr>
      <vt:lpstr>PowerPoint Presentation</vt:lpstr>
      <vt:lpstr>Example:  Dining Philosophers</vt:lpstr>
      <vt:lpstr>Example:  Dining Philosophers</vt:lpstr>
      <vt:lpstr>Example:  Dining Philosophers</vt:lpstr>
      <vt:lpstr>Example:  Dining Philosophers</vt:lpstr>
      <vt:lpstr>States</vt:lpstr>
      <vt:lpstr>States</vt:lpstr>
      <vt:lpstr>States</vt:lpstr>
      <vt:lpstr>States</vt:lpstr>
      <vt:lpstr>Atomic Propositions</vt:lpstr>
      <vt:lpstr>Transitions</vt:lpstr>
      <vt:lpstr>Transitions</vt:lpstr>
      <vt:lpstr>Transitions</vt:lpstr>
      <vt:lpstr>A Complete Rule Set</vt:lpstr>
      <vt:lpstr>A Complete Rule Set</vt:lpstr>
      <vt:lpstr>A Kripke Structure</vt:lpstr>
      <vt:lpstr>Temporal Logic</vt:lpstr>
      <vt:lpstr>Temporal Logic</vt:lpstr>
      <vt:lpstr>Temporal Logic</vt:lpstr>
      <vt:lpstr>Temporal Logic</vt:lpstr>
      <vt:lpstr>Temporal Logic</vt:lpstr>
      <vt:lpstr>LTL (Linear Time Logic) </vt:lpstr>
      <vt:lpstr>LTL (Linear Time Logic) </vt:lpstr>
      <vt:lpstr>Temporal Logic</vt:lpstr>
      <vt:lpstr>Temporal Logic</vt:lpstr>
      <vt:lpstr>Temporal Logic</vt:lpstr>
      <vt:lpstr>Temporal Logic</vt:lpstr>
      <vt:lpstr>Temporal Logic</vt:lpstr>
      <vt:lpstr>Temporal Logic</vt:lpstr>
      <vt:lpstr>Temporal Logic</vt:lpstr>
      <vt:lpstr>Temporal Logic</vt:lpstr>
      <vt:lpstr>Temporal Logic</vt:lpstr>
      <vt:lpstr>Temporal Logic</vt:lpstr>
      <vt:lpstr>Temporal Logic</vt:lpstr>
      <vt:lpstr>Decidability</vt:lpstr>
      <vt:lpstr>Decidability</vt:lpstr>
      <vt:lpstr>PowerPoint Presentation</vt:lpstr>
      <vt:lpstr>Note</vt:lpstr>
      <vt:lpstr>Today</vt:lpstr>
      <vt:lpstr>Model Checking and Security</vt:lpstr>
      <vt:lpstr>Model Checking and Security</vt:lpstr>
      <vt:lpstr>PowerPoint Presentation</vt:lpstr>
      <vt:lpstr>Applications of model checking to cyber security problems</vt:lpstr>
      <vt:lpstr>Needham-Schroeder Protocol</vt:lpstr>
      <vt:lpstr>Needham-Schroeder Protocol</vt:lpstr>
      <vt:lpstr>Needham-Schroeder Protocol</vt:lpstr>
      <vt:lpstr>Needham-Schroeder Protocol</vt:lpstr>
      <vt:lpstr>An Man-In-Middle Attack</vt:lpstr>
      <vt:lpstr>Needham-Schroeder Protocol with Lowe’s fix</vt:lpstr>
      <vt:lpstr>Needham-Schroeder Protocol with Lowe’s fix</vt:lpstr>
      <vt:lpstr>Summary</vt:lpstr>
      <vt:lpstr>Good luck!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Electronics &amp; Computer Science</cp:lastModifiedBy>
  <cp:revision>213</cp:revision>
  <dcterms:created xsi:type="dcterms:W3CDTF">2016-09-28T14:24:50Z</dcterms:created>
  <dcterms:modified xsi:type="dcterms:W3CDTF">2016-11-09T16:55:33Z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2016-09-28T00:00:00Z</vt:filetime>
  </property>
</Properties>
</file>