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40"/>
  </p:notesMasterIdLst>
  <p:handoutMasterIdLst>
    <p:handoutMasterId r:id="rId41"/>
  </p:handoutMasterIdLst>
  <p:sldIdLst>
    <p:sldId id="555" r:id="rId2"/>
    <p:sldId id="704" r:id="rId3"/>
    <p:sldId id="705" r:id="rId4"/>
    <p:sldId id="742" r:id="rId5"/>
    <p:sldId id="780" r:id="rId6"/>
    <p:sldId id="743" r:id="rId7"/>
    <p:sldId id="744" r:id="rId8"/>
    <p:sldId id="745" r:id="rId9"/>
    <p:sldId id="746" r:id="rId10"/>
    <p:sldId id="747" r:id="rId11"/>
    <p:sldId id="748" r:id="rId12"/>
    <p:sldId id="749" r:id="rId13"/>
    <p:sldId id="750" r:id="rId14"/>
    <p:sldId id="751" r:id="rId15"/>
    <p:sldId id="752" r:id="rId16"/>
    <p:sldId id="763" r:id="rId17"/>
    <p:sldId id="765" r:id="rId18"/>
    <p:sldId id="767" r:id="rId19"/>
    <p:sldId id="804" r:id="rId20"/>
    <p:sldId id="755" r:id="rId21"/>
    <p:sldId id="768" r:id="rId22"/>
    <p:sldId id="806" r:id="rId23"/>
    <p:sldId id="769" r:id="rId24"/>
    <p:sldId id="801" r:id="rId25"/>
    <p:sldId id="802" r:id="rId26"/>
    <p:sldId id="795" r:id="rId27"/>
    <p:sldId id="796" r:id="rId28"/>
    <p:sldId id="797" r:id="rId29"/>
    <p:sldId id="798" r:id="rId30"/>
    <p:sldId id="799" r:id="rId31"/>
    <p:sldId id="778" r:id="rId32"/>
    <p:sldId id="788" r:id="rId33"/>
    <p:sldId id="793" r:id="rId34"/>
    <p:sldId id="794" r:id="rId35"/>
    <p:sldId id="789" r:id="rId36"/>
    <p:sldId id="740" r:id="rId37"/>
    <p:sldId id="807" r:id="rId38"/>
    <p:sldId id="790" r:id="rId39"/>
  </p:sldIdLst>
  <p:sldSz cx="9144000" cy="6858000" type="screen4x3"/>
  <p:notesSz cx="6858000" cy="9144000"/>
  <p:custDataLst>
    <p:tags r:id="rId43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E14"/>
    <a:srgbClr val="A6D85F"/>
    <a:srgbClr val="615A20"/>
    <a:srgbClr val="FFB300"/>
    <a:srgbClr val="F00F2C"/>
    <a:srgbClr val="8A412B"/>
    <a:srgbClr val="CCDA86"/>
    <a:srgbClr val="53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741" autoAdjust="0"/>
  </p:normalViewPr>
  <p:slideViewPr>
    <p:cSldViewPr>
      <p:cViewPr varScale="1">
        <p:scale>
          <a:sx n="124" d="100"/>
          <a:sy n="124" d="100"/>
        </p:scale>
        <p:origin x="-20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tags" Target="tags/tag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1B4BE90-A6E8-594E-BB57-51E68382E4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1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0FD3F8E-A2F6-F44B-941F-583D629F0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8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some more details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23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6" charset="-128"/>
              <a:cs typeface="ＭＳ Ｐゴシック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77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electronics_computer_science_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33375"/>
            <a:ext cx="27209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69850" y="7461250"/>
            <a:ext cx="69850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57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EA1CE-09B3-9948-A942-CC28D5A5F8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BB35CA-0EDF-6C4E-9FD3-8E5C93DCD1BA}" type="datetime1">
              <a:rPr lang="en-US" smtClean="0"/>
              <a:t>10/11/15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C934E451-1BD7-F043-A4A6-0126870673C8}" type="datetime1">
              <a:rPr lang="en-US" smtClean="0"/>
              <a:t>10/11/15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Georgia" charset="0"/>
              </a:defRPr>
            </a:lvl1pPr>
          </a:lstStyle>
          <a:p>
            <a:pPr>
              <a:defRPr/>
            </a:pPr>
            <a:fld id="{991FB837-9E69-D74D-92C8-EF7B7B3CE3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9" descr="ecs(cybsec)6 copy 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888" y="28763913"/>
            <a:ext cx="4602162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cybseclogosmall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963" y="28803600"/>
            <a:ext cx="10096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electronics_computer_science_cmyk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188913"/>
            <a:ext cx="2359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6" r:id="rId2"/>
    <p:sldLayoutId id="2147483981" r:id="rId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GB" sz="3500" b="1" dirty="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opbox.com/sh/g2ivr1ixj565y8l/AAB7QS9D40OpsX2I5rYgT1R7a?dl=0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96952"/>
            <a:ext cx="8496300" cy="2448496"/>
          </a:xfrm>
        </p:spPr>
        <p:txBody>
          <a:bodyPr/>
          <a:lstStyle/>
          <a:p>
            <a:pPr algn="l"/>
            <a:r>
              <a:rPr lang="en-GB" sz="4400" dirty="0" smtClean="0">
                <a:latin typeface="+mj-lt"/>
                <a:cs typeface="Open Sans Semibold"/>
              </a:rPr>
              <a:t>Low-Level Software Vulnerabilities </a:t>
            </a:r>
            <a:br>
              <a:rPr lang="en-GB" sz="4400" dirty="0" smtClean="0">
                <a:latin typeface="+mj-lt"/>
                <a:cs typeface="Open Sans Semibold"/>
              </a:rPr>
            </a:br>
            <a:r>
              <a:rPr lang="en-GB" sz="4400" dirty="0">
                <a:latin typeface="+mj-lt"/>
                <a:cs typeface="Open Sans Semibold"/>
              </a:rPr>
              <a:t/>
            </a:r>
            <a:br>
              <a:rPr lang="en-GB" sz="4400" dirty="0">
                <a:latin typeface="+mj-lt"/>
                <a:cs typeface="Open Sans Semibold"/>
              </a:rPr>
            </a:br>
            <a:r>
              <a:rPr lang="en-GB" sz="4400" dirty="0" smtClean="0">
                <a:latin typeface="+mj-lt"/>
                <a:cs typeface="Open Sans Semibold"/>
              </a:rPr>
              <a:t>Dr Federica </a:t>
            </a:r>
            <a:r>
              <a:rPr lang="en-GB" sz="4400" dirty="0" err="1" smtClean="0">
                <a:latin typeface="+mj-lt"/>
                <a:cs typeface="Open Sans Semibold"/>
              </a:rPr>
              <a:t>Paci</a:t>
            </a:r>
            <a:endParaRPr lang="en-US" sz="4400" dirty="0">
              <a:latin typeface="+mj-lt"/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609329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+mj-lt"/>
                <a:cs typeface="Open Sans"/>
              </a:rPr>
              <a:t>and 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Cyber Security</a:t>
            </a:r>
            <a:endParaRPr lang="en-US" sz="2400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buffer overflows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Morris worm (1988)</a:t>
            </a:r>
          </a:p>
          <a:p>
            <a:pPr lvl="1"/>
            <a:r>
              <a:rPr lang="en-US" sz="2200" dirty="0" smtClean="0"/>
              <a:t>Propagated across machines</a:t>
            </a:r>
          </a:p>
          <a:p>
            <a:pPr lvl="1"/>
            <a:r>
              <a:rPr lang="en-US" sz="2200" dirty="0" smtClean="0"/>
              <a:t>One way it propagated was a buffer overflow attack against a vulnerable version of </a:t>
            </a:r>
            <a:r>
              <a:rPr lang="en-US" sz="2200" dirty="0" err="1" smtClean="0"/>
              <a:t>fingerd</a:t>
            </a:r>
            <a:r>
              <a:rPr lang="en-US" sz="2200" dirty="0" smtClean="0"/>
              <a:t> on </a:t>
            </a:r>
            <a:r>
              <a:rPr lang="en-US" sz="2200" dirty="0" err="1" smtClean="0"/>
              <a:t>VAXes</a:t>
            </a:r>
            <a:endParaRPr lang="en-US" sz="2200" dirty="0" smtClean="0"/>
          </a:p>
          <a:p>
            <a:pPr lvl="2"/>
            <a:r>
              <a:rPr lang="en-US" sz="2000" dirty="0" smtClean="0"/>
              <a:t>Sent a special string to the finger daemon, which  caused it to execute code that created a new worm copy</a:t>
            </a:r>
          </a:p>
          <a:p>
            <a:pPr lvl="2"/>
            <a:r>
              <a:rPr lang="en-US" sz="2000" dirty="0" smtClean="0"/>
              <a:t>Didn’t check OS: caused Suns running BSD to crash</a:t>
            </a:r>
          </a:p>
          <a:p>
            <a:pPr lvl="1"/>
            <a:r>
              <a:rPr lang="en-US" sz="2200" dirty="0" smtClean="0"/>
              <a:t>End result: $10-100 in damages, probation and community service </a:t>
            </a:r>
          </a:p>
          <a:p>
            <a:pPr marL="457200" lvl="1" indent="0" algn="ctr">
              <a:buNone/>
            </a:pPr>
            <a:r>
              <a:rPr lang="en-US" sz="2200" b="1" dirty="0" smtClean="0">
                <a:solidFill>
                  <a:srgbClr val="008000"/>
                </a:solidFill>
              </a:rPr>
              <a:t>Morris is now a professor at MIT</a:t>
            </a:r>
            <a:endParaRPr lang="en-US" sz="2200" b="1" dirty="0">
              <a:solidFill>
                <a:srgbClr val="008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09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Code Red (2001)</a:t>
            </a:r>
          </a:p>
          <a:p>
            <a:pPr lvl="1"/>
            <a:r>
              <a:rPr lang="en-US" dirty="0" smtClean="0"/>
              <a:t>Exploited an overflow in the MS-ISS server</a:t>
            </a:r>
          </a:p>
          <a:p>
            <a:pPr lvl="1"/>
            <a:r>
              <a:rPr lang="en-US" dirty="0" smtClean="0"/>
              <a:t>300,00o machines infected in 14 hours</a:t>
            </a:r>
          </a:p>
          <a:p>
            <a:r>
              <a:rPr lang="en-US" b="1" dirty="0" smtClean="0"/>
              <a:t>SQL Slammer (2003)</a:t>
            </a:r>
          </a:p>
          <a:p>
            <a:pPr lvl="1"/>
            <a:r>
              <a:rPr lang="en-US" dirty="0" smtClean="0"/>
              <a:t>Exploited an overflow in the MS-SQL server</a:t>
            </a:r>
          </a:p>
          <a:p>
            <a:pPr lvl="1"/>
            <a:r>
              <a:rPr lang="en-US" dirty="0" smtClean="0"/>
              <a:t>75,000 machines infected in 10 minutes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821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buffer overflow</a:t>
            </a:r>
            <a:endParaRPr lang="en-US" dirty="0"/>
          </a:p>
        </p:txBody>
      </p:sp>
      <p:pic>
        <p:nvPicPr>
          <p:cNvPr id="7" name="Segnaposto contenuto 6" descr="Screen Shot 2015-11-06 at 19.22.5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38" r="-10438"/>
          <a:stretch>
            <a:fillRect/>
          </a:stretch>
        </p:blipFill>
        <p:spPr>
          <a:xfrm>
            <a:off x="609" y="1639937"/>
            <a:ext cx="9035887" cy="481339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8" name="Ovale 7"/>
          <p:cNvSpPr/>
          <p:nvPr/>
        </p:nvSpPr>
        <p:spPr bwMode="auto">
          <a:xfrm>
            <a:off x="4499992" y="2420888"/>
            <a:ext cx="1368152" cy="648072"/>
          </a:xfrm>
          <a:prstGeom prst="ellipse">
            <a:avLst/>
          </a:prstGeom>
          <a:noFill/>
          <a:ln w="57150" cap="flat" cmpd="sng" algn="ctr">
            <a:solidFill>
              <a:srgbClr val="FE3E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9" name="Ovale 8"/>
          <p:cNvSpPr/>
          <p:nvPr/>
        </p:nvSpPr>
        <p:spPr bwMode="auto">
          <a:xfrm>
            <a:off x="2411760" y="4365104"/>
            <a:ext cx="648072" cy="584269"/>
          </a:xfrm>
          <a:prstGeom prst="ellipse">
            <a:avLst/>
          </a:prstGeom>
          <a:noFill/>
          <a:ln w="57150" cap="flat" cmpd="sng" algn="ctr">
            <a:solidFill>
              <a:srgbClr val="FE3E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600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8" name="Segnaposto contenuto 7" descr="TrentBufferOverflo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3" r="-4103"/>
          <a:stretch>
            <a:fillRect/>
          </a:stretch>
        </p:blipFill>
        <p:spPr>
          <a:xfrm>
            <a:off x="35496" y="1495921"/>
            <a:ext cx="9035887" cy="4813399"/>
          </a:xfrm>
        </p:spPr>
      </p:pic>
    </p:spTree>
    <p:extLst>
      <p:ext uri="{BB962C8B-B14F-4D97-AF65-F5344CB8AC3E}">
        <p14:creationId xmlns:p14="http://schemas.microsoft.com/office/powerpoint/2010/main" val="3609189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overflows in a nutshell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Buffer = </a:t>
            </a:r>
          </a:p>
          <a:p>
            <a:pPr lvl="1"/>
            <a:r>
              <a:rPr lang="en-US" sz="2200" dirty="0" smtClean="0"/>
              <a:t>Contiguous memory associated with a variable or field</a:t>
            </a:r>
          </a:p>
          <a:p>
            <a:pPr lvl="1"/>
            <a:r>
              <a:rPr lang="en-US" sz="2200" dirty="0" smtClean="0"/>
              <a:t>Common in C</a:t>
            </a:r>
          </a:p>
          <a:p>
            <a:pPr lvl="2"/>
            <a:r>
              <a:rPr lang="en-US" sz="2000" dirty="0" smtClean="0"/>
              <a:t>All strings are (NUL-terminated) array of char’s</a:t>
            </a:r>
          </a:p>
          <a:p>
            <a:r>
              <a:rPr lang="en-US" b="1" dirty="0" smtClean="0"/>
              <a:t>Overflow = </a:t>
            </a:r>
          </a:p>
          <a:p>
            <a:pPr lvl="1"/>
            <a:r>
              <a:rPr lang="en-US" sz="2200" dirty="0" smtClean="0"/>
              <a:t>Put more into the buffer that it can hold</a:t>
            </a:r>
          </a:p>
          <a:p>
            <a:r>
              <a:rPr lang="en-US" sz="2200" b="1" dirty="0" smtClean="0"/>
              <a:t>Where does the overflowing data go? </a:t>
            </a:r>
            <a:endParaRPr lang="en-US" sz="2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13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grpSp>
        <p:nvGrpSpPr>
          <p:cNvPr id="8" name="Gruppo 7"/>
          <p:cNvGrpSpPr/>
          <p:nvPr/>
        </p:nvGrpSpPr>
        <p:grpSpPr>
          <a:xfrm>
            <a:off x="2555776" y="1867758"/>
            <a:ext cx="5328592" cy="2929394"/>
            <a:chOff x="2555776" y="1556792"/>
            <a:chExt cx="5328592" cy="2929394"/>
          </a:xfrm>
        </p:grpSpPr>
        <p:sp>
          <p:nvSpPr>
            <p:cNvPr id="6" name="Rettangolo 5"/>
            <p:cNvSpPr/>
            <p:nvPr/>
          </p:nvSpPr>
          <p:spPr bwMode="auto">
            <a:xfrm>
              <a:off x="2555776" y="1556792"/>
              <a:ext cx="432048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2555776" y="1700808"/>
              <a:ext cx="532859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 (char *arg1)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buffer[4];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strcpy</a:t>
              </a:r>
              <a:r>
                <a:rPr lang="en-US" sz="2000" dirty="0">
                  <a:latin typeface="Courier"/>
                  <a:cs typeface="Courier"/>
                </a:rPr>
                <a:t>(buffer, arg1);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err="1">
                  <a:latin typeface="Courier"/>
                  <a:cs typeface="Courier"/>
                </a:rPr>
                <a:t>int</a:t>
              </a:r>
              <a:r>
                <a:rPr lang="en-US" sz="2000" dirty="0">
                  <a:latin typeface="Courier"/>
                  <a:cs typeface="Courier"/>
                </a:rPr>
                <a:t> main ()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*</a:t>
              </a:r>
              <a:r>
                <a:rPr lang="en-US" sz="2000" dirty="0" err="1">
                  <a:latin typeface="Courier"/>
                  <a:cs typeface="Courier"/>
                </a:rPr>
                <a:t>mystr</a:t>
              </a:r>
              <a:r>
                <a:rPr lang="en-US" sz="2000" dirty="0">
                  <a:latin typeface="Courier"/>
                  <a:cs typeface="Courier"/>
                </a:rPr>
                <a:t> = “</a:t>
              </a:r>
              <a:r>
                <a:rPr lang="en-US" sz="2000" dirty="0" err="1">
                  <a:latin typeface="Courier"/>
                  <a:cs typeface="Courier"/>
                </a:rPr>
                <a:t>AuthMe</a:t>
              </a:r>
              <a:r>
                <a:rPr lang="en-US" sz="2000" dirty="0">
                  <a:latin typeface="Courier"/>
                  <a:cs typeface="Courier"/>
                </a:rPr>
                <a:t>!”;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(</a:t>
              </a:r>
              <a:r>
                <a:rPr lang="en-US" sz="2000" dirty="0" err="1">
                  <a:latin typeface="Courier"/>
                  <a:cs typeface="Courier"/>
                </a:rPr>
                <a:t>mystr</a:t>
              </a:r>
              <a:r>
                <a:rPr lang="en-US" sz="2000" dirty="0">
                  <a:latin typeface="Courier"/>
                  <a:cs typeface="Courier"/>
                </a:rPr>
                <a:t>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  <p:sp>
        <p:nvSpPr>
          <p:cNvPr id="9" name="Rettangolo 8"/>
          <p:cNvSpPr/>
          <p:nvPr/>
        </p:nvSpPr>
        <p:spPr bwMode="auto">
          <a:xfrm>
            <a:off x="323528" y="5157192"/>
            <a:ext cx="8496944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5" name="Gruppo 14"/>
          <p:cNvGrpSpPr/>
          <p:nvPr/>
        </p:nvGrpSpPr>
        <p:grpSpPr>
          <a:xfrm>
            <a:off x="7380312" y="5157192"/>
            <a:ext cx="1368152" cy="792088"/>
            <a:chOff x="7380312" y="5157192"/>
            <a:chExt cx="1252162" cy="792088"/>
          </a:xfrm>
        </p:grpSpPr>
        <p:sp>
          <p:nvSpPr>
            <p:cNvPr id="11" name="Rettangolo 10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7524328" y="5333146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&amp;arg1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5292080" y="5157192"/>
            <a:ext cx="2088232" cy="792088"/>
            <a:chOff x="7380312" y="5157192"/>
            <a:chExt cx="1224136" cy="792088"/>
          </a:xfrm>
        </p:grpSpPr>
        <p:sp>
          <p:nvSpPr>
            <p:cNvPr id="17" name="Rettangolo 16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7625355" y="5333146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eip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2" name="Gruppo 21"/>
          <p:cNvGrpSpPr/>
          <p:nvPr/>
        </p:nvGrpSpPr>
        <p:grpSpPr>
          <a:xfrm>
            <a:off x="539552" y="5157192"/>
            <a:ext cx="2664296" cy="792088"/>
            <a:chOff x="7380312" y="5157192"/>
            <a:chExt cx="1224136" cy="792088"/>
          </a:xfrm>
        </p:grpSpPr>
        <p:sp>
          <p:nvSpPr>
            <p:cNvPr id="23" name="Rettangolo 22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4" name="CasellaDiTesto 23"/>
            <p:cNvSpPr txBox="1"/>
            <p:nvPr/>
          </p:nvSpPr>
          <p:spPr>
            <a:xfrm>
              <a:off x="7524329" y="5333146"/>
              <a:ext cx="1018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00 00 00 00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31" name="Gruppo 30"/>
          <p:cNvGrpSpPr/>
          <p:nvPr/>
        </p:nvGrpSpPr>
        <p:grpSpPr>
          <a:xfrm>
            <a:off x="3203848" y="5157192"/>
            <a:ext cx="2088232" cy="792088"/>
            <a:chOff x="7380312" y="5157192"/>
            <a:chExt cx="1224136" cy="792088"/>
          </a:xfrm>
        </p:grpSpPr>
        <p:sp>
          <p:nvSpPr>
            <p:cNvPr id="32" name="Rettangolo 3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7625355" y="5333146"/>
              <a:ext cx="541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ebp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37" name="CasellaDiTesto 36"/>
          <p:cNvSpPr txBox="1"/>
          <p:nvPr/>
        </p:nvSpPr>
        <p:spPr>
          <a:xfrm>
            <a:off x="1259632" y="602128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buffer</a:t>
            </a:r>
            <a:endParaRPr lang="en-US" sz="2000" dirty="0" smtClean="0">
              <a:latin typeface="+mn-lt"/>
            </a:endParaRPr>
          </a:p>
        </p:txBody>
      </p:sp>
      <p:grpSp>
        <p:nvGrpSpPr>
          <p:cNvPr id="38" name="Gruppo 37"/>
          <p:cNvGrpSpPr/>
          <p:nvPr/>
        </p:nvGrpSpPr>
        <p:grpSpPr>
          <a:xfrm>
            <a:off x="539552" y="5157192"/>
            <a:ext cx="2664296" cy="792088"/>
            <a:chOff x="7380312" y="5157192"/>
            <a:chExt cx="1224136" cy="792088"/>
          </a:xfrm>
        </p:grpSpPr>
        <p:sp>
          <p:nvSpPr>
            <p:cNvPr id="39" name="Rettangolo 38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7627816" y="5333146"/>
              <a:ext cx="678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A u t h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41" name="Gruppo 40"/>
          <p:cNvGrpSpPr/>
          <p:nvPr/>
        </p:nvGrpSpPr>
        <p:grpSpPr>
          <a:xfrm>
            <a:off x="3131840" y="5157192"/>
            <a:ext cx="2216322" cy="792088"/>
            <a:chOff x="7347434" y="5157192"/>
            <a:chExt cx="1299223" cy="792088"/>
          </a:xfrm>
        </p:grpSpPr>
        <p:sp>
          <p:nvSpPr>
            <p:cNvPr id="42" name="Rettangolo 4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7347434" y="5333146"/>
              <a:ext cx="129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4d 65 21 00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45" name="CasellaDiTesto 44"/>
          <p:cNvSpPr txBox="1"/>
          <p:nvPr/>
        </p:nvSpPr>
        <p:spPr>
          <a:xfrm>
            <a:off x="3203848" y="4653136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M  e   !  \0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358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6" name="Rettangolo 5"/>
          <p:cNvSpPr/>
          <p:nvPr/>
        </p:nvSpPr>
        <p:spPr bwMode="auto">
          <a:xfrm>
            <a:off x="2555776" y="1579726"/>
            <a:ext cx="4464496" cy="3361442"/>
          </a:xfrm>
          <a:prstGeom prst="rect">
            <a:avLst/>
          </a:prstGeom>
          <a:noFill/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555776" y="1561143"/>
            <a:ext cx="5184576" cy="352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void </a:t>
            </a:r>
            <a:r>
              <a:rPr lang="en-US" sz="2000" dirty="0" err="1">
                <a:latin typeface="Courier"/>
                <a:cs typeface="Courier"/>
              </a:rPr>
              <a:t>func</a:t>
            </a:r>
            <a:r>
              <a:rPr lang="en-US" sz="2000" dirty="0">
                <a:latin typeface="Courier"/>
                <a:cs typeface="Courier"/>
              </a:rPr>
              <a:t> (char *arg1)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{  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err="1" smtClean="0">
                <a:latin typeface="Courier"/>
                <a:cs typeface="Courier"/>
              </a:rPr>
              <a:t>int</a:t>
            </a:r>
            <a:r>
              <a:rPr lang="en-US" sz="2000" b="1" dirty="0" smtClean="0">
                <a:latin typeface="Courier"/>
                <a:cs typeface="Courier"/>
              </a:rPr>
              <a:t> authenticated = 0</a:t>
            </a:r>
            <a:endParaRPr lang="en-US" sz="2000" b="1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char buffer[4];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strcpy</a:t>
            </a:r>
            <a:r>
              <a:rPr lang="en-US" sz="2000" dirty="0">
                <a:latin typeface="Courier"/>
                <a:cs typeface="Courier"/>
              </a:rPr>
              <a:t>(buffer, arg1)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if (authenticated){</a:t>
            </a:r>
            <a:r>
              <a:rPr lang="en-US" sz="2000" dirty="0" smtClean="0">
                <a:latin typeface="Courier"/>
                <a:cs typeface="Courier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main ()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char *</a:t>
            </a:r>
            <a:r>
              <a:rPr lang="en-US" sz="2000" dirty="0" err="1">
                <a:latin typeface="Courier"/>
                <a:cs typeface="Courier"/>
              </a:rPr>
              <a:t>mystr</a:t>
            </a:r>
            <a:r>
              <a:rPr lang="en-US" sz="2000" dirty="0">
                <a:latin typeface="Courier"/>
                <a:cs typeface="Courier"/>
              </a:rPr>
              <a:t> = “</a:t>
            </a:r>
            <a:r>
              <a:rPr lang="en-US" sz="2000" dirty="0" err="1">
                <a:latin typeface="Courier"/>
                <a:cs typeface="Courier"/>
              </a:rPr>
              <a:t>AuthMe</a:t>
            </a:r>
            <a:r>
              <a:rPr lang="en-US" sz="2000" dirty="0">
                <a:latin typeface="Courier"/>
                <a:cs typeface="Courier"/>
              </a:rPr>
              <a:t>!”;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func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mystr</a:t>
            </a:r>
            <a:r>
              <a:rPr lang="en-US" sz="2000" dirty="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}</a:t>
            </a:r>
          </a:p>
          <a:p>
            <a:pPr>
              <a:lnSpc>
                <a:spcPct val="70000"/>
              </a:lnSpc>
            </a:pPr>
            <a:endParaRPr lang="en-US" sz="2000" dirty="0" smtClean="0">
              <a:latin typeface="+mn-lt"/>
            </a:endParaRPr>
          </a:p>
        </p:txBody>
      </p:sp>
      <p:sp>
        <p:nvSpPr>
          <p:cNvPr id="10" name="Rettangolo 9"/>
          <p:cNvSpPr/>
          <p:nvPr/>
        </p:nvSpPr>
        <p:spPr bwMode="auto">
          <a:xfrm>
            <a:off x="179512" y="5445224"/>
            <a:ext cx="8784976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7380312" y="5445224"/>
            <a:ext cx="1368152" cy="792088"/>
            <a:chOff x="7380312" y="5157192"/>
            <a:chExt cx="1252162" cy="792088"/>
          </a:xfrm>
        </p:grpSpPr>
        <p:sp>
          <p:nvSpPr>
            <p:cNvPr id="12" name="Rettangolo 1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7524328" y="5333146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&amp;arg1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6228184" y="5445224"/>
            <a:ext cx="1152128" cy="792088"/>
            <a:chOff x="7380312" y="5157192"/>
            <a:chExt cx="1224136" cy="792088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7533329" y="5333146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eip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323528" y="5445224"/>
            <a:ext cx="2664296" cy="792088"/>
            <a:chOff x="7380312" y="5157192"/>
            <a:chExt cx="1224136" cy="792088"/>
          </a:xfrm>
        </p:grpSpPr>
        <p:sp>
          <p:nvSpPr>
            <p:cNvPr id="18" name="Rettangolo 1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524329" y="5333146"/>
              <a:ext cx="1018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00 00 00 00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323528" y="5445224"/>
            <a:ext cx="2664296" cy="792088"/>
            <a:chOff x="7380312" y="5157192"/>
            <a:chExt cx="1224136" cy="792088"/>
          </a:xfrm>
        </p:grpSpPr>
        <p:sp>
          <p:nvSpPr>
            <p:cNvPr id="24" name="Rettangolo 23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7627816" y="5333146"/>
              <a:ext cx="6788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A u t h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2931742" y="5445224"/>
            <a:ext cx="2216322" cy="792088"/>
            <a:chOff x="7347434" y="5157192"/>
            <a:chExt cx="1299223" cy="792088"/>
          </a:xfrm>
        </p:grpSpPr>
        <p:sp>
          <p:nvSpPr>
            <p:cNvPr id="27" name="Rettangolo 26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7347434" y="5333146"/>
              <a:ext cx="129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00 00 00 00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29" name="CasellaDiTesto 28"/>
          <p:cNvSpPr txBox="1"/>
          <p:nvPr/>
        </p:nvSpPr>
        <p:spPr>
          <a:xfrm>
            <a:off x="3203848" y="494116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M  e   !  \0</a:t>
            </a:r>
            <a:endParaRPr lang="en-US" sz="2000" dirty="0" smtClean="0">
              <a:latin typeface="+mn-lt"/>
            </a:endParaRPr>
          </a:p>
        </p:txBody>
      </p:sp>
      <p:grpSp>
        <p:nvGrpSpPr>
          <p:cNvPr id="30" name="Gruppo 29"/>
          <p:cNvGrpSpPr/>
          <p:nvPr/>
        </p:nvGrpSpPr>
        <p:grpSpPr>
          <a:xfrm>
            <a:off x="5076056" y="5445224"/>
            <a:ext cx="1152128" cy="792088"/>
            <a:chOff x="7380312" y="5157192"/>
            <a:chExt cx="1224136" cy="792088"/>
          </a:xfrm>
        </p:grpSpPr>
        <p:sp>
          <p:nvSpPr>
            <p:cNvPr id="31" name="Rettangolo 30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7533329" y="5333146"/>
              <a:ext cx="981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ebp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36" name="Gruppo 35"/>
          <p:cNvGrpSpPr/>
          <p:nvPr/>
        </p:nvGrpSpPr>
        <p:grpSpPr>
          <a:xfrm>
            <a:off x="2915816" y="5445224"/>
            <a:ext cx="2216322" cy="792088"/>
            <a:chOff x="7347434" y="5157192"/>
            <a:chExt cx="1299223" cy="792088"/>
          </a:xfrm>
        </p:grpSpPr>
        <p:sp>
          <p:nvSpPr>
            <p:cNvPr id="37" name="Rettangolo 36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8" name="CasellaDiTesto 37"/>
            <p:cNvSpPr txBox="1"/>
            <p:nvPr/>
          </p:nvSpPr>
          <p:spPr>
            <a:xfrm>
              <a:off x="7347434" y="5333146"/>
              <a:ext cx="1299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4d 65 21 00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39" name="CasellaDiTesto 38"/>
          <p:cNvSpPr txBox="1"/>
          <p:nvPr/>
        </p:nvSpPr>
        <p:spPr>
          <a:xfrm>
            <a:off x="1547664" y="619724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buffer</a:t>
            </a:r>
            <a:endParaRPr lang="en-US" sz="2000" dirty="0" smtClean="0">
              <a:latin typeface="+mn-lt"/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2915816" y="6197242"/>
            <a:ext cx="2185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authenticated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2598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Could it be worst?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grpSp>
        <p:nvGrpSpPr>
          <p:cNvPr id="8" name="Gruppo 7"/>
          <p:cNvGrpSpPr/>
          <p:nvPr/>
        </p:nvGrpSpPr>
        <p:grpSpPr>
          <a:xfrm>
            <a:off x="2555776" y="1867758"/>
            <a:ext cx="5328592" cy="2929394"/>
            <a:chOff x="2555776" y="1556792"/>
            <a:chExt cx="5328592" cy="2929394"/>
          </a:xfrm>
        </p:grpSpPr>
        <p:sp>
          <p:nvSpPr>
            <p:cNvPr id="6" name="Rettangolo 5"/>
            <p:cNvSpPr/>
            <p:nvPr/>
          </p:nvSpPr>
          <p:spPr bwMode="auto">
            <a:xfrm>
              <a:off x="2555776" y="1556792"/>
              <a:ext cx="432048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2555776" y="1700808"/>
              <a:ext cx="5328592" cy="2785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 (char *arg1)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buffer[4];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strcpy</a:t>
              </a:r>
              <a:r>
                <a:rPr lang="en-US" sz="2000" dirty="0">
                  <a:latin typeface="Courier"/>
                  <a:cs typeface="Courier"/>
                </a:rPr>
                <a:t>(buffer, arg1);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err="1">
                  <a:latin typeface="Courier"/>
                  <a:cs typeface="Courier"/>
                </a:rPr>
                <a:t>int</a:t>
              </a:r>
              <a:r>
                <a:rPr lang="en-US" sz="2000" dirty="0">
                  <a:latin typeface="Courier"/>
                  <a:cs typeface="Courier"/>
                </a:rPr>
                <a:t> main ()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*</a:t>
              </a:r>
              <a:r>
                <a:rPr lang="en-US" sz="2000" dirty="0" err="1">
                  <a:latin typeface="Courier"/>
                  <a:cs typeface="Courier"/>
                </a:rPr>
                <a:t>mystr</a:t>
              </a:r>
              <a:r>
                <a:rPr lang="en-US" sz="2000" dirty="0">
                  <a:latin typeface="Courier"/>
                  <a:cs typeface="Courier"/>
                </a:rPr>
                <a:t> = “</a:t>
              </a:r>
              <a:r>
                <a:rPr lang="en-US" sz="2000" dirty="0" err="1">
                  <a:latin typeface="Courier"/>
                  <a:cs typeface="Courier"/>
                </a:rPr>
                <a:t>AuthMe</a:t>
              </a:r>
              <a:r>
                <a:rPr lang="en-US" sz="2000" dirty="0">
                  <a:latin typeface="Courier"/>
                  <a:cs typeface="Courier"/>
                </a:rPr>
                <a:t>!”;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(</a:t>
              </a:r>
              <a:r>
                <a:rPr lang="en-US" sz="2000" dirty="0" err="1">
                  <a:latin typeface="Courier"/>
                  <a:cs typeface="Courier"/>
                </a:rPr>
                <a:t>mystr</a:t>
              </a:r>
              <a:r>
                <a:rPr lang="en-US" sz="2000" dirty="0">
                  <a:latin typeface="Courier"/>
                  <a:cs typeface="Courier"/>
                </a:rPr>
                <a:t>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  <p:sp>
        <p:nvSpPr>
          <p:cNvPr id="10" name="Rettangolo 9"/>
          <p:cNvSpPr/>
          <p:nvPr/>
        </p:nvSpPr>
        <p:spPr bwMode="auto">
          <a:xfrm>
            <a:off x="179512" y="5445224"/>
            <a:ext cx="8784976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7380312" y="5445224"/>
            <a:ext cx="1368152" cy="792088"/>
            <a:chOff x="7380312" y="5157192"/>
            <a:chExt cx="1252162" cy="792088"/>
          </a:xfrm>
        </p:grpSpPr>
        <p:sp>
          <p:nvSpPr>
            <p:cNvPr id="12" name="Rettangolo 1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7524328" y="5333146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&amp;arg1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6228184" y="5445224"/>
            <a:ext cx="1152128" cy="792088"/>
            <a:chOff x="7380312" y="5157192"/>
            <a:chExt cx="1224136" cy="792088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7533329" y="5333146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eip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2411760" y="5445224"/>
            <a:ext cx="2664296" cy="792088"/>
            <a:chOff x="7380312" y="5157192"/>
            <a:chExt cx="1224136" cy="792088"/>
          </a:xfrm>
        </p:grpSpPr>
        <p:sp>
          <p:nvSpPr>
            <p:cNvPr id="18" name="Rettangolo 1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524329" y="5333146"/>
              <a:ext cx="1018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00 00 00 00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6" name="Gruppo 25"/>
          <p:cNvGrpSpPr/>
          <p:nvPr/>
        </p:nvGrpSpPr>
        <p:grpSpPr>
          <a:xfrm>
            <a:off x="5076056" y="5445224"/>
            <a:ext cx="1152128" cy="792088"/>
            <a:chOff x="7380312" y="5157192"/>
            <a:chExt cx="1224136" cy="792088"/>
          </a:xfrm>
        </p:grpSpPr>
        <p:sp>
          <p:nvSpPr>
            <p:cNvPr id="27" name="Rettangolo 26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8" name="CasellaDiTesto 27"/>
            <p:cNvSpPr txBox="1"/>
            <p:nvPr/>
          </p:nvSpPr>
          <p:spPr>
            <a:xfrm>
              <a:off x="7533329" y="5333146"/>
              <a:ext cx="981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ebp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32" name="CasellaDiTesto 31"/>
          <p:cNvSpPr txBox="1"/>
          <p:nvPr/>
        </p:nvSpPr>
        <p:spPr>
          <a:xfrm>
            <a:off x="3275856" y="626925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buffer</a:t>
            </a:r>
            <a:endParaRPr lang="en-US" sz="2000" dirty="0" smtClean="0">
              <a:latin typeface="+mn-lt"/>
            </a:endParaRPr>
          </a:p>
        </p:txBody>
      </p:sp>
      <p:cxnSp>
        <p:nvCxnSpPr>
          <p:cNvPr id="34" name="Connettore 2 33"/>
          <p:cNvCxnSpPr>
            <a:stCxn id="18" idx="1"/>
            <a:endCxn id="10" idx="3"/>
          </p:cNvCxnSpPr>
          <p:nvPr/>
        </p:nvCxnSpPr>
        <p:spPr bwMode="auto">
          <a:xfrm>
            <a:off x="2411760" y="5841268"/>
            <a:ext cx="6552728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E3E1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ttangolo 34"/>
          <p:cNvSpPr/>
          <p:nvPr/>
        </p:nvSpPr>
        <p:spPr bwMode="auto">
          <a:xfrm rot="20580873" flipH="1">
            <a:off x="1573652" y="3130826"/>
            <a:ext cx="6736652" cy="2169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800" b="0" i="0" u="none" strike="noStrike" cap="none" normalizeH="0" baseline="0" dirty="0" smtClean="0">
                <a:ln>
                  <a:noFill/>
                </a:ln>
                <a:solidFill>
                  <a:srgbClr val="FE3E14"/>
                </a:solidFill>
                <a:effectLst/>
                <a:latin typeface="Lucida Sans" pitchFamily="34" charset="0"/>
                <a:ea typeface="ＭＳ Ｐゴシック" pitchFamily="16" charset="-128"/>
              </a:rPr>
              <a:t>Code!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FE3E14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85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Injection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grpSp>
        <p:nvGrpSpPr>
          <p:cNvPr id="8" name="Gruppo 7"/>
          <p:cNvGrpSpPr/>
          <p:nvPr/>
        </p:nvGrpSpPr>
        <p:grpSpPr>
          <a:xfrm>
            <a:off x="2555776" y="1867758"/>
            <a:ext cx="5328592" cy="1912102"/>
            <a:chOff x="2555776" y="1556792"/>
            <a:chExt cx="5328592" cy="3203485"/>
          </a:xfrm>
        </p:grpSpPr>
        <p:sp>
          <p:nvSpPr>
            <p:cNvPr id="6" name="Rettangolo 5"/>
            <p:cNvSpPr/>
            <p:nvPr/>
          </p:nvSpPr>
          <p:spPr bwMode="auto">
            <a:xfrm>
              <a:off x="2555776" y="1556792"/>
              <a:ext cx="432048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2555776" y="1700809"/>
              <a:ext cx="5328592" cy="3059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void </a:t>
              </a:r>
              <a:r>
                <a:rPr lang="en-US" sz="2000" dirty="0" err="1">
                  <a:latin typeface="Courier"/>
                  <a:cs typeface="Courier"/>
                </a:rPr>
                <a:t>func</a:t>
              </a:r>
              <a:r>
                <a:rPr lang="en-US" sz="2000" dirty="0">
                  <a:latin typeface="Courier"/>
                  <a:cs typeface="Courier"/>
                </a:rPr>
                <a:t> (char *arg1)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buffer[4];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 smtClean="0">
                  <a:latin typeface="Courier"/>
                  <a:cs typeface="Courier"/>
                </a:rPr>
                <a:t>strcpy</a:t>
              </a:r>
              <a:r>
                <a:rPr lang="en-US" sz="2000" dirty="0" smtClean="0">
                  <a:latin typeface="Courier"/>
                  <a:cs typeface="Courier"/>
                </a:rPr>
                <a:t>(buffer, arg1);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}</a:t>
              </a:r>
            </a:p>
            <a:p>
              <a:pPr marL="0" indent="0">
                <a:lnSpc>
                  <a:spcPct val="80000"/>
                </a:lnSpc>
                <a:buNone/>
              </a:pP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  <p:sp>
        <p:nvSpPr>
          <p:cNvPr id="10" name="Rettangolo 9"/>
          <p:cNvSpPr/>
          <p:nvPr/>
        </p:nvSpPr>
        <p:spPr bwMode="auto">
          <a:xfrm>
            <a:off x="-36512" y="4077072"/>
            <a:ext cx="9180512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1" name="Gruppo 10"/>
          <p:cNvGrpSpPr/>
          <p:nvPr/>
        </p:nvGrpSpPr>
        <p:grpSpPr>
          <a:xfrm>
            <a:off x="6732239" y="4077072"/>
            <a:ext cx="1513939" cy="792088"/>
            <a:chOff x="7380312" y="5157192"/>
            <a:chExt cx="1252162" cy="792088"/>
          </a:xfrm>
        </p:grpSpPr>
        <p:sp>
          <p:nvSpPr>
            <p:cNvPr id="12" name="Rettangolo 1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7524328" y="5333146"/>
              <a:ext cx="1108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&amp;arg1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5580112" y="4077072"/>
            <a:ext cx="1274896" cy="792088"/>
            <a:chOff x="7380312" y="5157192"/>
            <a:chExt cx="1224136" cy="792088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7533329" y="5333146"/>
              <a:ext cx="9234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eip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1763688" y="4077072"/>
            <a:ext cx="2948196" cy="792088"/>
            <a:chOff x="7380312" y="5157192"/>
            <a:chExt cx="1224136" cy="792088"/>
          </a:xfrm>
        </p:grpSpPr>
        <p:sp>
          <p:nvSpPr>
            <p:cNvPr id="18" name="Rettangolo 1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524329" y="5333146"/>
              <a:ext cx="10183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00 00 00 00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0" name="Gruppo 19"/>
          <p:cNvGrpSpPr/>
          <p:nvPr/>
        </p:nvGrpSpPr>
        <p:grpSpPr>
          <a:xfrm>
            <a:off x="4427984" y="4077072"/>
            <a:ext cx="1274896" cy="792088"/>
            <a:chOff x="7380312" y="5157192"/>
            <a:chExt cx="1224136" cy="792088"/>
          </a:xfrm>
        </p:grpSpPr>
        <p:sp>
          <p:nvSpPr>
            <p:cNvPr id="21" name="Rettangolo 20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7533329" y="5333146"/>
              <a:ext cx="981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ebp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4" name="Gruppo 23"/>
          <p:cNvGrpSpPr/>
          <p:nvPr/>
        </p:nvGrpSpPr>
        <p:grpSpPr>
          <a:xfrm>
            <a:off x="107510" y="4077072"/>
            <a:ext cx="1919029" cy="792088"/>
            <a:chOff x="7380312" y="5157192"/>
            <a:chExt cx="2267842" cy="792088"/>
          </a:xfrm>
        </p:grpSpPr>
        <p:sp>
          <p:nvSpPr>
            <p:cNvPr id="25" name="Rettangolo 2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7474466" y="5333146"/>
              <a:ext cx="21736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Text ...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27" name="CasellaDiTesto 26"/>
          <p:cNvSpPr txBox="1"/>
          <p:nvPr/>
        </p:nvSpPr>
        <p:spPr>
          <a:xfrm>
            <a:off x="225882" y="3068960"/>
            <a:ext cx="96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%</a:t>
            </a:r>
            <a:r>
              <a:rPr lang="en-US" sz="2400" dirty="0" err="1" smtClean="0">
                <a:latin typeface="Courier"/>
                <a:cs typeface="Courier"/>
              </a:rPr>
              <a:t>eip</a:t>
            </a:r>
            <a:endParaRPr lang="en-US" sz="2400" dirty="0" smtClean="0">
              <a:latin typeface="+mn-lt"/>
            </a:endParaRPr>
          </a:p>
        </p:txBody>
      </p:sp>
      <p:cxnSp>
        <p:nvCxnSpPr>
          <p:cNvPr id="30" name="Connettore 2 29"/>
          <p:cNvCxnSpPr/>
          <p:nvPr/>
        </p:nvCxnSpPr>
        <p:spPr bwMode="auto">
          <a:xfrm>
            <a:off x="683568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uppo 30"/>
          <p:cNvGrpSpPr/>
          <p:nvPr/>
        </p:nvGrpSpPr>
        <p:grpSpPr>
          <a:xfrm>
            <a:off x="8172401" y="4077072"/>
            <a:ext cx="971599" cy="792088"/>
            <a:chOff x="7380312" y="5157192"/>
            <a:chExt cx="1224136" cy="792088"/>
          </a:xfrm>
          <a:solidFill>
            <a:srgbClr val="FE3E14"/>
          </a:solidFill>
        </p:grpSpPr>
        <p:sp>
          <p:nvSpPr>
            <p:cNvPr id="32" name="Rettangolo 31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7450335" y="5333146"/>
              <a:ext cx="76377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Code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34" name="CasellaDiTesto 33"/>
          <p:cNvSpPr txBox="1"/>
          <p:nvPr/>
        </p:nvSpPr>
        <p:spPr>
          <a:xfrm>
            <a:off x="2483768" y="486916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buffer</a:t>
            </a:r>
            <a:endParaRPr lang="en-US" sz="2000" dirty="0" smtClean="0">
              <a:latin typeface="+mn-lt"/>
            </a:endParaRPr>
          </a:p>
        </p:txBody>
      </p:sp>
      <p:sp>
        <p:nvSpPr>
          <p:cNvPr id="35" name="CasellaDiTesto 34"/>
          <p:cNvSpPr txBox="1"/>
          <p:nvPr/>
        </p:nvSpPr>
        <p:spPr>
          <a:xfrm>
            <a:off x="1628035" y="5373216"/>
            <a:ext cx="6045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400" b="1" dirty="0" smtClean="0">
                <a:solidFill>
                  <a:srgbClr val="FE3E14"/>
                </a:solidFill>
                <a:latin typeface="+mn-lt"/>
              </a:rPr>
              <a:t> Load attacker’s code into memory</a:t>
            </a:r>
          </a:p>
        </p:txBody>
      </p:sp>
      <p:sp>
        <p:nvSpPr>
          <p:cNvPr id="36" name="CasellaDiTesto 35"/>
          <p:cNvSpPr txBox="1"/>
          <p:nvPr/>
        </p:nvSpPr>
        <p:spPr>
          <a:xfrm>
            <a:off x="1619672" y="5733256"/>
            <a:ext cx="5698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E3E14"/>
                </a:solidFill>
                <a:latin typeface="+mn-lt"/>
              </a:rPr>
              <a:t>(2) Somehow get %</a:t>
            </a:r>
            <a:r>
              <a:rPr lang="en-US" sz="2400" b="1" dirty="0" err="1" smtClean="0">
                <a:solidFill>
                  <a:srgbClr val="FE3E14"/>
                </a:solidFill>
                <a:latin typeface="+mn-lt"/>
              </a:rPr>
              <a:t>eip</a:t>
            </a:r>
            <a:r>
              <a:rPr lang="en-US" sz="2400" b="1" dirty="0" smtClean="0">
                <a:solidFill>
                  <a:srgbClr val="FE3E14"/>
                </a:solidFill>
                <a:latin typeface="+mn-lt"/>
              </a:rPr>
              <a:t> to point to it</a:t>
            </a:r>
          </a:p>
        </p:txBody>
      </p:sp>
      <p:sp>
        <p:nvSpPr>
          <p:cNvPr id="37" name="CasellaDiTesto 36"/>
          <p:cNvSpPr txBox="1"/>
          <p:nvPr/>
        </p:nvSpPr>
        <p:spPr>
          <a:xfrm>
            <a:off x="7740352" y="3068960"/>
            <a:ext cx="96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%</a:t>
            </a:r>
            <a:r>
              <a:rPr lang="en-US" sz="2400" dirty="0" err="1" smtClean="0">
                <a:latin typeface="Courier"/>
                <a:cs typeface="Courier"/>
              </a:rPr>
              <a:t>eip</a:t>
            </a:r>
            <a:endParaRPr lang="en-US" sz="2400" dirty="0" smtClean="0">
              <a:latin typeface="+mn-lt"/>
            </a:endParaRPr>
          </a:p>
        </p:txBody>
      </p:sp>
      <p:cxnSp>
        <p:nvCxnSpPr>
          <p:cNvPr id="38" name="Connettore 2 37"/>
          <p:cNvCxnSpPr/>
          <p:nvPr/>
        </p:nvCxnSpPr>
        <p:spPr bwMode="auto">
          <a:xfrm>
            <a:off x="8198038" y="3501008"/>
            <a:ext cx="0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9515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27584" y="4992216"/>
            <a:ext cx="7543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887960"/>
            <a:ext cx="7543800" cy="381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6632" y="3789040"/>
            <a:ext cx="7543800" cy="381000"/>
          </a:xfrm>
          <a:prstGeom prst="rect">
            <a:avLst/>
          </a:prstGeom>
          <a:solidFill>
            <a:srgbClr val="FE3E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Create the injection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72" y="2862733"/>
            <a:ext cx="8229600" cy="3230563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Shellcode</a:t>
            </a:r>
            <a:r>
              <a:rPr lang="en-US" sz="2000" dirty="0" smtClean="0">
                <a:solidFill>
                  <a:schemeClr val="tx1"/>
                </a:solidFill>
              </a:rPr>
              <a:t> address: </a:t>
            </a:r>
          </a:p>
          <a:p>
            <a:pPr lvl="1"/>
            <a:r>
              <a:rPr lang="en-US" sz="2000" dirty="0" smtClean="0"/>
              <a:t>the address of the memory region that contains the </a:t>
            </a:r>
            <a:r>
              <a:rPr lang="en-US" sz="2000" dirty="0" err="1" smtClean="0"/>
              <a:t>shellcode</a:t>
            </a:r>
            <a:endParaRPr lang="en-US" sz="2000" dirty="0" smtClean="0"/>
          </a:p>
          <a:p>
            <a:r>
              <a:rPr lang="en-US" sz="2000" dirty="0" err="1" smtClean="0">
                <a:solidFill>
                  <a:schemeClr val="tx1"/>
                </a:solidFill>
              </a:rPr>
              <a:t>Shellcode</a:t>
            </a:r>
            <a:r>
              <a:rPr lang="en-US" sz="2000" dirty="0" smtClean="0">
                <a:solidFill>
                  <a:schemeClr val="tx1"/>
                </a:solidFill>
              </a:rPr>
              <a:t>: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 sequence of machine instructions to be executed (e.g. </a:t>
            </a:r>
            <a:r>
              <a:rPr lang="en-US" sz="2000" dirty="0" err="1" smtClean="0">
                <a:solidFill>
                  <a:srgbClr val="00B050"/>
                </a:solidFill>
              </a:rPr>
              <a:t>execve</a:t>
            </a:r>
            <a:r>
              <a:rPr lang="en-US" sz="2000" dirty="0" smtClean="0">
                <a:solidFill>
                  <a:srgbClr val="00B050"/>
                </a:solidFill>
              </a:rPr>
              <a:t>("/bin/</a:t>
            </a:r>
            <a:r>
              <a:rPr lang="en-US" sz="2000" dirty="0" err="1" smtClean="0">
                <a:solidFill>
                  <a:srgbClr val="00B050"/>
                </a:solidFill>
              </a:rPr>
              <a:t>sh</a:t>
            </a:r>
            <a:r>
              <a:rPr lang="en-US" sz="2000" dirty="0" smtClean="0">
                <a:solidFill>
                  <a:srgbClr val="00B050"/>
                </a:solidFill>
              </a:rPr>
              <a:t>"))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NOP sled: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a sequence of do-nothing instructions (</a:t>
            </a:r>
            <a:r>
              <a:rPr lang="en-US" sz="2000" dirty="0" err="1" smtClean="0">
                <a:solidFill>
                  <a:schemeClr val="tx1"/>
                </a:solidFill>
              </a:rPr>
              <a:t>nop</a:t>
            </a:r>
            <a:r>
              <a:rPr lang="en-US" sz="2000" dirty="0" smtClean="0">
                <a:solidFill>
                  <a:schemeClr val="tx1"/>
                </a:solidFill>
              </a:rPr>
              <a:t>). It is used to ease the exploitation: attacker can jump anywhere inside, and will eventually reach the </a:t>
            </a:r>
            <a:r>
              <a:rPr lang="en-US" sz="2000" dirty="0" err="1" smtClean="0">
                <a:solidFill>
                  <a:schemeClr val="tx1"/>
                </a:solidFill>
              </a:rPr>
              <a:t>shellcode</a:t>
            </a:r>
            <a:r>
              <a:rPr lang="en-US" sz="2000" dirty="0" smtClean="0">
                <a:solidFill>
                  <a:schemeClr val="tx1"/>
                </a:solidFill>
              </a:rPr>
              <a:t> (optional)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ttangolo 18"/>
          <p:cNvSpPr/>
          <p:nvPr/>
        </p:nvSpPr>
        <p:spPr bwMode="auto">
          <a:xfrm>
            <a:off x="576064" y="1916832"/>
            <a:ext cx="7956376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23" name="Gruppo 22"/>
          <p:cNvGrpSpPr/>
          <p:nvPr/>
        </p:nvGrpSpPr>
        <p:grpSpPr>
          <a:xfrm>
            <a:off x="3347864" y="1916832"/>
            <a:ext cx="2592288" cy="792088"/>
            <a:chOff x="7380312" y="5157192"/>
            <a:chExt cx="1224136" cy="792088"/>
          </a:xfrm>
          <a:solidFill>
            <a:srgbClr val="FE3E14"/>
          </a:solidFill>
        </p:grpSpPr>
        <p:sp>
          <p:nvSpPr>
            <p:cNvPr id="24" name="Rettangolo 23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7533329" y="5333146"/>
              <a:ext cx="87216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Courier"/>
                  <a:cs typeface="Courier"/>
                </a:rPr>
                <a:t>Shellcode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39552" y="1916832"/>
            <a:ext cx="2808312" cy="792088"/>
            <a:chOff x="7380312" y="5157192"/>
            <a:chExt cx="1224136" cy="7920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0" name="Rettangolo 29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7533329" y="5333146"/>
              <a:ext cx="73008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NOP sled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5940159" y="1877923"/>
            <a:ext cx="2592289" cy="830997"/>
            <a:chOff x="7380312" y="5118283"/>
            <a:chExt cx="1224136" cy="830997"/>
          </a:xfrm>
          <a:solidFill>
            <a:srgbClr val="FFFF00"/>
          </a:solidFill>
        </p:grpSpPr>
        <p:sp>
          <p:nvSpPr>
            <p:cNvPr id="39" name="Rettangolo 38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7533329" y="5118283"/>
              <a:ext cx="9593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Address of </a:t>
              </a:r>
            </a:p>
            <a:p>
              <a:r>
                <a:rPr lang="en-US" sz="2400" dirty="0" err="1" smtClean="0">
                  <a:latin typeface="Courier"/>
                  <a:cs typeface="Courier"/>
                </a:rPr>
                <a:t>Shellcode</a:t>
              </a:r>
              <a:endParaRPr lang="en-US" sz="24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2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Quiz on program memory layout (10 min)</a:t>
            </a:r>
          </a:p>
          <a:p>
            <a:r>
              <a:rPr lang="en-US" dirty="0" smtClean="0"/>
              <a:t>Software Vulnerabilities Taxonomy</a:t>
            </a:r>
          </a:p>
          <a:p>
            <a:r>
              <a:rPr lang="en-US" dirty="0" smtClean="0"/>
              <a:t>Buffer Overflows</a:t>
            </a:r>
          </a:p>
          <a:p>
            <a:pPr lvl="1"/>
            <a:r>
              <a:rPr lang="en-US" sz="2000" dirty="0" smtClean="0"/>
              <a:t>Stack Overflows</a:t>
            </a:r>
          </a:p>
          <a:p>
            <a:pPr lvl="1"/>
            <a:r>
              <a:rPr lang="en-US" sz="2000" dirty="0" smtClean="0"/>
              <a:t>Heap Overflows</a:t>
            </a:r>
          </a:p>
          <a:p>
            <a:pPr lvl="1"/>
            <a:r>
              <a:rPr lang="en-US" sz="2000" dirty="0" smtClean="0"/>
              <a:t>Integer Overflows</a:t>
            </a:r>
          </a:p>
          <a:p>
            <a:pPr lvl="1"/>
            <a:r>
              <a:rPr lang="en-US" sz="2000" dirty="0" smtClean="0"/>
              <a:t>Format String Overflows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984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What code to run?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b="1" dirty="0" smtClean="0"/>
              <a:t>must be the machine code </a:t>
            </a:r>
            <a:r>
              <a:rPr lang="en-US" dirty="0" smtClean="0"/>
              <a:t>instructions (i.e., already compiled and ready to run</a:t>
            </a:r>
          </a:p>
          <a:p>
            <a:r>
              <a:rPr lang="en-US" dirty="0" smtClean="0"/>
              <a:t>We have to be careful in how we construct it</a:t>
            </a:r>
          </a:p>
          <a:p>
            <a:pPr lvl="1"/>
            <a:r>
              <a:rPr lang="en-US" sz="2200" dirty="0" smtClean="0"/>
              <a:t>It </a:t>
            </a:r>
            <a:r>
              <a:rPr lang="en-US" sz="2200" b="1" dirty="0" smtClean="0"/>
              <a:t>can’t contain </a:t>
            </a:r>
            <a:r>
              <a:rPr lang="en-US" sz="2200" dirty="0" smtClean="0"/>
              <a:t>any </a:t>
            </a:r>
            <a:r>
              <a:rPr lang="en-US" sz="2200" b="1" dirty="0" smtClean="0"/>
              <a:t>all-zero bytes</a:t>
            </a:r>
          </a:p>
          <a:p>
            <a:pPr lvl="2"/>
            <a:r>
              <a:rPr lang="en-US" sz="2000" dirty="0" smtClean="0"/>
              <a:t>Otherwise, </a:t>
            </a:r>
            <a:r>
              <a:rPr lang="en-US" sz="2000" dirty="0" err="1" smtClean="0"/>
              <a:t>sprintf</a:t>
            </a:r>
            <a:r>
              <a:rPr lang="en-US" sz="2000" dirty="0" smtClean="0"/>
              <a:t>, </a:t>
            </a:r>
            <a:r>
              <a:rPr lang="en-US" sz="2000" dirty="0" err="1" smtClean="0"/>
              <a:t>gets,scanf</a:t>
            </a:r>
            <a:r>
              <a:rPr lang="en-US" sz="2000" dirty="0" smtClean="0"/>
              <a:t>/ will stop copying</a:t>
            </a:r>
          </a:p>
          <a:p>
            <a:pPr lvl="2"/>
            <a:r>
              <a:rPr lang="en-US" sz="2000" dirty="0" smtClean="0"/>
              <a:t>How could you write assembly to never contain a full zero byte?</a:t>
            </a:r>
          </a:p>
          <a:p>
            <a:pPr lvl="1"/>
            <a:r>
              <a:rPr lang="en-US" sz="2200" dirty="0" smtClean="0"/>
              <a:t>It </a:t>
            </a:r>
            <a:r>
              <a:rPr lang="en-US" sz="2200" b="1" dirty="0" smtClean="0"/>
              <a:t>can’t use the loader</a:t>
            </a:r>
            <a:r>
              <a:rPr lang="en-US" sz="2200" dirty="0" smtClean="0"/>
              <a:t> (we’re injecting)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926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1- What code to run?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  <p:grpSp>
        <p:nvGrpSpPr>
          <p:cNvPr id="11" name="Gruppo 10"/>
          <p:cNvGrpSpPr/>
          <p:nvPr/>
        </p:nvGrpSpPr>
        <p:grpSpPr>
          <a:xfrm>
            <a:off x="1331640" y="4005064"/>
            <a:ext cx="2952328" cy="2432267"/>
            <a:chOff x="2555776" y="1556792"/>
            <a:chExt cx="5328592" cy="3081212"/>
          </a:xfrm>
        </p:grpSpPr>
        <p:sp>
          <p:nvSpPr>
            <p:cNvPr id="12" name="Rettangolo 11"/>
            <p:cNvSpPr/>
            <p:nvPr/>
          </p:nvSpPr>
          <p:spPr bwMode="auto">
            <a:xfrm>
              <a:off x="2555776" y="1556792"/>
              <a:ext cx="504056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3" name="CasellaDiTesto 12"/>
            <p:cNvSpPr txBox="1"/>
            <p:nvPr/>
          </p:nvSpPr>
          <p:spPr>
            <a:xfrm>
              <a:off x="2555776" y="1700808"/>
              <a:ext cx="5328592" cy="2937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err="1" smtClean="0">
                  <a:latin typeface="Courier"/>
                  <a:cs typeface="Courier"/>
                </a:rPr>
                <a:t>xor</a:t>
              </a:r>
              <a:r>
                <a:rPr lang="en-US" sz="2000" dirty="0" smtClean="0">
                  <a:latin typeface="Courier"/>
                  <a:cs typeface="Courier"/>
                </a:rPr>
                <a:t> %</a:t>
              </a:r>
              <a:r>
                <a:rPr lang="en-US" sz="2000" dirty="0" err="1" smtClean="0">
                  <a:latin typeface="Courier"/>
                  <a:cs typeface="Courier"/>
                </a:rPr>
                <a:t>eax</a:t>
              </a:r>
              <a:r>
                <a:rPr lang="en-US" sz="2000" dirty="0" smtClean="0">
                  <a:latin typeface="Courier"/>
                  <a:cs typeface="Courier"/>
                </a:rPr>
                <a:t>,%</a:t>
              </a:r>
              <a:r>
                <a:rPr lang="en-US" sz="2000" dirty="0" err="1" smtClean="0">
                  <a:latin typeface="Courier"/>
                  <a:cs typeface="Courier"/>
                </a:rPr>
                <a:t>eax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p</a:t>
              </a:r>
              <a:r>
                <a:rPr lang="en-US" sz="2000" dirty="0" smtClean="0">
                  <a:latin typeface="Courier"/>
                  <a:cs typeface="Courier"/>
                </a:rPr>
                <a:t>ush1 %</a:t>
              </a:r>
              <a:r>
                <a:rPr lang="en-US" sz="2000" dirty="0" err="1" smtClean="0">
                  <a:latin typeface="Courier"/>
                  <a:cs typeface="Courier"/>
                </a:rPr>
                <a:t>eax</a:t>
              </a:r>
              <a:endParaRPr lang="en-US" sz="2000" dirty="0" smtClean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p</a:t>
              </a:r>
              <a:r>
                <a:rPr lang="en-US" sz="2000" dirty="0" smtClean="0">
                  <a:latin typeface="Courier"/>
                  <a:cs typeface="Courier"/>
                </a:rPr>
                <a:t>ush1 $0x68732f2f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p</a:t>
              </a:r>
              <a:r>
                <a:rPr lang="en-US" sz="2000" dirty="0" smtClean="0">
                  <a:latin typeface="Courier"/>
                  <a:cs typeface="Courier"/>
                </a:rPr>
                <a:t>ush1 $0x6e69622f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m</a:t>
              </a:r>
              <a:r>
                <a:rPr lang="en-US" sz="2000" dirty="0" smtClean="0">
                  <a:latin typeface="Courier"/>
                  <a:cs typeface="Courier"/>
                </a:rPr>
                <a:t>ov1 %</a:t>
              </a:r>
              <a:r>
                <a:rPr lang="en-US" sz="2000" dirty="0" err="1" smtClean="0">
                  <a:latin typeface="Courier"/>
                  <a:cs typeface="Courier"/>
                </a:rPr>
                <a:t>esp</a:t>
              </a:r>
              <a:r>
                <a:rPr lang="en-US" sz="2000" dirty="0" smtClean="0">
                  <a:latin typeface="Courier"/>
                  <a:cs typeface="Courier"/>
                </a:rPr>
                <a:t>, %</a:t>
              </a:r>
              <a:r>
                <a:rPr lang="en-US" sz="2000" dirty="0" err="1" smtClean="0">
                  <a:latin typeface="Courier"/>
                  <a:cs typeface="Courier"/>
                </a:rPr>
                <a:t>ebx</a:t>
              </a:r>
              <a:endParaRPr lang="en-US" sz="2000" dirty="0" smtClean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p</a:t>
              </a:r>
              <a:r>
                <a:rPr lang="en-US" sz="2000" dirty="0" smtClean="0">
                  <a:latin typeface="Courier"/>
                  <a:cs typeface="Courier"/>
                </a:rPr>
                <a:t>ush1 %</a:t>
              </a:r>
              <a:r>
                <a:rPr lang="en-US" sz="2000" dirty="0" err="1" smtClean="0">
                  <a:latin typeface="Courier"/>
                  <a:cs typeface="Courier"/>
                </a:rPr>
                <a:t>eax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...</a:t>
              </a:r>
            </a:p>
            <a:p>
              <a:pPr marL="0" indent="0">
                <a:lnSpc>
                  <a:spcPct val="80000"/>
                </a:lnSpc>
                <a:buNone/>
              </a:pP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4499992" y="4221088"/>
            <a:ext cx="3024336" cy="1728192"/>
            <a:chOff x="2555776" y="1556792"/>
            <a:chExt cx="5040560" cy="2736304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2555776" y="1556792"/>
              <a:ext cx="504056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2555776" y="1700808"/>
              <a:ext cx="4560507" cy="2280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“\x31\xc0”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“</a:t>
              </a:r>
              <a:r>
                <a:rPr lang="en-US" sz="2000" dirty="0" smtClean="0">
                  <a:latin typeface="Courier"/>
                  <a:cs typeface="Courier"/>
                </a:rPr>
                <a:t>\x50”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“\x68””//</a:t>
              </a:r>
              <a:r>
                <a:rPr lang="en-US" sz="2000" dirty="0" err="1" smtClean="0">
                  <a:latin typeface="Courier"/>
                  <a:cs typeface="Courier"/>
                </a:rPr>
                <a:t>sh</a:t>
              </a:r>
              <a:r>
                <a:rPr lang="en-US" sz="2000" dirty="0" smtClean="0">
                  <a:latin typeface="Courier"/>
                  <a:cs typeface="Courier"/>
                </a:rPr>
                <a:t>”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“\x68”</a:t>
              </a:r>
              <a:r>
                <a:rPr lang="en-US" sz="2000" dirty="0" smtClean="0">
                  <a:latin typeface="Courier"/>
                  <a:cs typeface="Courier"/>
                </a:rPr>
                <a:t>”/ bin”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“</a:t>
              </a:r>
              <a:r>
                <a:rPr lang="en-US" sz="2000" dirty="0">
                  <a:latin typeface="Courier"/>
                  <a:cs typeface="Courier"/>
                </a:rPr>
                <a:t>\</a:t>
              </a:r>
              <a:r>
                <a:rPr lang="en-US" sz="2000" dirty="0" smtClean="0">
                  <a:latin typeface="Courier"/>
                  <a:cs typeface="Courier"/>
                </a:rPr>
                <a:t>x89\xe3”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latin typeface="Courier"/>
                  <a:cs typeface="Courier"/>
                </a:rPr>
                <a:t>“\x50</a:t>
              </a:r>
              <a:r>
                <a:rPr lang="en-US" sz="2000" dirty="0" smtClean="0">
                  <a:latin typeface="Courier"/>
                  <a:cs typeface="Courier"/>
                </a:rPr>
                <a:t>”</a:t>
              </a: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  <p:sp>
        <p:nvSpPr>
          <p:cNvPr id="3" name="CasellaDiTesto 2"/>
          <p:cNvSpPr txBox="1"/>
          <p:nvPr/>
        </p:nvSpPr>
        <p:spPr>
          <a:xfrm rot="16200000">
            <a:off x="-188852" y="4805477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E3E14"/>
                </a:solidFill>
                <a:latin typeface="+mn-lt"/>
              </a:rPr>
              <a:t>Assembly</a:t>
            </a:r>
          </a:p>
        </p:txBody>
      </p:sp>
      <p:sp>
        <p:nvSpPr>
          <p:cNvPr id="17" name="CasellaDiTesto 16"/>
          <p:cNvSpPr txBox="1"/>
          <p:nvPr/>
        </p:nvSpPr>
        <p:spPr>
          <a:xfrm rot="5400000">
            <a:off x="6457663" y="4791443"/>
            <a:ext cx="2800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E3E14"/>
                </a:solidFill>
                <a:latin typeface="+mn-lt"/>
              </a:rPr>
              <a:t>Machine Code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5426659" y="6093296"/>
            <a:ext cx="945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rPr>
              <a:t>Input</a:t>
            </a:r>
          </a:p>
        </p:txBody>
      </p:sp>
      <p:sp>
        <p:nvSpPr>
          <p:cNvPr id="7" name="Rettangolo 6"/>
          <p:cNvSpPr/>
          <p:nvPr/>
        </p:nvSpPr>
        <p:spPr bwMode="auto">
          <a:xfrm>
            <a:off x="1331640" y="4077072"/>
            <a:ext cx="2808312" cy="432048"/>
          </a:xfrm>
          <a:prstGeom prst="rect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21" name="CasellaDiTesto 20"/>
          <p:cNvSpPr txBox="1"/>
          <p:nvPr/>
        </p:nvSpPr>
        <p:spPr>
          <a:xfrm rot="16200000">
            <a:off x="472370" y="2396898"/>
            <a:ext cx="249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E3E14"/>
                </a:solidFill>
                <a:latin typeface="+mn-lt"/>
              </a:rPr>
              <a:t>Source Code</a:t>
            </a:r>
          </a:p>
        </p:txBody>
      </p:sp>
      <p:grpSp>
        <p:nvGrpSpPr>
          <p:cNvPr id="22" name="Gruppo 7"/>
          <p:cNvGrpSpPr/>
          <p:nvPr/>
        </p:nvGrpSpPr>
        <p:grpSpPr>
          <a:xfrm>
            <a:off x="2123728" y="1629040"/>
            <a:ext cx="5328592" cy="2160000"/>
            <a:chOff x="2555776" y="1556792"/>
            <a:chExt cx="5328592" cy="2736304"/>
          </a:xfrm>
        </p:grpSpPr>
        <p:sp>
          <p:nvSpPr>
            <p:cNvPr id="23" name="Rettangolo 8"/>
            <p:cNvSpPr/>
            <p:nvPr/>
          </p:nvSpPr>
          <p:spPr bwMode="auto">
            <a:xfrm>
              <a:off x="2555776" y="1556792"/>
              <a:ext cx="5040560" cy="2736304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4" name="CasellaDiTesto 9"/>
            <p:cNvSpPr txBox="1"/>
            <p:nvPr/>
          </p:nvSpPr>
          <p:spPr>
            <a:xfrm>
              <a:off x="2555776" y="1700808"/>
              <a:ext cx="5328592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#include &lt;</a:t>
              </a:r>
              <a:r>
                <a:rPr lang="en-US" sz="2000" dirty="0" err="1" smtClean="0">
                  <a:latin typeface="Courier"/>
                  <a:cs typeface="Courier"/>
                </a:rPr>
                <a:t>stdio.h</a:t>
              </a:r>
              <a:r>
                <a:rPr lang="en-US" sz="2000" dirty="0" smtClean="0">
                  <a:latin typeface="Courier"/>
                  <a:cs typeface="Courier"/>
                </a:rPr>
                <a:t>&gt;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err="1" smtClean="0">
                  <a:latin typeface="Courier"/>
                  <a:cs typeface="Courier"/>
                </a:rPr>
                <a:t>int</a:t>
              </a:r>
              <a:r>
                <a:rPr lang="en-US" sz="2000" dirty="0" smtClean="0">
                  <a:latin typeface="Courier"/>
                  <a:cs typeface="Courier"/>
                </a:rPr>
                <a:t> </a:t>
              </a:r>
              <a:r>
                <a:rPr lang="en-US" sz="2000" dirty="0">
                  <a:latin typeface="Courier"/>
                  <a:cs typeface="Courier"/>
                </a:rPr>
                <a:t>main ()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char </a:t>
              </a:r>
              <a:r>
                <a:rPr lang="en-US" sz="2000" dirty="0" smtClean="0">
                  <a:latin typeface="Courier"/>
                  <a:cs typeface="Courier"/>
                </a:rPr>
                <a:t>*name[2];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</a:t>
              </a:r>
              <a:r>
                <a:rPr lang="en-US" sz="2000" dirty="0" smtClean="0">
                  <a:latin typeface="Courier"/>
                  <a:cs typeface="Courier"/>
                </a:rPr>
                <a:t>  name[0] = “/bin/</a:t>
              </a:r>
              <a:r>
                <a:rPr lang="en-US" sz="2000" dirty="0" err="1" smtClean="0">
                  <a:latin typeface="Courier"/>
                  <a:cs typeface="Courier"/>
                </a:rPr>
                <a:t>sh</a:t>
              </a:r>
              <a:r>
                <a:rPr lang="en-US" sz="2000" dirty="0" smtClean="0">
                  <a:latin typeface="Courier"/>
                  <a:cs typeface="Courier"/>
                </a:rPr>
                <a:t>”;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   name[1] = NULL;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   </a:t>
              </a:r>
              <a:r>
                <a:rPr lang="en-US" sz="2000" dirty="0" err="1">
                  <a:latin typeface="Courier"/>
                  <a:cs typeface="Courier"/>
                </a:rPr>
                <a:t>e</a:t>
              </a:r>
              <a:r>
                <a:rPr lang="en-US" sz="2000" dirty="0" err="1" smtClean="0">
                  <a:latin typeface="Courier"/>
                  <a:cs typeface="Courier"/>
                </a:rPr>
                <a:t>xecve</a:t>
              </a:r>
              <a:r>
                <a:rPr lang="en-US" sz="2000" dirty="0" smtClean="0">
                  <a:latin typeface="Courier"/>
                  <a:cs typeface="Courier"/>
                </a:rPr>
                <a:t>(name[0], name, NULL);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}</a:t>
              </a:r>
              <a:endParaRPr lang="en-US" sz="2000" dirty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871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1 -How do we create the vector?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the </a:t>
            </a:r>
            <a:r>
              <a:rPr lang="en-US" dirty="0" err="1" smtClean="0"/>
              <a:t>shellcode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Prepend the NOP sleds</a:t>
            </a:r>
          </a:p>
          <a:p>
            <a:pPr marL="857250" lvl="1" indent="-457200"/>
            <a:r>
              <a:rPr lang="en-US" dirty="0" smtClean="0"/>
              <a:t>“x90”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address</a:t>
            </a:r>
          </a:p>
          <a:p>
            <a:pPr lvl="1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0xbfffeeb0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57200" indent="-457200"/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6" name="Rettangolo 5"/>
          <p:cNvSpPr/>
          <p:nvPr/>
        </p:nvSpPr>
        <p:spPr bwMode="auto">
          <a:xfrm>
            <a:off x="576064" y="1844824"/>
            <a:ext cx="7956376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7" name="Gruppo 6"/>
          <p:cNvGrpSpPr/>
          <p:nvPr/>
        </p:nvGrpSpPr>
        <p:grpSpPr>
          <a:xfrm>
            <a:off x="3347864" y="1844824"/>
            <a:ext cx="2592288" cy="792088"/>
            <a:chOff x="7380312" y="5157192"/>
            <a:chExt cx="1224136" cy="792088"/>
          </a:xfrm>
          <a:solidFill>
            <a:srgbClr val="FE3E14"/>
          </a:solidFill>
        </p:grpSpPr>
        <p:sp>
          <p:nvSpPr>
            <p:cNvPr id="8" name="Rettangolo 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7533329" y="5333146"/>
              <a:ext cx="872161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latin typeface="Courier"/>
                  <a:cs typeface="Courier"/>
                </a:rPr>
                <a:t>Shellcode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0" name="Gruppo 9"/>
          <p:cNvGrpSpPr/>
          <p:nvPr/>
        </p:nvGrpSpPr>
        <p:grpSpPr>
          <a:xfrm>
            <a:off x="539552" y="1844824"/>
            <a:ext cx="2808312" cy="792088"/>
            <a:chOff x="7380312" y="5157192"/>
            <a:chExt cx="1224136" cy="7920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ettangolo 10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7533329" y="5333146"/>
              <a:ext cx="730087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NOP sled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5940159" y="1805915"/>
            <a:ext cx="2592289" cy="830997"/>
            <a:chOff x="7380312" y="5118283"/>
            <a:chExt cx="1224136" cy="830997"/>
          </a:xfrm>
          <a:solidFill>
            <a:srgbClr val="FFFF00"/>
          </a:solidFill>
        </p:grpSpPr>
        <p:sp>
          <p:nvSpPr>
            <p:cNvPr id="14" name="Rettangolo 13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7533329" y="5118283"/>
              <a:ext cx="9593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Address of </a:t>
              </a:r>
            </a:p>
            <a:p>
              <a:r>
                <a:rPr lang="en-US" sz="2400" dirty="0" err="1" smtClean="0">
                  <a:latin typeface="Courier"/>
                  <a:cs typeface="Courier"/>
                </a:rPr>
                <a:t>Shellcode</a:t>
              </a:r>
              <a:endParaRPr lang="en-US" sz="24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86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2 - Getting injected code to run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load the injection vector as an argument of the vulnerable function</a:t>
            </a:r>
          </a:p>
          <a:p>
            <a:r>
              <a:rPr lang="en-US" dirty="0" smtClean="0">
                <a:latin typeface="+mj-lt"/>
                <a:cs typeface="Courier"/>
              </a:rPr>
              <a:t>When </a:t>
            </a:r>
            <a:r>
              <a:rPr lang="en-US" dirty="0" err="1" smtClean="0">
                <a:latin typeface="Courier"/>
                <a:cs typeface="Courier"/>
              </a:rPr>
              <a:t>strcpy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is executed, we  overflow the buffer with the injection vector</a:t>
            </a:r>
          </a:p>
          <a:p>
            <a:r>
              <a:rPr lang="en-US" dirty="0" smtClean="0"/>
              <a:t>The value of %</a:t>
            </a:r>
            <a:r>
              <a:rPr lang="en-US" dirty="0" err="1" smtClean="0"/>
              <a:t>eip</a:t>
            </a:r>
            <a:r>
              <a:rPr lang="en-US" dirty="0" smtClean="0"/>
              <a:t> is overwritten with the address of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sp>
        <p:nvSpPr>
          <p:cNvPr id="7" name="Rettangolo 6"/>
          <p:cNvSpPr/>
          <p:nvPr/>
        </p:nvSpPr>
        <p:spPr bwMode="auto">
          <a:xfrm>
            <a:off x="107504" y="4725144"/>
            <a:ext cx="8999984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8" name="Gruppo 7"/>
          <p:cNvGrpSpPr/>
          <p:nvPr/>
        </p:nvGrpSpPr>
        <p:grpSpPr>
          <a:xfrm>
            <a:off x="6804248" y="4651975"/>
            <a:ext cx="3240360" cy="865257"/>
            <a:chOff x="7380312" y="5084023"/>
            <a:chExt cx="1224136" cy="865257"/>
          </a:xfrm>
        </p:grpSpPr>
        <p:sp>
          <p:nvSpPr>
            <p:cNvPr id="9" name="Rettangolo 8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0" name="CasellaDiTesto 9"/>
            <p:cNvSpPr txBox="1"/>
            <p:nvPr/>
          </p:nvSpPr>
          <p:spPr>
            <a:xfrm>
              <a:off x="7576174" y="5084023"/>
              <a:ext cx="7562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Injection </a:t>
              </a:r>
            </a:p>
            <a:p>
              <a:r>
                <a:rPr lang="en-US" sz="2400" dirty="0" smtClean="0">
                  <a:latin typeface="Courier"/>
                  <a:cs typeface="Courier"/>
                </a:rPr>
                <a:t>  Vector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35496" y="4723983"/>
            <a:ext cx="3924941" cy="792088"/>
            <a:chOff x="7368818" y="5157192"/>
            <a:chExt cx="1235630" cy="792088"/>
          </a:xfrm>
        </p:grpSpPr>
        <p:sp>
          <p:nvSpPr>
            <p:cNvPr id="15" name="Rettangolo 1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7368818" y="5333146"/>
              <a:ext cx="1221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00 00 00 00 00 00 00   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7" name="Gruppo 16"/>
          <p:cNvGrpSpPr/>
          <p:nvPr/>
        </p:nvGrpSpPr>
        <p:grpSpPr>
          <a:xfrm>
            <a:off x="3923928" y="4723983"/>
            <a:ext cx="1296144" cy="792088"/>
            <a:chOff x="7380312" y="5157192"/>
            <a:chExt cx="1224136" cy="792088"/>
          </a:xfrm>
        </p:grpSpPr>
        <p:sp>
          <p:nvSpPr>
            <p:cNvPr id="18" name="Rettangolo 1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9" name="CasellaDiTesto 18"/>
            <p:cNvSpPr txBox="1"/>
            <p:nvPr/>
          </p:nvSpPr>
          <p:spPr>
            <a:xfrm>
              <a:off x="7467750" y="5333146"/>
              <a:ext cx="981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ebp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29" name="Gruppo 28"/>
          <p:cNvGrpSpPr/>
          <p:nvPr/>
        </p:nvGrpSpPr>
        <p:grpSpPr>
          <a:xfrm>
            <a:off x="5148066" y="4725144"/>
            <a:ext cx="2088232" cy="792088"/>
            <a:chOff x="7336593" y="5157192"/>
            <a:chExt cx="1267855" cy="792088"/>
          </a:xfrm>
        </p:grpSpPr>
        <p:sp>
          <p:nvSpPr>
            <p:cNvPr id="30" name="Rettangolo 29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7336593" y="5333146"/>
              <a:ext cx="807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    %</a:t>
              </a:r>
              <a:r>
                <a:rPr lang="en-US" sz="2400" dirty="0" err="1" smtClean="0">
                  <a:latin typeface="Courier"/>
                  <a:cs typeface="Courier"/>
                </a:rPr>
                <a:t>eip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32" name="CasellaDiTesto 31"/>
          <p:cNvSpPr txBox="1"/>
          <p:nvPr/>
        </p:nvSpPr>
        <p:spPr>
          <a:xfrm>
            <a:off x="1735662" y="5765194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buffer</a:t>
            </a:r>
            <a:endParaRPr lang="en-US" sz="2000" dirty="0" smtClean="0">
              <a:latin typeface="+mn-lt"/>
            </a:endParaRPr>
          </a:p>
        </p:txBody>
      </p:sp>
      <p:grpSp>
        <p:nvGrpSpPr>
          <p:cNvPr id="35" name="Gruppo 34"/>
          <p:cNvGrpSpPr/>
          <p:nvPr/>
        </p:nvGrpSpPr>
        <p:grpSpPr>
          <a:xfrm>
            <a:off x="35496" y="4725144"/>
            <a:ext cx="3924941" cy="792088"/>
            <a:chOff x="7368818" y="5157192"/>
            <a:chExt cx="1235630" cy="792088"/>
          </a:xfrm>
        </p:grpSpPr>
        <p:sp>
          <p:nvSpPr>
            <p:cNvPr id="36" name="Rettangolo 35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7" name="CasellaDiTesto 36"/>
            <p:cNvSpPr txBox="1"/>
            <p:nvPr/>
          </p:nvSpPr>
          <p:spPr>
            <a:xfrm>
              <a:off x="7368818" y="5333146"/>
              <a:ext cx="12210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00 00 00 00 00 00 00   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38" name="Gruppo 37"/>
          <p:cNvGrpSpPr/>
          <p:nvPr/>
        </p:nvGrpSpPr>
        <p:grpSpPr>
          <a:xfrm>
            <a:off x="72005" y="4725144"/>
            <a:ext cx="2016224" cy="792088"/>
            <a:chOff x="7380312" y="5157192"/>
            <a:chExt cx="1224136" cy="7920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9" name="Rettangolo 38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40" name="CasellaDiTesto 39"/>
            <p:cNvSpPr txBox="1"/>
            <p:nvPr/>
          </p:nvSpPr>
          <p:spPr>
            <a:xfrm>
              <a:off x="7467750" y="5333146"/>
              <a:ext cx="1009214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NOP sled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42" name="Gruppo 41"/>
          <p:cNvGrpSpPr/>
          <p:nvPr/>
        </p:nvGrpSpPr>
        <p:grpSpPr>
          <a:xfrm>
            <a:off x="2088228" y="4725144"/>
            <a:ext cx="3131843" cy="792088"/>
            <a:chOff x="7380312" y="5157192"/>
            <a:chExt cx="1224136" cy="792088"/>
          </a:xfrm>
          <a:solidFill>
            <a:srgbClr val="FE3E14"/>
          </a:solidFill>
        </p:grpSpPr>
        <p:sp>
          <p:nvSpPr>
            <p:cNvPr id="43" name="Rettangolo 42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grpFill/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44" name="CasellaDiTesto 43"/>
            <p:cNvSpPr txBox="1"/>
            <p:nvPr/>
          </p:nvSpPr>
          <p:spPr>
            <a:xfrm>
              <a:off x="7467750" y="5333146"/>
              <a:ext cx="86628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  </a:t>
              </a:r>
              <a:r>
                <a:rPr lang="en-US" sz="2400" dirty="0" err="1" smtClean="0">
                  <a:latin typeface="Courier"/>
                  <a:cs typeface="Courier"/>
                </a:rPr>
                <a:t>Shellcode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6" name="Gruppo 5"/>
          <p:cNvGrpSpPr/>
          <p:nvPr/>
        </p:nvGrpSpPr>
        <p:grpSpPr>
          <a:xfrm>
            <a:off x="4979294" y="4653136"/>
            <a:ext cx="2401018" cy="864096"/>
            <a:chOff x="4932040" y="6021288"/>
            <a:chExt cx="2401018" cy="864096"/>
          </a:xfrm>
        </p:grpSpPr>
        <p:sp>
          <p:nvSpPr>
            <p:cNvPr id="49" name="Rettangolo 48"/>
            <p:cNvSpPr/>
            <p:nvPr/>
          </p:nvSpPr>
          <p:spPr bwMode="auto">
            <a:xfrm>
              <a:off x="5004052" y="6093296"/>
              <a:ext cx="2232244" cy="792088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50" name="CasellaDiTesto 49"/>
            <p:cNvSpPr txBox="1"/>
            <p:nvPr/>
          </p:nvSpPr>
          <p:spPr>
            <a:xfrm>
              <a:off x="4932040" y="6021288"/>
              <a:ext cx="24010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Courier"/>
                  <a:cs typeface="Courier"/>
                </a:rPr>
                <a:t>Address </a:t>
              </a:r>
            </a:p>
            <a:p>
              <a:pPr algn="ctr"/>
              <a:r>
                <a:rPr lang="en-US" sz="2400" dirty="0" smtClean="0">
                  <a:latin typeface="Courier"/>
                  <a:cs typeface="Courier"/>
                </a:rPr>
                <a:t>of </a:t>
              </a:r>
              <a:r>
                <a:rPr lang="en-US" sz="2400" dirty="0" err="1" smtClean="0">
                  <a:latin typeface="Courier"/>
                  <a:cs typeface="Courier"/>
                </a:rPr>
                <a:t>Shellcode</a:t>
              </a:r>
              <a:endParaRPr lang="en-US" sz="24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53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Attacks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injection attack we have just considered is called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stack smashing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 smtClean="0"/>
              <a:t>The term was coined by Aleph One in 1996</a:t>
            </a:r>
          </a:p>
          <a:p>
            <a:r>
              <a:rPr lang="en-US" dirty="0" smtClean="0"/>
              <a:t>Stack smashing overflows a stack allocated buffer</a:t>
            </a:r>
          </a:p>
          <a:p>
            <a:r>
              <a:rPr lang="en-US" dirty="0" smtClean="0"/>
              <a:t>You can also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overflow a buffer</a:t>
            </a:r>
            <a:r>
              <a:rPr lang="en-US" dirty="0" smtClean="0"/>
              <a:t> allocated by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dirty="0" smtClean="0"/>
              <a:t>, which resides on the </a:t>
            </a:r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heap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188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 Overflow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259632" y="1700808"/>
            <a:ext cx="6624414" cy="3240955"/>
          </a:xfrm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90000" rIns="90000" bIns="46800"/>
          <a:lstStyle/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_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vulnerable_struct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char buff[MAX_LEN];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(*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cmp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)(char*, char*);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} vulnerable;</a:t>
            </a:r>
          </a:p>
          <a:p>
            <a:pPr marL="0" indent="0" defTabSz="360000">
              <a:spcAft>
                <a:spcPts val="0"/>
              </a:spcAft>
              <a:buNone/>
            </a:pP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foo (vulnerable* s, char* one, char* two)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strcpy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(s-&gt;buff, one);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strcpy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(s-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&gt;buff, 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two);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return s-&gt;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cmp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(s-&gt;buff, “file://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foobar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”);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  <p:sp>
        <p:nvSpPr>
          <p:cNvPr id="7" name="CasellaDiTesto 6"/>
          <p:cNvSpPr txBox="1"/>
          <p:nvPr/>
        </p:nvSpPr>
        <p:spPr>
          <a:xfrm>
            <a:off x="689030" y="5085233"/>
            <a:ext cx="7765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 smtClean="0">
                <a:latin typeface="+mn-lt"/>
              </a:rPr>
              <a:t>Must </a:t>
            </a:r>
            <a:r>
              <a:rPr lang="it-IT" sz="2400" dirty="0" err="1" smtClean="0">
                <a:latin typeface="+mn-lt"/>
              </a:rPr>
              <a:t>have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strlen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one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)+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strlen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two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) &lt; MAX_LEN</a:t>
            </a:r>
          </a:p>
          <a:p>
            <a:pPr algn="ctr"/>
            <a:r>
              <a:rPr lang="it-IT" sz="2400" dirty="0">
                <a:solidFill>
                  <a:srgbClr val="FF0000"/>
                </a:solidFill>
                <a:latin typeface="+mn-lt"/>
              </a:rPr>
              <a:t>o</a:t>
            </a:r>
            <a:r>
              <a:rPr lang="it-IT" sz="2400" dirty="0" smtClean="0">
                <a:solidFill>
                  <a:srgbClr val="FF0000"/>
                </a:solidFill>
                <a:latin typeface="+mn-lt"/>
              </a:rPr>
              <a:t>r </a:t>
            </a:r>
            <a:r>
              <a:rPr lang="it-IT" sz="2400" dirty="0" err="1" smtClean="0">
                <a:solidFill>
                  <a:srgbClr val="FF0000"/>
                </a:solidFill>
                <a:latin typeface="+mn-lt"/>
              </a:rPr>
              <a:t>we</a:t>
            </a:r>
            <a:r>
              <a:rPr lang="it-IT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400" dirty="0" err="1" smtClean="0">
                <a:solidFill>
                  <a:srgbClr val="FF0000"/>
                </a:solidFill>
                <a:latin typeface="+mn-lt"/>
              </a:rPr>
              <a:t>overwrite</a:t>
            </a:r>
            <a:r>
              <a:rPr lang="it-IT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it-IT" sz="24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it-IT" sz="24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-&gt;</a:t>
            </a:r>
            <a:r>
              <a:rPr lang="it-IT" sz="24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cmp</a:t>
            </a:r>
            <a:endParaRPr lang="it-IT" sz="2400" dirty="0" smtClean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1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overflow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1259632" y="1700809"/>
            <a:ext cx="6624414" cy="2880320"/>
          </a:xfrm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90000" rIns="90000" bIns="46800"/>
          <a:lstStyle/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void vulnerable() 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char* response;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packet_get_int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if 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&gt; 0) 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response =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malloc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(char*));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for 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=0;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++) 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response[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packet_get_string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(char*);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}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}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251520" y="4653136"/>
            <a:ext cx="87363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t-IT" sz="2400" dirty="0" err="1" smtClean="0">
                <a:latin typeface="+mn-lt"/>
              </a:rPr>
              <a:t>If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err="1" smtClean="0">
                <a:latin typeface="+mn-lt"/>
              </a:rPr>
              <a:t>we</a:t>
            </a:r>
            <a:r>
              <a:rPr lang="it-IT" sz="2400" dirty="0" smtClean="0">
                <a:latin typeface="+mn-lt"/>
              </a:rPr>
              <a:t> set 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it-IT" sz="2400" dirty="0" smtClean="0">
                <a:latin typeface="+mn-lt"/>
              </a:rPr>
              <a:t> to </a:t>
            </a:r>
            <a:r>
              <a:rPr lang="it-IT" sz="2400" dirty="0" smtClean="0">
                <a:latin typeface="Courier"/>
                <a:cs typeface="Courier"/>
              </a:rPr>
              <a:t>1073741824</a:t>
            </a:r>
            <a:r>
              <a:rPr lang="it-IT" sz="2400" dirty="0" smtClean="0">
                <a:latin typeface="+mn-lt"/>
              </a:rPr>
              <a:t> and 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*)</a:t>
            </a:r>
            <a:r>
              <a:rPr lang="it-IT" sz="2400" dirty="0" smtClean="0">
                <a:latin typeface="+mn-lt"/>
                <a:ea typeface="Courier" charset="0"/>
                <a:cs typeface="Courier" charset="0"/>
              </a:rPr>
              <a:t> </a:t>
            </a:r>
            <a:r>
              <a:rPr lang="it-IT" sz="2400" dirty="0" err="1" smtClean="0">
                <a:latin typeface="+mn-lt"/>
              </a:rPr>
              <a:t>is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4</a:t>
            </a:r>
          </a:p>
          <a:p>
            <a:pPr marL="342900" indent="-342900">
              <a:buFont typeface="Arial"/>
              <a:buChar char="•"/>
            </a:pPr>
            <a:r>
              <a:rPr lang="it-IT" sz="2400" dirty="0" err="1" smtClean="0">
                <a:latin typeface="+mn-lt"/>
              </a:rPr>
              <a:t>Then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nresp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char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*)</a:t>
            </a:r>
            <a:r>
              <a:rPr lang="it-IT" sz="2400" dirty="0" smtClean="0">
                <a:latin typeface="+mn-lt"/>
                <a:ea typeface="Courier" charset="0"/>
                <a:cs typeface="Courier" charset="0"/>
              </a:rPr>
              <a:t> </a:t>
            </a:r>
            <a:r>
              <a:rPr lang="it-IT" sz="2400" dirty="0" err="1" smtClean="0">
                <a:latin typeface="+mn-lt"/>
              </a:rPr>
              <a:t>overflows</a:t>
            </a:r>
            <a:r>
              <a:rPr lang="it-IT" sz="2400" dirty="0" smtClean="0">
                <a:latin typeface="+mn-lt"/>
              </a:rPr>
              <a:t> to </a:t>
            </a:r>
            <a:r>
              <a:rPr lang="it-IT" sz="2400" dirty="0" err="1" smtClean="0">
                <a:latin typeface="+mn-lt"/>
              </a:rPr>
              <a:t>become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smtClean="0">
                <a:latin typeface="Courier" charset="0"/>
                <a:ea typeface="Courier" charset="0"/>
                <a:cs typeface="Courier" charset="0"/>
              </a:rPr>
              <a:t>0</a:t>
            </a:r>
          </a:p>
          <a:p>
            <a:pPr marL="342900" indent="-342900">
              <a:buFont typeface="Arial"/>
              <a:buChar char="•"/>
            </a:pPr>
            <a:r>
              <a:rPr lang="it-IT" sz="2400" dirty="0" err="1" smtClean="0">
                <a:latin typeface="+mn-lt"/>
              </a:rPr>
              <a:t>Subsequent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err="1" smtClean="0">
                <a:latin typeface="+mn-lt"/>
              </a:rPr>
              <a:t>writes</a:t>
            </a:r>
            <a:r>
              <a:rPr lang="it-IT" sz="2400" dirty="0" smtClean="0">
                <a:latin typeface="+mn-lt"/>
              </a:rPr>
              <a:t> to </a:t>
            </a:r>
            <a:r>
              <a:rPr lang="it-IT" sz="2400" dirty="0" err="1" smtClean="0">
                <a:latin typeface="+mn-lt"/>
              </a:rPr>
              <a:t>allocated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err="1" smtClean="0">
                <a:latin typeface="Courier" charset="0"/>
                <a:ea typeface="Courier" charset="0"/>
                <a:cs typeface="Courier" charset="0"/>
              </a:rPr>
              <a:t>response</a:t>
            </a:r>
            <a:r>
              <a:rPr lang="it-IT" sz="2400" dirty="0" smtClean="0">
                <a:latin typeface="+mn-lt"/>
              </a:rPr>
              <a:t>, </a:t>
            </a:r>
            <a:r>
              <a:rPr lang="it-IT" sz="2400" dirty="0" err="1" smtClean="0">
                <a:latin typeface="+mn-lt"/>
              </a:rPr>
              <a:t>overflow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err="1" smtClean="0">
                <a:latin typeface="+mn-lt"/>
              </a:rPr>
              <a:t>it</a:t>
            </a:r>
            <a:endParaRPr lang="it-IT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7825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Overflow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323850" y="1700808"/>
            <a:ext cx="6624414" cy="3960440"/>
          </a:xfrm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90000" rIns="90000" bIns="46800"/>
          <a:lstStyle/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main() 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char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buf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[100], *p;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while (1) {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p =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fgets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buf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buf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stdin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if (p == NULL) return 0;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atoi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(p);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p =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fgets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buf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sizeof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buf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),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stdin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		if (p == NULL) return 0;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for 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= 0;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;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++)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	if (!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iscntrl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buf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]))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putchar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buf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i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]);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	else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putchar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(‘.’);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printf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(“\n”);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}}</a:t>
            </a:r>
          </a:p>
        </p:txBody>
      </p:sp>
      <p:sp>
        <p:nvSpPr>
          <p:cNvPr id="7" name="Parentesi graffa chiusa 6"/>
          <p:cNvSpPr/>
          <p:nvPr/>
        </p:nvSpPr>
        <p:spPr bwMode="auto">
          <a:xfrm>
            <a:off x="7020271" y="2852936"/>
            <a:ext cx="216025" cy="864096"/>
          </a:xfrm>
          <a:prstGeom prst="rightBrace">
            <a:avLst>
              <a:gd name="adj1" fmla="val 42786"/>
              <a:gd name="adj2" fmla="val 48296"/>
            </a:avLst>
          </a:prstGeom>
          <a:noFill/>
          <a:ln w="222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8" name="Parentesi graffa chiusa 7"/>
          <p:cNvSpPr/>
          <p:nvPr/>
        </p:nvSpPr>
        <p:spPr bwMode="auto">
          <a:xfrm>
            <a:off x="7020272" y="3717032"/>
            <a:ext cx="216024" cy="504056"/>
          </a:xfrm>
          <a:prstGeom prst="rightBrace">
            <a:avLst>
              <a:gd name="adj1" fmla="val 37083"/>
              <a:gd name="adj2" fmla="val 50000"/>
            </a:avLst>
          </a:prstGeom>
          <a:noFill/>
          <a:ln w="222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9" name="Parentesi graffa chiusa 8"/>
          <p:cNvSpPr/>
          <p:nvPr/>
        </p:nvSpPr>
        <p:spPr bwMode="auto">
          <a:xfrm>
            <a:off x="7020270" y="4221088"/>
            <a:ext cx="216025" cy="864096"/>
          </a:xfrm>
          <a:prstGeom prst="rightBrace">
            <a:avLst>
              <a:gd name="adj1" fmla="val 47708"/>
              <a:gd name="adj2" fmla="val 48296"/>
            </a:avLst>
          </a:prstGeom>
          <a:noFill/>
          <a:ln w="222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339523" y="3115707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+mn-lt"/>
              </a:rPr>
              <a:t>Read </a:t>
            </a:r>
            <a:r>
              <a:rPr lang="it-IT" sz="1600" dirty="0" err="1" smtClean="0">
                <a:latin typeface="+mn-lt"/>
              </a:rPr>
              <a:t>integer</a:t>
            </a:r>
            <a:endParaRPr lang="it-IT" sz="1600" dirty="0" smtClean="0">
              <a:latin typeface="+mn-lt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7339523" y="3799783"/>
            <a:ext cx="1465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smtClean="0">
                <a:latin typeface="+mn-lt"/>
              </a:rPr>
              <a:t>Read </a:t>
            </a:r>
            <a:r>
              <a:rPr lang="it-IT" sz="1600" dirty="0" err="1" smtClean="0">
                <a:latin typeface="+mn-lt"/>
              </a:rPr>
              <a:t>message</a:t>
            </a:r>
            <a:endParaRPr lang="it-IT" sz="1600" dirty="0" smtClean="0">
              <a:latin typeface="+mn-lt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7339523" y="4237637"/>
            <a:ext cx="1116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latin typeface="+mn-lt"/>
              </a:rPr>
              <a:t>Echo</a:t>
            </a:r>
            <a:r>
              <a:rPr lang="it-IT" sz="1600" dirty="0" smtClean="0">
                <a:latin typeface="+mn-lt"/>
              </a:rPr>
              <a:t> back</a:t>
            </a:r>
          </a:p>
          <a:p>
            <a:r>
              <a:rPr lang="it-IT" sz="1600" dirty="0" smtClean="0">
                <a:latin typeface="+mn-lt"/>
              </a:rPr>
              <a:t>(</a:t>
            </a:r>
            <a:r>
              <a:rPr lang="it-IT" sz="1600" dirty="0" err="1" smtClean="0">
                <a:latin typeface="+mn-lt"/>
              </a:rPr>
              <a:t>partial</a:t>
            </a:r>
            <a:r>
              <a:rPr lang="it-IT" sz="1600" dirty="0" smtClean="0">
                <a:latin typeface="+mn-lt"/>
              </a:rPr>
              <a:t>)</a:t>
            </a:r>
          </a:p>
          <a:p>
            <a:r>
              <a:rPr lang="it-IT" sz="1600" dirty="0" err="1" smtClean="0">
                <a:latin typeface="+mn-lt"/>
              </a:rPr>
              <a:t>message</a:t>
            </a:r>
            <a:endParaRPr lang="it-IT" sz="1600" dirty="0" smtClean="0">
              <a:latin typeface="+mn-lt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4067275" y="4920388"/>
            <a:ext cx="2592288" cy="10288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it-IT" sz="2000" i="1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May</a:t>
            </a:r>
            <a:r>
              <a:rPr lang="it-IT" sz="2000" i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sz="2000" i="1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exceed</a:t>
            </a:r>
            <a:r>
              <a:rPr lang="it-IT" sz="2000" i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sz="2000" i="1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actual</a:t>
            </a:r>
            <a:endParaRPr lang="it-IT" sz="2000" i="1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it-IT" sz="2000" i="1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message</a:t>
            </a:r>
            <a:r>
              <a:rPr lang="it-IT" sz="2000" i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sz="2000" i="1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length</a:t>
            </a:r>
            <a:endParaRPr lang="it-IT" sz="2000" i="1" dirty="0" smtClean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Anello 13"/>
          <p:cNvSpPr/>
          <p:nvPr/>
        </p:nvSpPr>
        <p:spPr bwMode="auto">
          <a:xfrm>
            <a:off x="3174935" y="4212996"/>
            <a:ext cx="748993" cy="308095"/>
          </a:xfrm>
          <a:prstGeom prst="donut">
            <a:avLst>
              <a:gd name="adj" fmla="val 14075"/>
            </a:avLst>
          </a:prstGeom>
          <a:solidFill>
            <a:srgbClr val="C000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6074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transcript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6" name="Segnaposto contenuto 2"/>
          <p:cNvSpPr>
            <a:spLocks noGrp="1"/>
          </p:cNvSpPr>
          <p:nvPr>
            <p:ph idx="1"/>
          </p:nvPr>
        </p:nvSpPr>
        <p:spPr>
          <a:xfrm>
            <a:off x="323850" y="1700808"/>
            <a:ext cx="6624414" cy="3960440"/>
          </a:xfrm>
          <a:ln w="12700">
            <a:solidFill>
              <a:schemeClr val="tx1">
                <a:lumMod val="75000"/>
              </a:schemeClr>
            </a:solidFill>
          </a:ln>
        </p:spPr>
        <p:txBody>
          <a:bodyPr wrap="square" lIns="90000" rIns="90000" bIns="46800"/>
          <a:lstStyle/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bash$ ./echo-server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24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every good boy does fine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ECHO: |every good boy does fine|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10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hello there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ECHO: |hello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ther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|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25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hello</a:t>
            </a:r>
          </a:p>
          <a:p>
            <a:pPr marL="0" indent="0" defTabSz="360000">
              <a:spcAft>
                <a:spcPts val="0"/>
              </a:spcAft>
              <a:buNone/>
            </a:pP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ECHO: |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hello..here..y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does fine|</a:t>
            </a:r>
          </a:p>
        </p:txBody>
      </p:sp>
      <p:sp>
        <p:nvSpPr>
          <p:cNvPr id="7" name="Parentesi graffa chiusa 6"/>
          <p:cNvSpPr/>
          <p:nvPr/>
        </p:nvSpPr>
        <p:spPr bwMode="auto">
          <a:xfrm>
            <a:off x="3059832" y="2924944"/>
            <a:ext cx="216025" cy="864096"/>
          </a:xfrm>
          <a:prstGeom prst="rightBrace">
            <a:avLst>
              <a:gd name="adj1" fmla="val 42786"/>
              <a:gd name="adj2" fmla="val 48296"/>
            </a:avLst>
          </a:prstGeom>
          <a:noFill/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299405" y="2988783"/>
            <a:ext cx="213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OK: input </a:t>
            </a:r>
            <a:r>
              <a:rPr lang="it-IT" sz="2000" dirty="0" err="1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length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sz="2000" dirty="0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&lt; buffer </a:t>
            </a:r>
            <a:r>
              <a:rPr lang="it-IT" sz="2000" dirty="0" err="1" smtClean="0">
                <a:solidFill>
                  <a:schemeClr val="bg2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size</a:t>
            </a:r>
            <a:endParaRPr lang="it-IT" sz="2000" dirty="0" smtClean="0">
              <a:solidFill>
                <a:schemeClr val="bg2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Parentesi graffa chiusa 8"/>
          <p:cNvSpPr/>
          <p:nvPr/>
        </p:nvSpPr>
        <p:spPr bwMode="auto">
          <a:xfrm>
            <a:off x="4836483" y="3776300"/>
            <a:ext cx="216025" cy="864096"/>
          </a:xfrm>
          <a:prstGeom prst="rightBrace">
            <a:avLst>
              <a:gd name="adj1" fmla="val 42786"/>
              <a:gd name="adj2" fmla="val 48296"/>
            </a:avLst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076056" y="3840139"/>
            <a:ext cx="213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BAD: </a:t>
            </a:r>
            <a:r>
              <a:rPr lang="it-IT" sz="2000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length</a:t>
            </a:r>
            <a:r>
              <a:rPr lang="it-IT" sz="200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&gt; buffer </a:t>
            </a:r>
            <a:r>
              <a:rPr lang="it-IT" sz="2000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size</a:t>
            </a:r>
            <a:endParaRPr lang="it-IT" sz="2000" dirty="0" smtClean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" name="Connettore 1 11"/>
          <p:cNvCxnSpPr/>
          <p:nvPr/>
        </p:nvCxnSpPr>
        <p:spPr bwMode="auto">
          <a:xfrm>
            <a:off x="3131840" y="4548025"/>
            <a:ext cx="15121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CasellaDiTesto 15"/>
          <p:cNvSpPr txBox="1"/>
          <p:nvPr/>
        </p:nvSpPr>
        <p:spPr>
          <a:xfrm>
            <a:off x="3131840" y="4601594"/>
            <a:ext cx="165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l</a:t>
            </a:r>
            <a:r>
              <a:rPr lang="it-IT" sz="2000" i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eaked</a:t>
            </a:r>
            <a:r>
              <a:rPr lang="it-IT" sz="2000" i="1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8993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8" grpId="0"/>
      <p:bldP spid="9" grpId="0" animBg="1"/>
      <p:bldP spid="10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Heartbleed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Heartbleed</a:t>
            </a:r>
            <a:r>
              <a:rPr lang="en-US" dirty="0" smtClean="0"/>
              <a:t> was a read overflow in exactly this style</a:t>
            </a:r>
          </a:p>
          <a:p>
            <a:r>
              <a:rPr lang="en-US" dirty="0" smtClean="0"/>
              <a:t>The SSL server should accept a “heartbeat” message that it echoes back</a:t>
            </a:r>
          </a:p>
          <a:p>
            <a:r>
              <a:rPr lang="en-US" dirty="0" smtClean="0"/>
              <a:t>The heartbeat message specifies the length of its echo-back portion, but the buggy SSL </a:t>
            </a:r>
            <a:r>
              <a:rPr lang="en-US" b="1" dirty="0" smtClean="0"/>
              <a:t>software did not check the length was accurate</a:t>
            </a:r>
            <a:endParaRPr lang="en-US" dirty="0" smtClean="0"/>
          </a:p>
          <a:p>
            <a:r>
              <a:rPr lang="en-US" dirty="0" smtClean="0"/>
              <a:t>Thus an attacker could request a longer length, and </a:t>
            </a:r>
            <a:r>
              <a:rPr lang="en-US" b="1" dirty="0" smtClean="0"/>
              <a:t>read past the contents of the buffer</a:t>
            </a:r>
            <a:endParaRPr lang="en-US" dirty="0" smtClean="0"/>
          </a:p>
          <a:p>
            <a:pPr lvl="1"/>
            <a:r>
              <a:rPr lang="en-US" dirty="0" smtClean="0"/>
              <a:t>Leaking passwords, crypto keys,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52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session you will be able to</a:t>
            </a:r>
          </a:p>
          <a:p>
            <a:pPr lvl="1"/>
            <a:r>
              <a:rPr lang="en-US" dirty="0" smtClean="0"/>
              <a:t>Define what a buffer overflow is </a:t>
            </a:r>
          </a:p>
          <a:p>
            <a:pPr lvl="1"/>
            <a:r>
              <a:rPr lang="en-US" dirty="0" smtClean="0"/>
              <a:t>List all the possible types of buffer overflow vulnerabilities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5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Heartbleed</a:t>
            </a:r>
            <a:r>
              <a:rPr lang="it-IT" dirty="0" smtClean="0"/>
              <a:t> </a:t>
            </a:r>
            <a:r>
              <a:rPr lang="it-IT" dirty="0" err="1" smtClean="0"/>
              <a:t>explained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1" b="65156"/>
          <a:stretch/>
        </p:blipFill>
        <p:spPr>
          <a:xfrm>
            <a:off x="1299348" y="1628800"/>
            <a:ext cx="6689821" cy="4608512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84" b="32387"/>
          <a:stretch/>
        </p:blipFill>
        <p:spPr>
          <a:xfrm>
            <a:off x="1280271" y="1567627"/>
            <a:ext cx="6689821" cy="468052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56" b="-321"/>
          <a:stretch/>
        </p:blipFill>
        <p:spPr>
          <a:xfrm>
            <a:off x="1299347" y="1565720"/>
            <a:ext cx="6689821" cy="4671592"/>
          </a:xfrm>
          <a:prstGeom prst="rect">
            <a:avLst/>
          </a:prstGeom>
        </p:spPr>
      </p:pic>
      <p:sp>
        <p:nvSpPr>
          <p:cNvPr id="11" name="CasellaDiTesto 10"/>
          <p:cNvSpPr txBox="1"/>
          <p:nvPr/>
        </p:nvSpPr>
        <p:spPr>
          <a:xfrm>
            <a:off x="3793062" y="6308774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latin typeface="+mn-lt"/>
              </a:rPr>
              <a:t>Image from </a:t>
            </a:r>
            <a:r>
              <a:rPr lang="it-IT" b="1" i="1" dirty="0" err="1" smtClean="0">
                <a:latin typeface="Arial" charset="0"/>
                <a:ea typeface="Arial" charset="0"/>
                <a:cs typeface="Arial" charset="0"/>
              </a:rPr>
              <a:t>xkcd.com</a:t>
            </a:r>
            <a:endParaRPr lang="it-IT" b="1" i="1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09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I/O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C’s </a:t>
            </a:r>
            <a:r>
              <a:rPr lang="en-US" dirty="0" err="1">
                <a:latin typeface="Courier"/>
                <a:cs typeface="Courier"/>
              </a:rPr>
              <a:t>printf</a:t>
            </a:r>
            <a:r>
              <a:rPr lang="en-US" dirty="0" smtClean="0"/>
              <a:t> family supports formatted I/O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Format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sz="2000" dirty="0" smtClean="0"/>
              <a:t>Position in string indicates stack argument to print</a:t>
            </a:r>
          </a:p>
          <a:p>
            <a:pPr lvl="1"/>
            <a:r>
              <a:rPr lang="en-US" sz="2000" dirty="0" smtClean="0"/>
              <a:t>Kind of </a:t>
            </a:r>
            <a:r>
              <a:rPr lang="en-US" sz="2000" dirty="0" err="1" smtClean="0"/>
              <a:t>specifier</a:t>
            </a:r>
            <a:r>
              <a:rPr lang="en-US" sz="2000" dirty="0" smtClean="0"/>
              <a:t> indicates type of the argument</a:t>
            </a:r>
          </a:p>
          <a:p>
            <a:pPr lvl="2"/>
            <a:r>
              <a:rPr lang="en-US" sz="2000" dirty="0" smtClean="0">
                <a:latin typeface="Courier"/>
                <a:cs typeface="Courier"/>
              </a:rPr>
              <a:t>%s</a:t>
            </a:r>
            <a:r>
              <a:rPr lang="en-US" sz="2000" dirty="0" smtClean="0"/>
              <a:t> = string, </a:t>
            </a:r>
            <a:r>
              <a:rPr lang="en-US" sz="2000" dirty="0" smtClean="0">
                <a:latin typeface="Courier"/>
                <a:cs typeface="Courier"/>
              </a:rPr>
              <a:t>%d</a:t>
            </a:r>
            <a:r>
              <a:rPr lang="en-US" sz="2000" dirty="0" smtClean="0"/>
              <a:t>= integer etc.</a:t>
            </a:r>
          </a:p>
          <a:p>
            <a:pPr marL="914400" lvl="2" indent="0">
              <a:buNone/>
            </a:pPr>
            <a:endParaRPr lang="en-US" sz="2000" dirty="0" smtClean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1115616" y="2371814"/>
            <a:ext cx="8640960" cy="1561242"/>
            <a:chOff x="2555776" y="1556792"/>
            <a:chExt cx="5328592" cy="1561242"/>
          </a:xfrm>
        </p:grpSpPr>
        <p:sp>
          <p:nvSpPr>
            <p:cNvPr id="7" name="Rettangolo 6"/>
            <p:cNvSpPr/>
            <p:nvPr/>
          </p:nvSpPr>
          <p:spPr bwMode="auto">
            <a:xfrm>
              <a:off x="2555776" y="1556792"/>
              <a:ext cx="4373467" cy="1561242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2555776" y="1700808"/>
              <a:ext cx="5328592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void </a:t>
              </a:r>
              <a:r>
                <a:rPr lang="en-US" sz="2000" dirty="0" err="1" smtClean="0">
                  <a:latin typeface="Courier"/>
                  <a:cs typeface="Courier"/>
                </a:rPr>
                <a:t>print_record</a:t>
              </a:r>
              <a:r>
                <a:rPr lang="en-US" sz="2000" dirty="0" smtClean="0">
                  <a:latin typeface="Courier"/>
                  <a:cs typeface="Courier"/>
                </a:rPr>
                <a:t>(</a:t>
              </a:r>
              <a:r>
                <a:rPr lang="en-US" sz="2000" dirty="0" err="1" smtClean="0">
                  <a:latin typeface="Courier"/>
                  <a:cs typeface="Courier"/>
                </a:rPr>
                <a:t>int</a:t>
              </a:r>
              <a:r>
                <a:rPr lang="en-US" sz="2000" dirty="0" smtClean="0">
                  <a:latin typeface="Courier"/>
                  <a:cs typeface="Courier"/>
                </a:rPr>
                <a:t> age, char *name)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  </a:t>
              </a:r>
              <a:r>
                <a:rPr lang="en-US" sz="2000" dirty="0" err="1" smtClean="0">
                  <a:latin typeface="Courier"/>
                  <a:cs typeface="Courier"/>
                </a:rPr>
                <a:t>printf</a:t>
              </a:r>
              <a:r>
                <a:rPr lang="en-US" sz="2000" dirty="0" smtClean="0">
                  <a:latin typeface="Courier"/>
                  <a:cs typeface="Courier"/>
                </a:rPr>
                <a:t>(“Name: %s\</a:t>
              </a:r>
              <a:r>
                <a:rPr lang="en-US" sz="2000" dirty="0" err="1" smtClean="0">
                  <a:latin typeface="Courier"/>
                  <a:cs typeface="Courier"/>
                </a:rPr>
                <a:t>tAge</a:t>
              </a:r>
              <a:r>
                <a:rPr lang="en-US" sz="2000" dirty="0" smtClean="0">
                  <a:latin typeface="Courier"/>
                  <a:cs typeface="Courier"/>
                </a:rPr>
                <a:t>: %d\n”, name, age);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54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difference?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899592" y="1844824"/>
            <a:ext cx="8640960" cy="2190730"/>
            <a:chOff x="2555776" y="1556792"/>
            <a:chExt cx="5328592" cy="2190730"/>
          </a:xfrm>
        </p:grpSpPr>
        <p:sp>
          <p:nvSpPr>
            <p:cNvPr id="7" name="Rettangolo 6"/>
            <p:cNvSpPr/>
            <p:nvPr/>
          </p:nvSpPr>
          <p:spPr bwMode="auto">
            <a:xfrm>
              <a:off x="2555776" y="1556792"/>
              <a:ext cx="4440493" cy="1944216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2555776" y="1700808"/>
              <a:ext cx="5328592" cy="2046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void safe()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</a:t>
              </a:r>
              <a:r>
                <a:rPr lang="en-US" sz="2000" dirty="0" smtClean="0">
                  <a:latin typeface="Courier"/>
                  <a:cs typeface="Courier"/>
                </a:rPr>
                <a:t>char </a:t>
              </a:r>
              <a:r>
                <a:rPr lang="en-US" sz="2000" dirty="0" err="1" smtClean="0">
                  <a:latin typeface="Courier"/>
                  <a:cs typeface="Courier"/>
                </a:rPr>
                <a:t>buf</a:t>
              </a:r>
              <a:r>
                <a:rPr lang="en-US" sz="2000" dirty="0" smtClean="0">
                  <a:latin typeface="Courier"/>
                  <a:cs typeface="Courier"/>
                </a:rPr>
                <a:t>[80];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If(</a:t>
              </a:r>
              <a:r>
                <a:rPr lang="en-US" sz="2000" dirty="0" err="1" smtClean="0">
                  <a:latin typeface="Courier"/>
                  <a:cs typeface="Courier"/>
                </a:rPr>
                <a:t>fgets</a:t>
              </a:r>
              <a:r>
                <a:rPr lang="en-US" sz="2000" dirty="0" smtClean="0">
                  <a:latin typeface="Courier"/>
                  <a:cs typeface="Courier"/>
                </a:rPr>
                <a:t>(</a:t>
              </a:r>
              <a:r>
                <a:rPr lang="en-US" sz="2000" dirty="0" err="1" smtClean="0">
                  <a:latin typeface="Courier"/>
                  <a:cs typeface="Courier"/>
                </a:rPr>
                <a:t>buf</a:t>
              </a:r>
              <a:r>
                <a:rPr lang="en-US" sz="2000" dirty="0" smtClean="0">
                  <a:latin typeface="Courier"/>
                  <a:cs typeface="Courier"/>
                </a:rPr>
                <a:t>, </a:t>
              </a:r>
              <a:r>
                <a:rPr lang="en-US" sz="2000" dirty="0" err="1" smtClean="0">
                  <a:latin typeface="Courier"/>
                  <a:cs typeface="Courier"/>
                </a:rPr>
                <a:t>sizeof</a:t>
              </a:r>
              <a:r>
                <a:rPr lang="en-US" sz="2000" dirty="0" smtClean="0">
                  <a:latin typeface="Courier"/>
                  <a:cs typeface="Courier"/>
                </a:rPr>
                <a:t>(</a:t>
              </a:r>
              <a:r>
                <a:rPr lang="en-US" sz="2000" dirty="0" err="1" smtClean="0">
                  <a:latin typeface="Courier"/>
                  <a:cs typeface="Courier"/>
                </a:rPr>
                <a:t>buf</a:t>
              </a:r>
              <a:r>
                <a:rPr lang="en-US" sz="2000" dirty="0" smtClean="0">
                  <a:latin typeface="Courier"/>
                  <a:cs typeface="Courier"/>
                </a:rPr>
                <a:t>), </a:t>
              </a:r>
              <a:r>
                <a:rPr lang="en-US" sz="2000" dirty="0" err="1" smtClean="0">
                  <a:latin typeface="Courier"/>
                  <a:cs typeface="Courier"/>
                </a:rPr>
                <a:t>stdin</a:t>
              </a:r>
              <a:r>
                <a:rPr lang="en-US" sz="2000" dirty="0" smtClean="0">
                  <a:latin typeface="Courier"/>
                  <a:cs typeface="Courier"/>
                </a:rPr>
                <a:t>) == NULL)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  return;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 </a:t>
              </a:r>
              <a:r>
                <a:rPr lang="en-US" sz="2000" dirty="0" err="1" smtClean="0">
                  <a:latin typeface="Courier"/>
                  <a:cs typeface="Courier"/>
                </a:rPr>
                <a:t>printf</a:t>
              </a:r>
              <a:r>
                <a:rPr lang="en-US" sz="2000" dirty="0" smtClean="0">
                  <a:latin typeface="Courier"/>
                  <a:cs typeface="Courier"/>
                </a:rPr>
                <a:t>(“%s”, </a:t>
              </a:r>
              <a:r>
                <a:rPr lang="en-US" sz="2000" dirty="0" err="1" smtClean="0">
                  <a:latin typeface="Courier"/>
                  <a:cs typeface="Courier"/>
                </a:rPr>
                <a:t>buf</a:t>
              </a:r>
              <a:r>
                <a:rPr lang="en-US" sz="2000" dirty="0" smtClean="0">
                  <a:latin typeface="Courier"/>
                  <a:cs typeface="Courier"/>
                </a:rPr>
                <a:t> )</a:t>
              </a:r>
              <a:r>
                <a:rPr lang="en-US" sz="2000" dirty="0">
                  <a:latin typeface="Courier"/>
                  <a:cs typeface="Courier"/>
                </a:rPr>
                <a:t>;</a:t>
              </a:r>
              <a:endParaRPr lang="en-US" sz="2000" dirty="0" smtClean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  <p:grpSp>
        <p:nvGrpSpPr>
          <p:cNvPr id="9" name="Gruppo 8"/>
          <p:cNvGrpSpPr/>
          <p:nvPr/>
        </p:nvGrpSpPr>
        <p:grpSpPr>
          <a:xfrm>
            <a:off x="899592" y="4077072"/>
            <a:ext cx="8640960" cy="2190730"/>
            <a:chOff x="2555776" y="1556792"/>
            <a:chExt cx="5328592" cy="2190730"/>
          </a:xfrm>
        </p:grpSpPr>
        <p:sp>
          <p:nvSpPr>
            <p:cNvPr id="10" name="Rettangolo 9"/>
            <p:cNvSpPr/>
            <p:nvPr/>
          </p:nvSpPr>
          <p:spPr bwMode="auto">
            <a:xfrm>
              <a:off x="2555776" y="1556792"/>
              <a:ext cx="4440493" cy="1944216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1" name="CasellaDiTesto 10"/>
            <p:cNvSpPr txBox="1"/>
            <p:nvPr/>
          </p:nvSpPr>
          <p:spPr>
            <a:xfrm>
              <a:off x="2555776" y="1700808"/>
              <a:ext cx="5328592" cy="2046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void vulnerable()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</a:t>
              </a:r>
              <a:r>
                <a:rPr lang="en-US" sz="2000" dirty="0" smtClean="0">
                  <a:latin typeface="Courier"/>
                  <a:cs typeface="Courier"/>
                </a:rPr>
                <a:t>char </a:t>
              </a:r>
              <a:r>
                <a:rPr lang="en-US" sz="2000" dirty="0" err="1" smtClean="0">
                  <a:latin typeface="Courier"/>
                  <a:cs typeface="Courier"/>
                </a:rPr>
                <a:t>buf</a:t>
              </a:r>
              <a:r>
                <a:rPr lang="en-US" sz="2000" dirty="0" smtClean="0">
                  <a:latin typeface="Courier"/>
                  <a:cs typeface="Courier"/>
                </a:rPr>
                <a:t>[80];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</a:t>
              </a:r>
              <a:r>
                <a:rPr lang="en-US" sz="2000" dirty="0" smtClean="0">
                  <a:latin typeface="Courier"/>
                  <a:cs typeface="Courier"/>
                </a:rPr>
                <a:t>if(</a:t>
              </a:r>
              <a:r>
                <a:rPr lang="en-US" sz="2000" dirty="0" err="1" smtClean="0">
                  <a:latin typeface="Courier"/>
                  <a:cs typeface="Courier"/>
                </a:rPr>
                <a:t>fgets</a:t>
              </a:r>
              <a:r>
                <a:rPr lang="en-US" sz="2000" dirty="0" smtClean="0">
                  <a:latin typeface="Courier"/>
                  <a:cs typeface="Courier"/>
                </a:rPr>
                <a:t>(</a:t>
              </a:r>
              <a:r>
                <a:rPr lang="en-US" sz="2000" dirty="0" err="1" smtClean="0">
                  <a:latin typeface="Courier"/>
                  <a:cs typeface="Courier"/>
                </a:rPr>
                <a:t>buf</a:t>
              </a:r>
              <a:r>
                <a:rPr lang="en-US" sz="2000" dirty="0" smtClean="0">
                  <a:latin typeface="Courier"/>
                  <a:cs typeface="Courier"/>
                </a:rPr>
                <a:t>, </a:t>
              </a:r>
              <a:r>
                <a:rPr lang="en-US" sz="2000" dirty="0" err="1" smtClean="0">
                  <a:latin typeface="Courier"/>
                  <a:cs typeface="Courier"/>
                </a:rPr>
                <a:t>sizeof</a:t>
              </a:r>
              <a:r>
                <a:rPr lang="en-US" sz="2000" dirty="0" smtClean="0">
                  <a:latin typeface="Courier"/>
                  <a:cs typeface="Courier"/>
                </a:rPr>
                <a:t>(</a:t>
              </a:r>
              <a:r>
                <a:rPr lang="en-US" sz="2000" dirty="0" err="1" smtClean="0">
                  <a:latin typeface="Courier"/>
                  <a:cs typeface="Courier"/>
                </a:rPr>
                <a:t>buf</a:t>
              </a:r>
              <a:r>
                <a:rPr lang="en-US" sz="2000" dirty="0" smtClean="0">
                  <a:latin typeface="Courier"/>
                  <a:cs typeface="Courier"/>
                </a:rPr>
                <a:t>), </a:t>
              </a:r>
              <a:r>
                <a:rPr lang="en-US" sz="2000" dirty="0" err="1" smtClean="0">
                  <a:latin typeface="Courier"/>
                  <a:cs typeface="Courier"/>
                </a:rPr>
                <a:t>stdin</a:t>
              </a:r>
              <a:r>
                <a:rPr lang="en-US" sz="2000" dirty="0" smtClean="0">
                  <a:latin typeface="Courier"/>
                  <a:cs typeface="Courier"/>
                </a:rPr>
                <a:t>) == NULL)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  return;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 </a:t>
              </a:r>
              <a:r>
                <a:rPr lang="en-US" sz="2000" dirty="0" err="1" smtClean="0">
                  <a:latin typeface="Courier"/>
                  <a:cs typeface="Courier"/>
                </a:rPr>
                <a:t>printf</a:t>
              </a:r>
              <a:r>
                <a:rPr lang="en-US" sz="2000" dirty="0" smtClean="0">
                  <a:latin typeface="Courier"/>
                  <a:cs typeface="Courier"/>
                </a:rPr>
                <a:t>(</a:t>
              </a:r>
              <a:r>
                <a:rPr lang="en-US" sz="2000" dirty="0" err="1" smtClean="0">
                  <a:latin typeface="Courier"/>
                  <a:cs typeface="Courier"/>
                </a:rPr>
                <a:t>buf</a:t>
              </a:r>
              <a:r>
                <a:rPr lang="en-US" sz="2000" dirty="0" smtClean="0">
                  <a:latin typeface="Courier"/>
                  <a:cs typeface="Courier"/>
                </a:rPr>
                <a:t>)</a:t>
              </a:r>
              <a:r>
                <a:rPr lang="en-US" sz="2000" dirty="0">
                  <a:latin typeface="Courier"/>
                  <a:cs typeface="Courier"/>
                </a:rPr>
                <a:t>;</a:t>
              </a:r>
              <a:endParaRPr lang="en-US" sz="2000" dirty="0" smtClean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  <p:sp>
        <p:nvSpPr>
          <p:cNvPr id="12" name="Rettangolo 11"/>
          <p:cNvSpPr/>
          <p:nvPr/>
        </p:nvSpPr>
        <p:spPr bwMode="auto">
          <a:xfrm>
            <a:off x="1115616" y="5517232"/>
            <a:ext cx="1872208" cy="288032"/>
          </a:xfrm>
          <a:prstGeom prst="rect">
            <a:avLst/>
          </a:prstGeom>
          <a:noFill/>
          <a:ln w="28575" cap="flat" cmpd="sng" algn="ctr">
            <a:solidFill>
              <a:srgbClr val="FE3E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136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"/>
                <a:cs typeface="Courier"/>
              </a:rPr>
              <a:t>p</a:t>
            </a:r>
            <a:r>
              <a:rPr lang="en-US" dirty="0" err="1" smtClean="0">
                <a:latin typeface="Courier"/>
                <a:cs typeface="Courier"/>
              </a:rPr>
              <a:t>rintf</a:t>
            </a:r>
            <a:r>
              <a:rPr lang="en-US" dirty="0" smtClean="0"/>
              <a:t> implementation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000" dirty="0" err="1">
                <a:latin typeface="Courier"/>
                <a:cs typeface="Courier"/>
              </a:rPr>
              <a:t>p</a:t>
            </a:r>
            <a:r>
              <a:rPr lang="en-US" sz="2000" dirty="0" err="1" smtClean="0">
                <a:latin typeface="Courier"/>
                <a:cs typeface="Courier"/>
              </a:rPr>
              <a:t>rintf</a:t>
            </a:r>
            <a:r>
              <a:rPr lang="en-US" sz="2000" dirty="0" smtClean="0"/>
              <a:t> takes variable number of arguments</a:t>
            </a:r>
          </a:p>
          <a:p>
            <a:r>
              <a:rPr lang="en-US" sz="2000" dirty="0" err="1">
                <a:latin typeface="Courier"/>
                <a:cs typeface="Courier"/>
              </a:rPr>
              <a:t>p</a:t>
            </a:r>
            <a:r>
              <a:rPr lang="en-US" sz="2000" dirty="0" err="1" smtClean="0">
                <a:latin typeface="Courier"/>
                <a:cs typeface="Courier"/>
              </a:rPr>
              <a:t>rintf</a:t>
            </a:r>
            <a:r>
              <a:rPr lang="en-US" sz="2000" dirty="0" smtClean="0"/>
              <a:t> pays no mind to where the stack frame ends</a:t>
            </a:r>
          </a:p>
          <a:p>
            <a:r>
              <a:rPr lang="en-US" sz="2000" dirty="0" smtClean="0"/>
              <a:t>It presumes it is called with as a many arguments as specified in the format string</a:t>
            </a:r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1187624" y="1700808"/>
            <a:ext cx="8640960" cy="841162"/>
            <a:chOff x="2555776" y="1556792"/>
            <a:chExt cx="5328592" cy="1561242"/>
          </a:xfrm>
        </p:grpSpPr>
        <p:sp>
          <p:nvSpPr>
            <p:cNvPr id="7" name="Rettangolo 6"/>
            <p:cNvSpPr/>
            <p:nvPr/>
          </p:nvSpPr>
          <p:spPr bwMode="auto">
            <a:xfrm>
              <a:off x="2555776" y="1556792"/>
              <a:ext cx="4373467" cy="1561242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2555776" y="1700808"/>
              <a:ext cx="5328592" cy="1087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err="1">
                  <a:latin typeface="Courier"/>
                  <a:cs typeface="Courier"/>
                </a:rPr>
                <a:t>i</a:t>
              </a:r>
              <a:r>
                <a:rPr lang="en-US" sz="2000" dirty="0" err="1" smtClean="0">
                  <a:latin typeface="Courier"/>
                  <a:cs typeface="Courier"/>
                </a:rPr>
                <a:t>nt</a:t>
              </a:r>
              <a:r>
                <a:rPr lang="en-US" sz="2000" dirty="0" smtClean="0">
                  <a:latin typeface="Courier"/>
                  <a:cs typeface="Courier"/>
                </a:rPr>
                <a:t> </a:t>
              </a:r>
              <a:r>
                <a:rPr lang="en-US" sz="2000" dirty="0" err="1" smtClean="0">
                  <a:latin typeface="Courier"/>
                  <a:cs typeface="Courier"/>
                </a:rPr>
                <a:t>i</a:t>
              </a:r>
              <a:r>
                <a:rPr lang="en-US" sz="2000" dirty="0" smtClean="0">
                  <a:latin typeface="Courier"/>
                  <a:cs typeface="Courier"/>
                </a:rPr>
                <a:t>=10;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err="1">
                  <a:latin typeface="Courier"/>
                  <a:cs typeface="Courier"/>
                </a:rPr>
                <a:t>p</a:t>
              </a:r>
              <a:r>
                <a:rPr lang="en-US" sz="2000" dirty="0" err="1" smtClean="0">
                  <a:latin typeface="Courier"/>
                  <a:cs typeface="Courier"/>
                </a:rPr>
                <a:t>rintf</a:t>
              </a:r>
              <a:r>
                <a:rPr lang="en-US" sz="2000" dirty="0" smtClean="0">
                  <a:latin typeface="Courier"/>
                  <a:cs typeface="Courier"/>
                </a:rPr>
                <a:t>(“%d %p\n”, </a:t>
              </a:r>
              <a:r>
                <a:rPr lang="en-US" sz="2000" dirty="0" err="1" smtClean="0">
                  <a:latin typeface="Courier"/>
                  <a:cs typeface="Courier"/>
                </a:rPr>
                <a:t>i</a:t>
              </a:r>
              <a:r>
                <a:rPr lang="en-US" sz="2000" dirty="0" smtClean="0">
                  <a:latin typeface="Courier"/>
                  <a:cs typeface="Courier"/>
                </a:rPr>
                <a:t>, &amp;</a:t>
              </a:r>
              <a:r>
                <a:rPr lang="en-US" sz="2000" dirty="0" err="1" smtClean="0">
                  <a:latin typeface="Courier"/>
                  <a:cs typeface="Courier"/>
                </a:rPr>
                <a:t>i</a:t>
              </a:r>
              <a:r>
                <a:rPr lang="en-US" sz="2000" dirty="0" smtClean="0">
                  <a:latin typeface="Courier"/>
                  <a:cs typeface="Courier"/>
                </a:rPr>
                <a:t>);</a:t>
              </a:r>
            </a:p>
            <a:p>
              <a:pPr marL="0" indent="0">
                <a:lnSpc>
                  <a:spcPct val="80000"/>
                </a:lnSpc>
                <a:buNone/>
              </a:pPr>
              <a:endParaRPr lang="en-US" sz="2000" dirty="0" smtClean="0">
                <a:latin typeface="Courier"/>
                <a:cs typeface="Courier"/>
              </a:endParaRP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  <p:sp>
        <p:nvSpPr>
          <p:cNvPr id="9" name="Rettangolo 8"/>
          <p:cNvSpPr/>
          <p:nvPr/>
        </p:nvSpPr>
        <p:spPr bwMode="auto">
          <a:xfrm>
            <a:off x="251520" y="3501008"/>
            <a:ext cx="8568952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3839265" y="3501008"/>
            <a:ext cx="1196737" cy="792088"/>
            <a:chOff x="7380312" y="5157192"/>
            <a:chExt cx="1224136" cy="792088"/>
          </a:xfrm>
        </p:grpSpPr>
        <p:sp>
          <p:nvSpPr>
            <p:cNvPr id="11" name="Rettangolo 10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7524328" y="5333146"/>
              <a:ext cx="944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&amp;</a:t>
              </a:r>
              <a:r>
                <a:rPr lang="en-US" sz="2400" dirty="0" err="1" smtClean="0">
                  <a:latin typeface="Courier"/>
                  <a:cs typeface="Courier"/>
                </a:rPr>
                <a:t>fmt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6" name="Gruppo 15"/>
          <p:cNvGrpSpPr/>
          <p:nvPr/>
        </p:nvGrpSpPr>
        <p:grpSpPr>
          <a:xfrm>
            <a:off x="1823042" y="3501008"/>
            <a:ext cx="1008112" cy="792088"/>
            <a:chOff x="7380312" y="5157192"/>
            <a:chExt cx="1224136" cy="792088"/>
          </a:xfrm>
        </p:grpSpPr>
        <p:sp>
          <p:nvSpPr>
            <p:cNvPr id="17" name="Rettangolo 16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8" name="CasellaDiTesto 17"/>
            <p:cNvSpPr txBox="1"/>
            <p:nvPr/>
          </p:nvSpPr>
          <p:spPr>
            <a:xfrm>
              <a:off x="7467750" y="5333146"/>
              <a:ext cx="981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ebp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21" name="CasellaDiTesto 20"/>
          <p:cNvSpPr txBox="1"/>
          <p:nvPr/>
        </p:nvSpPr>
        <p:spPr>
          <a:xfrm>
            <a:off x="755576" y="3573016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 ...</a:t>
            </a:r>
            <a:endParaRPr lang="en-US" sz="2400" dirty="0" smtClean="0">
              <a:latin typeface="+mn-lt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-123922" y="2823319"/>
            <a:ext cx="203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0</a:t>
            </a:r>
            <a:r>
              <a:rPr lang="en-US" sz="2400" dirty="0" smtClean="0">
                <a:latin typeface="Courier"/>
                <a:cs typeface="Courier"/>
              </a:rPr>
              <a:t>x00000000</a:t>
            </a:r>
            <a:endParaRPr lang="en-US" sz="2400" dirty="0" smtClean="0">
              <a:latin typeface="+mn-lt"/>
            </a:endParaRPr>
          </a:p>
        </p:txBody>
      </p:sp>
      <p:grpSp>
        <p:nvGrpSpPr>
          <p:cNvPr id="27" name="Gruppo 26"/>
          <p:cNvGrpSpPr/>
          <p:nvPr/>
        </p:nvGrpSpPr>
        <p:grpSpPr>
          <a:xfrm>
            <a:off x="2831154" y="3501008"/>
            <a:ext cx="1008112" cy="792088"/>
            <a:chOff x="7380312" y="5157192"/>
            <a:chExt cx="1224136" cy="792088"/>
          </a:xfrm>
        </p:grpSpPr>
        <p:sp>
          <p:nvSpPr>
            <p:cNvPr id="28" name="Rettangolo 27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9" name="CasellaDiTesto 28"/>
            <p:cNvSpPr txBox="1"/>
            <p:nvPr/>
          </p:nvSpPr>
          <p:spPr>
            <a:xfrm>
              <a:off x="7467750" y="5333146"/>
              <a:ext cx="1121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eip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30" name="Gruppo 29"/>
          <p:cNvGrpSpPr/>
          <p:nvPr/>
        </p:nvGrpSpPr>
        <p:grpSpPr>
          <a:xfrm>
            <a:off x="5004049" y="3501008"/>
            <a:ext cx="936104" cy="792088"/>
            <a:chOff x="7380312" y="5157192"/>
            <a:chExt cx="1224136" cy="792088"/>
          </a:xfrm>
        </p:grpSpPr>
        <p:sp>
          <p:nvSpPr>
            <p:cNvPr id="31" name="Rettangolo 30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7661046" y="5333146"/>
              <a:ext cx="5667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10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34" name="Gruppo 33"/>
          <p:cNvGrpSpPr/>
          <p:nvPr/>
        </p:nvGrpSpPr>
        <p:grpSpPr>
          <a:xfrm>
            <a:off x="5940152" y="3501008"/>
            <a:ext cx="936104" cy="792088"/>
            <a:chOff x="7380312" y="5157192"/>
            <a:chExt cx="1224136" cy="792088"/>
          </a:xfrm>
        </p:grpSpPr>
        <p:sp>
          <p:nvSpPr>
            <p:cNvPr id="35" name="Rettangolo 34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36" name="CasellaDiTesto 35"/>
            <p:cNvSpPr txBox="1"/>
            <p:nvPr/>
          </p:nvSpPr>
          <p:spPr>
            <a:xfrm>
              <a:off x="7661046" y="5333146"/>
              <a:ext cx="724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&amp;</a:t>
              </a:r>
              <a:r>
                <a:rPr lang="en-US" sz="2400" dirty="0" err="1" smtClean="0">
                  <a:latin typeface="Courier"/>
                  <a:cs typeface="Courier"/>
                </a:rPr>
                <a:t>i</a:t>
              </a:r>
              <a:endParaRPr lang="en-US" sz="2400" dirty="0" smtClean="0">
                <a:latin typeface="+mn-lt"/>
              </a:endParaRPr>
            </a:p>
          </p:txBody>
        </p:sp>
      </p:grpSp>
      <p:cxnSp>
        <p:nvCxnSpPr>
          <p:cNvPr id="38" name="Connettore 1 37"/>
          <p:cNvCxnSpPr>
            <a:endCxn id="35" idx="0"/>
          </p:cNvCxnSpPr>
          <p:nvPr/>
        </p:nvCxnSpPr>
        <p:spPr bwMode="auto">
          <a:xfrm>
            <a:off x="4860032" y="2276872"/>
            <a:ext cx="1548172" cy="1224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Connettore 1 39"/>
          <p:cNvCxnSpPr>
            <a:endCxn id="31" idx="0"/>
          </p:cNvCxnSpPr>
          <p:nvPr/>
        </p:nvCxnSpPr>
        <p:spPr bwMode="auto">
          <a:xfrm>
            <a:off x="4067944" y="2276872"/>
            <a:ext cx="1404157" cy="1224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Connettore 1 42"/>
          <p:cNvCxnSpPr>
            <a:endCxn id="11" idx="0"/>
          </p:cNvCxnSpPr>
          <p:nvPr/>
        </p:nvCxnSpPr>
        <p:spPr bwMode="auto">
          <a:xfrm>
            <a:off x="3203848" y="2276872"/>
            <a:ext cx="1233786" cy="12241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CasellaDiTesto 44"/>
          <p:cNvSpPr txBox="1"/>
          <p:nvPr/>
        </p:nvSpPr>
        <p:spPr>
          <a:xfrm>
            <a:off x="2641169" y="4397042"/>
            <a:ext cx="265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p</a:t>
            </a:r>
            <a:r>
              <a:rPr lang="en-US" sz="2000" dirty="0" err="1" smtClean="0">
                <a:latin typeface="Courier"/>
                <a:cs typeface="Courier"/>
              </a:rPr>
              <a:t>rintf</a:t>
            </a:r>
            <a:r>
              <a:rPr lang="en-US" sz="2000" dirty="0" err="1" smtClean="0">
                <a:latin typeface="+mn-lt"/>
              </a:rPr>
              <a:t>’s</a:t>
            </a:r>
            <a:r>
              <a:rPr lang="en-US" sz="2000" dirty="0" smtClean="0">
                <a:latin typeface="+mn-lt"/>
              </a:rPr>
              <a:t> stack frame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6732240" y="4437112"/>
            <a:ext cx="2348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  <a:cs typeface="Courier"/>
              </a:rPr>
              <a:t>caller</a:t>
            </a:r>
            <a:r>
              <a:rPr lang="en-US" sz="2000" dirty="0" smtClean="0">
                <a:latin typeface="+mn-lt"/>
              </a:rPr>
              <a:t>’s stack frame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7220894" y="2852936"/>
            <a:ext cx="203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0xffffffff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3930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34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899592" y="1628800"/>
            <a:ext cx="8640960" cy="2190730"/>
            <a:chOff x="2555776" y="1556792"/>
            <a:chExt cx="5328592" cy="2190730"/>
          </a:xfrm>
        </p:grpSpPr>
        <p:sp>
          <p:nvSpPr>
            <p:cNvPr id="7" name="Rettangolo 6"/>
            <p:cNvSpPr/>
            <p:nvPr/>
          </p:nvSpPr>
          <p:spPr bwMode="auto">
            <a:xfrm>
              <a:off x="2555776" y="1556792"/>
              <a:ext cx="4440493" cy="1944216"/>
            </a:xfrm>
            <a:prstGeom prst="rect">
              <a:avLst/>
            </a:prstGeom>
            <a:noFill/>
            <a:ln w="381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2555776" y="1700808"/>
              <a:ext cx="5328592" cy="2046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void vulnerable()</a:t>
              </a:r>
              <a:endParaRPr lang="en-US" sz="2000" dirty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{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</a:t>
              </a:r>
              <a:r>
                <a:rPr lang="en-US" sz="2000" dirty="0" smtClean="0">
                  <a:latin typeface="Courier"/>
                  <a:cs typeface="Courier"/>
                </a:rPr>
                <a:t>char </a:t>
              </a:r>
              <a:r>
                <a:rPr lang="en-US" sz="2000" dirty="0" err="1" smtClean="0">
                  <a:latin typeface="Courier"/>
                  <a:cs typeface="Courier"/>
                </a:rPr>
                <a:t>buf</a:t>
              </a:r>
              <a:r>
                <a:rPr lang="en-US" sz="2000" dirty="0" smtClean="0">
                  <a:latin typeface="Courier"/>
                  <a:cs typeface="Courier"/>
                </a:rPr>
                <a:t>[80];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>
                  <a:latin typeface="Courier"/>
                  <a:cs typeface="Courier"/>
                </a:rPr>
                <a:t> </a:t>
              </a:r>
              <a:r>
                <a:rPr lang="en-US" sz="2000" dirty="0" smtClean="0">
                  <a:latin typeface="Courier"/>
                  <a:cs typeface="Courier"/>
                </a:rPr>
                <a:t>if(</a:t>
              </a:r>
              <a:r>
                <a:rPr lang="en-US" sz="2000" dirty="0" err="1" smtClean="0">
                  <a:latin typeface="Courier"/>
                  <a:cs typeface="Courier"/>
                </a:rPr>
                <a:t>fgets</a:t>
              </a:r>
              <a:r>
                <a:rPr lang="en-US" sz="2000" dirty="0" smtClean="0">
                  <a:latin typeface="Courier"/>
                  <a:cs typeface="Courier"/>
                </a:rPr>
                <a:t>(</a:t>
              </a:r>
              <a:r>
                <a:rPr lang="en-US" sz="2000" dirty="0" err="1" smtClean="0">
                  <a:latin typeface="Courier"/>
                  <a:cs typeface="Courier"/>
                </a:rPr>
                <a:t>buf</a:t>
              </a:r>
              <a:r>
                <a:rPr lang="en-US" sz="2000" dirty="0" smtClean="0">
                  <a:latin typeface="Courier"/>
                  <a:cs typeface="Courier"/>
                </a:rPr>
                <a:t>, </a:t>
              </a:r>
              <a:r>
                <a:rPr lang="en-US" sz="2000" dirty="0" err="1" smtClean="0">
                  <a:latin typeface="Courier"/>
                  <a:cs typeface="Courier"/>
                </a:rPr>
                <a:t>sizeof</a:t>
              </a:r>
              <a:r>
                <a:rPr lang="en-US" sz="2000" dirty="0" smtClean="0">
                  <a:latin typeface="Courier"/>
                  <a:cs typeface="Courier"/>
                </a:rPr>
                <a:t>(</a:t>
              </a:r>
              <a:r>
                <a:rPr lang="en-US" sz="2000" dirty="0" err="1" smtClean="0">
                  <a:latin typeface="Courier"/>
                  <a:cs typeface="Courier"/>
                </a:rPr>
                <a:t>buf</a:t>
              </a:r>
              <a:r>
                <a:rPr lang="en-US" sz="2000" dirty="0" smtClean="0">
                  <a:latin typeface="Courier"/>
                  <a:cs typeface="Courier"/>
                </a:rPr>
                <a:t>), </a:t>
              </a:r>
              <a:r>
                <a:rPr lang="en-US" sz="2000" dirty="0" err="1" smtClean="0">
                  <a:latin typeface="Courier"/>
                  <a:cs typeface="Courier"/>
                </a:rPr>
                <a:t>stdin</a:t>
              </a:r>
              <a:r>
                <a:rPr lang="en-US" sz="2000" dirty="0" smtClean="0">
                  <a:latin typeface="Courier"/>
                  <a:cs typeface="Courier"/>
                </a:rPr>
                <a:t>) == NULL)  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  return;</a:t>
              </a: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 </a:t>
              </a:r>
              <a:r>
                <a:rPr lang="en-US" sz="2000" dirty="0" err="1" smtClean="0">
                  <a:latin typeface="Courier"/>
                  <a:cs typeface="Courier"/>
                </a:rPr>
                <a:t>printf</a:t>
              </a:r>
              <a:r>
                <a:rPr lang="en-US" sz="2000" dirty="0" smtClean="0">
                  <a:latin typeface="Courier"/>
                  <a:cs typeface="Courier"/>
                </a:rPr>
                <a:t>(</a:t>
              </a:r>
              <a:r>
                <a:rPr lang="en-US" sz="2000" dirty="0" err="1" smtClean="0">
                  <a:latin typeface="Courier"/>
                  <a:cs typeface="Courier"/>
                </a:rPr>
                <a:t>buf</a:t>
              </a:r>
              <a:r>
                <a:rPr lang="en-US" sz="2000" dirty="0" smtClean="0">
                  <a:latin typeface="Courier"/>
                  <a:cs typeface="Courier"/>
                </a:rPr>
                <a:t>)</a:t>
              </a:r>
              <a:r>
                <a:rPr lang="en-US" sz="2000" dirty="0">
                  <a:latin typeface="Courier"/>
                  <a:cs typeface="Courier"/>
                </a:rPr>
                <a:t>;</a:t>
              </a:r>
              <a:endParaRPr lang="en-US" sz="2000" dirty="0" smtClean="0">
                <a:latin typeface="Courier"/>
                <a:cs typeface="Courier"/>
              </a:endParaRPr>
            </a:p>
            <a:p>
              <a:pPr marL="0" indent="0">
                <a:lnSpc>
                  <a:spcPct val="80000"/>
                </a:lnSpc>
                <a:buNone/>
              </a:pPr>
              <a:r>
                <a:rPr lang="en-US" sz="2000" dirty="0" smtClean="0">
                  <a:latin typeface="Courier"/>
                  <a:cs typeface="Courier"/>
                </a:rPr>
                <a:t>}</a:t>
              </a:r>
            </a:p>
            <a:p>
              <a:pPr>
                <a:lnSpc>
                  <a:spcPct val="70000"/>
                </a:lnSpc>
              </a:pPr>
              <a:endParaRPr lang="en-US" sz="2000" dirty="0" smtClean="0">
                <a:latin typeface="+mn-lt"/>
              </a:endParaRPr>
            </a:p>
          </p:txBody>
        </p:sp>
      </p:grpSp>
      <p:sp>
        <p:nvSpPr>
          <p:cNvPr id="9" name="Rettangolo 8"/>
          <p:cNvSpPr/>
          <p:nvPr/>
        </p:nvSpPr>
        <p:spPr bwMode="auto">
          <a:xfrm>
            <a:off x="251520" y="4685074"/>
            <a:ext cx="8568952" cy="792088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grpSp>
        <p:nvGrpSpPr>
          <p:cNvPr id="10" name="Gruppo 9"/>
          <p:cNvGrpSpPr/>
          <p:nvPr/>
        </p:nvGrpSpPr>
        <p:grpSpPr>
          <a:xfrm>
            <a:off x="3839265" y="4685074"/>
            <a:ext cx="1196737" cy="792088"/>
            <a:chOff x="7380312" y="5157192"/>
            <a:chExt cx="1224136" cy="792088"/>
          </a:xfrm>
        </p:grpSpPr>
        <p:sp>
          <p:nvSpPr>
            <p:cNvPr id="11" name="Rettangolo 10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7524328" y="5333146"/>
              <a:ext cx="9445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&amp;</a:t>
              </a:r>
              <a:r>
                <a:rPr lang="en-US" sz="2400" dirty="0" err="1" smtClean="0">
                  <a:latin typeface="Courier"/>
                  <a:cs typeface="Courier"/>
                </a:rPr>
                <a:t>fmt</a:t>
              </a:r>
              <a:endParaRPr lang="en-US" sz="2400" dirty="0" smtClean="0">
                <a:latin typeface="+mn-lt"/>
              </a:endParaRP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1823042" y="4685074"/>
            <a:ext cx="1008112" cy="792088"/>
            <a:chOff x="7380312" y="5157192"/>
            <a:chExt cx="1224136" cy="792088"/>
          </a:xfrm>
        </p:grpSpPr>
        <p:sp>
          <p:nvSpPr>
            <p:cNvPr id="14" name="Rettangolo 13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7467750" y="5333146"/>
              <a:ext cx="981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ebp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16" name="CasellaDiTesto 15"/>
          <p:cNvSpPr txBox="1"/>
          <p:nvPr/>
        </p:nvSpPr>
        <p:spPr>
          <a:xfrm>
            <a:off x="755576" y="4757082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 ...</a:t>
            </a:r>
            <a:endParaRPr lang="en-US" sz="2400" dirty="0" smtClean="0">
              <a:latin typeface="+mn-lt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-123922" y="4007385"/>
            <a:ext cx="203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0</a:t>
            </a:r>
            <a:r>
              <a:rPr lang="en-US" sz="2400" dirty="0" smtClean="0">
                <a:latin typeface="Courier"/>
                <a:cs typeface="Courier"/>
              </a:rPr>
              <a:t>x00000000</a:t>
            </a:r>
            <a:endParaRPr lang="en-US" sz="2400" dirty="0" smtClean="0">
              <a:latin typeface="+mn-lt"/>
            </a:endParaRPr>
          </a:p>
        </p:txBody>
      </p:sp>
      <p:grpSp>
        <p:nvGrpSpPr>
          <p:cNvPr id="18" name="Gruppo 17"/>
          <p:cNvGrpSpPr/>
          <p:nvPr/>
        </p:nvGrpSpPr>
        <p:grpSpPr>
          <a:xfrm>
            <a:off x="2831154" y="4685074"/>
            <a:ext cx="1008112" cy="792088"/>
            <a:chOff x="7380312" y="5157192"/>
            <a:chExt cx="1224136" cy="792088"/>
          </a:xfrm>
        </p:grpSpPr>
        <p:sp>
          <p:nvSpPr>
            <p:cNvPr id="19" name="Rettangolo 18"/>
            <p:cNvSpPr/>
            <p:nvPr/>
          </p:nvSpPr>
          <p:spPr bwMode="auto">
            <a:xfrm>
              <a:off x="7380312" y="5157192"/>
              <a:ext cx="1224136" cy="7920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Lucida Sans" pitchFamily="34" charset="0"/>
                <a:ea typeface="ＭＳ Ｐゴシック" pitchFamily="16" charset="-128"/>
              </a:endParaRPr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7467750" y="5333146"/>
              <a:ext cx="11213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urier"/>
                  <a:cs typeface="Courier"/>
                </a:rPr>
                <a:t>%</a:t>
              </a:r>
              <a:r>
                <a:rPr lang="en-US" sz="2400" dirty="0" err="1" smtClean="0">
                  <a:latin typeface="Courier"/>
                  <a:cs typeface="Courier"/>
                </a:rPr>
                <a:t>eip</a:t>
              </a:r>
              <a:endParaRPr lang="en-US" sz="2400" dirty="0" smtClean="0">
                <a:latin typeface="+mn-lt"/>
              </a:endParaRPr>
            </a:p>
          </p:txBody>
        </p:sp>
      </p:grpSp>
      <p:sp>
        <p:nvSpPr>
          <p:cNvPr id="27" name="CasellaDiTesto 26"/>
          <p:cNvSpPr txBox="1"/>
          <p:nvPr/>
        </p:nvSpPr>
        <p:spPr>
          <a:xfrm>
            <a:off x="2641169" y="5581108"/>
            <a:ext cx="2650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p</a:t>
            </a:r>
            <a:r>
              <a:rPr lang="en-US" sz="2000" dirty="0" err="1" smtClean="0">
                <a:latin typeface="Courier"/>
                <a:cs typeface="Courier"/>
              </a:rPr>
              <a:t>rintf</a:t>
            </a:r>
            <a:r>
              <a:rPr lang="en-US" sz="2000" dirty="0" err="1" smtClean="0">
                <a:latin typeface="+mn-lt"/>
              </a:rPr>
              <a:t>’s</a:t>
            </a:r>
            <a:r>
              <a:rPr lang="en-US" sz="2000" dirty="0" smtClean="0">
                <a:latin typeface="+mn-lt"/>
              </a:rPr>
              <a:t> stack frame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6516216" y="5621178"/>
            <a:ext cx="2348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  <a:cs typeface="Courier"/>
              </a:rPr>
              <a:t>caller</a:t>
            </a:r>
            <a:r>
              <a:rPr lang="en-US" sz="2000" dirty="0" smtClean="0">
                <a:latin typeface="+mn-lt"/>
              </a:rPr>
              <a:t>’s stack frame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7220894" y="4037002"/>
            <a:ext cx="203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0xffffffff</a:t>
            </a:r>
            <a:endParaRPr lang="en-US" sz="2400" dirty="0" smtClean="0">
              <a:latin typeface="+mn-lt"/>
            </a:endParaRPr>
          </a:p>
        </p:txBody>
      </p:sp>
      <p:sp>
        <p:nvSpPr>
          <p:cNvPr id="30" name="Rettangolo 29"/>
          <p:cNvSpPr/>
          <p:nvPr/>
        </p:nvSpPr>
        <p:spPr bwMode="auto">
          <a:xfrm>
            <a:off x="6516216" y="4653136"/>
            <a:ext cx="2304256" cy="79208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3383039" y="3861048"/>
            <a:ext cx="169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E3E14"/>
                </a:solidFill>
                <a:latin typeface="Courier"/>
                <a:cs typeface="Courier"/>
              </a:rPr>
              <a:t>”%d %x”</a:t>
            </a:r>
          </a:p>
        </p:txBody>
      </p:sp>
      <p:sp>
        <p:nvSpPr>
          <p:cNvPr id="34" name="Rettangolo 33"/>
          <p:cNvSpPr/>
          <p:nvPr/>
        </p:nvSpPr>
        <p:spPr bwMode="auto">
          <a:xfrm>
            <a:off x="6543615" y="4653136"/>
            <a:ext cx="1196737" cy="792088"/>
          </a:xfrm>
          <a:prstGeom prst="rect">
            <a:avLst/>
          </a:prstGeom>
          <a:noFill/>
          <a:ln w="12700" cap="flat" cmpd="sng" algn="ctr">
            <a:solidFill>
              <a:srgbClr val="FE3E1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071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 buffer overflow?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should think of this as a buffer overflow in the sense that</a:t>
            </a:r>
          </a:p>
          <a:p>
            <a:pPr lvl="1"/>
            <a:r>
              <a:rPr lang="en-US" dirty="0" smtClean="0"/>
              <a:t>The stack itself can be viewed as a kind of buffer</a:t>
            </a:r>
          </a:p>
          <a:p>
            <a:pPr lvl="1"/>
            <a:r>
              <a:rPr lang="en-US" dirty="0" smtClean="0"/>
              <a:t>The size of that buffer is determined by the number and size of the arguments passed to the function</a:t>
            </a:r>
          </a:p>
          <a:p>
            <a:r>
              <a:rPr lang="en-US" dirty="0" smtClean="0"/>
              <a:t>Providing a bogus format string thus induces the program to overflow  that “buffer”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3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uffer </a:t>
            </a:r>
            <a:r>
              <a:rPr lang="en-US" dirty="0"/>
              <a:t>overflow is an astonishingly simple </a:t>
            </a:r>
            <a:r>
              <a:rPr lang="en-US" dirty="0" smtClean="0"/>
              <a:t>bug</a:t>
            </a:r>
          </a:p>
          <a:p>
            <a:r>
              <a:rPr lang="en-US" dirty="0"/>
              <a:t>A buffer overflow happens when more data is written to or read from a buffer than the buffer can </a:t>
            </a:r>
            <a:r>
              <a:rPr lang="en-US" dirty="0" smtClean="0"/>
              <a:t>hold</a:t>
            </a:r>
            <a:endParaRPr lang="en-US" dirty="0"/>
          </a:p>
          <a:p>
            <a:r>
              <a:rPr lang="en-US" dirty="0" smtClean="0"/>
              <a:t> Various types of attacks</a:t>
            </a:r>
          </a:p>
          <a:p>
            <a:pPr lvl="1"/>
            <a:r>
              <a:rPr lang="en-US" sz="2000" dirty="0"/>
              <a:t>Stack Overflows</a:t>
            </a:r>
          </a:p>
          <a:p>
            <a:pPr lvl="1"/>
            <a:r>
              <a:rPr lang="en-US" sz="2000" dirty="0"/>
              <a:t>Heap Overflows</a:t>
            </a:r>
          </a:p>
          <a:p>
            <a:pPr lvl="1"/>
            <a:r>
              <a:rPr lang="en-US" sz="2000" dirty="0"/>
              <a:t>Integer Overflows</a:t>
            </a:r>
          </a:p>
          <a:p>
            <a:pPr lvl="1"/>
            <a:r>
              <a:rPr lang="en-US" sz="2000" dirty="0"/>
              <a:t>Format String Overflows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19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Thursday’s lecture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your laptop</a:t>
            </a:r>
          </a:p>
          <a:p>
            <a:r>
              <a:rPr lang="en-US" dirty="0" smtClean="0"/>
              <a:t>Install </a:t>
            </a:r>
            <a:r>
              <a:rPr lang="en-US" dirty="0" err="1" smtClean="0"/>
              <a:t>VirtualBox</a:t>
            </a:r>
            <a:endParaRPr lang="en-US" dirty="0" smtClean="0"/>
          </a:p>
          <a:p>
            <a:r>
              <a:rPr lang="en-US" dirty="0" smtClean="0"/>
              <a:t>Download virtual machine and instructions from</a:t>
            </a:r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https://www.dropbox.com/sh/g2ivr1ixj565y8l/AAB7QS9D40OpsX2I5rYgT1R7a?dl=0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67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Taxonomy</a:t>
            </a:r>
          </a:p>
          <a:p>
            <a:pPr lvl="1"/>
            <a:r>
              <a:rPr lang="en-US" dirty="0" smtClean="0"/>
              <a:t>G. McGraw. Software Security, Building Security In. Chapter 12</a:t>
            </a:r>
          </a:p>
          <a:p>
            <a:r>
              <a:rPr lang="en-US" b="1" dirty="0" smtClean="0"/>
              <a:t>Buffer Overflow</a:t>
            </a:r>
          </a:p>
          <a:p>
            <a:pPr lvl="1"/>
            <a:r>
              <a:rPr lang="en-US" dirty="0" err="1" smtClean="0"/>
              <a:t>Viega</a:t>
            </a:r>
            <a:r>
              <a:rPr lang="en-US" dirty="0" smtClean="0"/>
              <a:t>, McGraw. Building Secure Software. </a:t>
            </a:r>
            <a:r>
              <a:rPr lang="en-US" smtClean="0"/>
              <a:t>Chapter 7.</a:t>
            </a:r>
            <a:endParaRPr lang="en-US" dirty="0" smtClean="0"/>
          </a:p>
          <a:p>
            <a:r>
              <a:rPr lang="en-US" b="1" dirty="0" smtClean="0"/>
              <a:t>Code Red </a:t>
            </a:r>
          </a:p>
          <a:p>
            <a:pPr lvl="1"/>
            <a:r>
              <a:rPr lang="en-US" sz="2000" dirty="0"/>
              <a:t>https://</a:t>
            </a:r>
            <a:r>
              <a:rPr lang="en-US" sz="2000" dirty="0" err="1"/>
              <a:t>technet.microsoft.com</a:t>
            </a:r>
            <a:r>
              <a:rPr lang="en-US" sz="2000" dirty="0"/>
              <a:t>/library/security/ms01-033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11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Vulnerability Taxonomy</a:t>
            </a:r>
            <a:endParaRPr lang="en-US" dirty="0"/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251520" y="1556792"/>
            <a:ext cx="8496944" cy="45259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Input Validation and Representation</a:t>
            </a:r>
          </a:p>
          <a:p>
            <a:pPr marL="857250" lvl="1" indent="-457200"/>
            <a:r>
              <a:rPr lang="en-US" b="1" dirty="0" smtClean="0">
                <a:solidFill>
                  <a:srgbClr val="FE3E14"/>
                </a:solidFill>
              </a:rPr>
              <a:t>Buffer Overflow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API Abuse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Security Features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Time and State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Error Handling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Code Quality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Encapsulation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4104456" y="407707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FE3E14"/>
                </a:solidFill>
                <a:latin typeface="+mn-lt"/>
              </a:rPr>
              <a:t>Seven Pernicious Kingdoms:</a:t>
            </a:r>
          </a:p>
          <a:p>
            <a:pPr algn="ctr"/>
            <a:r>
              <a:rPr lang="en-US" sz="2400" b="1" dirty="0">
                <a:solidFill>
                  <a:srgbClr val="FE3E14"/>
                </a:solidFill>
                <a:latin typeface="+mn-lt"/>
              </a:rPr>
              <a:t>A Taxonomy of Software Security </a:t>
            </a:r>
            <a:r>
              <a:rPr lang="en-US" sz="2400" b="1" dirty="0" smtClean="0">
                <a:solidFill>
                  <a:srgbClr val="FE3E14"/>
                </a:solidFill>
                <a:latin typeface="+mn-lt"/>
              </a:rPr>
              <a:t>Errors</a:t>
            </a:r>
            <a:endParaRPr lang="en-US" sz="2400" b="1" dirty="0">
              <a:solidFill>
                <a:srgbClr val="FE3E1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348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Taxonomies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OWASP Top 10 (last 2013)</a:t>
            </a:r>
          </a:p>
          <a:p>
            <a:r>
              <a:rPr lang="en-US" dirty="0" smtClean="0"/>
              <a:t>19 Deadly Sins of Software Security by Howard, LeBlanc, and </a:t>
            </a:r>
            <a:r>
              <a:rPr lang="en-US" dirty="0" err="1" smtClean="0"/>
              <a:t>Viega</a:t>
            </a:r>
            <a:r>
              <a:rPr lang="en-US" dirty="0" smtClean="0"/>
              <a:t> (2005)</a:t>
            </a:r>
          </a:p>
          <a:p>
            <a:r>
              <a:rPr lang="en-US" dirty="0" smtClean="0"/>
              <a:t>A </a:t>
            </a:r>
            <a:r>
              <a:rPr lang="en-US" dirty="0"/>
              <a:t>Software Flaw Taxonomy: Aiming Tools at </a:t>
            </a:r>
            <a:r>
              <a:rPr lang="en-US" dirty="0" smtClean="0"/>
              <a:t>Security by </a:t>
            </a:r>
            <a:r>
              <a:rPr lang="it-IT" dirty="0"/>
              <a:t>Weber, </a:t>
            </a:r>
            <a:r>
              <a:rPr lang="it-IT" dirty="0" smtClean="0"/>
              <a:t> </a:t>
            </a:r>
            <a:r>
              <a:rPr lang="it-IT" dirty="0" err="1"/>
              <a:t>Karger</a:t>
            </a:r>
            <a:r>
              <a:rPr lang="it-IT" dirty="0" smtClean="0"/>
              <a:t>, </a:t>
            </a:r>
            <a:r>
              <a:rPr lang="it-IT" dirty="0" err="1" smtClean="0"/>
              <a:t>Paradkar</a:t>
            </a:r>
            <a:r>
              <a:rPr lang="en-US" dirty="0" smtClean="0"/>
              <a:t> (2005)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402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buffer overflow?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buffer overflow is a </a:t>
            </a:r>
            <a:r>
              <a:rPr lang="en-US" b="1" dirty="0"/>
              <a:t>bug </a:t>
            </a:r>
            <a:r>
              <a:rPr lang="en-US" dirty="0"/>
              <a:t>that affects low-level code, typically in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C++</a:t>
            </a:r>
            <a:r>
              <a:rPr lang="en-US" dirty="0"/>
              <a:t>, with significant </a:t>
            </a:r>
            <a:r>
              <a:rPr lang="en-US" b="1" dirty="0"/>
              <a:t>security implications</a:t>
            </a:r>
          </a:p>
          <a:p>
            <a:r>
              <a:rPr lang="en-US" dirty="0" smtClean="0"/>
              <a:t>Normally, a  program with this bug will simply </a:t>
            </a:r>
            <a:r>
              <a:rPr lang="en-US" b="1" dirty="0" smtClean="0"/>
              <a:t>crash</a:t>
            </a:r>
          </a:p>
          <a:p>
            <a:r>
              <a:rPr lang="en-US" dirty="0" smtClean="0"/>
              <a:t>But an </a:t>
            </a:r>
            <a:r>
              <a:rPr lang="en-US" b="1" dirty="0" smtClean="0"/>
              <a:t>attacker </a:t>
            </a:r>
            <a:r>
              <a:rPr lang="en-US" dirty="0" smtClean="0"/>
              <a:t>can alter the situations that cause the program to</a:t>
            </a:r>
            <a:r>
              <a:rPr lang="en-US" b="1" dirty="0" smtClean="0"/>
              <a:t> do much worse</a:t>
            </a:r>
          </a:p>
          <a:p>
            <a:pPr lvl="1"/>
            <a:r>
              <a:rPr lang="en-US" sz="2200" b="1" dirty="0" smtClean="0"/>
              <a:t>Steal </a:t>
            </a:r>
            <a:r>
              <a:rPr lang="en-US" sz="2200" dirty="0" smtClean="0"/>
              <a:t>private information</a:t>
            </a:r>
          </a:p>
          <a:p>
            <a:pPr lvl="1"/>
            <a:r>
              <a:rPr lang="en-US" sz="2200" b="1" dirty="0" smtClean="0"/>
              <a:t>Corrupt </a:t>
            </a:r>
            <a:r>
              <a:rPr lang="en-US" sz="2200" dirty="0" smtClean="0"/>
              <a:t>valuable information</a:t>
            </a:r>
          </a:p>
          <a:p>
            <a:pPr lvl="1"/>
            <a:r>
              <a:rPr lang="en-US" sz="2200" b="1" dirty="0" smtClean="0"/>
              <a:t>Run code </a:t>
            </a:r>
            <a:r>
              <a:rPr lang="en-US" sz="2200" dirty="0" smtClean="0"/>
              <a:t>of the attacker’s choice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pic>
        <p:nvPicPr>
          <p:cNvPr id="6" name="Immagine 5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149080"/>
            <a:ext cx="2821756" cy="211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84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study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 overflows are still </a:t>
            </a:r>
            <a:r>
              <a:rPr lang="en-US" b="1" dirty="0" smtClean="0"/>
              <a:t>relevant</a:t>
            </a:r>
            <a:r>
              <a:rPr lang="en-US" dirty="0" smtClean="0"/>
              <a:t> today</a:t>
            </a:r>
          </a:p>
          <a:p>
            <a:pPr lvl="1"/>
            <a:r>
              <a:rPr lang="en-US" sz="2200" dirty="0" smtClean="0"/>
              <a:t> C and C++ are still popular</a:t>
            </a:r>
          </a:p>
          <a:p>
            <a:pPr lvl="1"/>
            <a:r>
              <a:rPr lang="en-US" sz="2200" dirty="0" smtClean="0"/>
              <a:t>Buffer overflows still occur with regularly</a:t>
            </a:r>
          </a:p>
          <a:p>
            <a:r>
              <a:rPr lang="en-US" dirty="0" smtClean="0"/>
              <a:t>They have a </a:t>
            </a:r>
            <a:r>
              <a:rPr lang="en-US" b="1" dirty="0" smtClean="0"/>
              <a:t>long history</a:t>
            </a:r>
          </a:p>
          <a:p>
            <a:pPr lvl="1"/>
            <a:r>
              <a:rPr lang="en-US" dirty="0"/>
              <a:t> </a:t>
            </a:r>
            <a:r>
              <a:rPr lang="en-US" sz="2200" dirty="0" smtClean="0"/>
              <a:t>Many different approaches developed to defend</a:t>
            </a:r>
            <a:r>
              <a:rPr lang="en-US" sz="2200" dirty="0"/>
              <a:t> </a:t>
            </a:r>
            <a:r>
              <a:rPr lang="en-US" sz="2200" dirty="0" smtClean="0"/>
              <a:t>against them, and bugs like them</a:t>
            </a:r>
          </a:p>
          <a:p>
            <a:r>
              <a:rPr lang="en-US" dirty="0" smtClean="0"/>
              <a:t>They share </a:t>
            </a:r>
            <a:r>
              <a:rPr lang="en-US" b="1" dirty="0" smtClean="0"/>
              <a:t>common features with other bugs </a:t>
            </a:r>
            <a:r>
              <a:rPr lang="en-US" dirty="0" smtClean="0"/>
              <a:t>that we will study </a:t>
            </a:r>
          </a:p>
          <a:p>
            <a:pPr lvl="1"/>
            <a:r>
              <a:rPr lang="en-US" sz="2200" dirty="0" smtClean="0"/>
              <a:t>In </a:t>
            </a:r>
            <a:r>
              <a:rPr lang="en-US" sz="2200" b="1" dirty="0" smtClean="0"/>
              <a:t>how the attack works </a:t>
            </a:r>
          </a:p>
          <a:p>
            <a:pPr lvl="1"/>
            <a:r>
              <a:rPr lang="en-US" sz="2200" dirty="0" smtClean="0"/>
              <a:t>In </a:t>
            </a:r>
            <a:r>
              <a:rPr lang="en-US" sz="2200" b="1" dirty="0" smtClean="0"/>
              <a:t>how to defend against 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94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 and C++ still very popular</a:t>
            </a:r>
            <a:endParaRPr lang="en-US" dirty="0"/>
          </a:p>
        </p:txBody>
      </p:sp>
      <p:pic>
        <p:nvPicPr>
          <p:cNvPr id="6" name="Segnaposto contenuto 5" descr="Screen Shot 2015-11-06 at 19.01.4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2" b="2072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055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systems in C/C++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b="1" dirty="0" smtClean="0"/>
              <a:t>OS kernels </a:t>
            </a:r>
            <a:r>
              <a:rPr lang="en-US" dirty="0" smtClean="0"/>
              <a:t>and utilities</a:t>
            </a:r>
          </a:p>
          <a:p>
            <a:pPr lvl="1"/>
            <a:r>
              <a:rPr lang="en-US" sz="2200" dirty="0" err="1"/>
              <a:t>f</a:t>
            </a:r>
            <a:r>
              <a:rPr lang="en-US" sz="2200" dirty="0" err="1" smtClean="0"/>
              <a:t>ingerd</a:t>
            </a:r>
            <a:r>
              <a:rPr lang="en-US" sz="2200" dirty="0" smtClean="0"/>
              <a:t>, X windows server, shell</a:t>
            </a:r>
          </a:p>
          <a:p>
            <a:r>
              <a:rPr lang="en-US" dirty="0" smtClean="0"/>
              <a:t>Many </a:t>
            </a:r>
            <a:r>
              <a:rPr lang="en-US" b="1" dirty="0" smtClean="0"/>
              <a:t>high-performance servers</a:t>
            </a:r>
          </a:p>
          <a:p>
            <a:pPr lvl="1"/>
            <a:r>
              <a:rPr lang="en-US" sz="2200" dirty="0" smtClean="0"/>
              <a:t>Microsoft IIS, Apache </a:t>
            </a:r>
            <a:r>
              <a:rPr lang="en-US" sz="2200" dirty="0" err="1" smtClean="0"/>
              <a:t>httpd</a:t>
            </a:r>
            <a:r>
              <a:rPr lang="en-US" sz="2200" dirty="0" smtClean="0"/>
              <a:t>, </a:t>
            </a:r>
            <a:r>
              <a:rPr lang="en-US" sz="2200" dirty="0" err="1" smtClean="0"/>
              <a:t>nginx</a:t>
            </a:r>
            <a:endParaRPr lang="en-US" sz="2200" dirty="0" smtClean="0"/>
          </a:p>
          <a:p>
            <a:pPr lvl="1"/>
            <a:r>
              <a:rPr lang="en-US" sz="2200" dirty="0" smtClean="0"/>
              <a:t>Microsoft SQL server, MySQL, </a:t>
            </a:r>
            <a:r>
              <a:rPr lang="en-US" sz="2200" dirty="0" err="1" smtClean="0"/>
              <a:t>redis</a:t>
            </a:r>
            <a:endParaRPr lang="en-US" sz="2200" dirty="0" smtClean="0"/>
          </a:p>
          <a:p>
            <a:r>
              <a:rPr lang="en-US" dirty="0" smtClean="0"/>
              <a:t>Many </a:t>
            </a:r>
            <a:r>
              <a:rPr lang="en-US" b="1" dirty="0" smtClean="0"/>
              <a:t>embedded systems</a:t>
            </a:r>
          </a:p>
          <a:p>
            <a:pPr lvl="1"/>
            <a:r>
              <a:rPr lang="en-US" sz="2000" dirty="0" smtClean="0"/>
              <a:t>Mars rover, industrial control systems, automobiles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9417A-33F6-0E4E-8161-BE464C155E7B}" type="datetime1">
              <a:rPr lang="en-US" smtClean="0"/>
              <a:t>10/11/15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58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5.4.0.7"/>
  <p:tag name="PPTVERSION" val="14"/>
  <p:tag name="TPOS" val="6"/>
</p:tagLst>
</file>

<file path=ppt/theme/theme1.xml><?xml version="1.0" encoding="utf-8"?>
<a:theme xmlns:a="http://schemas.openxmlformats.org/drawingml/2006/main" name="UOS divider slide design">
  <a:themeElements>
    <a:clrScheme name="Custom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uos_ppt__template_electronics</Template>
  <TotalTime>54712</TotalTime>
  <Words>2009</Words>
  <Application>Microsoft Macintosh PowerPoint</Application>
  <PresentationFormat>On-screen Show (4:3)</PresentationFormat>
  <Paragraphs>469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UOS divider slide design</vt:lpstr>
      <vt:lpstr>Low-Level Software Vulnerabilities   Dr Federica Paci</vt:lpstr>
      <vt:lpstr>Today</vt:lpstr>
      <vt:lpstr>Learning outcomes</vt:lpstr>
      <vt:lpstr> A Vulnerability Taxonomy</vt:lpstr>
      <vt:lpstr>Other Taxonomies</vt:lpstr>
      <vt:lpstr>What is buffer overflow?</vt:lpstr>
      <vt:lpstr>Why study them?</vt:lpstr>
      <vt:lpstr>C and C++ still very popular</vt:lpstr>
      <vt:lpstr>Critical systems in C/C++</vt:lpstr>
      <vt:lpstr>History of buffer overflows</vt:lpstr>
      <vt:lpstr>History of buffer overflow</vt:lpstr>
      <vt:lpstr>History of buffer overflow</vt:lpstr>
      <vt:lpstr>Trends</vt:lpstr>
      <vt:lpstr>Buffer overflows in a nutshell</vt:lpstr>
      <vt:lpstr>Buffer overflow</vt:lpstr>
      <vt:lpstr>Buffer overflow</vt:lpstr>
      <vt:lpstr>Could it be worst?</vt:lpstr>
      <vt:lpstr>Code Injection</vt:lpstr>
      <vt:lpstr>Step 1 - Create the injection vector</vt:lpstr>
      <vt:lpstr>Step 1 – What code to run? </vt:lpstr>
      <vt:lpstr>Step 1- What code to run?</vt:lpstr>
      <vt:lpstr>Step 1 -How do we create the vector?</vt:lpstr>
      <vt:lpstr>Step 2 - Getting injected code to run</vt:lpstr>
      <vt:lpstr>Other Attacks</vt:lpstr>
      <vt:lpstr>Heap Overflow </vt:lpstr>
      <vt:lpstr>Integer overflow</vt:lpstr>
      <vt:lpstr>Read Overflow</vt:lpstr>
      <vt:lpstr>Sample transcript</vt:lpstr>
      <vt:lpstr>Heartbleed</vt:lpstr>
      <vt:lpstr>Heartbleed explained</vt:lpstr>
      <vt:lpstr>Formatted I/O</vt:lpstr>
      <vt:lpstr>What’s the difference?</vt:lpstr>
      <vt:lpstr>printf implementation</vt:lpstr>
      <vt:lpstr>PowerPoint Presentation</vt:lpstr>
      <vt:lpstr>Why is this a buffer overflow?</vt:lpstr>
      <vt:lpstr>Summary</vt:lpstr>
      <vt:lpstr>For Thursday’s lecture</vt:lpstr>
      <vt:lpstr>Reading Material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goes here.</dc:title>
  <dc:creator>sep</dc:creator>
  <cp:lastModifiedBy>User</cp:lastModifiedBy>
  <cp:revision>1705</cp:revision>
  <dcterms:created xsi:type="dcterms:W3CDTF">2008-01-25T10:32:18Z</dcterms:created>
  <dcterms:modified xsi:type="dcterms:W3CDTF">2015-11-10T08:49:27Z</dcterms:modified>
</cp:coreProperties>
</file>