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28"/>
  </p:notesMasterIdLst>
  <p:handoutMasterIdLst>
    <p:handoutMasterId r:id="rId29"/>
  </p:handoutMasterIdLst>
  <p:sldIdLst>
    <p:sldId id="555" r:id="rId2"/>
    <p:sldId id="815" r:id="rId3"/>
    <p:sldId id="704" r:id="rId4"/>
    <p:sldId id="705" r:id="rId5"/>
    <p:sldId id="752" r:id="rId6"/>
    <p:sldId id="847" r:id="rId7"/>
    <p:sldId id="848" r:id="rId8"/>
    <p:sldId id="852" r:id="rId9"/>
    <p:sldId id="855" r:id="rId10"/>
    <p:sldId id="818" r:id="rId11"/>
    <p:sldId id="819" r:id="rId12"/>
    <p:sldId id="821" r:id="rId13"/>
    <p:sldId id="822" r:id="rId14"/>
    <p:sldId id="853" r:id="rId15"/>
    <p:sldId id="850" r:id="rId16"/>
    <p:sldId id="846" r:id="rId17"/>
    <p:sldId id="849" r:id="rId18"/>
    <p:sldId id="858" r:id="rId19"/>
    <p:sldId id="860" r:id="rId20"/>
    <p:sldId id="854" r:id="rId21"/>
    <p:sldId id="838" r:id="rId22"/>
    <p:sldId id="839" r:id="rId23"/>
    <p:sldId id="840" r:id="rId24"/>
    <p:sldId id="845" r:id="rId25"/>
    <p:sldId id="851" r:id="rId26"/>
    <p:sldId id="857" r:id="rId27"/>
  </p:sldIdLst>
  <p:sldSz cx="9144000" cy="6858000" type="screen4x3"/>
  <p:notesSz cx="6858000" cy="9144000"/>
  <p:custDataLst>
    <p:tags r:id="rId31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3E14"/>
    <a:srgbClr val="A6D85F"/>
    <a:srgbClr val="615A20"/>
    <a:srgbClr val="FFB300"/>
    <a:srgbClr val="F00F2C"/>
    <a:srgbClr val="8A412B"/>
    <a:srgbClr val="CCDA86"/>
    <a:srgbClr val="531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Stile chiaro 2 - Color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Stile con tema 1 - Color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741" autoAdjust="0"/>
  </p:normalViewPr>
  <p:slideViewPr>
    <p:cSldViewPr>
      <p:cViewPr varScale="1">
        <p:scale>
          <a:sx n="124" d="100"/>
          <a:sy n="124" d="100"/>
        </p:scale>
        <p:origin x="-2072" y="-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tags" Target="tags/tag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01B4BE90-A6E8-594E-BB57-51E68382E46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113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4-02-13T21:07:36.742"/>
    </inkml:context>
    <inkml:brush xml:id="br0">
      <inkml:brushProperty name="width" value="0.07938" units="cm"/>
      <inkml:brushProperty name="height" value="0.07938" units="cm"/>
      <inkml:brushProperty name="color" value="#5C83B4"/>
      <inkml:brushProperty name="fitToCurve" value="1"/>
    </inkml:brush>
  </inkml:definitions>
  <inkml:trace contextRef="#ctx0" brushRef="#br0">0 271 25,'11'17'12,"-11"-17"1,0 0-4,0 0-1,21-2-1,-21 2-1,17-6-1,-17 6 0,18-6 0,-18 6 0,23-5 1,-23 5 0,26-10 2,-26 10 0,26-8 0,-26 8 1,26-1 1,-10 1-1,-16 0-1,30-2 1,-30 2 0,34-2 0,-18 0-1,7 4-2,-1-4 0,2 2-1,2-2-1,6 0 0,-3 0-3,3 0-1,3 0 1,1-2-1,3 4 1,3-3-1,1 1 0,0-2 1,3 0-1,1 0 0,-1-2 0,1 3 0,-1-5 0,-1 4 0,0-2 1,3 5 0,-5-5-1,1 6 1,-1-4-1,0 0 1,-4 2-1,2-2 1,-4 1-1,-2-1 0,4 2 0,-2 0 0,2 0 1,-1 0-1,1-2 0,2 4 0,-2 0 0,1-2 0,1 2 0,-3 0 0,1 0 0,0 4 0,-4-2 0,0 0 0,1 0 0,-5 0 0,1 0 0,-3-6 1,-1 8-1,2-4 0,-2 2 0,0 0 0,0-1 1,2 1-1,-3-2 0,3 0 1,0 0-1,0 0 0,-1 2 0,3-4 1,-2 0-2,3 1 2,-1 1-1,1 0 0,-1 0 0,1-2 0,3-2 0,-3 2 0,2 0 0,-5 0 0,4 2 0,1 0 0,0 0 0,1 2 0,-5-2 0,4 2 0,-3 0 1,3-2-1,-1 2 0,-4-2 0,-1 0 0,-1 2 0,0 0 0,-2-1 0,-2 1 1,0 0-2,1 0 1,-1-2 0,0 0 1,2 0-1,-2 0 0,2 0 0,0-2 0,0 2 0,2-2 0,0 4 0,-2-4 0,0 2 0,2 2 0,-2-2 0,2 2 0,0-2 0,1 0 0,1 0 0,2-2-1,-1 2 1,1-4 0,1 1 0,3 1 0,1 0 0,-2 0 0,2 0 0,-1 0 0,1 2 0,-2-2 1,-1 2-1,1 0 0,0 0 0,-1-2 0,-1 2 0,3-2 0,-5 0 0,3-3 0,-3 3 0,3-2 1,-3 0-1,1 0 0,0 0 0,-3 3 0,5-1 0,-3 4 0,1-4 0,0-2 0,1 2 0,0-2 0,-1 0 0,2 2 0,-1-2 0,0-1 0,1 1 0,-1 2 0,1-2 0,-1 2 0,-1 2 0,-1-4 0,1 3 0,0 1 0,-1-2 0,-1-2 0,-2 4 0,0 0 0,0 0 0,0 2 0,-2-2 0,-2-2 0,0 2 0,-2 6 1,1-6-1,-3 0 0,-1 0 0,-3 0 0,5 1 0,-21-1 0,33 0 0,-33 0 0,32-1 0,-15 1 0,1-2 0,-1 2 0,1-4 0,1 4 0,-2-2 0,-1 4 0,3-2 0,-2-2 0,0 2 1,1 0-2,-1 2 2,1-2-1,1 2 0,0-2 0,-1 0 0,1 0 0,-1 0 0,1 2 0,1-2 0,-1-2 0,1 0 0,5 0 0,1 0 0,-2 0 0,0 2 0,0-2 0,2 0 0,2 0 0,-2 2 1,-2 0-2,2 0 1,0 0 0,2 0 0,2 0 0,-4-2 0,2 4 0,0-2 0,0 0 1,1 0-1,1-2 0,2 2 0,-4 2 0,3 0 0,-3-2 0,2 2 0,-2-2 0,1 4 1,-3-2-1,-1 0 0,-3 0 0,2-4 0,2 4 0,-2 0 0,0-2 0,-3 0 0,3 0 0,-2 0-1,3 2 1,-5-1 0,-1-1 0,-3 2 1,3 0-2,-19-2 1,30 2 1,-30-2-2,28 6 1,-28-6 0,29 2 0,-29-2-1,30 2 1,-30-2 1,28 4-2,-28-4 2,28-2-1,-28 2 0,24 0 0,-24 0 1,28 2-1,-28-2 0,22 1 0,-22-1 0,24 6 0,-24-6 0,21 0-1,-21 0 1,16 0 0,-16 0 0,17 2 0,-17-2 0,0 0 0,0 0 0,0 0 1,0 0-2,17-6 2,-17 6-1,0 0 0,0 0-1,0 0 1,0 0 0,0 0 0,0 0 0,0 0 0,0 0 0,0 0 0,0 0 0,0 0 0,0 0 0,19-2 0,-19 2 0,0 0 0,20-9 0,-20 9 0,20-12 0,-20 12 0,23-9-1,-23 9 0,22-14-7,-22 14-14,24-7-6,-24 7-1,0 0-2,0 0-1,0 0 1,-18-23-3,-10 15 6,-13-7 22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4-02-13T21:07:40.597"/>
    </inkml:context>
    <inkml:brush xml:id="br0">
      <inkml:brushProperty name="width" value="0.07938" units="cm"/>
      <inkml:brushProperty name="height" value="0.07938" units="cm"/>
      <inkml:brushProperty name="color" value="#5C83B4"/>
      <inkml:brushProperty name="fitToCurve" value="1"/>
    </inkml:brush>
  </inkml:definitions>
  <inkml:trace contextRef="#ctx0" brushRef="#br0">103 0 47,'0'0'12,"0"0"0,0 0-1,0 0-2,0 0 0,0 0 2,0 0 3,0 0 1,0 0 3,0 0-1,0 0-1,0 0 0,0 0-4,0 0-2,0 0-3,17 9-3,-17-9-3,0 0-1,-2 21 0,2-21-1,-6 22 1,6-22 0,-7 28-1,3-12 1,-2 1-1,4 0 0,0 1 0,-2 1 1,4-1-1,-5 1 0,3-1 0,-2 1 1,2 1 0,-4 2-1,0 1 1,0 1 0,3 5-1,-1-1 1,0 2 0,0 1-1,-2 4 1,2 1 0,1 1-1,1-2 1,-4 2 0,0 2 0,4 3-1,-4-1 1,2 0 0,4-2-1,-1 3 1,-1-3-1,2 2 1,0 2-1,0-3 1,2 1 0,-1-2 0,1 2-1,0-4 1,0 2 1,4 0-2,0-2 1,0 0-1,5 0 1,-3 2 0,2-1 0,-1 3 0,3 0-1,-6 0 1,3-2-1,-1 3 2,-4-5-1,4 4-1,-7 0 1,1 3 0,-2 1-1,0 1 1,0 2-1,0 2 0,-2 0 0,1 2 0,2-4 0,1 0 1,-4 0-1,2 1 1,0-1 0,0-4 0,0 1 0,-3-1 0,1-1 0,0 1 0,2-3 1,-2-2 0,0 0 0,-2 1 0,0 1 0,0-2 0,4 2 0,-4-2 0,1-2-1,1 0 0,-4 2-1,2-8 0,0 2 1,2-1 0,-2 3 0,2 0 0,2 2 1,2 2-1,2 0 0,-2 4 1,2-3-1,0 1 0,2 0 1,-4 0-1,1-2 0,1-2 1,0-2-1,-2 2 1,-2-4-1,2-1 0,2-3 1,-2 3-1,-2-1 1,-2 1-2,2 1 2,0-1-2,4 1 2,-4 0-1,0 2 0,0-1 1,0-3-1,2 3 0,2-1 1,-4 2-1,1-2 0,1 6 1,2-3-1,-4-1 0,4 4-1,-4-2 2,0-4-1,0 4 0,0-4 1,0 1-1,4-1 0,-4 2 1,0 0-1,2-1 0,-2 1-1,-2-4 2,-2 3-2,2-1 1,-6-1 0,7-1 0,-3 1 1,-2 1-1,4-2 0,-2 1 0,-4-1 1,6 5-1,1-1 0,-5 0 1,4 0-1,0 4 1,-2 0-1,0 2 1,4-3-1,-6 1 0,4-2 1,-1 4-2,1 0 1,2-4-1,2 2 1,-1-2 0,3 0-1,2-2 2,0 2-2,0-5 2,0 1-1,-1-2 1,1 3 0,-2-3-1,2 3 0,-2 1 1,1 2-1,5 0 1,2 2 0,-3 0 0,3 0-1,1-2 1,1 1 0,1 0 0,-1-5 0,1 2-1,-3-2 1,-3 3-2,3-5 2,-4 2-1,-1 3-1,-3-3 1,-2 4-2,-2-4 3,2 1-2,-4-1 1,2 4-1,-4 0 1,2-2 1,-1-1-1,-1-3 0,2 4 0,2 2 1,-2 0-1,0-1 1,2 1-1,-2-2 0,0 4 1,-4 0-1,2-6 0,-1 0 1,-1-1-2,0-5 2,-2-2-1,3 0-1,1-2 1,2-1-1,-2-2 1,2 1 0,0-5 0,0 5-1,0-5 1,0 1 0,-2 0 0,4-17 1,-2 29-1,2-29 0,-7 28 1,7-28-1,-4 28 0,4-28 1,0 30-1,0-30 0,-4 29 0,2-12 0,0 1 1,2-18-1,-2 36 0,2-20 0,-2 3 1,6-1-1,-2 4 0,2 3 0,0 0 0,0 7 1,-2 1-1,-2 2 0,2 4 0,-2 0 1,-2 2-1,2 2 0,-2-3-1,0 3 1,0-2 0,0 3 0,0-3-1,-2 3 1,4-1 1,-4-4-2,0 0 2,1 0-1,3-2 0,1-2 0,1 0 0,0-3 0,0-1 0,2 2 0,2 1 1,0-1-1,-4-2 0,0 3 0,-1-3 1,3 3-1,-4-5 0,2 1 0,-2 0 1,0-1-1,2-1 0,0 0 0,-2-2 0,0 0 0,2 0 1,-4-2-2,4 2 1,-2-4 0,2 0 0,-4 0 0,4 2 0,-2 2 1,0-2-1,2-2 0,0 4 0,0-2 1,0 2-1,0-2 0,-2 2 0,2-3 0,-2 1 0,3 2 0,-1-2 0,0 4 0,0-3 0,-2 3 0,6 0 0,-2 2 0,0-1 0,1 1 0,-3 0 0,0 1 0,2 0 0,-2 1 0,-2-1 0,0 5 0,-2-3 0,-2 0 0,0 3 0,-1-1 0,1 0 0,-2 0 0,2 0 0,2 0 0,0 1 0,0-5 0,2 1 0,-2-8 0,2 0 0,0 0 0,-1-2 0,-3-2 0,0-1 0,-2 1 0,4-3 0,-2 5 0,0-1 0,4-21 0,-7 31 0,7-31 0,-4 28 0,4-28 0,2 28 0,-2-28 0,2 24 0,-2-24 0,4 27 0,-4-27 0,5 30 0,-5-30 0,4 28 0,-4-28 0,6 22 0,-6-22 0,8 22 0,-8-22 0,5 19 0,-5-19 0,0 18 0,0-18 0,4 21 0,-4-21 0,2 18 0,-2-18 0,-2 19 0,2-19 0,4 18 0,-4-18 0,0 19 0,0-19 0,0 18 0,0-18 0,0 21 0,0-21 0,-4 20 0,4-20 0,-5 17 0,5-17 0,-4 16 0,4-16 0,0 0 0,-6 19 0,6-19 0,0 0 0,0 0 0,0 0 0,0 0 0,0 0 0,0 0 0,-19 0 0,19 0 0,0 0 0,-24-4 0,24 4 0,-19-2 0,19 2 0,-19 2 0,19-2 0,0 0 0,-21 2 0,21-2 0,0 0 0,0 0 0,0 0 0,-20-5 0,20 5 0,0 0 0,0 0-15,0 0-11,0 0-1,-2-17-2,2 17-1,-3-20-2,-5-6 1,8 0 2,-6-6 12,-2-14 5,3-10 6,-5-12 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4-02-13T21:07:45.018"/>
    </inkml:context>
    <inkml:brush xml:id="br0">
      <inkml:brushProperty name="width" value="0.07938" units="cm"/>
      <inkml:brushProperty name="height" value="0.07938" units="cm"/>
      <inkml:brushProperty name="color" value="#5C83B4"/>
      <inkml:brushProperty name="fitToCurve" value="1"/>
    </inkml:brush>
  </inkml:definitions>
  <inkml:trace contextRef="#ctx0" brushRef="#br0">158 178 1,'0'0'3,"0"0"2,-13-19-2,13 19 0,0-16-1,0 16 2,2-24-1,-2 24 1,4-26 0,-4 26 2,7-29-1,-7 29 2,8-26 0,-8 26 3,9-24 0,-9 24 3,0 0 3,11-22 2,-11 22 3,0 0-2,0 0-1,0 0-1,0 0-3,0 0-3,0 0-3,0 0-4,-2 20-4,2-20 0,4 22 0,-2-5-1,-2-17 1,7 31-1,-5-10 1,-2-5-1,0 4 0,-2 2 0,-1-3 1,-1 1-1,0 2 1,-1 2-1,-1-2 1,2 4-1,-1-2 1,-1 3 0,1-1-1,-1 1 1,0 3-1,1-3 1,1 5 0,-2-3-1,5 2 1,-5 1 0,6 1 0,-2 0 0,0 0 0,2 0 0,-2-2 0,2 0-1,0-1 1,0 1 1,0-2-1,0 4 0,0 1-1,0-1 2,2 2-2,2-2 2,-2 2-2,-2 1 1,2 1-1,0-4 1,-4 2 1,2-2-2,-2 4 1,-2-4 0,2 2 0,0 0 0,1 3 0,-3 1 0,2 1 0,-2 3 0,1-1 0,-1 2 0,-2 0 1,1-1-2,-3-1 2,3 0-2,1-3 1,0 1 0,-1 1 0,1-5-1,-2 5 1,4-5-1,2 3 1,-1-2 0,-3 1 0,2-1 0,-2 0 0,1 3 0,-1 1 1,-2-1-1,1 3 0,-1-1 0,1 2 0,1 2 0,0 2 1,2-1-1,0 1-1,4 2 1,0-2 0,0-1 0,2 3 0,-1-2 0,-1-2-1,4-2 1,-2 0 0,1-5 0,-3-1 0,0 4 0,2-7 0,-1 4 0,1-4 0,-2 0 1,3-2-1,-3-2 0,4 0 1,-2-3-1,-1 1 0,3-3 0,-4 0 1,3 0-1,-3-1 0,2 1 0,-2 0 0,0-2 0,-2 1 0,2 5 0,-1-1-1,-2-1 1,2 3-1,-1 0 1,2 2-1,-2 0 1,2 0 0,2-1 0,-2-1 0,0 2 0,-1-2 1,3 1-1,-2 2 0,2 3 0,-1 2 0,1-2 1,-2 5-1,4-2 0,-5 3 0,1-1 0,0-2 1,-2 1-1,0 3-1,-2-4 2,-1 1-2,1-3 1,0-1-1,2 2 2,-2-3-2,2-1 2,2 2-1,-2-2 0,4 2 1,-3-1-1,-1 1 1,2-2-2,2 2 2,-2-2-1,0-2 1,2 2-1,-1-2 1,-1 2-1,2 0 0,-2 0 1,0 1 0,1 1 0,-1 0-1,-2 2 1,2-1-1,0-1 0,2 0 0,-1-1 1,-1 1-2,0-4 2,-2 0-1,2-1 0,-4-1 0,4-2 1,-4 1 0,0-3-1,-2 1 0,3-1 0,-1 1 0,0-2 1,-2-4-1,0 3 0,1 1 0,1-2 0,-2 2 0,0-2 0,1-2 1,-1 2-1,2 1 0,0-3 1,0 2 0,0 0 0,2-2 0,0 0 0,2 2 0,0-2 0,2 0 0,-2 0-1,2 2 0,-1-2 1,1 2-1,-2 2 0,0-2 0,0 2 0,-1-1-1,-1 1 1,0 2-1,-1-1 1,2-1 1,1 0-1,-2 3 0,0-3 0,2-1 1,-2 1-1,0 0 0,0 0 0,0 1 0,-2 4 0,2-3 0,0 3 1,0 1-1,0-1 0,2 2 1,0-4-1,0 3 1,2-3 0,-3 0 0,3-3 0,-4-2 0,0 2 0,2-2 0,-2-1-1,0 0 0,2-1 1,0 0-1,-2 0 0,5 0 0,-1 0 0,2 2 0,-5 0 0,3-1 0,-2 0 0,0 2 0,2-1 0,-3-2 0,1 2 0,0-2 0,2 0 0,0 4 0,-1 0 0,1 1 0,0 3 0,0 3 0,-3 2 0,3 0 0,0 3 0,0-1 0,-1 2 0,3-1 0,-4 1 0,1 3 0,3-2 0,-4 1 0,0-1 0,0 4 0,-4 1 0,0-3 0,4 0 0,-6-2 0,2-1 0,-2-2 0,1-2 0,-1-4 0,2-3 0,-2-1 0,3-3 0,-1-2 0,0 0 0,0-2 0,0 1 0,2-3 0,0 2 0,0-1 0,0-1 0,2 4 0,0-4 0,0 3 0,0-1 0,-1 0 0,1 2 0,-2 0 0,2 0 0,-2 2 0,-2 0 0,2 2 0,-2-4 0,-1 5 0,1-1 0,-2 2 0,2-1 0,-1 4 0,1-1 0,-2-3 0,2 5 0,-2-3 0,3 0 0,1 1 0,-2-1 0,0-3 0,0 3 0,0 3 0,2-5 0,0 4 0,0-1 0,0-1 0,0 1 0,0-3 0,2 1 0,-2-2 0,0-1 0,0-3 0,2 2 0,-2 0 0,2-2 0,0 2 0,-1-4 0,-1 2 0,4 0 0,-2-1 0,-2-1 0,2-2 0,0 2 0,-2 3 0,0-3 0,0 2 0,0-2 0,2 4 0,-2 0 0,3 0 0,-1 0 0,2-1 0,0 3 0,-1 0 0,1 3 0,2 1 0,-1 1 0,-1 0 0,0 2 0,-1 0 0,-1 0 0,2 2 0,0-2 0,-1-1 0,1-3 0,0-1 0,0-3 0,-1 1 0,1-4 0,0-2 0,-2 1 0,-1-1 0,-1-2 0,0 2 0,0 1 0,0-1 0,0-2 0,0 1 0,2-1 0,-2-1 0,0-1 0,0-16 0,-2 30 0,2-30 0,2 25 0,-2-25 0,-2 28 0,2-28 0,0 26 0,0-26 0,2 23 0,-2-23 0,0 19 0,0-19 0,0 16 0,0-16 0,0 0 0,0 0 0,4 19 0,-4-19 0,0 0 0,0 0 0,0 0 0,0 0 0,4 16 0,-4-16 0,0 0 0,0 0 0,0 0 0,-4 19 0,4-19 0,0 0 0,-6 16 0,6-16 0,0 0 0,-3 20 0,3-20 0,0 0 0,-4 19 0,4-19 0,0 0 0,0 0 0,0 16 0,0-16 0,0 0 0,0 0 0,0 0 0,0 0 0,20 19 0,-20-19 0,0 0 0,23 3-1,-23-3 0,22 2 0,-22-2 0,30-3 1,-10 3-2,1-2 2,3 2-1,2-2 0,2 2 1,2-4-1,3 2 1,-1 1 0,3-1 0,2-2 0,1 0 0,2 2 0,-2-1 0,-1 1 0,2-2 0,0 1 0,-2 1 0,2-2 1,-1 2-1,-3-1 0,2-1 1,-2 2-1,1 0 1,1 0-1,-4-1 0,3 1 1,1-2-1,-2 2 0,4-3 0,4-1 0,0-1 1,0 1-1,3 1 0,3 1 0,-1 1 0,4-1 0,0 2 0,-3 2 0,5-2 0,0 2 0,0-2 1,1 4-1,-1-5 0,4 1 0,0 0 1,1 0-1,-1 0 0,1 0 1,3 2-1,-5-3 0,3 5 1,-2-2-1,-1-2 0,-1 2 0,0 3-1,-2-1 1,0 0 0,-2 0 0,0-2 0,-2 0 0,-1 0-1,-3 2 2,3-4-1,-3 2 0,1 0 0,1-2 0,-2 4 0,3-2 0,1 0 0,0 0 1,0 2-1,1-2 0,-1 0-2,2 2 3,-2-1-2,4 1 1,0-2 0,0 0 0,2-2 0,3 4 0,-1-2 0,0 0 0,3-2 1,2 1-1,-1 2 0,1 1 0,2 2 0,-2-4 0,3 0 0,-3 2-1,0 1 1,0-1-1,-1 2 1,-3 0 0,-1-1 0,0 1 0,-3 3-1,5-3 1,-4 0 1,0 1-1,-1-3 0,1 2 0,0-1 0,0-1-1,-2 0 1,-2 0 0,0-2 0,0 2-1,0-2 1,0 2-1,-1-4 2,-3 0-1,2 2 0,-1-2 0,-1 2 0,0 0 0,2-2 0,-1 2 0,-3 0 0,5 0 0,-3 2-1,-2-2 1,5 2 0,-3-2 0,0 2 0,-1 1 0,3 1 0,0 0-1,-3-1 2,1-1-2,-5-2 2,-2 4-2,0-2 1,-2 0 0,-4-2 0,-3 0 0,0-2-1,-4 4 1,-1-1 0,1-1 0,-5 0 0,1 0 0,-2 2 0,-1 0 0,-1 0 0,-3-2 0,1 0-1,1 0 1,-19 0 0,34 0 0,-18-4 0,5 2 0,-3-3 0,1 3 1,3 0-1,-3-3 0,3 3 0,-3-2 0,1 2 1,1 2-1,-3 0-1,3-1 1,-3 1 1,1 1-1,2-1-1,-21 0 1,35-1 0,-35 1 0,33-2 0,-16 2 0,0-2 0,-17 2-1,28-6 1,-28 6 0,28 0 0,-28 0 0,22-3 0,-22 3 0,22-4 0,-22 4 0,23-7 0,-23 7 0,20-9 0,-20 9 0,21-8 0,-21 8 0,16-7 1,-16 7-2,17 0 1,-17 0 0,0 0 0,22 0 0,-22 0 0,0 0 0,17-2 0,-17 2 0,0 0 0,0 0 0,0 0-1,0 0 1,0 0 0,0 0 0,0 0 1,0 0-1,0 0 0,0 0 0,0 0 0,0 0 0,0 0 0,0 0 1,0 0-1,0 0 0,0 0 0,0 0 1,0 0-2,0 0 1,0 0-3,0 0-14,0 0-6,0 0-2,-22-11-1,5-4-1,0 4-1,-7-15-2,0-1 2,-6-14 13,-5-12 5,-4-4 1,-6-11 4,-1-7 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4-02-13T21:07:51.234"/>
    </inkml:context>
    <inkml:brush xml:id="br0">
      <inkml:brushProperty name="width" value="0.07938" units="cm"/>
      <inkml:brushProperty name="height" value="0.07938" units="cm"/>
      <inkml:brushProperty name="color" value="#5C83B4"/>
      <inkml:brushProperty name="fitToCurve" value="1"/>
    </inkml:brush>
  </inkml:definitions>
  <inkml:trace contextRef="#ctx0" brushRef="#br0">47 31 4,'0'0'1,"0"0"1,0 0-1,-16-19 0,16 19 0,0 0 1,0 0 2,-19-12 1,19 12 2,0 0 1,0 0 1,0 0 0,-17 12 0,17-12 1,0 0-1,0 0 1,0 0-1,0 0 1,0 0 2,0 0 1,0 0 2,0 0 0,0 0-3,19 0 0,-19 0-2,18 0-2,-18 0-3,30-4-2,-7 4-3,-1 0 0,6 0 0,3 0 0,5 0 0,3 0 0,7 0 0,3 1 0,6 2 0,7-3 1,3 0-1,4 0 0,5 0 1,6 1-1,-2-1 0,2-1 0,0 1 1,2 1-2,2 1 1,-1 0 1,1 2-1,-4-4 0,4 0 0,-4 4 0,3-4 0,-1 1 0,-8-1 0,3-1 0,-3 1 0,-1 0 0,-1 1 0,-3-1 1,0 2-1,-2-2 0,2 0 0,-4 4 1,2-4-1,-1 0 0,-2 0 0,1 0 1,-4-4-1,2 4 0,-1-2 0,1 2 0,0-1 0,2-1 1,0 2-1,1 2 0,0-1 0,0-1 0,0 0 0,3 0 0,-4 2 0,0-2 1,1 0-1,-1-3 0,0 3 0,-2-2 0,0 2 0,0-2 0,1 2 1,-5 0-2,1 2 1,-3-2 1,-1 0-1,0 5 0,0-5-1,-6 3 1,-2-2 0,1 1 0,-1 0 0,0 2 0,-1-2 0,-3-2 0,1 3 0,0-3 0,1 2 0,-1 2 0,-1-4 0,1 2 0,2-2 0,-1 4 0,1-3 0,-1 2 0,-1-3-1,1 0 1,-3 1 0,0-1 0,-1 0-1,-1-4 1,0 4 0,0-3 0,2 3 1,-2 0-1,2 0 0,1-2-1,3 4 1,-3-4 0,1 2 1,3 0-2,-1 0 2,-2-2-1,-1 0 0,1 2 0,1 2 0,1 0 0,-3 0 0,1 0 1,-2-1-2,3 2 1,-1 0 1,0-1-1,-6 0 0,0-4 0,2 4 0,-2-2 0,-2-4 0,-4 1 0,-3 0 0,2-2 0,-3 3 0,-1-2 0,0 1 0,-4-3 0,4 2-1,-4 1 2,3-2-2,-5 4 1,-2-3 0,-1 2 0,1 2 0,-1 0 0,-2 0 0,-1 0 0,-16 0 0,36-2-1,-18 4 1,1-4 0,-2 2 0,1 0 1,3-2-1,-1 2 0,1-2 0,-3 1 1,1-2-1,-19 3-1,30-1 1,-30 1 0,27 0 0,-27 0-1,27 1 1,-27-1 0,20 0 0,-20 0 1,22-1-1,-22 1 0,19-4 0,-19 4 0,0 0 0,0 0 0,18-5 1,-18 5-5,0 0-14,0 0-9,0 0-1,-20 5-1,3-5-1,-9 2-1,-9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4-02-13T21:07:53.782"/>
    </inkml:context>
    <inkml:brush xml:id="br0">
      <inkml:brushProperty name="width" value="0.07938" units="cm"/>
      <inkml:brushProperty name="height" value="0.07938" units="cm"/>
      <inkml:brushProperty name="color" value="#5C83B4"/>
      <inkml:brushProperty name="fitToCurve" value="1"/>
    </inkml:brush>
  </inkml:definitions>
  <inkml:trace contextRef="#ctx0" brushRef="#br0">-19 152 38,'0'0'15,"-17"-13"2,17 13 1,0 0-2,0 0 1,0 0 0,0 0 0,0 0-2,17 16-3,-17-16-1,0 0-3,26 9 0,-26-9-2,28 9-4,-28-9-3,32 7 1,-10-3 0,3 0 0,1-1 0,2-1 0,5-2-1,5 2 1,3-2 0,2-2 0,5 2 0,3-4 0,1 1-1,4 1 1,2 0 0,0-1 0,-1 3 0,3 0 1,0-2-1,-4 2 0,2-2 0,0 2 1,-1 0-1,1 0 0,4 0 0,-1 0 0,3 0 0,1 0 1,-1 2-1,1-2 0,-2 2 0,3-2 1,-3-2-1,-1 2 0,-1 0-1,-1-2 1,3-2 0,-5 1 0,0-1 0,0 1 0,0-1 0,2 0 0,-4-1 0,3 1 1,-3 3-2,4-5 1,0 1 0,-1-1 0,1 1 0,0-1 0,-2 3 0,1-1 0,-1-1 0,0 1 0,2 1 0,-2-1 0,1 0 0,1 1 0,-2-3 0,0 1 0,1 1 0,-1-1 0,-2-1 0,2 3 0,-2-1 0,-2-1 0,2 1 0,-2 1 0,2-1 1,-2-2-1,2 3 1,-1-1-1,-5 2 0,2 1 0,-1 1 0,-3-2 0,-1 2 0,-4-2 0,3 2-1,-1-2 1,0 0 0,-4-1 1,4 1-1,-2 2 0,1-4 0,-4 3 0,-1 2 0,-2 1 1,-1 0-1,-3 2 0,1-1 0,-2 1 0,-3-1 0,3 1 0,0-4 1,0 2-1,-1-2 0,3-2-1,-1 2 2,1 0-1,0-4 0,1 4 0,-1 2 0,-1-4 0,3 4 0,1 0 0,2-2 0,-3 2 0,3 0 0,-2-1 0,4 1 0,-2 0 0,1 0-1,1-2 1,-2 0 0,0 0 1,-2 0-2,6 0 2,-2 0-1,2 2 0,4-2 0,-2 2 0,-2-4 0,3 2 1,3-2-1,-3 2 0,-3-2 0,4 0 0,-2 0 0,0-1 0,1 3 0,-1 0 0,-2-2 0,0 2 0,0 0 0,-2 0 0,-4 2 0,1-2-1,-1 2 2,-2-1-1,1 3-1,-3-2 1,1 2 1,-2-3-2,-4-1 2,0 4-1,-2-2 0,-4 0 0,1-2 0,1 0 0,-5 1 0,1 1 0,1 0 1,1 0-1,-2-4 0,1 2 0,0 2 0,-3-2 0,3-2 0,-3 2 0,3 0 1,-4 0-2,-17 0 2,30 4-1,-30-4 0,28 1 0,-28-1 0,24 2 0,-24-2 0,18 0 0,-18 0 0,25-2 0,-25 2 0,20 0 0,-20 0 0,17-1 0,-17 1 0,21-2 0,-21 2 0,18 2-1,-18-2 1,23 1 0,-23-1 1,18 6-1,-18-6-1,0 0 1,25 3-1,-25-3-10,0 0-14,16 6-2,-16-6-2,0 0-1,-20-11 0,20 11-1,-43-18-1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4-02-13T21:07:56.162"/>
    </inkml:context>
    <inkml:brush xml:id="br0">
      <inkml:brushProperty name="width" value="0.07938" units="cm"/>
      <inkml:brushProperty name="height" value="0.07938" units="cm"/>
      <inkml:brushProperty name="color" value="#5C83B4"/>
      <inkml:brushProperty name="fitToCurve" value="1"/>
    </inkml:brush>
  </inkml:definitions>
  <inkml:trace contextRef="#ctx0" brushRef="#br0">4 184 12,'-17'5'10,"17"-5"0,0 0 0,0 0 1,0 0 2,0 0 1,0 0-1,2 17 0,-2-17-3,0 0-1,0 0-1,0 0-1,0 0 1,5 16 3,-5-16 0,0 0-1,0 0 0,21 12 0,-21-12-1,24 2-2,-24-2-3,35 0-4,-10 0 0,3-2 0,3 1 0,5-1 0,3 2 1,2-4-1,7 3 0,3-3 0,4 1 0,1 3 0,8-5 0,-1 0 0,2 0 0,4 0 0,-2 2 1,2-1-1,-2-1 1,2 4 0,0-1-1,0 2 1,2 2-1,0-4 1,-1 2-1,-3 2 0,4-2 0,-2-2 1,0 0-1,0 2 1,-4-3 0,2 1-1,-3-3 1,1 4 0,0-3-1,4 1 0,-6 0 1,3-4-1,-1 4 1,-2-4-1,1 4 0,1-6 1,-4 0-1,1 0 1,-1 1-1,1 3 1,-3-3 0,3 1 0,-1 2-1,1 2 1,3-1-1,-2 3 0,3-3 0,-1 3 0,2-1 0,0-1 1,2-2-2,-2 0 0,-2-2 1,2 0 0,0 1 0,1 1-1,-2-4 1,-3 4-1,2 0 1,-2 3 0,3-1 0,-5 1 0,1 2 0,1 0 1,-2 4-1,1-3 0,1 1 0,-1 0 0,-3 0 0,1 1 0,-4-3 0,0 2 0,-2-2 0,-2 0 0,-2 1 0,-1-1 0,-3 0 0,-1-1 1,0 2-2,-2-2 2,-2 1-2,0 0 1,-6 0-1,2 0 1,-1 1 0,-1 1-1,-1 0 1,1 1 0,-3-1 1,1-1-1,1 3 0,-1-1 1,1-1-2,3 3 2,-2-2-1,3 2 0,1-2 0,0-1 0,2-2 0,4 2 0,-2-2 0,1-2 0,5 2 0,-5 0-1,3 0 0,1 0 1,1 0-1,-1 0 0,1-2 1,-1 1-1,1-1 1,3 0 0,-4-1 1,-1 0-1,3 1 0,-3 0 0,-1 1 0,1-1-1,-2 2 0,-4-2 2,-2 4-2,2-2 1,-4 0 0,-2 2 0,-7-2 0,2 1 0,-4-1 0,0 2 0,-1 0 1,-5-2-1,-1 1 0,-3 1 1,1-2-1,0 3 0,-17-3 0,22 0-1,-22 0 1,21 2 0,-21-2-1,18 2 1,-18-2 0,0 0 1,23 3-1,-23-3-1,17 0 2,-17 0-1,16-2-1,-16 2 2,17-1-1,-17 1 0,19-4 0,-19 4 0,22 0 0,-22 0 0,22 0 1,-22 0-1,27-1 0,-27 1-1,24-2 1,-24 2 1,20 0-2,-20 0-11,0 0-12,0 0-2,0 0-3,0 0 1,0 0-2,-37 13-1,5-13-1,-7 0 13,-13-6 19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4-02-13T21:07:58.546"/>
    </inkml:context>
    <inkml:brush xml:id="br0">
      <inkml:brushProperty name="width" value="0.07938" units="cm"/>
      <inkml:brushProperty name="height" value="0.07938" units="cm"/>
      <inkml:brushProperty name="color" value="#5C83B4"/>
      <inkml:brushProperty name="fitToCurve" value="1"/>
    </inkml:brush>
  </inkml:definitions>
  <inkml:trace contextRef="#ctx0" brushRef="#br0">0-21 36,'0'0'12,"26"19"2,-9-9 0,-17-10-3,32 12-1,-14-8 1,6 2 1,1-6 3,2 9 2,-1-11-1,8 8-1,-3-8-1,6 4-1,1-6-2,8 4-3,0-4-3,6-1-4,6 1 0,-1-2-1,8 1 0,2 0 0,6 1 1,1 0 0,2 0-1,-2 2 1,2-2 0,1 4-1,-1 0 1,3 0 0,-2 0-1,-1 2 0,4 2 1,-2 0-1,-1-2 1,1 0-1,-1 0 1,-5 0-1,0 1 0,-1-1 0,-2-2 0,-3 0 0,3 0 0,-4 0 1,2-2-1,-4 2 0,0 0 0,-2 2 0,1-2 0,-5 2 0,-1 0 0,1-1 0,-1 1 0,0 4 0,0-4 0,1 3 1,3-3-1,-1 2 0,4-2 0,0 2 0,2-2 0,2-2 0,2 2 0,-1 1 0,-1 1 0,2-2 0,-2 0 0,0 0 0,-3 2 0,0-2 0,1 0 0,-4 1 0,4-3 1,-2 0-1,-2 0-1,0 0 1,-1 0-1,-1-3 1,-5 3 0,2 3 0,-2-1-1,-2 0 1,-2 0 0,0 0 0,0 0 0,-2 0 0,4 0 0,-2 0 0,-1-2 0,1 0 0,-2 2 0,0 1 0,1-1 0,-1 2 0,-2-2 0,1-1-1,1 1 1,-2 2 0,1-2 0,1 3-1,0-5 1,2 4 0,1-2 0,-1-2 0,-2 2 0,4-4 0,2 4-1,0-4 1,-1 4 0,-1-2 0,0 0 0,2 0-1,-2 2 1,-2 0 0,-3-4 0,-1 4-1,1-2 1,-1-2 0,-3 2 0,-4 0 0,0 0 0,1 0 0,-4 0 0,-3 0 0,2 2 0,-5-4 0,0 4 0,-2 0 0,0-2 0,-4 2 0,2 0 1,-2-2-1,-2 3 0,0-1 0,1-4 0,-1-1 0,0 1-1,-1 0 1,1 2 0,-4-2 0,3 0 0,-1 2-1,-1-2 1,3 2 0,-1 2 0,1-4-1,-2 2 1,4 0 0,-3 0 0,1 0 0,0-2 0,-1 0-1,-3 0 2,1 0-1,-19 2 0,33-7 0,-16 5 0,-17 2 0,30-7 0,-14 3 0,-16 4 0,26-7 0,-26 7 0,25-4 0,-25 4 0,22 0-1,-22 0-16,0 0-8,18 18-2,-18-18-2,-16 8-1,-12-12-1,-4 0-2,-14-12 0,-4-9 22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4-02-13T21:08:00.694"/>
    </inkml:context>
    <inkml:brush xml:id="br0">
      <inkml:brushProperty name="width" value="0.07938" units="cm"/>
      <inkml:brushProperty name="height" value="0.07938" units="cm"/>
      <inkml:brushProperty name="color" value="#5C83B4"/>
      <inkml:brushProperty name="fitToCurve" value="1"/>
    </inkml:brush>
  </inkml:definitions>
  <inkml:trace contextRef="#ctx0" brushRef="#br0">-1 174 21,'0'0'11,"18"6"2,-18-6 0,0 0 1,0 0 0,0 0-3,0 0-3,0 0-1,0 0 0,0 0-1,0 0-1,0 0-1,17-2 1,-17 2 1,0 0 1,0 0 4,0 0 1,0 0 1,0 0-2,0 0 1,0 0-1,0 0-2,9 17-3,-9-17-4,0 0-2,23 10 0,-23-10 1,29 6-1,-10-6 0,5 4 0,4-4 0,4 4 1,5-4-1,4 4 0,4-2 0,5 2 1,6-1-1,6 1 0,1-2 0,8 2 1,3 0-1,3 2 1,1-2-1,2 2 1,0 2-1,2-3 1,0 3-1,0 0 0,-2 2 1,0-4-1,2 1 0,0-1 1,-1 0-1,-5-4 0,0 4 0,1-8 1,-3 2-1,1-4 0,-4 0 0,-3 2 0,0-2 0,1 0 1,-4 0-1,2 3 0,-4-1 0,1 2 0,-1-2 1,2-2-1,-2 2 0,1 0 0,1-2 0,0 2 1,2 0-1,4 2 0,-2 0 0,0 0 0,0 0 0,2 2 0,-2-2 0,-2 2 0,-2 0 0,-2-2 0,3 0 0,-1-2 0,4 0 0,-4 0 0,4-2 0,-2 0 0,2 0 0,2 0-1,-2 1 1,0 1 0,-1-2-1,-2 0 1,3 0 0,0 2-1,0-2 1,-1 2 0,3 2 0,0-2 0,-4 4 0,-2-2 0,-1 2 0,-3-2 0,-3 2 0,-4 0 0,-4-2 0,-1 0 0,1 0-1,-3 0 1,1-2 0,-3 2 0,0 2 0,-1-2 1,3 0-1,-2 2 0,1-2 0,1 0 0,-3 4 0,3-4 0,0 2 0,-1 0 0,1-2 0,-3 0-1,1 0 1,-2 0 0,5-2-1,1 0 1,-2 0 0,-6 2 0,1-2 0,1 4 0,0-2 0,-4 0 0,0 0 0,-1 0 0,1-2 0,2 4 0,2-2 0,-2 0 0,0 0 0,3 2 0,-3-2 0,2 2-1,0 4 2,-2-4-2,-2-1 1,2 1 0,0 0 0,0 0-1,4 2 1,-2-2 0,0 0 0,-2 0 0,-2 2 0,0-2 0,-6 0 0,1 2 0,-4-2 0,-2 2 0,-6 0 0,-2 1 0,-1-1 0,-19-4 1,24 6-2,-24-6-7,0 0-16,0 0-2,0 0-2,-35-6-2,0-23-2,-6-6-2,-15-27-3,-8-24 12,8-20 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4-02-13T21:09:21.967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3026 15 46,'0'0'10,"17"7"1,-17-7-3,0 0-1,19-9 3,-19 9 4,0 0 4,0 0 2,16-10-2,-16 10-1,0 0-1,0 0-3,0 0-4,0 0-2,0 0-4,0 0-2,0 0 0,0 0 0,-16-7-1,16 7 1,-34 2 0,6-2 0,-3 2-1,-8 0 0,-12-2 0,-4 3 0,-11 3 0,-6-1 0,-10 3 0,-11 1 0,-11 1 1,-8 3-1,-5 3 1,-8-1-2,-3 2 2,-6 2-1,-2 1 1,4 2-1,5 1 0,4-1 1,4 2-1,4 1 0,11-3 0,5 0 0,11-1-1,12-3 1,7 1-1,12-6 1,10 2-2,8-6 2,7-3 0,10 1 0,5-3 0,17-4 0,-22 2-1,22-2 1,0 0-1,0 0 1,0 0-1,0 0 1,0 0 0,0 0-1,0 0 1,0 0-2,0 0-3,0 0-7,0 0-5,0 0-6,0 0-3,0 0-1,0 0 0,0 0-1,13-19 4,-13 19 5,0-29 6,-4 6 8</inkml:trace>
  <inkml:trace contextRef="#ctx0" brushRef="#br0" timeOffset="1173">862 39 22,'0'0'6,"15"-19"0,-15 19 1,0 0-1,0 0 0,0 0 3,0 0 4,0 0 1,-19-11 2,19 11 1,0 0 1,0 0 1,-13 17-1,13-17-3,0 0-3,-22 18-3,22-18-1,-17 19-3,17-19-1,-26 26-3,9-11 0,-5 2-1,0 1 0,-8 7 0,-2-1 1,-7 4-1,2 2 0,-4 1 0,-4 3 0,3 1 1,-3 1-2,-2-1 2,5-1-2,1-3 2,-2-1-1,2-4 1,4-5-1,3-1 1,6-5 0,4-2-1,2-2 1,22-11 0,-28 15-1,28-15 0,0 0-1,-21 11 1,21-11 0,0 0 0,0 0 0,0 0-1,0 0 1,0 0 0,0 0 1,0 0-2,0 0 1,0 0 0,0 0 0,0 0 0,0 0 0,0 0-1,0 0 1,0 0 0,0 0 0,0 0-1,21 0 1,-21 0-1,24-3 0,-24 3 1,35 0 0,-10 1-1,6 1 0,6 0 1,6 2 0,7 0 0,8 1 1,4-1-1,5 0 0,3-2 0,3 1 0,-1-1 0,-1 2 0,-8-2 0,-1-2 0,-6 3 0,-6-3-1,-5 2 1,-8-2 0,-7 0 0,-4 0-1,-8 2 1,-18-2-5,24-2-15,-24 2-7,0 0 0,0 0-2,0-28-2,-9 4-1,4-4-1,-5-9 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00FD3F8E-A2F6-F44B-941F-583D629F076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3380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FD3F8E-A2F6-F44B-941F-583D629F076D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613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FD3F8E-A2F6-F44B-941F-583D629F076D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422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40B22-FBA3-45B9-BCA1-E0AD119D549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electronics_computer_science_whit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33375"/>
            <a:ext cx="27209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23850" y="1700213"/>
            <a:ext cx="8496300" cy="4105275"/>
          </a:xfrm>
        </p:spPr>
        <p:txBody>
          <a:bodyPr lIns="91440"/>
          <a:lstStyle>
            <a:lvl1pPr algn="r">
              <a:defRPr sz="75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-69850" y="7461250"/>
            <a:ext cx="69850" cy="69850"/>
          </a:xfrm>
        </p:spPr>
        <p:txBody>
          <a:bodyPr lIns="91440"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5579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AF749-FA6F-2540-BCDF-62C0EEC7F416}" type="datetime1">
              <a:rPr lang="en-US" smtClean="0"/>
              <a:t>12/11/15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EA1CE-09B3-9948-A942-CC28D5A5F8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84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CCDA26-A0AD-1A49-B329-FCE359453135}" type="datetime1">
              <a:rPr lang="en-US" smtClean="0"/>
              <a:t>12/11/15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F5EA00-024C-4507-B47F-C81905FE6E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908050"/>
            <a:ext cx="84963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700213"/>
            <a:ext cx="84963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Georgia" pitchFamily="18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43127203-0C1A-6149-A3CB-19FA2E98EA67}" type="datetime1">
              <a:rPr lang="en-US" smtClean="0"/>
              <a:t>12/11/15</a:t>
            </a:fld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Georgia" pitchFamily="18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59563" y="62372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Georgia" charset="0"/>
              </a:defRPr>
            </a:lvl1pPr>
          </a:lstStyle>
          <a:p>
            <a:pPr>
              <a:defRPr/>
            </a:pPr>
            <a:fld id="{991FB837-9E69-D74D-92C8-EF7B7B3CE39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1" name="Picture 9" descr="ecs(cybsec)6 copy 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888" y="28763913"/>
            <a:ext cx="4602162" cy="14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1" descr="cybseclogosmall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5963" y="28803600"/>
            <a:ext cx="100965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0" descr="electronics_computer_science_cmyk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638" y="188913"/>
            <a:ext cx="23590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6" r:id="rId2"/>
    <p:sldLayoutId id="2147483981" r:id="rId3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GB" sz="3500" b="1" dirty="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Georgia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Georgia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Georgia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Georgia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8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7000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har char="–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5000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50000"/>
        </a:spcAft>
        <a:buChar char="–"/>
        <a:defRPr sz="24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customXml" Target="../ink/ink3.xml"/><Relationship Id="rId20" Type="http://schemas.openxmlformats.org/officeDocument/2006/relationships/image" Target="../media/image19.png"/><Relationship Id="rId21" Type="http://schemas.openxmlformats.org/officeDocument/2006/relationships/customXml" Target="../ink/ink9.xml"/><Relationship Id="rId22" Type="http://schemas.openxmlformats.org/officeDocument/2006/relationships/image" Target="../media/image20.png"/><Relationship Id="rId10" Type="http://schemas.openxmlformats.org/officeDocument/2006/relationships/image" Target="../media/image14.png"/><Relationship Id="rId11" Type="http://schemas.openxmlformats.org/officeDocument/2006/relationships/customXml" Target="../ink/ink4.xml"/><Relationship Id="rId12" Type="http://schemas.openxmlformats.org/officeDocument/2006/relationships/image" Target="../media/image15.png"/><Relationship Id="rId13" Type="http://schemas.openxmlformats.org/officeDocument/2006/relationships/customXml" Target="../ink/ink5.xml"/><Relationship Id="rId14" Type="http://schemas.openxmlformats.org/officeDocument/2006/relationships/image" Target="../media/image16.png"/><Relationship Id="rId15" Type="http://schemas.openxmlformats.org/officeDocument/2006/relationships/customXml" Target="../ink/ink6.xml"/><Relationship Id="rId16" Type="http://schemas.openxmlformats.org/officeDocument/2006/relationships/image" Target="../media/image17.png"/><Relationship Id="rId17" Type="http://schemas.openxmlformats.org/officeDocument/2006/relationships/customXml" Target="../ink/ink7.xml"/><Relationship Id="rId18" Type="http://schemas.openxmlformats.org/officeDocument/2006/relationships/image" Target="../media/image18.png"/><Relationship Id="rId19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5" Type="http://schemas.openxmlformats.org/officeDocument/2006/relationships/customXml" Target="../ink/ink1.xml"/><Relationship Id="rId6" Type="http://schemas.openxmlformats.org/officeDocument/2006/relationships/image" Target="../media/image12.png"/><Relationship Id="rId7" Type="http://schemas.openxmlformats.org/officeDocument/2006/relationships/customXml" Target="../ink/ink2.xml"/><Relationship Id="rId8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ecurecoding.cert.org/confluence/display/seccode/SEI+CERT+Coding+Standard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420888"/>
            <a:ext cx="8496300" cy="2448496"/>
          </a:xfrm>
        </p:spPr>
        <p:txBody>
          <a:bodyPr/>
          <a:lstStyle/>
          <a:p>
            <a:pPr algn="l"/>
            <a:r>
              <a:rPr lang="en-GB" sz="4400" dirty="0" smtClean="0">
                <a:latin typeface="+mj-lt"/>
                <a:cs typeface="Open Sans Semibold"/>
              </a:rPr>
              <a:t>Defences </a:t>
            </a:r>
            <a:r>
              <a:rPr lang="en-GB" sz="4400" dirty="0">
                <a:latin typeface="+mj-lt"/>
                <a:cs typeface="Open Sans Semibold"/>
              </a:rPr>
              <a:t>A</a:t>
            </a:r>
            <a:r>
              <a:rPr lang="en-GB" sz="4400" dirty="0" smtClean="0">
                <a:latin typeface="+mj-lt"/>
                <a:cs typeface="Open Sans Semibold"/>
              </a:rPr>
              <a:t>gainst </a:t>
            </a:r>
            <a:r>
              <a:rPr lang="en-GB" sz="4400" dirty="0" smtClean="0">
                <a:latin typeface="+mj-lt"/>
                <a:cs typeface="Open Sans Semibold"/>
              </a:rPr>
              <a:t>Low-Level Software Vulnerabilities </a:t>
            </a:r>
            <a:br>
              <a:rPr lang="en-GB" sz="4400" dirty="0" smtClean="0">
                <a:latin typeface="+mj-lt"/>
                <a:cs typeface="Open Sans Semibold"/>
              </a:rPr>
            </a:br>
            <a:r>
              <a:rPr lang="en-GB" sz="4400" dirty="0">
                <a:latin typeface="+mj-lt"/>
                <a:cs typeface="Open Sans Semibold"/>
              </a:rPr>
              <a:t/>
            </a:r>
            <a:br>
              <a:rPr lang="en-GB" sz="4400" dirty="0">
                <a:latin typeface="+mj-lt"/>
                <a:cs typeface="Open Sans Semibold"/>
              </a:rPr>
            </a:br>
            <a:r>
              <a:rPr lang="en-GB" sz="4400" dirty="0" smtClean="0">
                <a:latin typeface="+mj-lt"/>
                <a:cs typeface="Open Sans Semibold"/>
              </a:rPr>
              <a:t>Dr Federica </a:t>
            </a:r>
            <a:r>
              <a:rPr lang="en-GB" sz="4400" dirty="0" err="1" smtClean="0">
                <a:latin typeface="+mj-lt"/>
                <a:cs typeface="Open Sans Semibold"/>
              </a:rPr>
              <a:t>Paci</a:t>
            </a:r>
            <a:endParaRPr lang="en-US" sz="4400" dirty="0">
              <a:latin typeface="+mj-lt"/>
              <a:cs typeface="Open Sans Semibold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179512" y="6093296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+mj-lt"/>
                <a:cs typeface="Open Sans"/>
              </a:rPr>
              <a:t>COMP6236 - Software </a:t>
            </a:r>
            <a:r>
              <a:rPr lang="it-IT" sz="2400" b="1" dirty="0" err="1">
                <a:solidFill>
                  <a:schemeClr val="bg1"/>
                </a:solidFill>
                <a:latin typeface="+mj-lt"/>
                <a:cs typeface="Open Sans"/>
              </a:rPr>
              <a:t>Engineering</a:t>
            </a:r>
            <a:r>
              <a:rPr lang="it-IT" sz="2400" b="1" dirty="0">
                <a:solidFill>
                  <a:schemeClr val="bg1"/>
                </a:solidFill>
                <a:latin typeface="+mj-lt"/>
                <a:cs typeface="Open Sans"/>
              </a:rPr>
              <a:t> </a:t>
            </a:r>
            <a:r>
              <a:rPr lang="it-IT" sz="2400" b="1" dirty="0" smtClean="0">
                <a:solidFill>
                  <a:schemeClr val="bg1"/>
                </a:solidFill>
                <a:latin typeface="+mj-lt"/>
                <a:cs typeface="Open Sans"/>
              </a:rPr>
              <a:t>and </a:t>
            </a:r>
            <a:r>
              <a:rPr lang="it-IT" sz="2400" b="1" dirty="0">
                <a:solidFill>
                  <a:schemeClr val="bg1"/>
                </a:solidFill>
                <a:latin typeface="+mj-lt"/>
                <a:cs typeface="Open Sans"/>
              </a:rPr>
              <a:t>Cyber Security</a:t>
            </a:r>
            <a:endParaRPr lang="en-US" sz="2400" b="1" dirty="0">
              <a:solidFill>
                <a:schemeClr val="bg1"/>
              </a:solidFill>
              <a:latin typeface="+mj-lt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http://3.bp.blogspot.com/-3DJr2EK8bvA/Tfy-C8LrdAI/AAAAAAAABEU/ZQUaF6e1DfQ/s1600/programmer%255B1%255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2057399"/>
            <a:ext cx="2286000" cy="2286001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Secure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The best defense is use C functions that support </a:t>
            </a:r>
            <a:r>
              <a:rPr lang="nl-NL" b="1" dirty="0" smtClean="0"/>
              <a:t>bounds checking</a:t>
            </a:r>
          </a:p>
          <a:p>
            <a:r>
              <a:rPr lang="nl-NL" dirty="0" err="1" smtClean="0"/>
              <a:t>but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are </a:t>
            </a:r>
            <a:r>
              <a:rPr lang="nl-NL" dirty="0" err="1" smtClean="0"/>
              <a:t>many</a:t>
            </a:r>
            <a:r>
              <a:rPr lang="nl-NL" dirty="0" smtClean="0"/>
              <a:t> C/C++ </a:t>
            </a:r>
            <a:r>
              <a:rPr lang="nl-NL" dirty="0" err="1" smtClean="0"/>
              <a:t>programmers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smtClean="0"/>
              <a:t>and </a:t>
            </a:r>
            <a:r>
              <a:rPr lang="nl-NL" dirty="0" err="1" smtClean="0"/>
              <a:t>some</a:t>
            </a:r>
            <a:r>
              <a:rPr lang="nl-NL" dirty="0" smtClean="0"/>
              <a:t> are </a:t>
            </a:r>
            <a:r>
              <a:rPr lang="nl-NL" dirty="0" err="1" smtClean="0"/>
              <a:t>bound</a:t>
            </a:r>
            <a:r>
              <a:rPr lang="nl-NL" dirty="0" smtClean="0"/>
              <a:t> to </a:t>
            </a:r>
            <a:r>
              <a:rPr lang="nl-NL" dirty="0" err="1" smtClean="0"/>
              <a:t>forget</a:t>
            </a:r>
            <a:endParaRPr lang="nl-NL" dirty="0" smtClean="0"/>
          </a:p>
          <a:p>
            <a:endParaRPr lang="nl-NL" dirty="0" smtClean="0"/>
          </a:p>
          <a:p>
            <a:pPr>
              <a:buNone/>
            </a:pPr>
            <a:endParaRPr lang="nl-NL" dirty="0" smtClean="0"/>
          </a:p>
          <a:p>
            <a:pPr>
              <a:buNone/>
            </a:pPr>
            <a:r>
              <a:rPr lang="nl-NL" dirty="0" smtClean="0">
                <a:sym typeface="Wingdings" pitchFamily="2" charset="2"/>
              </a:rPr>
              <a:t> Are </a:t>
            </a:r>
            <a:r>
              <a:rPr lang="nl-NL" dirty="0" err="1" smtClean="0">
                <a:sym typeface="Wingdings" pitchFamily="2" charset="2"/>
              </a:rPr>
              <a:t>there</a:t>
            </a:r>
            <a:r>
              <a:rPr lang="nl-NL" dirty="0" smtClean="0">
                <a:sym typeface="Wingdings" pitchFamily="2" charset="2"/>
              </a:rPr>
              <a:t> </a:t>
            </a:r>
            <a:r>
              <a:rPr lang="nl-NL" dirty="0" err="1" smtClean="0">
                <a:sym typeface="Wingdings" pitchFamily="2" charset="2"/>
              </a:rPr>
              <a:t>any</a:t>
            </a:r>
            <a:r>
              <a:rPr lang="nl-NL" dirty="0" smtClean="0">
                <a:sym typeface="Wingdings" pitchFamily="2" charset="2"/>
              </a:rPr>
              <a:t> </a:t>
            </a:r>
            <a:r>
              <a:rPr lang="nl-NL" i="1" dirty="0" smtClean="0">
                <a:sym typeface="Wingdings" pitchFamily="2" charset="2"/>
              </a:rPr>
              <a:t>system </a:t>
            </a:r>
            <a:r>
              <a:rPr lang="nl-NL" dirty="0" err="1" smtClean="0">
                <a:sym typeface="Wingdings" pitchFamily="2" charset="2"/>
              </a:rPr>
              <a:t>defenses</a:t>
            </a:r>
            <a:r>
              <a:rPr lang="nl-NL" dirty="0" smtClean="0">
                <a:sym typeface="Wingdings" pitchFamily="2" charset="2"/>
              </a:rPr>
              <a:t> </a:t>
            </a:r>
            <a:r>
              <a:rPr lang="nl-NL" dirty="0" err="1" smtClean="0">
                <a:sym typeface="Wingdings" pitchFamily="2" charset="2"/>
              </a:rPr>
              <a:t>that</a:t>
            </a:r>
            <a:r>
              <a:rPr lang="nl-NL" dirty="0" smtClean="0">
                <a:sym typeface="Wingdings" pitchFamily="2" charset="2"/>
              </a:rPr>
              <a:t> </a:t>
            </a:r>
            <a:r>
              <a:rPr lang="nl-NL" dirty="0" err="1" smtClean="0">
                <a:sym typeface="Wingdings" pitchFamily="2" charset="2"/>
              </a:rPr>
              <a:t>can</a:t>
            </a:r>
            <a:r>
              <a:rPr lang="nl-NL" dirty="0" smtClean="0">
                <a:sym typeface="Wingdings" pitchFamily="2" charset="2"/>
              </a:rPr>
              <a:t> help?</a:t>
            </a:r>
            <a:endParaRPr lang="nl-NL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259F7A-728E-F046-B075-86F703544C2D}" type="datetime1">
              <a:rPr lang="en-US" smtClean="0"/>
              <a:t>12/11/15</a:t>
            </a:fld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537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Automatic Techniques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variety of tricks in combination</a:t>
            </a:r>
          </a:p>
          <a:p>
            <a:pPr lvl="1">
              <a:buNone/>
            </a:pPr>
            <a:r>
              <a:rPr lang="en-US" dirty="0" smtClean="0"/>
              <a:t>   </a:t>
            </a:r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078DE2-6D23-5E4F-B4A5-5E9DA6733DA1}" type="datetime1">
              <a:rPr lang="en-US" smtClean="0"/>
              <a:t>12/11/15</a:t>
            </a:fld>
            <a:endParaRPr lang="en-US"/>
          </a:p>
        </p:txBody>
      </p:sp>
      <p:sp>
        <p:nvSpPr>
          <p:cNvPr id="13" name="Segnaposto numero diapositiva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375248"/>
            <a:ext cx="20002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3284984"/>
            <a:ext cx="17907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3140968"/>
            <a:ext cx="2232248" cy="2560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347864" y="3284984"/>
            <a:ext cx="2160240" cy="25202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827584" y="3284984"/>
            <a:ext cx="2160240" cy="25202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5940152" y="3284984"/>
            <a:ext cx="2160240" cy="25202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CasellaDiTesto 9"/>
          <p:cNvSpPr txBox="1"/>
          <p:nvPr/>
        </p:nvSpPr>
        <p:spPr>
          <a:xfrm>
            <a:off x="1115616" y="2564904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Canaries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3275856" y="2132856"/>
            <a:ext cx="223224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n-lt"/>
              </a:rPr>
              <a:t>Non-Executable Stacks 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6588224" y="249289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ASLR</a:t>
            </a:r>
          </a:p>
        </p:txBody>
      </p:sp>
    </p:spTree>
    <p:extLst>
      <p:ext uri="{BB962C8B-B14F-4D97-AF65-F5344CB8AC3E}">
        <p14:creationId xmlns:p14="http://schemas.microsoft.com/office/powerpoint/2010/main" val="3306870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Goal: make sure we detect overflow of return address</a:t>
            </a:r>
          </a:p>
          <a:p>
            <a:r>
              <a:rPr lang="en-US" dirty="0" smtClean="0"/>
              <a:t>The idea:</a:t>
            </a:r>
          </a:p>
          <a:p>
            <a:pPr lvl="1"/>
            <a:r>
              <a:rPr lang="en-US" dirty="0" smtClean="0"/>
              <a:t>The functions' prologues insert a </a:t>
            </a:r>
            <a:r>
              <a:rPr lang="en-US" i="1" dirty="0" smtClean="0"/>
              <a:t>canary</a:t>
            </a:r>
            <a:r>
              <a:rPr lang="en-US" dirty="0" smtClean="0"/>
              <a:t> on the stack</a:t>
            </a:r>
          </a:p>
          <a:p>
            <a:pPr lvl="1"/>
            <a:r>
              <a:rPr lang="en-US" dirty="0" smtClean="0"/>
              <a:t>The canary is a value inserted between the return address and local variables</a:t>
            </a:r>
          </a:p>
          <a:p>
            <a:r>
              <a:rPr lang="en-US" dirty="0" smtClean="0"/>
              <a:t>Types of canaries: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Terminator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Random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Random XOR</a:t>
            </a:r>
          </a:p>
          <a:p>
            <a:r>
              <a:rPr lang="en-US" dirty="0" smtClean="0"/>
              <a:t>The epilogue checks if the canary has been altered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Stack Canaries</a:t>
            </a:r>
            <a:br>
              <a:rPr lang="en-US" dirty="0" smtClean="0"/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E7F4BD-2D8E-FE46-BA8A-8A31A83873FF}" type="datetime1">
              <a:rPr lang="en-US" smtClean="0"/>
              <a:t>12/11/15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453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3" name="Picture 13" descr="http://www.americansingercanaries.com/bigstockphoto_Yellow_Canary_On_Its_Perch_120676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7677" y="3713757"/>
            <a:ext cx="1524000" cy="1524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Canaries</a:t>
            </a:r>
            <a:endParaRPr lang="en-US" dirty="0"/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66389" y="1495424"/>
            <a:ext cx="462176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384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52390" y="2102445"/>
              <a:ext cx="2692400" cy="101600"/>
            </p14:xfrm>
          </p:contentPart>
        </mc:Choice>
        <mc:Fallback xmlns="">
          <p:pic>
            <p:nvPicPr>
              <p:cNvPr id="16384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52390" y="2102445"/>
                <a:ext cx="2692400" cy="1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384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82890" y="2219920"/>
              <a:ext cx="100012" cy="3965575"/>
            </p14:xfrm>
          </p:contentPart>
        </mc:Choice>
        <mc:Fallback xmlns="">
          <p:pic>
            <p:nvPicPr>
              <p:cNvPr id="16384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82890" y="2219920"/>
                <a:ext cx="100012" cy="3965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384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03165" y="2227857"/>
              <a:ext cx="2863850" cy="4081463"/>
            </p14:xfrm>
          </p:contentPart>
        </mc:Choice>
        <mc:Fallback xmlns="">
          <p:pic>
            <p:nvPicPr>
              <p:cNvPr id="16384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03165" y="2227857"/>
                <a:ext cx="2863850" cy="40814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384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27002" y="2829520"/>
              <a:ext cx="2662238" cy="25400"/>
            </p14:xfrm>
          </p:contentPart>
        </mc:Choice>
        <mc:Fallback xmlns="">
          <p:pic>
            <p:nvPicPr>
              <p:cNvPr id="16384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27002" y="2829520"/>
                <a:ext cx="2662238" cy="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3848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03190" y="3489920"/>
              <a:ext cx="2697162" cy="71437"/>
            </p14:xfrm>
          </p:contentPart>
        </mc:Choice>
        <mc:Fallback xmlns="">
          <p:pic>
            <p:nvPicPr>
              <p:cNvPr id="163848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03190" y="3489920"/>
                <a:ext cx="2697162" cy="714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3849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23827" y="4169370"/>
              <a:ext cx="2686050" cy="93662"/>
            </p14:xfrm>
          </p:contentPart>
        </mc:Choice>
        <mc:Fallback xmlns="">
          <p:pic>
            <p:nvPicPr>
              <p:cNvPr id="163849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23827" y="4169370"/>
                <a:ext cx="2686050" cy="93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3850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98427" y="4878982"/>
              <a:ext cx="2728913" cy="50800"/>
            </p14:xfrm>
          </p:contentPart>
        </mc:Choice>
        <mc:Fallback xmlns="">
          <p:pic>
            <p:nvPicPr>
              <p:cNvPr id="163850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498427" y="4878982"/>
                <a:ext cx="2728913" cy="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3851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44465" y="5498107"/>
              <a:ext cx="2740025" cy="114300"/>
            </p14:xfrm>
          </p:contentPart>
        </mc:Choice>
        <mc:Fallback xmlns="">
          <p:pic>
            <p:nvPicPr>
              <p:cNvPr id="163851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544465" y="5498107"/>
                <a:ext cx="2740025" cy="114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3855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35215" y="4458295"/>
              <a:ext cx="1106487" cy="247650"/>
            </p14:xfrm>
          </p:contentPart>
        </mc:Choice>
        <mc:Fallback xmlns="">
          <p:pic>
            <p:nvPicPr>
              <p:cNvPr id="163855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735215" y="4458295"/>
                <a:ext cx="1106487" cy="24765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BC9958-0576-DB41-839E-DE1C9C42BAB8}" type="datetime1">
              <a:rPr lang="en-US" smtClean="0"/>
              <a:t>12/11/15</a:t>
            </a:fld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486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Canaries Values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Terminator </a:t>
            </a:r>
            <a:r>
              <a:rPr lang="it-IT" b="1" dirty="0" err="1"/>
              <a:t>canaries</a:t>
            </a:r>
            <a:r>
              <a:rPr lang="it-IT" b="1" dirty="0"/>
              <a:t> </a:t>
            </a:r>
            <a:r>
              <a:rPr lang="it-IT" dirty="0"/>
              <a:t>(CR, LF, NUL (i.e., 0), -1) </a:t>
            </a:r>
            <a:endParaRPr lang="en-US" dirty="0"/>
          </a:p>
          <a:p>
            <a:pPr lvl="1"/>
            <a:r>
              <a:rPr lang="it-IT" dirty="0" err="1"/>
              <a:t>Leverages</a:t>
            </a:r>
            <a:r>
              <a:rPr lang="it-IT" dirty="0"/>
              <a:t> the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scanf</a:t>
            </a:r>
            <a:r>
              <a:rPr lang="it-IT" dirty="0"/>
              <a:t> etc.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allow</a:t>
            </a:r>
            <a:r>
              <a:rPr lang="it-IT" dirty="0"/>
              <a:t> </a:t>
            </a:r>
            <a:r>
              <a:rPr lang="it-IT" dirty="0" err="1"/>
              <a:t>these</a:t>
            </a:r>
            <a:r>
              <a:rPr lang="it-IT" dirty="0"/>
              <a:t> </a:t>
            </a:r>
            <a:endParaRPr lang="en-US" dirty="0"/>
          </a:p>
          <a:p>
            <a:r>
              <a:rPr lang="it-IT" dirty="0" smtClean="0"/>
              <a:t> </a:t>
            </a:r>
            <a:r>
              <a:rPr lang="it-IT" b="1" dirty="0"/>
              <a:t>Random </a:t>
            </a:r>
            <a:r>
              <a:rPr lang="it-IT" b="1" dirty="0" err="1"/>
              <a:t>canaries</a:t>
            </a:r>
            <a:r>
              <a:rPr lang="it-IT" b="1" dirty="0"/>
              <a:t> </a:t>
            </a:r>
            <a:endParaRPr lang="en-US" b="1" dirty="0"/>
          </a:p>
          <a:p>
            <a:pPr lvl="1"/>
            <a:r>
              <a:rPr lang="it-IT" dirty="0"/>
              <a:t>Write a new random </a:t>
            </a:r>
            <a:r>
              <a:rPr lang="it-IT" dirty="0" err="1"/>
              <a:t>value</a:t>
            </a:r>
            <a:r>
              <a:rPr lang="it-IT" dirty="0"/>
              <a:t> @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 start </a:t>
            </a:r>
            <a:endParaRPr lang="it-IT" dirty="0" smtClean="0"/>
          </a:p>
          <a:p>
            <a:pPr lvl="1"/>
            <a:r>
              <a:rPr lang="it-IT" dirty="0" smtClean="0"/>
              <a:t>Save </a:t>
            </a:r>
            <a:r>
              <a:rPr lang="it-IT" dirty="0"/>
              <a:t>the </a:t>
            </a:r>
            <a:r>
              <a:rPr lang="it-IT" dirty="0" err="1"/>
              <a:t>real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somewhere</a:t>
            </a:r>
            <a:r>
              <a:rPr lang="it-IT" dirty="0"/>
              <a:t> in </a:t>
            </a:r>
            <a:r>
              <a:rPr lang="it-IT" dirty="0" err="1"/>
              <a:t>memory</a:t>
            </a:r>
            <a:r>
              <a:rPr lang="it-IT" dirty="0"/>
              <a:t> </a:t>
            </a:r>
            <a:endParaRPr lang="it-IT" dirty="0" smtClean="0"/>
          </a:p>
          <a:p>
            <a:pPr lvl="1"/>
            <a:r>
              <a:rPr lang="it-IT" dirty="0" smtClean="0"/>
              <a:t>Must </a:t>
            </a:r>
            <a:r>
              <a:rPr lang="it-IT" dirty="0" err="1"/>
              <a:t>write-protect</a:t>
            </a:r>
            <a:r>
              <a:rPr lang="it-IT" dirty="0"/>
              <a:t> the </a:t>
            </a:r>
            <a:r>
              <a:rPr lang="it-IT" dirty="0" err="1"/>
              <a:t>stored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</a:t>
            </a:r>
            <a:endParaRPr lang="en-US" dirty="0"/>
          </a:p>
          <a:p>
            <a:r>
              <a:rPr lang="it-IT" b="1" dirty="0" smtClean="0"/>
              <a:t>Random </a:t>
            </a:r>
            <a:r>
              <a:rPr lang="it-IT" b="1" dirty="0"/>
              <a:t>XOR </a:t>
            </a:r>
            <a:r>
              <a:rPr lang="it-IT" b="1" dirty="0" err="1"/>
              <a:t>canaries</a:t>
            </a:r>
            <a:r>
              <a:rPr lang="it-IT" b="1" dirty="0"/>
              <a:t> </a:t>
            </a:r>
            <a:endParaRPr lang="en-US" b="1" dirty="0"/>
          </a:p>
          <a:p>
            <a:pPr lvl="1"/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/>
              <a:t>as</a:t>
            </a:r>
            <a:r>
              <a:rPr lang="it-IT" dirty="0"/>
              <a:t> random </a:t>
            </a:r>
            <a:r>
              <a:rPr lang="it-IT" dirty="0" err="1" smtClean="0"/>
              <a:t>canaries</a:t>
            </a:r>
            <a:r>
              <a:rPr lang="it-IT" dirty="0"/>
              <a:t> </a:t>
            </a:r>
            <a:r>
              <a:rPr lang="it-IT" dirty="0" err="1"/>
              <a:t>b</a:t>
            </a:r>
            <a:r>
              <a:rPr lang="it-IT" dirty="0" err="1" smtClean="0"/>
              <a:t>ut</a:t>
            </a:r>
            <a:r>
              <a:rPr lang="it-IT" dirty="0" smtClean="0"/>
              <a:t> </a:t>
            </a:r>
            <a:r>
              <a:rPr lang="it-IT" dirty="0" err="1"/>
              <a:t>store</a:t>
            </a:r>
            <a:r>
              <a:rPr lang="it-IT" dirty="0"/>
              <a:t> </a:t>
            </a:r>
            <a:r>
              <a:rPr lang="it-IT" dirty="0" err="1"/>
              <a:t>canary</a:t>
            </a:r>
            <a:r>
              <a:rPr lang="it-IT" dirty="0"/>
              <a:t> XOR some control info, </a:t>
            </a:r>
            <a:r>
              <a:rPr lang="it-IT" dirty="0" err="1"/>
              <a:t>instead</a:t>
            </a:r>
            <a:r>
              <a:rPr lang="it-IT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17C6AD-5A7F-6549-9424-20CBCC0EC7CC}" type="datetime1">
              <a:rPr lang="en-US" smtClean="0"/>
              <a:t>12/11/15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183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Canaries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290EE4-FFE6-FA4B-8EB0-ADB502397239}" type="datetime1">
              <a:rPr lang="en-US" smtClean="0"/>
              <a:t>12/11/15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412776"/>
            <a:ext cx="7069893" cy="5348932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 bwMode="auto">
          <a:xfrm>
            <a:off x="1403648" y="1628800"/>
            <a:ext cx="3960440" cy="1728192"/>
          </a:xfrm>
          <a:prstGeom prst="rect">
            <a:avLst/>
          </a:prstGeom>
          <a:noFill/>
          <a:ln w="38100" cap="flat" cmpd="sng" algn="ctr">
            <a:solidFill>
              <a:srgbClr val="FE3E1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sp>
        <p:nvSpPr>
          <p:cNvPr id="8" name="Rettangolo 7"/>
          <p:cNvSpPr/>
          <p:nvPr/>
        </p:nvSpPr>
        <p:spPr bwMode="auto">
          <a:xfrm>
            <a:off x="1403648" y="3789040"/>
            <a:ext cx="3960440" cy="1728192"/>
          </a:xfrm>
          <a:prstGeom prst="rect">
            <a:avLst/>
          </a:prstGeom>
          <a:noFill/>
          <a:ln w="38100" cap="flat" cmpd="sng" algn="ctr">
            <a:solidFill>
              <a:srgbClr val="FE3E1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7575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Canaries Attacks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attacker may attempt to guess the value of the canary </a:t>
            </a:r>
          </a:p>
          <a:p>
            <a:r>
              <a:rPr lang="en-US" dirty="0" smtClean="0"/>
              <a:t>Include the value in the injection vector used to overflow the buffer </a:t>
            </a:r>
          </a:p>
          <a:p>
            <a:r>
              <a:rPr lang="en-US" dirty="0" smtClean="0"/>
              <a:t>Overwrite the value of the canary with the original value 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DF98EC-2134-5A47-B084-A7AB1ECA89DB}" type="datetime1">
              <a:rPr lang="en-US" smtClean="0"/>
              <a:t>12/11/15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250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Canaries Implementations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Stackguard</a:t>
            </a:r>
            <a:endParaRPr lang="en-US" sz="2800" dirty="0" smtClean="0"/>
          </a:p>
          <a:p>
            <a:r>
              <a:rPr lang="en-US" sz="2800" dirty="0" err="1" smtClean="0"/>
              <a:t>ProPolice</a:t>
            </a:r>
            <a:r>
              <a:rPr lang="en-US" sz="2800" dirty="0" smtClean="0"/>
              <a:t> </a:t>
            </a:r>
            <a:r>
              <a:rPr lang="en-US" sz="2800" dirty="0" err="1" smtClean="0"/>
              <a:t>gcc</a:t>
            </a:r>
            <a:r>
              <a:rPr lang="en-US" sz="2800" dirty="0" smtClean="0"/>
              <a:t>’ stack smashing protector </a:t>
            </a:r>
          </a:p>
          <a:p>
            <a:r>
              <a:rPr lang="en-US" sz="2800" dirty="0" smtClean="0"/>
              <a:t>Microsoft’s Visual C++ .NET</a:t>
            </a:r>
            <a:endParaRPr lang="en-US" sz="280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F8A241-AC4F-2A4D-BBF3-DFC6F0D02A5B}" type="datetime1">
              <a:rPr lang="en-US" smtClean="0"/>
              <a:t>12/11/15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67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Canaries Limitations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to protect against buffer overflows that overwrites the return address</a:t>
            </a:r>
          </a:p>
          <a:p>
            <a:r>
              <a:rPr lang="en-US" dirty="0" smtClean="0"/>
              <a:t>Do not protect the program from exploits that modify variables, object pointers, or function pointers</a:t>
            </a:r>
          </a:p>
          <a:p>
            <a:r>
              <a:rPr lang="en-US" dirty="0" smtClean="0"/>
              <a:t>Do not protect against heap buffer overflows</a:t>
            </a:r>
          </a:p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0C038B-08B4-1741-9060-C0A68C468A32}" type="datetime1">
              <a:rPr lang="en-US" smtClean="0"/>
              <a:t>12/11/15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599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overflow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12/11/15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sp>
        <p:nvSpPr>
          <p:cNvPr id="6" name="Rettangolo 5"/>
          <p:cNvSpPr/>
          <p:nvPr/>
        </p:nvSpPr>
        <p:spPr bwMode="auto">
          <a:xfrm>
            <a:off x="2555776" y="1579726"/>
            <a:ext cx="4464496" cy="3361442"/>
          </a:xfrm>
          <a:prstGeom prst="rect">
            <a:avLst/>
          </a:prstGeom>
          <a:noFill/>
          <a:ln w="381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2555776" y="1561143"/>
            <a:ext cx="5184576" cy="3524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void </a:t>
            </a:r>
            <a:r>
              <a:rPr lang="en-US" sz="2000" dirty="0" err="1">
                <a:latin typeface="Courier"/>
                <a:cs typeface="Courier"/>
              </a:rPr>
              <a:t>func</a:t>
            </a:r>
            <a:r>
              <a:rPr lang="en-US" sz="2000" dirty="0">
                <a:latin typeface="Courier"/>
                <a:cs typeface="Courier"/>
              </a:rPr>
              <a:t> (char *arg1)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{  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b="1" dirty="0" err="1" smtClean="0">
                <a:latin typeface="Courier"/>
                <a:cs typeface="Courier"/>
              </a:rPr>
              <a:t>int</a:t>
            </a:r>
            <a:r>
              <a:rPr lang="en-US" sz="2000" b="1" dirty="0" smtClean="0">
                <a:latin typeface="Courier"/>
                <a:cs typeface="Courier"/>
              </a:rPr>
              <a:t> authenticated = 0</a:t>
            </a:r>
            <a:endParaRPr lang="en-US" sz="2000" b="1" dirty="0"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   char buffer[4];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   </a:t>
            </a:r>
            <a:r>
              <a:rPr lang="en-US" sz="2000" dirty="0" err="1">
                <a:latin typeface="Courier"/>
                <a:cs typeface="Courier"/>
              </a:rPr>
              <a:t>strcpy</a:t>
            </a:r>
            <a:r>
              <a:rPr lang="en-US" sz="2000" dirty="0">
                <a:latin typeface="Courier"/>
                <a:cs typeface="Courier"/>
              </a:rPr>
              <a:t>(buffer, arg1)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b="1" dirty="0" smtClean="0">
                <a:latin typeface="Courier"/>
                <a:cs typeface="Courier"/>
              </a:rPr>
              <a:t>if (authenticated){</a:t>
            </a:r>
            <a:r>
              <a:rPr lang="en-US" sz="2000" dirty="0" smtClean="0">
                <a:latin typeface="Courier"/>
                <a:cs typeface="Courier"/>
              </a:rPr>
              <a:t>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}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err="1">
                <a:latin typeface="Courier"/>
                <a:cs typeface="Courier"/>
              </a:rPr>
              <a:t>int</a:t>
            </a:r>
            <a:r>
              <a:rPr lang="en-US" sz="2000" dirty="0">
                <a:latin typeface="Courier"/>
                <a:cs typeface="Courier"/>
              </a:rPr>
              <a:t> main 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   char *</a:t>
            </a:r>
            <a:r>
              <a:rPr lang="en-US" sz="2000" dirty="0" err="1">
                <a:latin typeface="Courier"/>
                <a:cs typeface="Courier"/>
              </a:rPr>
              <a:t>mystr</a:t>
            </a:r>
            <a:r>
              <a:rPr lang="en-US" sz="2000" dirty="0">
                <a:latin typeface="Courier"/>
                <a:cs typeface="Courier"/>
              </a:rPr>
              <a:t> = “</a:t>
            </a:r>
            <a:r>
              <a:rPr lang="en-US" sz="2000" dirty="0" err="1">
                <a:latin typeface="Courier"/>
                <a:cs typeface="Courier"/>
              </a:rPr>
              <a:t>AuthMe</a:t>
            </a:r>
            <a:r>
              <a:rPr lang="en-US" sz="2000" dirty="0">
                <a:latin typeface="Courier"/>
                <a:cs typeface="Courier"/>
              </a:rPr>
              <a:t>!”;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   </a:t>
            </a:r>
            <a:r>
              <a:rPr lang="en-US" sz="2000" dirty="0" err="1">
                <a:latin typeface="Courier"/>
                <a:cs typeface="Courier"/>
              </a:rPr>
              <a:t>func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mystr</a:t>
            </a:r>
            <a:r>
              <a:rPr lang="en-US" sz="2000" dirty="0">
                <a:latin typeface="Courier"/>
                <a:cs typeface="Courier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}</a:t>
            </a:r>
          </a:p>
          <a:p>
            <a:pPr>
              <a:lnSpc>
                <a:spcPct val="70000"/>
              </a:lnSpc>
            </a:pPr>
            <a:endParaRPr lang="en-US" sz="2000" dirty="0" smtClean="0">
              <a:latin typeface="+mn-lt"/>
            </a:endParaRPr>
          </a:p>
        </p:txBody>
      </p:sp>
      <p:sp>
        <p:nvSpPr>
          <p:cNvPr id="10" name="Rettangolo 9"/>
          <p:cNvSpPr/>
          <p:nvPr/>
        </p:nvSpPr>
        <p:spPr bwMode="auto">
          <a:xfrm>
            <a:off x="179512" y="5445224"/>
            <a:ext cx="8784976" cy="792088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grpSp>
        <p:nvGrpSpPr>
          <p:cNvPr id="11" name="Gruppo 10"/>
          <p:cNvGrpSpPr/>
          <p:nvPr/>
        </p:nvGrpSpPr>
        <p:grpSpPr>
          <a:xfrm>
            <a:off x="7380312" y="5445224"/>
            <a:ext cx="1368152" cy="792088"/>
            <a:chOff x="7380312" y="5157192"/>
            <a:chExt cx="1252162" cy="792088"/>
          </a:xfrm>
        </p:grpSpPr>
        <p:sp>
          <p:nvSpPr>
            <p:cNvPr id="12" name="Rettangolo 11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3" name="CasellaDiTesto 12"/>
            <p:cNvSpPr txBox="1"/>
            <p:nvPr/>
          </p:nvSpPr>
          <p:spPr>
            <a:xfrm>
              <a:off x="7524328" y="5333146"/>
              <a:ext cx="1108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&amp;arg1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14" name="Gruppo 13"/>
          <p:cNvGrpSpPr/>
          <p:nvPr/>
        </p:nvGrpSpPr>
        <p:grpSpPr>
          <a:xfrm>
            <a:off x="6228184" y="5445224"/>
            <a:ext cx="1152128" cy="792088"/>
            <a:chOff x="7380312" y="5157192"/>
            <a:chExt cx="1224136" cy="792088"/>
          </a:xfrm>
        </p:grpSpPr>
        <p:sp>
          <p:nvSpPr>
            <p:cNvPr id="15" name="Rettangolo 14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6" name="CasellaDiTesto 15"/>
            <p:cNvSpPr txBox="1"/>
            <p:nvPr/>
          </p:nvSpPr>
          <p:spPr>
            <a:xfrm>
              <a:off x="7533329" y="5333146"/>
              <a:ext cx="923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%</a:t>
              </a:r>
              <a:r>
                <a:rPr lang="en-US" sz="2400" dirty="0" err="1" smtClean="0">
                  <a:latin typeface="Courier"/>
                  <a:cs typeface="Courier"/>
                </a:rPr>
                <a:t>eip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17" name="Gruppo 16"/>
          <p:cNvGrpSpPr/>
          <p:nvPr/>
        </p:nvGrpSpPr>
        <p:grpSpPr>
          <a:xfrm>
            <a:off x="323528" y="5445224"/>
            <a:ext cx="2664296" cy="792088"/>
            <a:chOff x="7380312" y="5157192"/>
            <a:chExt cx="1224136" cy="792088"/>
          </a:xfrm>
        </p:grpSpPr>
        <p:sp>
          <p:nvSpPr>
            <p:cNvPr id="18" name="Rettangolo 17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7524329" y="5333146"/>
              <a:ext cx="10183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00 00 00 00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23" name="Gruppo 22"/>
          <p:cNvGrpSpPr/>
          <p:nvPr/>
        </p:nvGrpSpPr>
        <p:grpSpPr>
          <a:xfrm>
            <a:off x="323528" y="5445224"/>
            <a:ext cx="2664296" cy="792088"/>
            <a:chOff x="7380312" y="5157192"/>
            <a:chExt cx="1224136" cy="792088"/>
          </a:xfrm>
        </p:grpSpPr>
        <p:sp>
          <p:nvSpPr>
            <p:cNvPr id="24" name="Rettangolo 23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25" name="CasellaDiTesto 24"/>
            <p:cNvSpPr txBox="1"/>
            <p:nvPr/>
          </p:nvSpPr>
          <p:spPr>
            <a:xfrm>
              <a:off x="7627816" y="5333146"/>
              <a:ext cx="6788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A u t h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26" name="Gruppo 25"/>
          <p:cNvGrpSpPr/>
          <p:nvPr/>
        </p:nvGrpSpPr>
        <p:grpSpPr>
          <a:xfrm>
            <a:off x="2931742" y="5445224"/>
            <a:ext cx="2216322" cy="792088"/>
            <a:chOff x="7347434" y="5157192"/>
            <a:chExt cx="1299223" cy="792088"/>
          </a:xfrm>
        </p:grpSpPr>
        <p:sp>
          <p:nvSpPr>
            <p:cNvPr id="27" name="Rettangolo 26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28" name="CasellaDiTesto 27"/>
            <p:cNvSpPr txBox="1"/>
            <p:nvPr/>
          </p:nvSpPr>
          <p:spPr>
            <a:xfrm>
              <a:off x="7347434" y="5333146"/>
              <a:ext cx="1299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00 00 00 00</a:t>
              </a:r>
              <a:endParaRPr lang="en-US" sz="2400" dirty="0" smtClean="0">
                <a:latin typeface="+mn-lt"/>
              </a:endParaRPr>
            </a:p>
          </p:txBody>
        </p:sp>
      </p:grpSp>
      <p:sp>
        <p:nvSpPr>
          <p:cNvPr id="29" name="CasellaDiTesto 28"/>
          <p:cNvSpPr txBox="1"/>
          <p:nvPr/>
        </p:nvSpPr>
        <p:spPr>
          <a:xfrm>
            <a:off x="3203848" y="4941168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M  e   !  \0</a:t>
            </a:r>
            <a:endParaRPr lang="en-US" sz="2000" dirty="0" smtClean="0">
              <a:latin typeface="+mn-lt"/>
            </a:endParaRPr>
          </a:p>
        </p:txBody>
      </p:sp>
      <p:grpSp>
        <p:nvGrpSpPr>
          <p:cNvPr id="30" name="Gruppo 29"/>
          <p:cNvGrpSpPr/>
          <p:nvPr/>
        </p:nvGrpSpPr>
        <p:grpSpPr>
          <a:xfrm>
            <a:off x="5076056" y="5445224"/>
            <a:ext cx="1152128" cy="792088"/>
            <a:chOff x="7380312" y="5157192"/>
            <a:chExt cx="1224136" cy="792088"/>
          </a:xfrm>
        </p:grpSpPr>
        <p:sp>
          <p:nvSpPr>
            <p:cNvPr id="31" name="Rettangolo 30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32" name="CasellaDiTesto 31"/>
            <p:cNvSpPr txBox="1"/>
            <p:nvPr/>
          </p:nvSpPr>
          <p:spPr>
            <a:xfrm>
              <a:off x="7533329" y="5333146"/>
              <a:ext cx="9811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%</a:t>
              </a:r>
              <a:r>
                <a:rPr lang="en-US" sz="2400" dirty="0" err="1" smtClean="0">
                  <a:latin typeface="Courier"/>
                  <a:cs typeface="Courier"/>
                </a:rPr>
                <a:t>ebp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36" name="Gruppo 35"/>
          <p:cNvGrpSpPr/>
          <p:nvPr/>
        </p:nvGrpSpPr>
        <p:grpSpPr>
          <a:xfrm>
            <a:off x="2915816" y="5445224"/>
            <a:ext cx="2216322" cy="792088"/>
            <a:chOff x="7347434" y="5157192"/>
            <a:chExt cx="1299223" cy="792088"/>
          </a:xfrm>
        </p:grpSpPr>
        <p:sp>
          <p:nvSpPr>
            <p:cNvPr id="37" name="Rettangolo 36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38" name="CasellaDiTesto 37"/>
            <p:cNvSpPr txBox="1"/>
            <p:nvPr/>
          </p:nvSpPr>
          <p:spPr>
            <a:xfrm>
              <a:off x="7347434" y="5333146"/>
              <a:ext cx="1299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4d 65 21 00</a:t>
              </a:r>
              <a:endParaRPr lang="en-US" sz="2400" dirty="0" smtClean="0">
                <a:latin typeface="+mn-lt"/>
              </a:endParaRPr>
            </a:p>
          </p:txBody>
        </p:sp>
      </p:grpSp>
      <p:sp>
        <p:nvSpPr>
          <p:cNvPr id="39" name="CasellaDiTesto 38"/>
          <p:cNvSpPr txBox="1"/>
          <p:nvPr/>
        </p:nvSpPr>
        <p:spPr>
          <a:xfrm>
            <a:off x="1547664" y="619724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buffer</a:t>
            </a:r>
            <a:endParaRPr lang="en-US" sz="2000" dirty="0" smtClean="0">
              <a:latin typeface="+mn-lt"/>
            </a:endParaRPr>
          </a:p>
        </p:txBody>
      </p:sp>
      <p:sp>
        <p:nvSpPr>
          <p:cNvPr id="40" name="CasellaDiTesto 39"/>
          <p:cNvSpPr txBox="1"/>
          <p:nvPr/>
        </p:nvSpPr>
        <p:spPr>
          <a:xfrm>
            <a:off x="2915816" y="6197242"/>
            <a:ext cx="2185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authenticated</a:t>
            </a:r>
            <a:endParaRPr lang="en-US" sz="2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3595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Buffer </a:t>
            </a:r>
            <a:r>
              <a:rPr lang="en-US" dirty="0"/>
              <a:t>O</a:t>
            </a:r>
            <a:r>
              <a:rPr lang="en-US" dirty="0" smtClean="0"/>
              <a:t>verflow</a:t>
            </a:r>
            <a:endParaRPr lang="en-US" dirty="0"/>
          </a:p>
          <a:p>
            <a:r>
              <a:rPr lang="en-US" dirty="0" smtClean="0"/>
              <a:t>Variants of Buffer </a:t>
            </a:r>
            <a:r>
              <a:rPr lang="en-US" dirty="0"/>
              <a:t>Overflows</a:t>
            </a:r>
          </a:p>
          <a:p>
            <a:pPr lvl="1"/>
            <a:r>
              <a:rPr lang="en-US" dirty="0"/>
              <a:t>Stack Overflows</a:t>
            </a:r>
          </a:p>
          <a:p>
            <a:pPr lvl="1"/>
            <a:r>
              <a:rPr lang="en-US" dirty="0"/>
              <a:t>Heap Overflows</a:t>
            </a:r>
          </a:p>
          <a:p>
            <a:pPr lvl="1"/>
            <a:r>
              <a:rPr lang="en-US" dirty="0"/>
              <a:t>Integer Overflows</a:t>
            </a:r>
          </a:p>
          <a:p>
            <a:pPr lvl="1"/>
            <a:r>
              <a:rPr lang="en-US" dirty="0"/>
              <a:t>Format String Overflows</a:t>
            </a:r>
          </a:p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D21084-EE51-B14E-8733-5302BFD257F8}" type="datetime1">
              <a:rPr lang="en-US" smtClean="0"/>
              <a:t>12/11/15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526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Non-Executable Stacks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Prevent an attacker to execute his code</a:t>
            </a:r>
          </a:p>
          <a:p>
            <a:r>
              <a:rPr lang="en-US" dirty="0" smtClean="0"/>
              <a:t>Idea: mark </a:t>
            </a:r>
            <a:r>
              <a:rPr lang="en-US" dirty="0"/>
              <a:t>data memory (stack, heap, ...) as non-</a:t>
            </a:r>
            <a:r>
              <a:rPr lang="en-US" dirty="0" smtClean="0"/>
              <a:t>executable</a:t>
            </a:r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sz="2200" dirty="0" smtClean="0"/>
              <a:t>Prevent </a:t>
            </a:r>
            <a:r>
              <a:rPr lang="en-US" sz="2200" dirty="0"/>
              <a:t>only execution of malicious code on the stack</a:t>
            </a:r>
          </a:p>
          <a:p>
            <a:pPr lvl="1"/>
            <a:r>
              <a:rPr lang="en-US" sz="2200" dirty="0"/>
              <a:t>Do not prevent buffer overflow attacks that modify return address, variable, object pointers, and function pointers</a:t>
            </a:r>
          </a:p>
          <a:p>
            <a:pPr lvl="1"/>
            <a:r>
              <a:rPr lang="en-US" sz="2200" dirty="0"/>
              <a:t>Do not prevent buffer overflow in the heap or data segments of the memory of the program</a:t>
            </a:r>
          </a:p>
          <a:p>
            <a:pPr lvl="1"/>
            <a:r>
              <a:rPr lang="en-US" sz="2200" dirty="0"/>
              <a:t>May affect performance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7605E9-7193-7546-9F7E-857C323EC569}" type="datetime1">
              <a:rPr lang="en-US" smtClean="0"/>
              <a:t>12/11/15</a:t>
            </a:fld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532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Address Space Layout </a:t>
            </a:r>
            <a:r>
              <a:rPr lang="en-US" dirty="0" err="1" smtClean="0"/>
              <a:t>Randomisation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 Prevent the attacker from guessing the memory address of his code</a:t>
            </a:r>
          </a:p>
          <a:p>
            <a:r>
              <a:rPr lang="en-US" dirty="0" smtClean="0"/>
              <a:t>Idea:</a:t>
            </a:r>
          </a:p>
          <a:p>
            <a:pPr lvl="1"/>
            <a:r>
              <a:rPr lang="en-US" dirty="0" smtClean="0"/>
              <a:t>Randomize the address in memory of all code, heap, stack, global variables, stack variables, arrays,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Buffer overflow: the attacker does not know the address of the </a:t>
            </a:r>
            <a:r>
              <a:rPr lang="en-US" dirty="0" err="1" smtClean="0"/>
              <a:t>shellcode</a:t>
            </a:r>
            <a:endParaRPr lang="en-US" dirty="0" smtClean="0"/>
          </a:p>
          <a:p>
            <a:pPr lvl="1"/>
            <a:r>
              <a:rPr lang="en-US" dirty="0" smtClean="0"/>
              <a:t>Implementations: Linux kernel &gt; 2.6.11, Windows Vista, . . .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C443E5-5037-CF4F-BEB7-9D4EB0C23A9C}" type="datetime1">
              <a:rPr lang="en-US" smtClean="0"/>
              <a:t>12/11/15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755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ASLR</a:t>
            </a:r>
            <a:r>
              <a:rPr lang="en-US"/>
              <a:t> </a:t>
            </a:r>
            <a:r>
              <a:rPr lang="en-US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not prevent the return address on the stack from being overwritten </a:t>
            </a:r>
          </a:p>
          <a:p>
            <a:r>
              <a:rPr lang="en-US" dirty="0" smtClean="0"/>
              <a:t>Do not prevent attacks where the attacker can read the software memory</a:t>
            </a:r>
          </a:p>
          <a:p>
            <a:r>
              <a:rPr lang="en-US" dirty="0" smtClean="0"/>
              <a:t>Do not prevent attacks where the attacker overwrites data</a:t>
            </a:r>
          </a:p>
          <a:p>
            <a:r>
              <a:rPr lang="en-US" dirty="0" smtClean="0"/>
              <a:t>Subject to brute force attack against the number of possible memory layout shuffles (32 bits OS)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944609-7E66-524E-9888-6CC11820179B}" type="datetime1">
              <a:rPr lang="en-US" smtClean="0"/>
              <a:t>12/11/15</a:t>
            </a:fld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8763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Stack canaries prevent the address to be overwritten</a:t>
            </a:r>
          </a:p>
          <a:p>
            <a:r>
              <a:rPr lang="nl-NL" dirty="0" smtClean="0"/>
              <a:t>Non-executable stack prevents the attacker code to be executed</a:t>
            </a:r>
          </a:p>
          <a:p>
            <a:r>
              <a:rPr lang="nl-NL" dirty="0" smtClean="0"/>
              <a:t>ASLR prevents the attacker guesses the memory address of its code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BC9ACF-9BE4-3148-82AD-F151C306544D}" type="datetime1">
              <a:rPr lang="en-US" smtClean="0"/>
              <a:t>12/11/15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865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Summary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err="1"/>
              <a:t>Automated</a:t>
            </a:r>
            <a:r>
              <a:rPr lang="it-IT" b="1" dirty="0"/>
              <a:t> </a:t>
            </a:r>
            <a:r>
              <a:rPr lang="it-IT" b="1" dirty="0" err="1"/>
              <a:t>solutions</a:t>
            </a:r>
            <a:r>
              <a:rPr lang="it-IT" b="1" dirty="0"/>
              <a:t> </a:t>
            </a:r>
            <a:r>
              <a:rPr lang="it-IT" dirty="0" err="1"/>
              <a:t>have</a:t>
            </a:r>
            <a:r>
              <a:rPr lang="it-IT" dirty="0"/>
              <a:t> major </a:t>
            </a:r>
            <a:r>
              <a:rPr lang="it-IT" b="1" dirty="0" err="1"/>
              <a:t>limitations</a:t>
            </a:r>
            <a:r>
              <a:rPr lang="it-IT" b="1" dirty="0"/>
              <a:t> </a:t>
            </a:r>
          </a:p>
          <a:p>
            <a:pPr lvl="1"/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require</a:t>
            </a:r>
            <a:r>
              <a:rPr lang="it-IT" dirty="0"/>
              <a:t> OS </a:t>
            </a:r>
            <a:r>
              <a:rPr lang="it-IT" dirty="0" err="1"/>
              <a:t>kernel</a:t>
            </a:r>
            <a:r>
              <a:rPr lang="it-IT" dirty="0"/>
              <a:t> and/or </a:t>
            </a:r>
            <a:r>
              <a:rPr lang="it-IT" dirty="0" err="1"/>
              <a:t>gcc</a:t>
            </a:r>
            <a:r>
              <a:rPr lang="it-IT" dirty="0"/>
              <a:t> </a:t>
            </a:r>
            <a:r>
              <a:rPr lang="it-IT" dirty="0" err="1"/>
              <a:t>compiler</a:t>
            </a:r>
            <a:r>
              <a:rPr lang="it-IT" dirty="0"/>
              <a:t> </a:t>
            </a:r>
            <a:r>
              <a:rPr lang="it-IT" dirty="0" err="1" smtClean="0"/>
              <a:t>patching</a:t>
            </a:r>
            <a:r>
              <a:rPr lang="it-IT" dirty="0" smtClean="0"/>
              <a:t> </a:t>
            </a:r>
            <a:endParaRPr lang="it-IT" dirty="0"/>
          </a:p>
          <a:p>
            <a:pPr lvl="1"/>
            <a:r>
              <a:rPr lang="it-IT" dirty="0" err="1" smtClean="0"/>
              <a:t>They</a:t>
            </a:r>
            <a:r>
              <a:rPr lang="it-IT" dirty="0" smtClean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protect</a:t>
            </a:r>
            <a:r>
              <a:rPr lang="it-IT" dirty="0"/>
              <a:t> the code in the general </a:t>
            </a:r>
            <a:r>
              <a:rPr lang="it-IT" dirty="0" smtClean="0"/>
              <a:t>case (</a:t>
            </a:r>
            <a:r>
              <a:rPr lang="it-IT" dirty="0" err="1"/>
              <a:t>heap</a:t>
            </a:r>
            <a:r>
              <a:rPr lang="it-IT" dirty="0"/>
              <a:t> </a:t>
            </a:r>
            <a:r>
              <a:rPr lang="it-IT" dirty="0" err="1"/>
              <a:t>overflow</a:t>
            </a:r>
            <a:r>
              <a:rPr lang="it-IT" dirty="0"/>
              <a:t>,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pointers</a:t>
            </a:r>
            <a:r>
              <a:rPr lang="it-IT" dirty="0"/>
              <a:t>, etc.) </a:t>
            </a:r>
          </a:p>
          <a:p>
            <a:pPr lvl="1"/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introduce </a:t>
            </a:r>
            <a:r>
              <a:rPr lang="it-IT" dirty="0" err="1"/>
              <a:t>substantial</a:t>
            </a:r>
            <a:r>
              <a:rPr lang="it-IT" dirty="0"/>
              <a:t> performance </a:t>
            </a:r>
            <a:r>
              <a:rPr lang="it-IT" dirty="0" err="1"/>
              <a:t>penalties</a:t>
            </a:r>
            <a:r>
              <a:rPr lang="it-IT" dirty="0"/>
              <a:t> </a:t>
            </a:r>
          </a:p>
          <a:p>
            <a:r>
              <a:rPr lang="it-IT" b="1" dirty="0"/>
              <a:t>Code fixing </a:t>
            </a:r>
            <a:r>
              <a:rPr lang="it-IT" b="1" dirty="0" err="1"/>
              <a:t>is</a:t>
            </a:r>
            <a:r>
              <a:rPr lang="it-IT" b="1" dirty="0"/>
              <a:t> the ultimate </a:t>
            </a:r>
            <a:r>
              <a:rPr lang="it-IT" b="1" dirty="0" err="1"/>
              <a:t>solutions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b="1" dirty="0" err="1"/>
              <a:t>known</a:t>
            </a:r>
            <a:r>
              <a:rPr lang="it-IT" dirty="0"/>
              <a:t> </a:t>
            </a:r>
            <a:r>
              <a:rPr lang="it-IT" dirty="0" err="1"/>
              <a:t>vulnerabilities</a:t>
            </a:r>
            <a:r>
              <a:rPr lang="it-IT" dirty="0"/>
              <a:t> 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BA386-C53A-C44D-AA10-780AB5E81A68}" type="datetime1">
              <a:rPr lang="en-US" smtClean="0"/>
              <a:t>12/11/15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320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Reading Material (1)</a:t>
            </a:r>
            <a:endParaRPr lang="en-US" dirty="0"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dirty="0" smtClean="0"/>
              <a:t>U. </a:t>
            </a:r>
            <a:r>
              <a:rPr lang="it-IT" dirty="0" err="1" smtClean="0"/>
              <a:t>Erlingsson</a:t>
            </a:r>
            <a:r>
              <a:rPr lang="it-IT" dirty="0" smtClean="0"/>
              <a:t>, </a:t>
            </a:r>
            <a:r>
              <a:rPr lang="it-IT" dirty="0" err="1" smtClean="0"/>
              <a:t>Y.Younan</a:t>
            </a:r>
            <a:r>
              <a:rPr lang="it-IT" dirty="0" smtClean="0"/>
              <a:t>, </a:t>
            </a:r>
            <a:r>
              <a:rPr lang="it-IT" dirty="0" err="1" smtClean="0"/>
              <a:t>F</a:t>
            </a:r>
            <a:r>
              <a:rPr lang="it-IT" dirty="0" smtClean="0"/>
              <a:t>. </a:t>
            </a:r>
            <a:r>
              <a:rPr lang="it-IT" dirty="0" err="1" smtClean="0"/>
              <a:t>Piessens</a:t>
            </a:r>
            <a:r>
              <a:rPr lang="it-IT" dirty="0" smtClean="0"/>
              <a:t>. </a:t>
            </a:r>
            <a:r>
              <a:rPr lang="it-IT" b="1" dirty="0" err="1" smtClean="0"/>
              <a:t>Low</a:t>
            </a:r>
            <a:r>
              <a:rPr lang="it-IT" b="1" dirty="0" smtClean="0"/>
              <a:t>-Level Software Security by </a:t>
            </a:r>
            <a:r>
              <a:rPr lang="it-IT" b="1" dirty="0" err="1" smtClean="0"/>
              <a:t>Example</a:t>
            </a:r>
            <a:r>
              <a:rPr lang="it-IT" dirty="0" smtClean="0"/>
              <a:t>. </a:t>
            </a:r>
            <a:r>
              <a:rPr lang="it-IT" dirty="0" err="1" smtClean="0"/>
              <a:t>Handbook</a:t>
            </a:r>
            <a:r>
              <a:rPr lang="it-IT" dirty="0" smtClean="0"/>
              <a:t> of Information and </a:t>
            </a:r>
            <a:r>
              <a:rPr lang="it-IT" dirty="0" err="1" smtClean="0"/>
              <a:t>Communication</a:t>
            </a:r>
            <a:r>
              <a:rPr lang="it-IT" dirty="0" smtClean="0"/>
              <a:t> Security, </a:t>
            </a:r>
            <a:r>
              <a:rPr lang="it-IT" dirty="0" err="1" smtClean="0"/>
              <a:t>Springer</a:t>
            </a:r>
            <a:r>
              <a:rPr lang="it-IT" dirty="0" smtClean="0"/>
              <a:t>, 2010.</a:t>
            </a:r>
          </a:p>
          <a:p>
            <a:pPr algn="just"/>
            <a:r>
              <a:rPr lang="it-IT" dirty="0" smtClean="0"/>
              <a:t>C. </a:t>
            </a:r>
            <a:r>
              <a:rPr lang="it-IT" dirty="0" err="1"/>
              <a:t>Cowan</a:t>
            </a:r>
            <a:r>
              <a:rPr lang="it-IT" dirty="0"/>
              <a:t>, </a:t>
            </a:r>
            <a:r>
              <a:rPr lang="it-IT" dirty="0" smtClean="0"/>
              <a:t>C. </a:t>
            </a:r>
            <a:r>
              <a:rPr lang="it-IT" dirty="0"/>
              <a:t>Pu, </a:t>
            </a:r>
            <a:r>
              <a:rPr lang="it-IT" dirty="0" smtClean="0"/>
              <a:t>D. </a:t>
            </a:r>
            <a:r>
              <a:rPr lang="it-IT" dirty="0"/>
              <a:t>Maier, </a:t>
            </a:r>
            <a:r>
              <a:rPr lang="it-IT" dirty="0" err="1" smtClean="0"/>
              <a:t>J</a:t>
            </a:r>
            <a:r>
              <a:rPr lang="it-IT" dirty="0" smtClean="0"/>
              <a:t>. </a:t>
            </a:r>
            <a:r>
              <a:rPr lang="it-IT" dirty="0" err="1"/>
              <a:t>Walpole</a:t>
            </a:r>
            <a:r>
              <a:rPr lang="it-IT" dirty="0"/>
              <a:t>, </a:t>
            </a:r>
            <a:r>
              <a:rPr lang="it-IT" dirty="0" smtClean="0"/>
              <a:t>P. </a:t>
            </a:r>
            <a:r>
              <a:rPr lang="it-IT" dirty="0"/>
              <a:t>Bakke, </a:t>
            </a:r>
            <a:r>
              <a:rPr lang="it-IT" dirty="0" smtClean="0"/>
              <a:t>S. </a:t>
            </a:r>
            <a:r>
              <a:rPr lang="it-IT" dirty="0" err="1"/>
              <a:t>Beattie</a:t>
            </a:r>
            <a:r>
              <a:rPr lang="it-IT" dirty="0"/>
              <a:t>, </a:t>
            </a:r>
            <a:r>
              <a:rPr lang="it-IT" dirty="0" smtClean="0"/>
              <a:t>A. </a:t>
            </a:r>
            <a:r>
              <a:rPr lang="it-IT" dirty="0" err="1"/>
              <a:t>Grier</a:t>
            </a:r>
            <a:r>
              <a:rPr lang="it-IT" dirty="0"/>
              <a:t>, </a:t>
            </a:r>
            <a:r>
              <a:rPr lang="it-IT" dirty="0" smtClean="0"/>
              <a:t>P. </a:t>
            </a:r>
            <a:r>
              <a:rPr lang="it-IT" dirty="0" err="1"/>
              <a:t>Wagle</a:t>
            </a:r>
            <a:r>
              <a:rPr lang="it-IT" dirty="0"/>
              <a:t>, and </a:t>
            </a:r>
            <a:r>
              <a:rPr lang="it-IT" dirty="0" err="1" smtClean="0"/>
              <a:t>Q</a:t>
            </a:r>
            <a:r>
              <a:rPr lang="it-IT" dirty="0" smtClean="0"/>
              <a:t>. </a:t>
            </a:r>
            <a:r>
              <a:rPr lang="it-IT" dirty="0"/>
              <a:t>Zhang, </a:t>
            </a:r>
            <a:r>
              <a:rPr lang="it-IT" b="1" dirty="0" err="1"/>
              <a:t>StackGuard</a:t>
            </a:r>
            <a:r>
              <a:rPr lang="it-IT" b="1" dirty="0"/>
              <a:t>: </a:t>
            </a:r>
            <a:r>
              <a:rPr lang="it-IT" b="1" dirty="0" err="1"/>
              <a:t>Automatic</a:t>
            </a:r>
            <a:r>
              <a:rPr lang="it-IT" b="1" dirty="0"/>
              <a:t> </a:t>
            </a:r>
            <a:r>
              <a:rPr lang="it-IT" b="1" dirty="0" err="1"/>
              <a:t>Adaptive</a:t>
            </a:r>
            <a:r>
              <a:rPr lang="it-IT" b="1" dirty="0"/>
              <a:t> </a:t>
            </a:r>
            <a:r>
              <a:rPr lang="it-IT" b="1" dirty="0" err="1"/>
              <a:t>Detection</a:t>
            </a:r>
            <a:r>
              <a:rPr lang="it-IT" b="1" dirty="0"/>
              <a:t> and </a:t>
            </a:r>
            <a:r>
              <a:rPr lang="it-IT" b="1" dirty="0" err="1"/>
              <a:t>Prevention</a:t>
            </a:r>
            <a:r>
              <a:rPr lang="it-IT" b="1" dirty="0"/>
              <a:t> of Buffer-</a:t>
            </a:r>
            <a:r>
              <a:rPr lang="it-IT" b="1" dirty="0" err="1"/>
              <a:t>Overflow</a:t>
            </a:r>
            <a:r>
              <a:rPr lang="it-IT" b="1" dirty="0"/>
              <a:t> </a:t>
            </a:r>
            <a:r>
              <a:rPr lang="it-IT" dirty="0"/>
              <a:t>Attacks. </a:t>
            </a:r>
            <a:r>
              <a:rPr lang="it-IT" dirty="0" err="1"/>
              <a:t>Proceedings</a:t>
            </a:r>
            <a:r>
              <a:rPr lang="it-IT" dirty="0"/>
              <a:t> of the 7th USENIX Security Symposium, San Antonio, Texas, </a:t>
            </a:r>
            <a:r>
              <a:rPr lang="it-IT" dirty="0" err="1"/>
              <a:t>January</a:t>
            </a:r>
            <a:r>
              <a:rPr lang="it-IT" dirty="0"/>
              <a:t> 26-29, 1998. </a:t>
            </a:r>
            <a:endParaRPr lang="it-IT" dirty="0" smtClean="0"/>
          </a:p>
          <a:p>
            <a:pPr algn="just"/>
            <a:r>
              <a:rPr lang="it-IT" dirty="0" err="1" smtClean="0"/>
              <a:t>R</a:t>
            </a:r>
            <a:r>
              <a:rPr lang="it-IT" dirty="0" smtClean="0"/>
              <a:t>. </a:t>
            </a:r>
            <a:r>
              <a:rPr lang="it-IT" dirty="0" err="1" smtClean="0"/>
              <a:t>Seacord</a:t>
            </a:r>
            <a:r>
              <a:rPr lang="it-IT" dirty="0" smtClean="0"/>
              <a:t>. </a:t>
            </a:r>
            <a:r>
              <a:rPr lang="it-IT" b="1" dirty="0" err="1" smtClean="0"/>
              <a:t>Secure</a:t>
            </a:r>
            <a:r>
              <a:rPr lang="it-IT" b="1" dirty="0" smtClean="0"/>
              <a:t> </a:t>
            </a:r>
            <a:r>
              <a:rPr lang="it-IT" b="1" dirty="0" err="1" smtClean="0"/>
              <a:t>Coding</a:t>
            </a:r>
            <a:r>
              <a:rPr lang="it-IT" b="1" dirty="0" smtClean="0"/>
              <a:t> in C and C++</a:t>
            </a:r>
            <a:r>
              <a:rPr lang="it-IT" dirty="0" smtClean="0"/>
              <a:t>. Second Edition. </a:t>
            </a:r>
            <a:r>
              <a:rPr lang="it-IT" dirty="0" err="1" smtClean="0"/>
              <a:t>Chapter</a:t>
            </a:r>
            <a:r>
              <a:rPr lang="it-IT" dirty="0" smtClean="0"/>
              <a:t> 2.</a:t>
            </a:r>
          </a:p>
          <a:p>
            <a:pPr algn="just"/>
            <a:endParaRPr lang="it-IT" sz="2000" dirty="0"/>
          </a:p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9FF43F-6C5A-C74F-953A-4F51036661BC}" type="datetime1">
              <a:rPr lang="en-US" smtClean="0"/>
              <a:t>12/11/15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701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Material (2)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CERT Secure Coding Standard</a:t>
            </a:r>
          </a:p>
          <a:p>
            <a:pPr lvl="1"/>
            <a:r>
              <a:rPr lang="en-US" dirty="0">
                <a:hlinkClick r:id="rId2"/>
              </a:rPr>
              <a:t>https://www.securecoding.cert.org/confluence/display/seccode/SEI+CERT+Coding+Standards</a:t>
            </a:r>
            <a:endParaRPr lang="en-US" dirty="0"/>
          </a:p>
          <a:p>
            <a:r>
              <a:rPr lang="en-US" dirty="0"/>
              <a:t>David </a:t>
            </a:r>
            <a:r>
              <a:rPr lang="en-US" dirty="0" smtClean="0"/>
              <a:t>Wheeler – Secure Programs-HOWTO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www.dwheeler.com</a:t>
            </a:r>
            <a:r>
              <a:rPr lang="en-US" dirty="0"/>
              <a:t>/</a:t>
            </a:r>
            <a:r>
              <a:rPr lang="en-US" dirty="0" err="1"/>
              <a:t>secureprograms</a:t>
            </a:r>
            <a:r>
              <a:rPr lang="en-US" dirty="0"/>
              <a:t>/Secure-Programs-HOWTO/</a:t>
            </a:r>
            <a:r>
              <a:rPr lang="en-US" dirty="0" err="1"/>
              <a:t>internals.htm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Matt </a:t>
            </a:r>
            <a:r>
              <a:rPr lang="en-US" dirty="0" smtClean="0"/>
              <a:t>Bishop –  Robust Programming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http://</a:t>
            </a:r>
            <a:r>
              <a:rPr lang="en-US" dirty="0" err="1"/>
              <a:t>nob.cs.ucdavis.edu</a:t>
            </a:r>
            <a:r>
              <a:rPr lang="en-US" dirty="0"/>
              <a:t>/bishop</a:t>
            </a:r>
            <a:r>
              <a:rPr lang="en-US" dirty="0" smtClean="0"/>
              <a:t>/</a:t>
            </a:r>
            <a:r>
              <a:rPr lang="en-US" dirty="0" err="1" smtClean="0"/>
              <a:t>secprog</a:t>
            </a:r>
            <a:r>
              <a:rPr lang="en-US" dirty="0"/>
              <a:t>/</a:t>
            </a:r>
            <a:r>
              <a:rPr lang="en-US" dirty="0" err="1"/>
              <a:t>robust.html</a:t>
            </a:r>
            <a:endParaRPr lang="en-US" dirty="0"/>
          </a:p>
          <a:p>
            <a:r>
              <a:rPr lang="it-IT" dirty="0"/>
              <a:t> 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5A7921-1536-EB47-A65C-BC35DE41C52C}" type="datetime1">
              <a:rPr lang="en-US" smtClean="0"/>
              <a:t>12/11/15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662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Countermeasures</a:t>
            </a:r>
          </a:p>
          <a:p>
            <a:pPr lvl="1"/>
            <a:r>
              <a:rPr lang="en-US" dirty="0" smtClean="0"/>
              <a:t>Secure Coding</a:t>
            </a:r>
          </a:p>
          <a:p>
            <a:pPr lvl="1"/>
            <a:r>
              <a:rPr lang="en-US" dirty="0" smtClean="0"/>
              <a:t>Stack canaries</a:t>
            </a:r>
          </a:p>
          <a:p>
            <a:pPr lvl="1"/>
            <a:r>
              <a:rPr lang="en-US" dirty="0" smtClean="0"/>
              <a:t>Non-Executable Stack</a:t>
            </a:r>
          </a:p>
          <a:p>
            <a:pPr lvl="1"/>
            <a:r>
              <a:rPr lang="en-US" dirty="0" smtClean="0"/>
              <a:t>Address Space Layout Randomization (ASLR)</a:t>
            </a:r>
          </a:p>
          <a:p>
            <a:r>
              <a:rPr lang="en-US" dirty="0" smtClean="0"/>
              <a:t>Lab on buffer overflow </a:t>
            </a: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386FB7-3004-774F-B4F8-12D7AD2BE61D}" type="datetime1">
              <a:rPr lang="en-US" smtClean="0"/>
              <a:t>12/11/15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984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end of this session you will be able to</a:t>
            </a:r>
          </a:p>
          <a:p>
            <a:pPr lvl="1"/>
            <a:r>
              <a:rPr lang="en-US" dirty="0" smtClean="0"/>
              <a:t>Understand rules of secure coding in C</a:t>
            </a:r>
          </a:p>
          <a:p>
            <a:pPr lvl="1"/>
            <a:r>
              <a:rPr lang="en-US" dirty="0" smtClean="0"/>
              <a:t>Understand several automatic defenses against memory-based attacks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5C10F9-147C-154F-A7A5-21AD35C963FC}" type="datetime1">
              <a:rPr lang="en-US" smtClean="0"/>
              <a:t>12/11/15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559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cs typeface="Courier"/>
            </a:endParaRPr>
          </a:p>
          <a:p>
            <a:endParaRPr lang="en-US" dirty="0" smtClean="0">
              <a:cs typeface="Courier"/>
            </a:endParaRPr>
          </a:p>
          <a:p>
            <a:endParaRPr lang="en-US" dirty="0">
              <a:cs typeface="Courier"/>
            </a:endParaRPr>
          </a:p>
          <a:p>
            <a:endParaRPr lang="en-US" dirty="0" smtClean="0">
              <a:cs typeface="Courier"/>
            </a:endParaRPr>
          </a:p>
          <a:p>
            <a:r>
              <a:rPr lang="en-US" dirty="0" smtClean="0">
                <a:cs typeface="Courier"/>
              </a:rPr>
              <a:t>Guess the memory address of the </a:t>
            </a:r>
            <a:r>
              <a:rPr lang="en-US" dirty="0" err="1" smtClean="0">
                <a:cs typeface="Courier"/>
              </a:rPr>
              <a:t>shellcode</a:t>
            </a:r>
            <a:endParaRPr lang="en-US" dirty="0" smtClean="0">
              <a:cs typeface="Courier"/>
            </a:endParaRPr>
          </a:p>
          <a:p>
            <a:r>
              <a:rPr lang="en-US" dirty="0" smtClean="0">
                <a:cs typeface="Courier"/>
              </a:rPr>
              <a:t>Copy the string (NOP + </a:t>
            </a:r>
            <a:r>
              <a:rPr lang="en-US" dirty="0" err="1" smtClean="0">
                <a:cs typeface="Courier"/>
              </a:rPr>
              <a:t>shellcode</a:t>
            </a:r>
            <a:r>
              <a:rPr lang="en-US" dirty="0" smtClean="0">
                <a:cs typeface="Courier"/>
              </a:rPr>
              <a:t> + address) into buffer</a:t>
            </a:r>
          </a:p>
          <a:p>
            <a:r>
              <a:rPr lang="en-US" dirty="0">
                <a:cs typeface="Courier"/>
              </a:rPr>
              <a:t>O</a:t>
            </a:r>
            <a:r>
              <a:rPr lang="en-US" dirty="0" smtClean="0">
                <a:cs typeface="Courier"/>
              </a:rPr>
              <a:t>verwrite the return address</a:t>
            </a:r>
            <a:r>
              <a:rPr lang="en-US" dirty="0">
                <a:cs typeface="Courier"/>
              </a:rPr>
              <a:t> </a:t>
            </a:r>
            <a:r>
              <a:rPr lang="en-US" dirty="0" smtClean="0">
                <a:cs typeface="Courier"/>
              </a:rPr>
              <a:t>with </a:t>
            </a:r>
            <a:r>
              <a:rPr lang="en-US" dirty="0" err="1" smtClean="0">
                <a:cs typeface="Courier"/>
              </a:rPr>
              <a:t>shellcode’s</a:t>
            </a:r>
            <a:r>
              <a:rPr lang="en-US" dirty="0" smtClean="0">
                <a:cs typeface="Courier"/>
              </a:rPr>
              <a:t> address</a:t>
            </a:r>
          </a:p>
          <a:p>
            <a:pPr marL="0" indent="0">
              <a:buNone/>
            </a:pPr>
            <a:endParaRPr lang="en-US" dirty="0" smtClean="0">
              <a:cs typeface="Courier"/>
            </a:endParaRPr>
          </a:p>
          <a:p>
            <a:pPr marL="0" indent="0">
              <a:buNone/>
            </a:pPr>
            <a:endParaRPr lang="en-US" dirty="0" smtClean="0"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334C24-4C73-F64E-B79C-C1CF06FD6F96}" type="datetime1">
              <a:rPr lang="en-US" smtClean="0"/>
              <a:t>12/11/15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grpSp>
        <p:nvGrpSpPr>
          <p:cNvPr id="30" name="Gruppo 29"/>
          <p:cNvGrpSpPr/>
          <p:nvPr/>
        </p:nvGrpSpPr>
        <p:grpSpPr>
          <a:xfrm>
            <a:off x="2195736" y="1876938"/>
            <a:ext cx="5328592" cy="1912102"/>
            <a:chOff x="2555776" y="1556792"/>
            <a:chExt cx="5328592" cy="3203485"/>
          </a:xfrm>
        </p:grpSpPr>
        <p:sp>
          <p:nvSpPr>
            <p:cNvPr id="34" name="Rettangolo 33"/>
            <p:cNvSpPr/>
            <p:nvPr/>
          </p:nvSpPr>
          <p:spPr bwMode="auto">
            <a:xfrm>
              <a:off x="2555776" y="1556792"/>
              <a:ext cx="4320480" cy="2736304"/>
            </a:xfrm>
            <a:prstGeom prst="rect">
              <a:avLst/>
            </a:prstGeom>
            <a:noFill/>
            <a:ln w="381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35" name="CasellaDiTesto 34"/>
            <p:cNvSpPr txBox="1"/>
            <p:nvPr/>
          </p:nvSpPr>
          <p:spPr>
            <a:xfrm>
              <a:off x="2555776" y="1700809"/>
              <a:ext cx="5328592" cy="3059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void </a:t>
              </a:r>
              <a:r>
                <a:rPr lang="en-US" sz="2000" dirty="0" err="1">
                  <a:latin typeface="Courier"/>
                  <a:cs typeface="Courier"/>
                </a:rPr>
                <a:t>func</a:t>
              </a:r>
              <a:r>
                <a:rPr lang="en-US" sz="2000" dirty="0">
                  <a:latin typeface="Courier"/>
                  <a:cs typeface="Courier"/>
                </a:rPr>
                <a:t> (char *arg1)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{  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  char buffer[4];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  </a:t>
              </a:r>
              <a:r>
                <a:rPr lang="en-US" sz="2000" dirty="0" err="1" smtClean="0">
                  <a:latin typeface="Courier"/>
                  <a:cs typeface="Courier"/>
                </a:rPr>
                <a:t>strcpy</a:t>
              </a:r>
              <a:r>
                <a:rPr lang="en-US" sz="2000" dirty="0" smtClean="0">
                  <a:latin typeface="Courier"/>
                  <a:cs typeface="Courier"/>
                </a:rPr>
                <a:t>(buffer, arg1);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smtClean="0">
                  <a:latin typeface="Courier"/>
                  <a:cs typeface="Courier"/>
                </a:rPr>
                <a:t>}</a:t>
              </a:r>
            </a:p>
            <a:p>
              <a:pPr marL="0" indent="0">
                <a:lnSpc>
                  <a:spcPct val="80000"/>
                </a:lnSpc>
                <a:buNone/>
              </a:pPr>
              <a:endParaRPr lang="en-US" sz="2000" dirty="0">
                <a:latin typeface="Courier"/>
                <a:cs typeface="Courier"/>
              </a:endParaRPr>
            </a:p>
            <a:p>
              <a:pPr>
                <a:lnSpc>
                  <a:spcPct val="70000"/>
                </a:lnSpc>
              </a:pPr>
              <a:endParaRPr lang="en-US" sz="2000" dirty="0" smtClean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3584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 Strategies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Avoid the buffer overflow entirely </a:t>
            </a:r>
          </a:p>
          <a:p>
            <a:pPr lvl="1"/>
            <a:r>
              <a:rPr lang="en-US" dirty="0" smtClean="0"/>
              <a:t>Secure coding</a:t>
            </a:r>
          </a:p>
          <a:p>
            <a:pPr lvl="1"/>
            <a:r>
              <a:rPr lang="en-US" dirty="0" smtClean="0"/>
              <a:t>Code Review</a:t>
            </a:r>
          </a:p>
          <a:p>
            <a:pPr lvl="1"/>
            <a:r>
              <a:rPr lang="en-US" dirty="0" smtClean="0"/>
              <a:t>Static Analysis </a:t>
            </a:r>
          </a:p>
          <a:p>
            <a:pPr lvl="1"/>
            <a:r>
              <a:rPr lang="en-US" dirty="0" smtClean="0"/>
              <a:t>Testing</a:t>
            </a:r>
          </a:p>
          <a:p>
            <a:r>
              <a:rPr lang="en-US" b="1" dirty="0" smtClean="0"/>
              <a:t>Make the buffer overflow harder to exploit</a:t>
            </a:r>
          </a:p>
          <a:p>
            <a:pPr lvl="1"/>
            <a:r>
              <a:rPr lang="en-US" b="1" dirty="0" smtClean="0"/>
              <a:t>E</a:t>
            </a:r>
            <a:r>
              <a:rPr lang="en-US" dirty="0" smtClean="0"/>
              <a:t>xamine necessary steps for exploitation, make one or more of them difficult, or impossible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9321BB-2CA4-A249-8481-C29EDC98F68F}" type="datetime1">
              <a:rPr lang="en-US" smtClean="0"/>
              <a:t>12/11/15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369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Coding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kern="1200" dirty="0" err="1" smtClean="0">
                <a:latin typeface="Courier"/>
                <a:cs typeface="Courier"/>
              </a:rPr>
              <a:t>strcpy</a:t>
            </a:r>
            <a:r>
              <a:rPr lang="en-US" dirty="0" smtClean="0"/>
              <a:t> operates on null terminated strings and performs no bounds checking</a:t>
            </a:r>
          </a:p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62EAF9-7723-A540-8087-954FCC272059}" type="datetime1">
              <a:rPr lang="en-US" smtClean="0"/>
              <a:t>12/11/15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grpSp>
        <p:nvGrpSpPr>
          <p:cNvPr id="6" name="Gruppo 5"/>
          <p:cNvGrpSpPr/>
          <p:nvPr/>
        </p:nvGrpSpPr>
        <p:grpSpPr>
          <a:xfrm>
            <a:off x="2195736" y="1948946"/>
            <a:ext cx="5328592" cy="1912102"/>
            <a:chOff x="2555776" y="1556792"/>
            <a:chExt cx="5328592" cy="3203485"/>
          </a:xfrm>
        </p:grpSpPr>
        <p:sp>
          <p:nvSpPr>
            <p:cNvPr id="7" name="Rettangolo 6"/>
            <p:cNvSpPr/>
            <p:nvPr/>
          </p:nvSpPr>
          <p:spPr bwMode="auto">
            <a:xfrm>
              <a:off x="2555776" y="1556792"/>
              <a:ext cx="4320480" cy="2736304"/>
            </a:xfrm>
            <a:prstGeom prst="rect">
              <a:avLst/>
            </a:prstGeom>
            <a:noFill/>
            <a:ln w="381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8" name="CasellaDiTesto 7"/>
            <p:cNvSpPr txBox="1"/>
            <p:nvPr/>
          </p:nvSpPr>
          <p:spPr>
            <a:xfrm>
              <a:off x="2555776" y="1700809"/>
              <a:ext cx="5328592" cy="3059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void </a:t>
              </a:r>
              <a:r>
                <a:rPr lang="en-US" sz="2000" dirty="0" err="1">
                  <a:latin typeface="Courier"/>
                  <a:cs typeface="Courier"/>
                </a:rPr>
                <a:t>func</a:t>
              </a:r>
              <a:r>
                <a:rPr lang="en-US" sz="2000" dirty="0">
                  <a:latin typeface="Courier"/>
                  <a:cs typeface="Courier"/>
                </a:rPr>
                <a:t> (char *arg1)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{  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  char buffer[4];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  </a:t>
              </a:r>
              <a:r>
                <a:rPr lang="en-US" sz="2000" dirty="0" err="1" smtClean="0">
                  <a:latin typeface="Courier"/>
                  <a:cs typeface="Courier"/>
                </a:rPr>
                <a:t>strcpy</a:t>
              </a:r>
              <a:r>
                <a:rPr lang="en-US" sz="2000" dirty="0" smtClean="0">
                  <a:latin typeface="Courier"/>
                  <a:cs typeface="Courier"/>
                </a:rPr>
                <a:t>(buffer, arg1);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smtClean="0">
                  <a:latin typeface="Courier"/>
                  <a:cs typeface="Courier"/>
                </a:rPr>
                <a:t>}</a:t>
              </a:r>
            </a:p>
            <a:p>
              <a:pPr marL="0" indent="0">
                <a:lnSpc>
                  <a:spcPct val="80000"/>
                </a:lnSpc>
                <a:buNone/>
              </a:pPr>
              <a:endParaRPr lang="en-US" sz="2000" dirty="0">
                <a:latin typeface="Courier"/>
                <a:cs typeface="Courier"/>
              </a:endParaRPr>
            </a:p>
            <a:p>
              <a:pPr>
                <a:lnSpc>
                  <a:spcPct val="70000"/>
                </a:lnSpc>
              </a:pPr>
              <a:endParaRPr lang="en-US" sz="2000" dirty="0" smtClean="0">
                <a:latin typeface="+mn-lt"/>
              </a:endParaRPr>
            </a:p>
          </p:txBody>
        </p:sp>
      </p:grpSp>
      <p:sp>
        <p:nvSpPr>
          <p:cNvPr id="9" name="Rettangolo 8"/>
          <p:cNvSpPr/>
          <p:nvPr/>
        </p:nvSpPr>
        <p:spPr bwMode="auto">
          <a:xfrm>
            <a:off x="2555776" y="2780928"/>
            <a:ext cx="3456384" cy="360040"/>
          </a:xfrm>
          <a:prstGeom prst="rect">
            <a:avLst/>
          </a:prstGeom>
          <a:noFill/>
          <a:ln w="38100" cap="flat" cmpd="sng" algn="ctr">
            <a:solidFill>
              <a:srgbClr val="FE3E1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grpSp>
        <p:nvGrpSpPr>
          <p:cNvPr id="11" name="Gruppo 10"/>
          <p:cNvGrpSpPr/>
          <p:nvPr/>
        </p:nvGrpSpPr>
        <p:grpSpPr>
          <a:xfrm>
            <a:off x="1259632" y="3717032"/>
            <a:ext cx="7992888" cy="2132675"/>
            <a:chOff x="2555776" y="1556792"/>
            <a:chExt cx="5328592" cy="3573027"/>
          </a:xfrm>
        </p:grpSpPr>
        <p:sp>
          <p:nvSpPr>
            <p:cNvPr id="12" name="Rettangolo 11"/>
            <p:cNvSpPr/>
            <p:nvPr/>
          </p:nvSpPr>
          <p:spPr bwMode="auto">
            <a:xfrm>
              <a:off x="2555776" y="1556792"/>
              <a:ext cx="4320480" cy="2736304"/>
            </a:xfrm>
            <a:prstGeom prst="rect">
              <a:avLst/>
            </a:prstGeom>
            <a:noFill/>
            <a:ln w="381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3" name="CasellaDiTesto 12"/>
            <p:cNvSpPr txBox="1"/>
            <p:nvPr/>
          </p:nvSpPr>
          <p:spPr>
            <a:xfrm>
              <a:off x="2555776" y="1700809"/>
              <a:ext cx="5328592" cy="3429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void </a:t>
              </a:r>
              <a:r>
                <a:rPr lang="en-US" sz="2000" dirty="0" err="1">
                  <a:latin typeface="Courier"/>
                  <a:cs typeface="Courier"/>
                </a:rPr>
                <a:t>func</a:t>
              </a:r>
              <a:r>
                <a:rPr lang="en-US" sz="2000" dirty="0">
                  <a:latin typeface="Courier"/>
                  <a:cs typeface="Courier"/>
                </a:rPr>
                <a:t> (char *arg1)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{  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  char buffer[4];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  </a:t>
              </a:r>
              <a:r>
                <a:rPr lang="en-US" sz="2000" dirty="0" err="1" smtClean="0">
                  <a:latin typeface="Courier"/>
                  <a:cs typeface="Courier"/>
                </a:rPr>
                <a:t>strlcpy</a:t>
              </a:r>
              <a:r>
                <a:rPr lang="en-US" sz="2000" dirty="0" smtClean="0">
                  <a:latin typeface="Courier"/>
                  <a:cs typeface="Courier"/>
                </a:rPr>
                <a:t>(buffer, arg1,sizeof(buffer));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smtClean="0">
                  <a:latin typeface="Courier"/>
                  <a:cs typeface="Courier"/>
                </a:rPr>
                <a:t>}</a:t>
              </a:r>
            </a:p>
            <a:p>
              <a:pPr marL="0" indent="0">
                <a:lnSpc>
                  <a:spcPct val="80000"/>
                </a:lnSpc>
                <a:buNone/>
              </a:pPr>
              <a:endParaRPr lang="en-US" sz="2000" dirty="0">
                <a:latin typeface="Courier"/>
                <a:cs typeface="Courier"/>
              </a:endParaRPr>
            </a:p>
            <a:p>
              <a:pPr>
                <a:lnSpc>
                  <a:spcPct val="70000"/>
                </a:lnSpc>
              </a:pPr>
              <a:endParaRPr lang="en-US" sz="2000" dirty="0" smtClean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8951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Unsafe C functions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500" b="1" dirty="0">
                <a:latin typeface="Courier"/>
                <a:cs typeface="Courier"/>
              </a:rPr>
              <a:t>g</a:t>
            </a:r>
            <a:r>
              <a:rPr lang="en-US" sz="2500" b="1" dirty="0" smtClean="0">
                <a:latin typeface="Courier"/>
                <a:cs typeface="Courier"/>
              </a:rPr>
              <a:t>ets()</a:t>
            </a:r>
            <a:r>
              <a:rPr lang="en-US" sz="2500" b="1" dirty="0" smtClean="0"/>
              <a:t> </a:t>
            </a:r>
            <a:r>
              <a:rPr lang="en-US" sz="2500" dirty="0"/>
              <a:t>– reads input without checking. Don</a:t>
            </a:r>
            <a:r>
              <a:rPr lang="ja-JP" altLang="en-US" sz="2500" dirty="0"/>
              <a:t>’</a:t>
            </a:r>
            <a:r>
              <a:rPr lang="en-US" sz="2500" dirty="0"/>
              <a:t>t use it!</a:t>
            </a:r>
          </a:p>
          <a:p>
            <a:pPr>
              <a:lnSpc>
                <a:spcPct val="80000"/>
              </a:lnSpc>
            </a:pPr>
            <a:r>
              <a:rPr lang="en-US" sz="2500" b="1" dirty="0" err="1">
                <a:latin typeface="Courier"/>
                <a:cs typeface="Courier"/>
              </a:rPr>
              <a:t>strcpy</a:t>
            </a:r>
            <a:r>
              <a:rPr lang="en-US" sz="2500" b="1" dirty="0">
                <a:latin typeface="Courier"/>
                <a:cs typeface="Courier"/>
              </a:rPr>
              <a:t>() </a:t>
            </a:r>
            <a:r>
              <a:rPr lang="en-US" sz="2500" dirty="0"/>
              <a:t>– </a:t>
            </a:r>
            <a:r>
              <a:rPr lang="en-US" sz="2500" dirty="0" err="1"/>
              <a:t>strcpy</a:t>
            </a:r>
            <a:r>
              <a:rPr lang="en-US" sz="2500" dirty="0"/>
              <a:t>(</a:t>
            </a:r>
            <a:r>
              <a:rPr lang="en-US" sz="2500" dirty="0" err="1"/>
              <a:t>dest</a:t>
            </a:r>
            <a:r>
              <a:rPr lang="en-US" sz="2500" dirty="0"/>
              <a:t>, </a:t>
            </a:r>
            <a:r>
              <a:rPr lang="en-US" sz="2500" dirty="0" err="1"/>
              <a:t>src</a:t>
            </a:r>
            <a:r>
              <a:rPr lang="en-US" sz="2500" dirty="0"/>
              <a:t>) copies from </a:t>
            </a:r>
            <a:r>
              <a:rPr lang="en-US" sz="2500" dirty="0" err="1"/>
              <a:t>src</a:t>
            </a:r>
            <a:r>
              <a:rPr lang="en-US" sz="2500" dirty="0"/>
              <a:t> to </a:t>
            </a:r>
            <a:r>
              <a:rPr lang="en-US" sz="2500" dirty="0" err="1"/>
              <a:t>dest</a:t>
            </a:r>
            <a:endParaRPr lang="en-US" sz="2500" dirty="0"/>
          </a:p>
          <a:p>
            <a:pPr lvl="1">
              <a:lnSpc>
                <a:spcPct val="80000"/>
              </a:lnSpc>
            </a:pPr>
            <a:r>
              <a:rPr lang="en-US" sz="2200" dirty="0"/>
              <a:t>If </a:t>
            </a:r>
            <a:r>
              <a:rPr lang="en-US" sz="2200" dirty="0" err="1"/>
              <a:t>src</a:t>
            </a:r>
            <a:r>
              <a:rPr lang="en-US" sz="2200" dirty="0"/>
              <a:t> longer than </a:t>
            </a:r>
            <a:r>
              <a:rPr lang="en-US" sz="2200" dirty="0" err="1"/>
              <a:t>dest</a:t>
            </a:r>
            <a:r>
              <a:rPr lang="en-US" sz="2200" dirty="0"/>
              <a:t> buffer, keeps writing!</a:t>
            </a:r>
          </a:p>
          <a:p>
            <a:pPr>
              <a:lnSpc>
                <a:spcPct val="80000"/>
              </a:lnSpc>
            </a:pPr>
            <a:r>
              <a:rPr lang="en-US" sz="2500" b="1" dirty="0" err="1">
                <a:latin typeface="Courier"/>
                <a:cs typeface="Courier"/>
              </a:rPr>
              <a:t>s</a:t>
            </a:r>
            <a:r>
              <a:rPr lang="en-US" sz="2500" b="1" dirty="0" err="1" smtClean="0">
                <a:latin typeface="Courier"/>
                <a:cs typeface="Courier"/>
              </a:rPr>
              <a:t>trcat</a:t>
            </a:r>
            <a:r>
              <a:rPr lang="en-US" sz="2500" b="1" dirty="0" smtClean="0">
                <a:latin typeface="Courier"/>
                <a:cs typeface="Courier"/>
              </a:rPr>
              <a:t>() </a:t>
            </a:r>
            <a:r>
              <a:rPr lang="en-US" sz="2500" dirty="0"/>
              <a:t>– </a:t>
            </a:r>
            <a:r>
              <a:rPr lang="en-US" sz="2500" dirty="0" err="1"/>
              <a:t>strcat</a:t>
            </a:r>
            <a:r>
              <a:rPr lang="en-US" sz="2500" dirty="0"/>
              <a:t>(</a:t>
            </a:r>
            <a:r>
              <a:rPr lang="en-US" sz="2500" dirty="0" err="1"/>
              <a:t>dest</a:t>
            </a:r>
            <a:r>
              <a:rPr lang="en-US" sz="2500" dirty="0"/>
              <a:t>, </a:t>
            </a:r>
            <a:r>
              <a:rPr lang="en-US" sz="2500" dirty="0" err="1"/>
              <a:t>src</a:t>
            </a:r>
            <a:r>
              <a:rPr lang="en-US" sz="2500" dirty="0"/>
              <a:t>) appends </a:t>
            </a:r>
            <a:r>
              <a:rPr lang="en-US" sz="2500" dirty="0" err="1"/>
              <a:t>src</a:t>
            </a:r>
            <a:r>
              <a:rPr lang="en-US" sz="2500" dirty="0"/>
              <a:t> to </a:t>
            </a:r>
            <a:r>
              <a:rPr lang="en-US" sz="2500" dirty="0" err="1"/>
              <a:t>dest</a:t>
            </a:r>
            <a:endParaRPr lang="en-US" sz="2500" dirty="0"/>
          </a:p>
          <a:p>
            <a:pPr lvl="1">
              <a:lnSpc>
                <a:spcPct val="80000"/>
              </a:lnSpc>
            </a:pPr>
            <a:r>
              <a:rPr lang="en-US" sz="2200" dirty="0"/>
              <a:t>If  </a:t>
            </a:r>
            <a:r>
              <a:rPr lang="en-US" sz="2200" dirty="0" err="1"/>
              <a:t>src</a:t>
            </a:r>
            <a:r>
              <a:rPr lang="en-US" sz="2200" dirty="0"/>
              <a:t> + data in </a:t>
            </a:r>
            <a:r>
              <a:rPr lang="en-US" sz="2200" dirty="0" err="1"/>
              <a:t>dest</a:t>
            </a:r>
            <a:r>
              <a:rPr lang="en-US" sz="2200" dirty="0"/>
              <a:t> longer than </a:t>
            </a:r>
            <a:r>
              <a:rPr lang="en-US" sz="2200" dirty="0" err="1"/>
              <a:t>dest</a:t>
            </a:r>
            <a:r>
              <a:rPr lang="en-US" sz="2200" dirty="0"/>
              <a:t> buffer, keeps writing!</a:t>
            </a:r>
          </a:p>
          <a:p>
            <a:pPr>
              <a:lnSpc>
                <a:spcPct val="80000"/>
              </a:lnSpc>
            </a:pPr>
            <a:r>
              <a:rPr lang="en-US" sz="2500" b="1" dirty="0" err="1" smtClean="0">
                <a:latin typeface="Courier"/>
                <a:cs typeface="Courier"/>
              </a:rPr>
              <a:t>printf</a:t>
            </a:r>
            <a:r>
              <a:rPr lang="en-US" sz="2500" b="1" dirty="0">
                <a:latin typeface="Courier"/>
                <a:cs typeface="Courier"/>
              </a:rPr>
              <a:t>(</a:t>
            </a:r>
            <a:r>
              <a:rPr lang="en-US" sz="2500" b="1" dirty="0" smtClean="0">
                <a:latin typeface="Courier"/>
                <a:cs typeface="Courier"/>
              </a:rPr>
              <a:t>) </a:t>
            </a:r>
            <a:r>
              <a:rPr lang="en-US" sz="2500" dirty="0" smtClean="0">
                <a:latin typeface="Courier"/>
                <a:cs typeface="Courier"/>
              </a:rPr>
              <a:t>– </a:t>
            </a:r>
            <a:r>
              <a:rPr lang="en-US" sz="2500" dirty="0" smtClean="0">
                <a:cs typeface="Courier"/>
              </a:rPr>
              <a:t>prints arguments as specified by format </a:t>
            </a:r>
            <a:r>
              <a:rPr lang="en-US" sz="2500" dirty="0" err="1" smtClean="0">
                <a:cs typeface="Courier"/>
              </a:rPr>
              <a:t>specifiers</a:t>
            </a:r>
            <a:endParaRPr lang="en-US" sz="2500" dirty="0" smtClean="0">
              <a:cs typeface="Courier"/>
            </a:endParaRPr>
          </a:p>
          <a:p>
            <a:pPr lvl="1">
              <a:lnSpc>
                <a:spcPct val="80000"/>
              </a:lnSpc>
            </a:pPr>
            <a:r>
              <a:rPr lang="en-US" sz="2200" dirty="0" smtClean="0">
                <a:cs typeface="Courier"/>
              </a:rPr>
              <a:t>If there are no arguments matching format </a:t>
            </a:r>
            <a:r>
              <a:rPr lang="en-US" sz="2200" dirty="0" err="1" smtClean="0">
                <a:cs typeface="Courier"/>
              </a:rPr>
              <a:t>specifiers</a:t>
            </a:r>
            <a:r>
              <a:rPr lang="en-US" sz="2200" dirty="0" smtClean="0">
                <a:cs typeface="Courier"/>
              </a:rPr>
              <a:t> keeps printing!</a:t>
            </a:r>
            <a:endParaRPr lang="en-US" sz="2200" dirty="0">
              <a:cs typeface="Courier"/>
            </a:endParaRP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E2C8CE-7170-6746-B97E-BB95BF53B411}" type="datetime1">
              <a:rPr lang="en-US" smtClean="0"/>
              <a:t>12/11/15</a:t>
            </a:fld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53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Safe Functions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ourier"/>
                <a:cs typeface="Courier"/>
              </a:rPr>
              <a:t>strcpy</a:t>
            </a:r>
            <a:r>
              <a:rPr lang="en-US" b="1" dirty="0">
                <a:latin typeface="Courier"/>
                <a:cs typeface="Courier"/>
              </a:rPr>
              <a:t>() </a:t>
            </a:r>
            <a:r>
              <a:rPr lang="en-US" b="1" dirty="0" smtClean="0">
                <a:latin typeface="Courier"/>
                <a:cs typeface="Courier"/>
                <a:sym typeface="Wingdings"/>
              </a:rPr>
              <a:t> </a:t>
            </a:r>
            <a:r>
              <a:rPr lang="en-US" b="1" dirty="0" err="1" smtClean="0">
                <a:latin typeface="Courier"/>
                <a:cs typeface="Courier"/>
              </a:rPr>
              <a:t>strlcpy</a:t>
            </a:r>
            <a:r>
              <a:rPr lang="en-US" b="1" dirty="0">
                <a:latin typeface="Courier"/>
                <a:cs typeface="Courier"/>
              </a:rPr>
              <a:t>() </a:t>
            </a:r>
            <a:endParaRPr lang="en-US" b="1" dirty="0" smtClean="0">
              <a:latin typeface="Courier"/>
              <a:cs typeface="Courier"/>
            </a:endParaRPr>
          </a:p>
          <a:p>
            <a:r>
              <a:rPr lang="en-US" b="1" dirty="0" err="1" smtClean="0">
                <a:latin typeface="Courier"/>
                <a:cs typeface="Courier"/>
              </a:rPr>
              <a:t>strncpy</a:t>
            </a:r>
            <a:r>
              <a:rPr lang="en-US" b="1" dirty="0">
                <a:latin typeface="Courier"/>
                <a:cs typeface="Courier"/>
              </a:rPr>
              <a:t>() </a:t>
            </a:r>
            <a:r>
              <a:rPr lang="en-US" b="1" dirty="0">
                <a:latin typeface="Courier"/>
                <a:cs typeface="Courier"/>
                <a:sym typeface="Wingdings"/>
              </a:rPr>
              <a:t> </a:t>
            </a:r>
            <a:r>
              <a:rPr lang="en-US" b="1" dirty="0" err="1">
                <a:latin typeface="Courier"/>
                <a:cs typeface="Courier"/>
              </a:rPr>
              <a:t>strlcpy</a:t>
            </a:r>
            <a:r>
              <a:rPr lang="en-US" b="1" dirty="0">
                <a:latin typeface="Courier"/>
                <a:cs typeface="Courier"/>
              </a:rPr>
              <a:t>() </a:t>
            </a:r>
            <a:endParaRPr lang="en-US" b="1" dirty="0" smtClean="0">
              <a:latin typeface="Courier"/>
              <a:cs typeface="Courier"/>
            </a:endParaRPr>
          </a:p>
          <a:p>
            <a:r>
              <a:rPr lang="en-US" b="1" dirty="0" err="1" smtClean="0">
                <a:latin typeface="Courier"/>
                <a:cs typeface="Courier"/>
              </a:rPr>
              <a:t>strcat</a:t>
            </a:r>
            <a:r>
              <a:rPr lang="en-US" b="1" dirty="0" smtClean="0">
                <a:latin typeface="Courier"/>
                <a:cs typeface="Courier"/>
              </a:rPr>
              <a:t>(</a:t>
            </a:r>
            <a:r>
              <a:rPr lang="en-US" b="1" dirty="0">
                <a:latin typeface="Courier"/>
                <a:cs typeface="Courier"/>
              </a:rPr>
              <a:t>) </a:t>
            </a:r>
            <a:r>
              <a:rPr lang="en-US" b="1" dirty="0" smtClean="0">
                <a:latin typeface="Courier"/>
                <a:cs typeface="Courier"/>
                <a:sym typeface="Wingdings"/>
              </a:rPr>
              <a:t> </a:t>
            </a:r>
            <a:r>
              <a:rPr lang="en-US" b="1" dirty="0" err="1" smtClean="0">
                <a:latin typeface="Courier"/>
                <a:cs typeface="Courier"/>
              </a:rPr>
              <a:t>strlcat</a:t>
            </a:r>
            <a:r>
              <a:rPr lang="en-US" b="1" dirty="0" smtClean="0">
                <a:latin typeface="Courier"/>
                <a:cs typeface="Courier"/>
              </a:rPr>
              <a:t>(</a:t>
            </a:r>
            <a:r>
              <a:rPr lang="en-US" b="1" dirty="0">
                <a:latin typeface="Courier"/>
                <a:cs typeface="Courier"/>
              </a:rPr>
              <a:t>) </a:t>
            </a:r>
            <a:endParaRPr lang="en-US" b="1" dirty="0" smtClean="0">
              <a:latin typeface="Courier"/>
              <a:cs typeface="Courier"/>
            </a:endParaRPr>
          </a:p>
          <a:p>
            <a:r>
              <a:rPr lang="en-US" b="1" dirty="0" err="1">
                <a:latin typeface="Courier"/>
                <a:cs typeface="Courier"/>
              </a:rPr>
              <a:t>s</a:t>
            </a:r>
            <a:r>
              <a:rPr lang="en-US" b="1" dirty="0" err="1" smtClean="0">
                <a:latin typeface="Courier"/>
                <a:cs typeface="Courier"/>
              </a:rPr>
              <a:t>trncat</a:t>
            </a:r>
            <a:r>
              <a:rPr lang="en-US" b="1" dirty="0" smtClean="0">
                <a:latin typeface="Courier"/>
                <a:cs typeface="Courier"/>
              </a:rPr>
              <a:t>()</a:t>
            </a:r>
            <a:r>
              <a:rPr lang="en-US" b="1" dirty="0" smtClean="0">
                <a:latin typeface="Courier"/>
                <a:cs typeface="Courier"/>
                <a:sym typeface="Wingdings"/>
              </a:rPr>
              <a:t> </a:t>
            </a:r>
            <a:r>
              <a:rPr lang="en-US" b="1" dirty="0" err="1">
                <a:latin typeface="Courier"/>
                <a:cs typeface="Courier"/>
              </a:rPr>
              <a:t>strlcat</a:t>
            </a:r>
            <a:r>
              <a:rPr lang="en-US" b="1" dirty="0">
                <a:latin typeface="Courier"/>
                <a:cs typeface="Courier"/>
              </a:rPr>
              <a:t>() </a:t>
            </a:r>
            <a:endParaRPr lang="en-US" b="1" dirty="0" smtClean="0">
              <a:latin typeface="Courier"/>
              <a:cs typeface="Courier"/>
            </a:endParaRPr>
          </a:p>
          <a:p>
            <a:r>
              <a:rPr lang="en-US" b="1" dirty="0" err="1" smtClean="0">
                <a:latin typeface="Courier"/>
                <a:cs typeface="Courier"/>
              </a:rPr>
              <a:t>sprintf</a:t>
            </a:r>
            <a:r>
              <a:rPr lang="en-US" b="1" dirty="0" smtClean="0">
                <a:latin typeface="Courier"/>
                <a:cs typeface="Courier"/>
              </a:rPr>
              <a:t>()</a:t>
            </a:r>
            <a:r>
              <a:rPr lang="en-US" b="1" dirty="0" smtClean="0">
                <a:latin typeface="Courier"/>
                <a:cs typeface="Courier"/>
                <a:sym typeface="Wingdings"/>
              </a:rPr>
              <a:t> </a:t>
            </a:r>
            <a:r>
              <a:rPr lang="en-US" b="1" dirty="0" err="1" smtClean="0">
                <a:latin typeface="Courier"/>
                <a:cs typeface="Courier"/>
                <a:sym typeface="Wingdings"/>
              </a:rPr>
              <a:t>snprintf</a:t>
            </a:r>
            <a:r>
              <a:rPr lang="en-US" b="1" dirty="0" smtClean="0">
                <a:latin typeface="Courier"/>
                <a:cs typeface="Courier"/>
                <a:sym typeface="Wingdings"/>
              </a:rPr>
              <a:t>()</a:t>
            </a:r>
          </a:p>
          <a:p>
            <a:r>
              <a:rPr lang="en-US" b="1" dirty="0" smtClean="0">
                <a:latin typeface="Courier"/>
                <a:cs typeface="Courier"/>
                <a:sym typeface="Wingdings"/>
              </a:rPr>
              <a:t>gets()  </a:t>
            </a:r>
            <a:r>
              <a:rPr lang="en-US" b="1" dirty="0" err="1" smtClean="0">
                <a:latin typeface="Courier"/>
                <a:cs typeface="Courier"/>
                <a:sym typeface="Wingdings"/>
              </a:rPr>
              <a:t>fgets</a:t>
            </a:r>
            <a:r>
              <a:rPr lang="en-US" b="1" dirty="0" smtClean="0">
                <a:latin typeface="Courier"/>
                <a:cs typeface="Courier"/>
                <a:sym typeface="Wingdings"/>
              </a:rPr>
              <a:t>() 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9D6B11-B5D3-CB4C-B828-FA29B7E243CE}" type="datetime1">
              <a:rPr lang="en-US" smtClean="0"/>
              <a:t>12/11/15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345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035.4.0.7"/>
  <p:tag name="PPTVERSION" val="14"/>
  <p:tag name="TPOS" val="6"/>
</p:tagLst>
</file>

<file path=ppt/theme/theme1.xml><?xml version="1.0" encoding="utf-8"?>
<a:theme xmlns:a="http://schemas.openxmlformats.org/drawingml/2006/main" name="UOS divider slide design">
  <a:themeElements>
    <a:clrScheme name="Custom 1">
      <a:dk1>
        <a:srgbClr val="323D43"/>
      </a:dk1>
      <a:lt1>
        <a:srgbClr val="FFFFFF"/>
      </a:lt1>
      <a:dk2>
        <a:srgbClr val="014359"/>
      </a:dk2>
      <a:lt2>
        <a:srgbClr val="77ADD3"/>
      </a:lt2>
      <a:accent1>
        <a:srgbClr val="979E45"/>
      </a:accent1>
      <a:accent2>
        <a:srgbClr val="4F5A20"/>
      </a:accent2>
      <a:accent3>
        <a:srgbClr val="FFFFFF"/>
      </a:accent3>
      <a:accent4>
        <a:srgbClr val="293338"/>
      </a:accent4>
      <a:accent5>
        <a:srgbClr val="C9CCB0"/>
      </a:accent5>
      <a:accent6>
        <a:srgbClr val="47511C"/>
      </a:accent6>
      <a:hlink>
        <a:srgbClr val="A67891"/>
      </a:hlink>
      <a:folHlink>
        <a:srgbClr val="8F9E94"/>
      </a:folHlink>
    </a:clrScheme>
    <a:fontScheme name="UOS divider slide desig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ＭＳ Ｐゴシック" pitchFamily="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ＭＳ Ｐゴシック" pitchFamily="16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000" dirty="0" smtClean="0">
            <a:latin typeface="+mn-lt"/>
          </a:defRPr>
        </a:defPPr>
      </a:lstStyle>
    </a:txDef>
  </a:objectDefaults>
  <a:extraClrSchemeLst>
    <a:extraClrScheme>
      <a:clrScheme name="UOS divider slide design 1">
        <a:dk1>
          <a:srgbClr val="323D43"/>
        </a:dk1>
        <a:lt1>
          <a:srgbClr val="FFFFFF"/>
        </a:lt1>
        <a:dk2>
          <a:srgbClr val="014359"/>
        </a:dk2>
        <a:lt2>
          <a:srgbClr val="77ADD3"/>
        </a:lt2>
        <a:accent1>
          <a:srgbClr val="979E45"/>
        </a:accent1>
        <a:accent2>
          <a:srgbClr val="4F5A20"/>
        </a:accent2>
        <a:accent3>
          <a:srgbClr val="FFFFFF"/>
        </a:accent3>
        <a:accent4>
          <a:srgbClr val="293338"/>
        </a:accent4>
        <a:accent5>
          <a:srgbClr val="C9CCB0"/>
        </a:accent5>
        <a:accent6>
          <a:srgbClr val="47511C"/>
        </a:accent6>
        <a:hlink>
          <a:srgbClr val="A67891"/>
        </a:hlink>
        <a:folHlink>
          <a:srgbClr val="8F9E9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uos_ppt__template_electronics</Template>
  <TotalTime>55494</TotalTime>
  <Words>1228</Words>
  <Application>Microsoft Macintosh PowerPoint</Application>
  <PresentationFormat>On-screen Show (4:3)</PresentationFormat>
  <Paragraphs>240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UOS divider slide design</vt:lpstr>
      <vt:lpstr>Defences Against Low-Level Software Vulnerabilities   Dr Federica Paci</vt:lpstr>
      <vt:lpstr>Last time</vt:lpstr>
      <vt:lpstr>Today</vt:lpstr>
      <vt:lpstr>Learning outcomes</vt:lpstr>
      <vt:lpstr>Buffer overflow</vt:lpstr>
      <vt:lpstr>Defense Strategies</vt:lpstr>
      <vt:lpstr>Secure Coding</vt:lpstr>
      <vt:lpstr>Unsafe C functions</vt:lpstr>
      <vt:lpstr>Alternative Safe Functions</vt:lpstr>
      <vt:lpstr>Secure Coding</vt:lpstr>
      <vt:lpstr>Automatic Techniques</vt:lpstr>
      <vt:lpstr> Stack Canaries </vt:lpstr>
      <vt:lpstr>Stack Canaries</vt:lpstr>
      <vt:lpstr>Stack Canaries Values</vt:lpstr>
      <vt:lpstr>Stack Canaries</vt:lpstr>
      <vt:lpstr>Stack Canaries Attacks</vt:lpstr>
      <vt:lpstr>Stack Canaries Implementations</vt:lpstr>
      <vt:lpstr>Stack Canaries Limitations</vt:lpstr>
      <vt:lpstr>Buffer overflow</vt:lpstr>
      <vt:lpstr>Non-Executable Stacks</vt:lpstr>
      <vt:lpstr>Address Space Layout Randomisation</vt:lpstr>
      <vt:lpstr>ASLR Limitations</vt:lpstr>
      <vt:lpstr>Summary</vt:lpstr>
      <vt:lpstr>Summary</vt:lpstr>
      <vt:lpstr>Reading Material (1)</vt:lpstr>
      <vt:lpstr>Reading Material (2)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 goes here.</dc:title>
  <dc:creator>sep</dc:creator>
  <cp:lastModifiedBy>User</cp:lastModifiedBy>
  <cp:revision>1754</cp:revision>
  <dcterms:created xsi:type="dcterms:W3CDTF">2008-01-25T10:32:18Z</dcterms:created>
  <dcterms:modified xsi:type="dcterms:W3CDTF">2015-11-12T10:11:58Z</dcterms:modified>
</cp:coreProperties>
</file>