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555" r:id="rId2"/>
    <p:sldId id="560" r:id="rId3"/>
    <p:sldId id="556" r:id="rId4"/>
    <p:sldId id="557" r:id="rId5"/>
    <p:sldId id="562" r:id="rId6"/>
    <p:sldId id="558" r:id="rId7"/>
    <p:sldId id="559" r:id="rId8"/>
    <p:sldId id="561" r:id="rId9"/>
    <p:sldId id="563" r:id="rId10"/>
    <p:sldId id="564" r:id="rId11"/>
    <p:sldId id="566" r:id="rId12"/>
    <p:sldId id="565" r:id="rId13"/>
  </p:sldIdLst>
  <p:sldSz cx="9144000" cy="6858000" type="screen4x3"/>
  <p:notesSz cx="6858000" cy="9144000"/>
  <p:custDataLst>
    <p:tags r:id="rId17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E14"/>
    <a:srgbClr val="A6D85F"/>
    <a:srgbClr val="615A20"/>
    <a:srgbClr val="FFB300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41" autoAdjust="0"/>
  </p:normalViewPr>
  <p:slideViewPr>
    <p:cSldViewPr>
      <p:cViewPr varScale="1">
        <p:scale>
          <a:sx n="124" d="100"/>
          <a:sy n="124" d="100"/>
        </p:scale>
        <p:origin x="-2072" y="13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1B4BE90-A6E8-594E-BB57-51E68382E4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0FD3F8E-A2F6-F44B-941F-583D629F0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33375"/>
            <a:ext cx="2720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5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8067-6ABF-A843-AD00-331E666D112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A1CE-09B3-9948-A942-CC28D5A5F8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C4C510-1A07-9548-8D88-5AAEA253CA4D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4A1B212C-2FDC-284D-BA17-4868D75E98B5}" type="datetime1">
              <a:rPr lang="en-US" smtClean="0"/>
              <a:t>12/11/15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charset="0"/>
              </a:defRPr>
            </a:lvl1pPr>
          </a:lstStyle>
          <a:p>
            <a:pPr>
              <a:defRPr/>
            </a:pPr>
            <a:fld id="{991FB837-9E69-D74D-92C8-EF7B7B3CE3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9" descr="ecs(cybsec)6 copy 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888" y="28763913"/>
            <a:ext cx="46021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cybseclogosmall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963" y="28803600"/>
            <a:ext cx="1009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electronics_computer_science_cmyk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88913"/>
            <a:ext cx="2359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81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500" b="1" dirty="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420888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Exploiting Buffer Overflow</a:t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>
                <a:latin typeface="+mj-lt"/>
                <a:cs typeface="Open Sans Semibold"/>
              </a:rPr>
              <a:t/>
            </a:r>
            <a:br>
              <a:rPr lang="en-GB" sz="4400" dirty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>Dr Federica </a:t>
            </a:r>
            <a:r>
              <a:rPr lang="en-GB" sz="4400" dirty="0" err="1" smtClean="0">
                <a:latin typeface="+mj-lt"/>
                <a:cs typeface="Open Sans Semibold"/>
              </a:rPr>
              <a:t>Paci</a:t>
            </a:r>
            <a:endParaRPr lang="en-US" sz="44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exploit </a:t>
            </a:r>
            <a:r>
              <a:rPr lang="en-US" dirty="0" err="1" smtClean="0">
                <a:latin typeface="Courier"/>
                <a:cs typeface="Courier"/>
              </a:rPr>
              <a:t>buf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Note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variable</a:t>
            </a:r>
            <a:r>
              <a:rPr lang="it-IT" dirty="0" smtClean="0"/>
              <a:t> </a:t>
            </a:r>
            <a:r>
              <a:rPr lang="it-IT" dirty="0" err="1">
                <a:latin typeface="Courier"/>
                <a:cs typeface="Courier"/>
              </a:rPr>
              <a:t>p</a:t>
            </a:r>
            <a:r>
              <a:rPr lang="it-IT" dirty="0"/>
              <a:t> </a:t>
            </a:r>
            <a:r>
              <a:rPr lang="it-IT" dirty="0" err="1"/>
              <a:t>holds</a:t>
            </a:r>
            <a:r>
              <a:rPr lang="it-IT" dirty="0"/>
              <a:t> the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address</a:t>
            </a:r>
            <a:r>
              <a:rPr lang="it-IT" dirty="0"/>
              <a:t> of the </a:t>
            </a:r>
            <a:r>
              <a:rPr lang="it-IT" dirty="0" err="1">
                <a:latin typeface="Courier"/>
                <a:cs typeface="Courier"/>
              </a:rPr>
              <a:t>pat_on_back</a:t>
            </a:r>
            <a:r>
              <a:rPr lang="it-IT" dirty="0"/>
              <a:t> </a:t>
            </a:r>
            <a:r>
              <a:rPr lang="it-IT" dirty="0" err="1" smtClean="0"/>
              <a:t>function</a:t>
            </a:r>
            <a:endParaRPr lang="it-IT" dirty="0" smtClean="0"/>
          </a:p>
          <a:p>
            <a:r>
              <a:rPr lang="it-IT" dirty="0" smtClean="0"/>
              <a:t>Note </a:t>
            </a:r>
            <a:r>
              <a:rPr lang="it-IT" dirty="0" err="1" smtClean="0"/>
              <a:t>that</a:t>
            </a:r>
            <a:r>
              <a:rPr lang="en-GB" dirty="0" smtClean="0"/>
              <a:t> </a:t>
            </a:r>
            <a:r>
              <a:rPr lang="en-GB" dirty="0" err="1">
                <a:latin typeface="Courier"/>
                <a:cs typeface="Courier"/>
              </a:rPr>
              <a:t>ptrs</a:t>
            </a:r>
            <a:r>
              <a:rPr lang="en-GB" dirty="0">
                <a:latin typeface="Courier"/>
                <a:cs typeface="Courier"/>
              </a:rPr>
              <a:t>[s]</a:t>
            </a:r>
            <a:r>
              <a:rPr lang="en-GB" dirty="0"/>
              <a:t> is the same as </a:t>
            </a:r>
            <a:r>
              <a:rPr lang="en-GB" dirty="0" err="1"/>
              <a:t>ptrs+s</a:t>
            </a:r>
            <a:r>
              <a:rPr lang="en-GB" dirty="0"/>
              <a:t> since the name of the array variable points to the starting memory address of the array. </a:t>
            </a:r>
            <a:endParaRPr lang="it-IT" dirty="0" smtClean="0"/>
          </a:p>
          <a:p>
            <a:r>
              <a:rPr lang="it-IT" dirty="0" smtClean="0"/>
              <a:t>Calcolate </a:t>
            </a:r>
            <a:r>
              <a:rPr lang="en-US" dirty="0" smtClean="0"/>
              <a:t> a value of </a:t>
            </a:r>
            <a:r>
              <a:rPr lang="en-US" dirty="0" smtClean="0">
                <a:latin typeface="Courier"/>
                <a:cs typeface="Courier"/>
              </a:rPr>
              <a:t>s such as </a:t>
            </a:r>
            <a:r>
              <a:rPr lang="en-GB" dirty="0" smtClean="0"/>
              <a:t>the </a:t>
            </a:r>
            <a:r>
              <a:rPr lang="en-GB" dirty="0"/>
              <a:t>expression ‘</a:t>
            </a:r>
            <a:r>
              <a:rPr lang="en-GB" dirty="0" err="1">
                <a:latin typeface="Courier"/>
                <a:cs typeface="Courier"/>
              </a:rPr>
              <a:t>ptrs+s</a:t>
            </a:r>
            <a:r>
              <a:rPr lang="en-GB" dirty="0"/>
              <a:t>’ equals the memory address of the </a:t>
            </a:r>
            <a:r>
              <a:rPr lang="en-GB" dirty="0" err="1"/>
              <a:t>pat_on_back</a:t>
            </a:r>
            <a:r>
              <a:rPr lang="en-GB" dirty="0"/>
              <a:t> function,</a:t>
            </a:r>
            <a:r>
              <a:rPr lang="en-GB" dirty="0"/>
              <a:t> 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18067-6ABF-A843-AD00-331E666D112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1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exploit </a:t>
            </a:r>
            <a:r>
              <a:rPr lang="en-US" dirty="0" err="1" smtClean="0">
                <a:latin typeface="Courier"/>
                <a:cs typeface="Courier"/>
              </a:rPr>
              <a:t>buf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 s as follows</a:t>
            </a:r>
            <a:endParaRPr lang="en-GB" dirty="0"/>
          </a:p>
          <a:p>
            <a:r>
              <a:rPr lang="en-GB" dirty="0"/>
              <a:t> '</a:t>
            </a:r>
            <a:r>
              <a:rPr lang="en-GB" dirty="0">
                <a:latin typeface="Courier"/>
                <a:cs typeface="Courier"/>
              </a:rPr>
              <a:t>s = p - </a:t>
            </a:r>
            <a:r>
              <a:rPr lang="en-GB" dirty="0" err="1">
                <a:latin typeface="Courier"/>
                <a:cs typeface="Courier"/>
              </a:rPr>
              <a:t>ptrs</a:t>
            </a:r>
            <a:r>
              <a:rPr lang="en-GB" dirty="0">
                <a:latin typeface="Courier"/>
                <a:cs typeface="Courier"/>
              </a:rPr>
              <a:t>' &lt;=&gt; 's = 0xbffff534 - 0x0804a0d4' &lt;=&gt; 's = 0xB7FB5460' &lt;=&gt; 's=3086701664'</a:t>
            </a:r>
          </a:p>
          <a:p>
            <a:r>
              <a:rPr lang="en-GB" dirty="0" smtClean="0"/>
              <a:t>Note that the </a:t>
            </a:r>
            <a:r>
              <a:rPr lang="en-GB" dirty="0"/>
              <a:t>elements of the </a:t>
            </a:r>
            <a:r>
              <a:rPr lang="en-GB" dirty="0" err="1">
                <a:latin typeface="Courier"/>
                <a:cs typeface="Courier"/>
              </a:rPr>
              <a:t>ptrs</a:t>
            </a:r>
            <a:r>
              <a:rPr lang="en-GB" dirty="0"/>
              <a:t> array are function pointers which are 4-byte values instead of single </a:t>
            </a:r>
            <a:r>
              <a:rPr lang="en-GB" dirty="0" smtClean="0"/>
              <a:t>bytes.</a:t>
            </a:r>
          </a:p>
          <a:p>
            <a:r>
              <a:rPr lang="en-GB" dirty="0" smtClean="0">
                <a:latin typeface="Courier"/>
                <a:cs typeface="Courier"/>
              </a:rPr>
              <a:t>s</a:t>
            </a:r>
            <a:r>
              <a:rPr lang="en-GB" dirty="0" smtClean="0"/>
              <a:t> </a:t>
            </a:r>
            <a:r>
              <a:rPr lang="en-GB" dirty="0"/>
              <a:t>index should be thought in terms of 4-byte steps (e.g. </a:t>
            </a:r>
            <a:r>
              <a:rPr lang="en-GB" dirty="0">
                <a:latin typeface="Courier"/>
                <a:cs typeface="Courier"/>
              </a:rPr>
              <a:t>&amp;</a:t>
            </a:r>
            <a:r>
              <a:rPr lang="en-GB" dirty="0" err="1">
                <a:latin typeface="Courier"/>
                <a:cs typeface="Courier"/>
              </a:rPr>
              <a:t>ptrs</a:t>
            </a:r>
            <a:r>
              <a:rPr lang="en-GB" dirty="0">
                <a:latin typeface="Courier"/>
                <a:cs typeface="Courier"/>
              </a:rPr>
              <a:t> = 0x0804a0d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4</a:t>
            </a:r>
            <a:r>
              <a:rPr lang="en-GB" dirty="0">
                <a:latin typeface="Courier"/>
                <a:cs typeface="Courier"/>
              </a:rPr>
              <a:t>, &amp;</a:t>
            </a:r>
            <a:r>
              <a:rPr lang="en-GB" dirty="0" err="1">
                <a:latin typeface="Courier"/>
                <a:cs typeface="Courier"/>
              </a:rPr>
              <a:t>ptrs</a:t>
            </a:r>
            <a:r>
              <a:rPr lang="en-GB" dirty="0">
                <a:latin typeface="Courier"/>
                <a:cs typeface="Courier"/>
              </a:rPr>
              <a:t>[1] = 0x0804a0d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8</a:t>
            </a:r>
            <a:r>
              <a:rPr lang="en-GB" dirty="0">
                <a:latin typeface="Courier"/>
                <a:cs typeface="Courier"/>
              </a:rPr>
              <a:t>, &amp;</a:t>
            </a:r>
            <a:r>
              <a:rPr lang="en-GB" dirty="0" err="1">
                <a:latin typeface="Courier"/>
                <a:cs typeface="Courier"/>
              </a:rPr>
              <a:t>ptrs</a:t>
            </a:r>
            <a:r>
              <a:rPr lang="en-GB" dirty="0">
                <a:latin typeface="Courier"/>
                <a:cs typeface="Courier"/>
              </a:rPr>
              <a:t>[2] = 0x0804a0d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GB" dirty="0">
                <a:latin typeface="Courier"/>
                <a:cs typeface="Courier"/>
              </a:rPr>
              <a:t> etc</a:t>
            </a:r>
            <a:r>
              <a:rPr lang="en-GB" dirty="0"/>
              <a:t>.</a:t>
            </a:r>
            <a:r>
              <a:rPr lang="en-GB" dirty="0" smtClean="0"/>
              <a:t>) </a:t>
            </a:r>
            <a:r>
              <a:rPr lang="en-GB" dirty="0" smtClean="0">
                <a:solidFill>
                  <a:srgbClr val="FF0000"/>
                </a:solidFill>
              </a:rPr>
              <a:t>c = 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18067-6ABF-A843-AD00-331E666D112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5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exploit </a:t>
            </a:r>
            <a:r>
              <a:rPr lang="en-US" dirty="0" err="1" smtClean="0"/>
              <a:t>buf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smtClean="0"/>
              <a:t>of </a:t>
            </a:r>
            <a:r>
              <a:rPr lang="it-IT" dirty="0" err="1" smtClean="0">
                <a:latin typeface="Courier"/>
                <a:cs typeface="Courier"/>
              </a:rPr>
              <a:t>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/>
              <a:t>the byte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earlier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by the </a:t>
            </a:r>
            <a:r>
              <a:rPr lang="it-IT" dirty="0" err="1"/>
              <a:t>array’s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4, </a:t>
            </a:r>
            <a:r>
              <a:rPr lang="it-IT" dirty="0" err="1"/>
              <a:t>giving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the </a:t>
            </a:r>
            <a:r>
              <a:rPr lang="it-IT" dirty="0" err="1"/>
              <a:t>decimal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3086701664 / 4 = 771675416. </a:t>
            </a:r>
            <a:endParaRPr lang="it-IT" dirty="0" smtClean="0"/>
          </a:p>
          <a:p>
            <a:r>
              <a:rPr lang="it-IT" dirty="0" smtClean="0"/>
              <a:t>Input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/>
              <a:t>value</a:t>
            </a:r>
            <a:r>
              <a:rPr lang="it-IT" dirty="0"/>
              <a:t> in the </a:t>
            </a:r>
            <a:r>
              <a:rPr lang="it-IT" dirty="0" err="1"/>
              <a:t>program’s</a:t>
            </a:r>
            <a:r>
              <a:rPr lang="it-IT" dirty="0"/>
              <a:t> menu </a:t>
            </a:r>
            <a:r>
              <a:rPr lang="it-IT" dirty="0" err="1" smtClean="0"/>
              <a:t>selection</a:t>
            </a:r>
            <a:endParaRPr lang="it-IT" dirty="0"/>
          </a:p>
          <a:p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/>
              <a:t> </a:t>
            </a:r>
            <a:r>
              <a:rPr lang="it-IT" dirty="0" smtClean="0"/>
              <a:t>are </a:t>
            </a:r>
            <a:r>
              <a:rPr lang="it-IT" dirty="0" err="1"/>
              <a:t>receiving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output the </a:t>
            </a:r>
            <a:r>
              <a:rPr lang="it-IT" dirty="0" err="1"/>
              <a:t>contents</a:t>
            </a:r>
            <a:r>
              <a:rPr lang="it-IT" dirty="0"/>
              <a:t> of the </a:t>
            </a:r>
            <a:r>
              <a:rPr lang="it-IT" dirty="0" err="1">
                <a:latin typeface="Courier"/>
                <a:cs typeface="Courier"/>
              </a:rPr>
              <a:t>pat</a:t>
            </a:r>
            <a:r>
              <a:rPr lang="it-IT" dirty="0">
                <a:latin typeface="Courier"/>
                <a:cs typeface="Courier"/>
              </a:rPr>
              <a:t> </a:t>
            </a:r>
            <a:r>
              <a:rPr lang="it-IT" dirty="0" err="1">
                <a:latin typeface="Courier"/>
                <a:cs typeface="Courier"/>
              </a:rPr>
              <a:t>char</a:t>
            </a:r>
            <a:r>
              <a:rPr lang="it-IT" dirty="0">
                <a:latin typeface="Courier"/>
                <a:cs typeface="Courier"/>
              </a:rPr>
              <a:t> </a:t>
            </a:r>
            <a:r>
              <a:rPr lang="it-IT" dirty="0"/>
              <a:t>array </a:t>
            </a:r>
            <a:endParaRPr lang="it-IT" dirty="0" smtClean="0"/>
          </a:p>
          <a:p>
            <a:pPr lvl="1"/>
            <a:r>
              <a:rPr lang="it-IT" dirty="0" err="1" smtClean="0"/>
              <a:t>Achievement</a:t>
            </a:r>
            <a:r>
              <a:rPr lang="it-IT" dirty="0" smtClean="0"/>
              <a:t> </a:t>
            </a:r>
            <a:r>
              <a:rPr lang="it-IT" dirty="0" err="1"/>
              <a:t>unlocked</a:t>
            </a:r>
            <a:r>
              <a:rPr lang="it-IT" dirty="0" smtClean="0"/>
              <a:t>!</a:t>
            </a:r>
            <a:r>
              <a:rPr lang="en-US" dirty="0"/>
              <a:t> </a:t>
            </a:r>
            <a:r>
              <a:rPr lang="en-US" dirty="0" smtClean="0"/>
              <a:t>You have successfully executed the </a:t>
            </a:r>
            <a:r>
              <a:rPr lang="it-IT" dirty="0" err="1">
                <a:latin typeface="Courier"/>
                <a:cs typeface="Courier"/>
              </a:rPr>
              <a:t>pat_on_back</a:t>
            </a:r>
            <a:r>
              <a:rPr lang="en-US" dirty="0" smtClean="0"/>
              <a:t> function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18067-6ABF-A843-AD00-331E666D112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8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buffer in the code to exploit </a:t>
            </a:r>
          </a:p>
          <a:p>
            <a:r>
              <a:rPr lang="en-US" dirty="0" smtClean="0"/>
              <a:t>Exploit the buffer to execute the function </a:t>
            </a:r>
            <a:r>
              <a:rPr lang="en-US" dirty="0" err="1" smtClean="0">
                <a:latin typeface="Courier"/>
                <a:cs typeface="Courier"/>
              </a:rPr>
              <a:t>pat_on_back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18067-6ABF-A843-AD00-331E666D112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08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program in ./</a:t>
            </a:r>
            <a:r>
              <a:rPr lang="en-US" dirty="0" err="1" smtClean="0"/>
              <a:t>runbin.sh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18067-6ABF-A843-AD00-331E666D112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GB" dirty="0" err="1">
                <a:latin typeface="Courier"/>
                <a:cs typeface="Courier"/>
              </a:rPr>
              <a:t>seed@seed-desktop</a:t>
            </a:r>
            <a:r>
              <a:rPr lang="en-GB" dirty="0">
                <a:latin typeface="Courier"/>
                <a:cs typeface="Courier"/>
              </a:rPr>
              <a:t>:~/projects/1$ ./</a:t>
            </a:r>
            <a:r>
              <a:rPr lang="en-GB" dirty="0" err="1">
                <a:latin typeface="Courier"/>
                <a:cs typeface="Courier"/>
              </a:rPr>
              <a:t>runbin.sh</a:t>
            </a:r>
            <a:r>
              <a:rPr lang="en-GB" dirty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>
                <a:latin typeface="Courier"/>
                <a:cs typeface="Courier"/>
              </a:rPr>
              <a:t>Hello there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>
                <a:latin typeface="Courier"/>
                <a:cs typeface="Courier"/>
              </a:rPr>
              <a:t>1. Receive wisdom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>
                <a:latin typeface="Courier"/>
                <a:cs typeface="Courier"/>
              </a:rPr>
              <a:t>2. Add wisdom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>
                <a:latin typeface="Courier"/>
                <a:cs typeface="Courier"/>
              </a:rPr>
              <a:t>Selection </a:t>
            </a:r>
            <a:r>
              <a:rPr lang="en-GB" dirty="0" smtClean="0">
                <a:latin typeface="Courier"/>
                <a:cs typeface="Courier"/>
              </a:rPr>
              <a:t>&gt;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5057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gdb</a:t>
            </a:r>
            <a:r>
              <a:rPr lang="en-US" dirty="0" smtClean="0"/>
              <a:t> to debug the program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GB" dirty="0" err="1" smtClean="0">
                <a:latin typeface="Courier"/>
                <a:cs typeface="Courier"/>
              </a:rPr>
              <a:t>seed</a:t>
            </a:r>
            <a:r>
              <a:rPr lang="en-GB" dirty="0" err="1">
                <a:latin typeface="Courier"/>
                <a:cs typeface="Courier"/>
              </a:rPr>
              <a:t>@seed-desktop</a:t>
            </a:r>
            <a:r>
              <a:rPr lang="en-GB" dirty="0">
                <a:latin typeface="Courier"/>
                <a:cs typeface="Courier"/>
              </a:rPr>
              <a:t>:~/projects/1$ </a:t>
            </a:r>
            <a:r>
              <a:rPr lang="en-GB" dirty="0" err="1">
                <a:latin typeface="Courier"/>
                <a:cs typeface="Courier"/>
              </a:rPr>
              <a:t>gdb</a:t>
            </a:r>
            <a:r>
              <a:rPr lang="en-GB" dirty="0">
                <a:latin typeface="Courier"/>
                <a:cs typeface="Courier"/>
              </a:rPr>
              <a:t> -p `</a:t>
            </a:r>
            <a:r>
              <a:rPr lang="en-GB" dirty="0" err="1">
                <a:latin typeface="Courier"/>
                <a:cs typeface="Courier"/>
              </a:rPr>
              <a:t>pgrep</a:t>
            </a:r>
            <a:r>
              <a:rPr lang="en-GB" dirty="0">
                <a:latin typeface="Courier"/>
                <a:cs typeface="Courier"/>
              </a:rPr>
              <a:t> wisdom-alt`  </a:t>
            </a:r>
          </a:p>
          <a:p>
            <a:pPr marL="0" indent="0" latinLnBrk="1">
              <a:buNone/>
            </a:pPr>
            <a:r>
              <a:rPr lang="en-GB" dirty="0" smtClean="0">
                <a:latin typeface="Courier"/>
                <a:cs typeface="Courier"/>
              </a:rPr>
              <a:t>(</a:t>
            </a:r>
            <a:r>
              <a:rPr lang="en-GB" dirty="0" err="1">
                <a:latin typeface="Courier"/>
                <a:cs typeface="Courier"/>
              </a:rPr>
              <a:t>gdb</a:t>
            </a:r>
            <a:r>
              <a:rPr lang="en-GB" dirty="0">
                <a:latin typeface="Courier"/>
                <a:cs typeface="Courier"/>
              </a:rPr>
              <a:t>) break wisdom-alt.c:100 </a:t>
            </a:r>
            <a:endParaRPr lang="en-GB" dirty="0" smtClean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>
                <a:latin typeface="Courier"/>
                <a:cs typeface="Courier"/>
              </a:rPr>
              <a:t>Breakpoint 1, main () at wisdom-alt.c:100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>
                <a:latin typeface="Courier"/>
                <a:cs typeface="Courier"/>
              </a:rPr>
              <a:t>100 </a:t>
            </a:r>
            <a:r>
              <a:rPr lang="en-GB" dirty="0" err="1">
                <a:latin typeface="Courier"/>
                <a:cs typeface="Courier"/>
              </a:rPr>
              <a:t>int</a:t>
            </a:r>
            <a:r>
              <a:rPr lang="en-GB" dirty="0">
                <a:latin typeface="Courier"/>
                <a:cs typeface="Courier"/>
              </a:rPr>
              <a:t> s = </a:t>
            </a:r>
            <a:r>
              <a:rPr lang="en-GB" dirty="0" err="1">
                <a:latin typeface="Courier"/>
                <a:cs typeface="Courier"/>
              </a:rPr>
              <a:t>atoi</a:t>
            </a:r>
            <a:r>
              <a:rPr lang="en-GB" dirty="0">
                <a:latin typeface="Courier"/>
                <a:cs typeface="Courier"/>
              </a:rPr>
              <a:t>(</a:t>
            </a:r>
            <a:r>
              <a:rPr lang="en-GB" dirty="0" err="1">
                <a:latin typeface="Courier"/>
                <a:cs typeface="Courier"/>
              </a:rPr>
              <a:t>buf</a:t>
            </a:r>
            <a:r>
              <a:rPr lang="en-GB" dirty="0">
                <a:latin typeface="Courier"/>
                <a:cs typeface="Courier"/>
              </a:rPr>
              <a:t>);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>
                <a:latin typeface="Courier"/>
                <a:cs typeface="Courier"/>
              </a:rPr>
              <a:t>(</a:t>
            </a:r>
            <a:r>
              <a:rPr lang="en-GB" dirty="0" err="1">
                <a:latin typeface="Courier"/>
                <a:cs typeface="Courier"/>
              </a:rPr>
              <a:t>gdb</a:t>
            </a:r>
            <a:r>
              <a:rPr lang="en-GB" dirty="0">
                <a:latin typeface="Courier"/>
                <a:cs typeface="Courier"/>
              </a:rPr>
              <a:t>) next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 smtClean="0">
                <a:latin typeface="Courier"/>
                <a:cs typeface="Courier"/>
              </a:rPr>
              <a:t>01  </a:t>
            </a:r>
            <a:r>
              <a:rPr lang="en-GB" dirty="0" err="1">
                <a:latin typeface="Courier"/>
                <a:cs typeface="Courier"/>
              </a:rPr>
              <a:t>fptr</a:t>
            </a:r>
            <a:r>
              <a:rPr lang="en-GB" dirty="0">
                <a:latin typeface="Courier"/>
                <a:cs typeface="Courier"/>
              </a:rPr>
              <a:t> </a:t>
            </a:r>
            <a:r>
              <a:rPr lang="en-GB" dirty="0" err="1">
                <a:latin typeface="Courier"/>
                <a:cs typeface="Courier"/>
              </a:rPr>
              <a:t>tmp</a:t>
            </a:r>
            <a:r>
              <a:rPr lang="en-GB" dirty="0">
                <a:latin typeface="Courier"/>
                <a:cs typeface="Courier"/>
              </a:rPr>
              <a:t> = </a:t>
            </a:r>
            <a:r>
              <a:rPr lang="en-GB" dirty="0" err="1">
                <a:latin typeface="Courier"/>
                <a:cs typeface="Courier"/>
              </a:rPr>
              <a:t>ptrs</a:t>
            </a:r>
            <a:r>
              <a:rPr lang="en-GB" dirty="0">
                <a:latin typeface="Courier"/>
                <a:cs typeface="Courier"/>
              </a:rPr>
              <a:t>[s];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endParaRPr lang="en-GB" dirty="0" smtClean="0">
              <a:latin typeface="Courier"/>
              <a:cs typeface="Courier"/>
            </a:endParaRPr>
          </a:p>
          <a:p>
            <a:pPr marL="0" indent="0" latinLnBrk="1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endParaRPr lang="en-GB" dirty="0" smtClean="0">
              <a:latin typeface="Courier"/>
              <a:cs typeface="Courier"/>
            </a:endParaRPr>
          </a:p>
          <a:p>
            <a:pPr marL="0" indent="0" latinLnBrk="1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18067-6ABF-A843-AD00-331E666D112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the value of variable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GB" dirty="0">
                <a:latin typeface="Courier"/>
                <a:cs typeface="Courier"/>
              </a:rPr>
              <a:t>(</a:t>
            </a:r>
            <a:r>
              <a:rPr lang="en-GB" dirty="0" err="1">
                <a:latin typeface="Courier"/>
                <a:cs typeface="Courier"/>
              </a:rPr>
              <a:t>gdb</a:t>
            </a:r>
            <a:r>
              <a:rPr lang="en-GB" dirty="0">
                <a:latin typeface="Courier"/>
                <a:cs typeface="Courier"/>
              </a:rPr>
              <a:t>) print s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>
                <a:latin typeface="Courier"/>
                <a:cs typeface="Courier"/>
              </a:rPr>
              <a:t>$1 = 2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>
                <a:latin typeface="Courier"/>
                <a:cs typeface="Courier"/>
              </a:rPr>
              <a:t>(</a:t>
            </a:r>
            <a:r>
              <a:rPr lang="en-GB" dirty="0" err="1">
                <a:latin typeface="Courier"/>
                <a:cs typeface="Courier"/>
              </a:rPr>
              <a:t>gdb</a:t>
            </a:r>
            <a:r>
              <a:rPr lang="en-GB" dirty="0">
                <a:latin typeface="Courier"/>
                <a:cs typeface="Courier"/>
              </a:rPr>
              <a:t>) print &amp;r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>
                <a:latin typeface="Courier"/>
                <a:cs typeface="Courier"/>
              </a:rPr>
              <a:t>$2 = (</a:t>
            </a:r>
            <a:r>
              <a:rPr lang="en-GB" dirty="0" err="1">
                <a:latin typeface="Courier"/>
                <a:cs typeface="Courier"/>
              </a:rPr>
              <a:t>int</a:t>
            </a:r>
            <a:r>
              <a:rPr lang="en-GB" dirty="0">
                <a:latin typeface="Courier"/>
                <a:cs typeface="Courier"/>
              </a:rPr>
              <a:t> *) 0xbffff530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>
                <a:latin typeface="Courier"/>
                <a:cs typeface="Courier"/>
              </a:rPr>
              <a:t>(</a:t>
            </a:r>
            <a:r>
              <a:rPr lang="en-GB" dirty="0" err="1">
                <a:latin typeface="Courier"/>
                <a:cs typeface="Courier"/>
              </a:rPr>
              <a:t>gdb</a:t>
            </a:r>
            <a:r>
              <a:rPr lang="en-GB" dirty="0">
                <a:latin typeface="Courier"/>
                <a:cs typeface="Courier"/>
              </a:rPr>
              <a:t>) </a:t>
            </a:r>
            <a:r>
              <a:rPr lang="en-GB" dirty="0" err="1">
                <a:latin typeface="Courier"/>
                <a:cs typeface="Courier"/>
              </a:rPr>
              <a:t>cont</a:t>
            </a:r>
            <a:r>
              <a:rPr lang="en-GB" dirty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marL="0" indent="0" latinLnBrk="1">
              <a:buNone/>
            </a:pPr>
            <a:r>
              <a:rPr lang="en-GB" dirty="0" smtClean="0">
                <a:latin typeface="Courier"/>
                <a:cs typeface="Courier"/>
              </a:rPr>
              <a:t>Continuing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18067-6ABF-A843-AD00-331E666D112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8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the address of…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772816"/>
            <a:ext cx="4176464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gdb</a:t>
            </a:r>
            <a:r>
              <a:rPr lang="en-US" sz="2000" dirty="0" smtClean="0">
                <a:latin typeface="Courier"/>
                <a:cs typeface="Courier"/>
              </a:rPr>
              <a:t>) </a:t>
            </a:r>
            <a:r>
              <a:rPr lang="en-US" sz="2000" dirty="0" err="1" smtClean="0">
                <a:latin typeface="Courier"/>
                <a:cs typeface="Courier"/>
              </a:rPr>
              <a:t>printf</a:t>
            </a:r>
            <a:r>
              <a:rPr lang="en-US" sz="2000" dirty="0" smtClean="0">
                <a:latin typeface="Courier"/>
                <a:cs typeface="Courier"/>
              </a:rPr>
              <a:t> &amp;</a:t>
            </a:r>
            <a:r>
              <a:rPr lang="en-US" sz="2000" dirty="0" err="1" smtClean="0">
                <a:latin typeface="Courier"/>
                <a:cs typeface="Courier"/>
              </a:rPr>
              <a:t>buf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0xbffff130</a:t>
            </a:r>
            <a:r>
              <a:rPr lang="en-GB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gdb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err="1">
                <a:latin typeface="Courier"/>
                <a:cs typeface="Courier"/>
              </a:rPr>
              <a:t>printf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&amp;</a:t>
            </a:r>
            <a:r>
              <a:rPr lang="en-US" sz="2000" dirty="0" err="1" smtClean="0">
                <a:latin typeface="Courier"/>
                <a:cs typeface="Courier"/>
              </a:rPr>
              <a:t>ptrs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0x0804a0d4</a:t>
            </a:r>
            <a:r>
              <a:rPr lang="en-GB" sz="2000" dirty="0">
                <a:latin typeface="Courier"/>
                <a:cs typeface="Courier"/>
              </a:rPr>
              <a:t> </a:t>
            </a:r>
            <a:endParaRPr lang="en-GB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gdb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err="1">
                <a:latin typeface="Courier"/>
                <a:cs typeface="Courier"/>
              </a:rPr>
              <a:t>printf</a:t>
            </a:r>
            <a:r>
              <a:rPr lang="en-US" sz="2000" dirty="0">
                <a:latin typeface="Courier"/>
                <a:cs typeface="Courier"/>
              </a:rPr>
              <a:t> &amp;</a:t>
            </a:r>
            <a:r>
              <a:rPr lang="en-US" sz="2000" dirty="0" smtClean="0">
                <a:latin typeface="Courier"/>
                <a:cs typeface="Courier"/>
              </a:rPr>
              <a:t>p</a:t>
            </a:r>
            <a:endParaRPr lang="en-GB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0xbffff534 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gdb</a:t>
            </a:r>
            <a:r>
              <a:rPr lang="en-US" sz="2000" dirty="0" smtClean="0">
                <a:latin typeface="Courier"/>
                <a:cs typeface="Courier"/>
              </a:rPr>
              <a:t>) </a:t>
            </a:r>
            <a:r>
              <a:rPr lang="en-US" sz="2000" dirty="0" err="1" smtClean="0">
                <a:latin typeface="Courier"/>
                <a:cs typeface="Courier"/>
              </a:rPr>
              <a:t>printf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&amp;</a:t>
            </a:r>
            <a:r>
              <a:rPr lang="en-US" sz="2000" dirty="0" err="1" smtClean="0">
                <a:latin typeface="Courier"/>
                <a:cs typeface="Courier"/>
              </a:rPr>
              <a:t>get_wisdom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0x0804857e</a:t>
            </a:r>
            <a:r>
              <a:rPr lang="en-GB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18067-6ABF-A843-AD00-331E666D1129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932040" y="1916832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gdb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err="1">
                <a:latin typeface="Courier"/>
                <a:cs typeface="Courier"/>
              </a:rPr>
              <a:t>printf</a:t>
            </a:r>
            <a:r>
              <a:rPr lang="en-US" sz="2000" dirty="0">
                <a:latin typeface="Courier"/>
                <a:cs typeface="Courier"/>
              </a:rPr>
              <a:t> &amp;</a:t>
            </a:r>
            <a:r>
              <a:rPr lang="en-US" sz="2000" dirty="0" err="1" smtClean="0">
                <a:latin typeface="Courier"/>
                <a:cs typeface="Courier"/>
              </a:rPr>
              <a:t>put_wisdom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dirty="0">
                <a:latin typeface="Courier"/>
                <a:cs typeface="Courier"/>
              </a:rPr>
              <a:t>0x08048627 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gdb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err="1">
                <a:latin typeface="Courier"/>
                <a:cs typeface="Courier"/>
              </a:rPr>
              <a:t>printf</a:t>
            </a:r>
            <a:r>
              <a:rPr lang="en-US" sz="2000" dirty="0">
                <a:latin typeface="Courier"/>
                <a:cs typeface="Courier"/>
              </a:rPr>
              <a:t> &amp;</a:t>
            </a:r>
            <a:r>
              <a:rPr lang="en-US" sz="2000" dirty="0" err="1" smtClean="0">
                <a:latin typeface="Courier"/>
                <a:cs typeface="Courier"/>
              </a:rPr>
              <a:t>pat_on_back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r>
              <a:rPr lang="en-GB" sz="2000" dirty="0">
                <a:latin typeface="Courier"/>
                <a:cs typeface="Courier"/>
              </a:rPr>
              <a:t>0x08048559 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905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the memory values of </a:t>
            </a:r>
            <a:r>
              <a:rPr lang="en-US" dirty="0" err="1" smtClean="0">
                <a:latin typeface="Courier"/>
                <a:cs typeface="Courier"/>
              </a:rPr>
              <a:t>ptrs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gdb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smtClean="0">
                <a:latin typeface="Courier"/>
                <a:cs typeface="Courier"/>
              </a:rPr>
              <a:t>x/3xw &amp;</a:t>
            </a:r>
            <a:r>
              <a:rPr lang="en-US" dirty="0" err="1" smtClean="0">
                <a:latin typeface="Courier"/>
                <a:cs typeface="Courier"/>
              </a:rPr>
              <a:t>ptrs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latin typeface="Courier"/>
                <a:cs typeface="Courier"/>
              </a:rPr>
              <a:t>0x804a0d4 &lt;</a:t>
            </a:r>
            <a:r>
              <a:rPr lang="en-GB" dirty="0" err="1">
                <a:latin typeface="Courier"/>
                <a:cs typeface="Courier"/>
              </a:rPr>
              <a:t>ptrs</a:t>
            </a:r>
            <a:r>
              <a:rPr lang="en-GB" dirty="0">
                <a:latin typeface="Courier"/>
                <a:cs typeface="Courier"/>
              </a:rPr>
              <a:t>&gt;: 0x00000000 0x0804857e 0x08048627</a:t>
            </a:r>
            <a:r>
              <a:rPr lang="en-GB" dirty="0">
                <a:latin typeface="Courier"/>
                <a:cs typeface="Courier"/>
              </a:rPr>
              <a:t> </a:t>
            </a:r>
            <a:endParaRPr lang="en-GB" dirty="0" smtClean="0">
              <a:latin typeface="Courier"/>
              <a:cs typeface="Courier"/>
            </a:endParaRPr>
          </a:p>
          <a:p>
            <a:r>
              <a:rPr lang="en-GB" dirty="0" err="1">
                <a:latin typeface="Courier"/>
                <a:cs typeface="Courier"/>
              </a:rPr>
              <a:t>ptrs</a:t>
            </a:r>
            <a:r>
              <a:rPr lang="en-GB" dirty="0"/>
              <a:t> elements contain the memory addresses of the respective </a:t>
            </a:r>
            <a:r>
              <a:rPr lang="en-GB" dirty="0" smtClean="0"/>
              <a:t>functions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get_wisdom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put_wisdom</a:t>
            </a:r>
            <a:endParaRPr lang="en-US" dirty="0">
              <a:latin typeface="Courier"/>
              <a:cs typeface="Courier"/>
            </a:endParaRPr>
          </a:p>
          <a:p>
            <a:pPr lvl="1"/>
            <a:endParaRPr lang="en-US" dirty="0">
              <a:latin typeface="Courier"/>
              <a:cs typeface="Courier"/>
            </a:endParaRPr>
          </a:p>
          <a:p>
            <a:endParaRPr lang="en-GB" dirty="0" smtClean="0"/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18067-6ABF-A843-AD00-331E666D112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00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to exploit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>
                <a:latin typeface="Courier"/>
                <a:cs typeface="Courier"/>
              </a:rPr>
              <a:t>c</a:t>
            </a:r>
            <a:r>
              <a:rPr lang="it-IT" dirty="0" err="1" smtClean="0">
                <a:latin typeface="Courier"/>
                <a:cs typeface="Courier"/>
              </a:rPr>
              <a:t>har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 err="1" smtClean="0">
                <a:latin typeface="Courier"/>
                <a:cs typeface="Courier"/>
              </a:rPr>
              <a:t>buf</a:t>
            </a:r>
            <a:r>
              <a:rPr lang="it-IT" dirty="0" smtClean="0">
                <a:latin typeface="Courier"/>
                <a:cs typeface="Courier"/>
              </a:rPr>
              <a:t>[1024] ={0}</a:t>
            </a:r>
          </a:p>
          <a:p>
            <a:pPr algn="just"/>
            <a:r>
              <a:rPr lang="it-IT" dirty="0" smtClean="0"/>
              <a:t>the </a:t>
            </a:r>
            <a:r>
              <a:rPr lang="it-IT" dirty="0" err="1">
                <a:latin typeface="Courier"/>
                <a:cs typeface="Courier"/>
              </a:rPr>
              <a:t>buf</a:t>
            </a:r>
            <a:r>
              <a:rPr lang="it-IT" dirty="0">
                <a:latin typeface="Courier"/>
                <a:cs typeface="Courier"/>
              </a:rPr>
              <a:t> </a:t>
            </a:r>
            <a:r>
              <a:rPr lang="it-IT" dirty="0" err="1" smtClean="0"/>
              <a:t>variable</a:t>
            </a:r>
            <a:r>
              <a:rPr lang="it-IT" dirty="0" smtClean="0"/>
              <a:t> </a:t>
            </a:r>
            <a:r>
              <a:rPr lang="it-IT" dirty="0" err="1" smtClean="0"/>
              <a:t>gets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algn="just"/>
            <a:r>
              <a:rPr lang="it-IT" dirty="0" err="1">
                <a:latin typeface="Courier"/>
                <a:cs typeface="Courier"/>
              </a:rPr>
              <a:t>b</a:t>
            </a:r>
            <a:r>
              <a:rPr lang="it-IT" dirty="0" err="1" smtClean="0">
                <a:latin typeface="Courier"/>
                <a:cs typeface="Courier"/>
              </a:rPr>
              <a:t>uf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converted</a:t>
            </a:r>
            <a:r>
              <a:rPr lang="it-IT" dirty="0" smtClean="0"/>
              <a:t> to </a:t>
            </a:r>
            <a:r>
              <a:rPr lang="it-IT" dirty="0" err="1" smtClean="0"/>
              <a:t>integer</a:t>
            </a:r>
            <a:r>
              <a:rPr lang="it-IT" dirty="0" smtClean="0"/>
              <a:t> </a:t>
            </a:r>
            <a:r>
              <a:rPr lang="it-IT" dirty="0" err="1" smtClean="0">
                <a:latin typeface="Courier"/>
                <a:cs typeface="Courier"/>
              </a:rPr>
              <a:t>s</a:t>
            </a:r>
            <a:endParaRPr lang="it-IT" dirty="0" smtClean="0">
              <a:latin typeface="Courier"/>
              <a:cs typeface="Courier"/>
            </a:endParaRPr>
          </a:p>
          <a:p>
            <a:pPr algn="just"/>
            <a:r>
              <a:rPr lang="it-IT" dirty="0" err="1" smtClean="0">
                <a:latin typeface="Courier"/>
                <a:cs typeface="Courier"/>
              </a:rPr>
              <a:t>s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determines</a:t>
            </a:r>
            <a:r>
              <a:rPr lang="it-IT" dirty="0" smtClean="0">
                <a:cs typeface="Courier"/>
              </a:rPr>
              <a:t> the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 err="1" smtClean="0">
                <a:latin typeface="Courier"/>
                <a:cs typeface="Courier"/>
              </a:rPr>
              <a:t>ptrs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 err="1">
                <a:cs typeface="Courier"/>
              </a:rPr>
              <a:t>element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/>
              <a:t>(the </a:t>
            </a:r>
            <a:r>
              <a:rPr lang="it-IT" dirty="0" err="1">
                <a:latin typeface="Courier"/>
                <a:cs typeface="Courier"/>
              </a:rPr>
              <a:t>ptrs</a:t>
            </a:r>
            <a:r>
              <a:rPr lang="it-IT" dirty="0">
                <a:latin typeface="Courier"/>
                <a:cs typeface="Courier"/>
              </a:rPr>
              <a:t>[</a:t>
            </a:r>
            <a:r>
              <a:rPr lang="it-IT" dirty="0" err="1">
                <a:latin typeface="Courier"/>
                <a:cs typeface="Courier"/>
              </a:rPr>
              <a:t>s</a:t>
            </a:r>
            <a:r>
              <a:rPr lang="it-IT" dirty="0">
                <a:latin typeface="Courier"/>
                <a:cs typeface="Courier"/>
              </a:rPr>
              <a:t>]</a:t>
            </a:r>
            <a:r>
              <a:rPr lang="it-IT" dirty="0" smtClean="0"/>
              <a:t>)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that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is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going</a:t>
            </a:r>
            <a:r>
              <a:rPr lang="it-IT" dirty="0" smtClean="0">
                <a:cs typeface="Courier"/>
              </a:rPr>
              <a:t> to be </a:t>
            </a:r>
            <a:r>
              <a:rPr lang="it-IT" dirty="0" err="1" smtClean="0">
                <a:cs typeface="Courier"/>
              </a:rPr>
              <a:t>execute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/>
              <a:t>(</a:t>
            </a:r>
            <a:r>
              <a:rPr lang="it-IT" dirty="0" err="1">
                <a:latin typeface="Courier"/>
                <a:cs typeface="Courier"/>
              </a:rPr>
              <a:t>tmp</a:t>
            </a:r>
            <a:r>
              <a:rPr lang="it-IT" dirty="0">
                <a:latin typeface="Courier"/>
                <a:cs typeface="Courier"/>
              </a:rPr>
              <a:t>())</a:t>
            </a:r>
            <a:r>
              <a:rPr lang="it-IT" dirty="0"/>
              <a:t> </a:t>
            </a:r>
            <a:endParaRPr lang="it-IT" dirty="0">
              <a:latin typeface="Courier"/>
              <a:cs typeface="Courier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18067-6ABF-A843-AD00-331E666D112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6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exploit </a:t>
            </a:r>
            <a:r>
              <a:rPr lang="en-US" dirty="0" err="1" smtClean="0">
                <a:latin typeface="Courier"/>
                <a:cs typeface="Courier"/>
              </a:rPr>
              <a:t>buf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latin typeface="Courier"/>
                <a:cs typeface="Courier"/>
              </a:rPr>
              <a:t>ptrs</a:t>
            </a:r>
            <a:r>
              <a:rPr lang="it-IT" dirty="0">
                <a:latin typeface="Courier"/>
                <a:cs typeface="Courier"/>
              </a:rPr>
              <a:t>[</a:t>
            </a:r>
            <a:r>
              <a:rPr lang="it-IT" dirty="0" err="1">
                <a:latin typeface="Courier"/>
                <a:cs typeface="Courier"/>
              </a:rPr>
              <a:t>s</a:t>
            </a:r>
            <a:r>
              <a:rPr lang="it-IT" dirty="0" smtClean="0">
                <a:latin typeface="Courier"/>
                <a:cs typeface="Courier"/>
              </a:rPr>
              <a:t>]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/>
              <a:t>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>
                <a:latin typeface="Courier"/>
                <a:cs typeface="Courier"/>
              </a:rPr>
              <a:t>ptrs+s</a:t>
            </a:r>
            <a:r>
              <a:rPr lang="it-IT" dirty="0">
                <a:latin typeface="Courier"/>
                <a:cs typeface="Courier"/>
              </a:rPr>
              <a:t> </a:t>
            </a:r>
            <a:r>
              <a:rPr lang="it-IT" dirty="0" err="1"/>
              <a:t>since</a:t>
            </a:r>
            <a:r>
              <a:rPr lang="it-IT" dirty="0"/>
              <a:t> the </a:t>
            </a:r>
            <a:r>
              <a:rPr lang="it-IT" dirty="0" err="1"/>
              <a:t>name</a:t>
            </a:r>
            <a:r>
              <a:rPr lang="it-IT" dirty="0"/>
              <a:t> of the array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to the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address</a:t>
            </a:r>
            <a:r>
              <a:rPr lang="it-IT" dirty="0"/>
              <a:t> of the array. </a:t>
            </a:r>
            <a:endParaRPr lang="it-IT" dirty="0" smtClean="0"/>
          </a:p>
          <a:p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/>
              <a:t>we</a:t>
            </a:r>
            <a:r>
              <a:rPr lang="it-IT" dirty="0"/>
              <a:t> can input </a:t>
            </a:r>
            <a:r>
              <a:rPr lang="it-IT" dirty="0" err="1"/>
              <a:t>such</a:t>
            </a:r>
            <a:r>
              <a:rPr lang="it-IT" dirty="0"/>
              <a:t> an ‘</a:t>
            </a:r>
            <a:r>
              <a:rPr lang="it-IT" dirty="0" err="1">
                <a:latin typeface="Courier"/>
                <a:cs typeface="Courier"/>
              </a:rPr>
              <a:t>s</a:t>
            </a:r>
            <a:r>
              <a:rPr lang="it-IT" dirty="0"/>
              <a:t>’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expression</a:t>
            </a:r>
            <a:r>
              <a:rPr lang="it-IT" dirty="0"/>
              <a:t> ‘</a:t>
            </a:r>
            <a:r>
              <a:rPr lang="it-IT" dirty="0" err="1">
                <a:latin typeface="Courier"/>
                <a:cs typeface="Courier"/>
              </a:rPr>
              <a:t>ptrs+s</a:t>
            </a:r>
            <a:r>
              <a:rPr lang="it-IT" dirty="0"/>
              <a:t>’ </a:t>
            </a:r>
            <a:r>
              <a:rPr lang="it-IT" dirty="0" err="1"/>
              <a:t>equals</a:t>
            </a:r>
            <a:r>
              <a:rPr lang="it-IT" dirty="0"/>
              <a:t> the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address</a:t>
            </a:r>
            <a:r>
              <a:rPr lang="it-IT" dirty="0"/>
              <a:t> of the </a:t>
            </a:r>
            <a:r>
              <a:rPr lang="it-IT" dirty="0" err="1">
                <a:latin typeface="Courier"/>
                <a:cs typeface="Courier"/>
              </a:rPr>
              <a:t>pat_on_back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execute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endParaRPr lang="it-IT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18067-6ABF-A843-AD00-331E666D112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0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5.4.0.7"/>
  <p:tag name="PPTVERSION" val="14"/>
  <p:tag name="TPOS" val="6"/>
</p:tagLst>
</file>

<file path=ppt/theme/theme1.xml><?xml version="1.0" encoding="utf-8"?>
<a:theme xmlns:a="http://schemas.openxmlformats.org/drawingml/2006/main" name="UOS divider slide design">
  <a:themeElements>
    <a:clrScheme name="Custom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56157</TotalTime>
  <Words>623</Words>
  <Application>Microsoft Macintosh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UOS divider slide design</vt:lpstr>
      <vt:lpstr>Exploiting Buffer Overflow  Dr Federica Paci</vt:lpstr>
      <vt:lpstr>Objective</vt:lpstr>
      <vt:lpstr>Run the program in ./runbin.sh</vt:lpstr>
      <vt:lpstr>Run gdb to debug the program</vt:lpstr>
      <vt:lpstr>Print the value of variable</vt:lpstr>
      <vt:lpstr>Determine the address of… </vt:lpstr>
      <vt:lpstr>Print the memory values of ptrs</vt:lpstr>
      <vt:lpstr>Buffer to exploit</vt:lpstr>
      <vt:lpstr>How to exploit buf</vt:lpstr>
      <vt:lpstr>How to exploit buf</vt:lpstr>
      <vt:lpstr>How to exploit buf</vt:lpstr>
      <vt:lpstr>How to exploit buf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sep</dc:creator>
  <cp:lastModifiedBy>User</cp:lastModifiedBy>
  <cp:revision>1761</cp:revision>
  <dcterms:created xsi:type="dcterms:W3CDTF">2008-01-25T10:32:18Z</dcterms:created>
  <dcterms:modified xsi:type="dcterms:W3CDTF">2015-11-12T09:39:40Z</dcterms:modified>
</cp:coreProperties>
</file>