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555" r:id="rId2"/>
    <p:sldId id="815" r:id="rId3"/>
    <p:sldId id="910" r:id="rId4"/>
    <p:sldId id="705" r:id="rId5"/>
    <p:sldId id="920" r:id="rId6"/>
    <p:sldId id="924" r:id="rId7"/>
    <p:sldId id="934" r:id="rId8"/>
    <p:sldId id="933" r:id="rId9"/>
    <p:sldId id="935" r:id="rId10"/>
    <p:sldId id="941" r:id="rId11"/>
    <p:sldId id="925" r:id="rId12"/>
    <p:sldId id="927" r:id="rId13"/>
    <p:sldId id="926" r:id="rId14"/>
    <p:sldId id="923" r:id="rId15"/>
    <p:sldId id="947" r:id="rId16"/>
    <p:sldId id="948" r:id="rId17"/>
    <p:sldId id="944" r:id="rId18"/>
    <p:sldId id="945" r:id="rId19"/>
    <p:sldId id="949" r:id="rId20"/>
    <p:sldId id="922" r:id="rId21"/>
    <p:sldId id="946" r:id="rId22"/>
    <p:sldId id="931" r:id="rId23"/>
    <p:sldId id="902" r:id="rId24"/>
    <p:sldId id="929" r:id="rId25"/>
    <p:sldId id="845" r:id="rId26"/>
    <p:sldId id="942" r:id="rId27"/>
    <p:sldId id="938" r:id="rId28"/>
    <p:sldId id="939" r:id="rId29"/>
  </p:sldIdLst>
  <p:sldSz cx="9144000" cy="6858000" type="screen4x3"/>
  <p:notesSz cx="6858000" cy="9144000"/>
  <p:custDataLst>
    <p:tags r:id="rId33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3E14"/>
    <a:srgbClr val="A6D85F"/>
    <a:srgbClr val="615A20"/>
    <a:srgbClr val="FFB300"/>
    <a:srgbClr val="F00F2C"/>
    <a:srgbClr val="8A412B"/>
    <a:srgbClr val="CCDA86"/>
    <a:srgbClr val="531F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Stile chiaro 2 - Color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41" autoAdjust="0"/>
  </p:normalViewPr>
  <p:slideViewPr>
    <p:cSldViewPr>
      <p:cViewPr varScale="1">
        <p:scale>
          <a:sx n="70" d="100"/>
          <a:sy n="70" d="100"/>
        </p:scale>
        <p:origin x="-36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gs" Target="tags/tag1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1B4BE90-A6E8-594E-BB57-51E68382E46E}" type="slidenum">
              <a:rPr lang="en-GB"/>
              <a:pPr>
                <a:defRPr/>
              </a:pPr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113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pPr>
              <a:defRPr/>
            </a:pPr>
            <a:fld id="{00FD3F8E-A2F6-F44B-941F-583D629F076D}" type="slidenum">
              <a:rPr lang="en-GB"/>
              <a:pPr>
                <a:defRPr/>
              </a:pPr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3380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61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Scrivere</a:t>
            </a:r>
            <a:r>
              <a:rPr lang="en-US" dirty="0" smtClean="0"/>
              <a:t> </a:t>
            </a:r>
            <a:r>
              <a:rPr lang="en-US" dirty="0" err="1" smtClean="0"/>
              <a:t>cosa</a:t>
            </a:r>
            <a:r>
              <a:rPr lang="en-US" dirty="0" smtClean="0"/>
              <a:t> </a:t>
            </a:r>
            <a:r>
              <a:rPr lang="en-US" dirty="0" err="1" smtClean="0"/>
              <a:t>devono</a:t>
            </a:r>
            <a:r>
              <a:rPr lang="en-US" dirty="0" smtClean="0"/>
              <a:t> fare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FD3F8E-A2F6-F44B-941F-583D629F076D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676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electronics_computer_science_whit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33375"/>
            <a:ext cx="272097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3850" y="1700213"/>
            <a:ext cx="8496300" cy="4105275"/>
          </a:xfrm>
        </p:spPr>
        <p:txBody>
          <a:bodyPr lIns="91440"/>
          <a:lstStyle>
            <a:lvl1pPr algn="r">
              <a:defRPr sz="75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291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-69850" y="7461250"/>
            <a:ext cx="69850" cy="69850"/>
          </a:xfrm>
        </p:spPr>
        <p:txBody>
          <a:bodyPr lIns="91440"/>
          <a:lstStyle>
            <a:lvl1pPr marL="0" indent="0" algn="ctr">
              <a:buFontTx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5579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ECAFE-B10D-6043-988A-8D98BBCFB2CA}" type="datetime1">
              <a:rPr lang="en-US" smtClean="0"/>
              <a:t>18/11/15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EA1CE-09B3-9948-A942-CC28D5A5F823}" type="slidenum">
              <a:rPr lang="en-GB"/>
              <a:pPr>
                <a:defRPr/>
              </a:pPr>
              <a:t>‹n.›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84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B925C7-C837-D143-BBE2-8A2E2F239214}" type="datetime1">
              <a:rPr lang="en-US" smtClean="0"/>
              <a:t>18/11/15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5EA00-024C-4507-B47F-C81905FE6EF6}" type="slidenum">
              <a:rPr lang="en-US" smtClean="0"/>
              <a:pPr>
                <a:defRPr/>
              </a:pPr>
              <a:t>‹n.›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184C983-2B63-D54C-9EDA-27FA38D3EEC4}" type="datetime1">
              <a:rPr lang="en-US" smtClean="0"/>
              <a:t>18/11/15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4632D4-F9ED-5E4D-AC48-DD42656CCBF1}" type="slidenum">
              <a:rPr lang="en-US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2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90805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700213"/>
            <a:ext cx="84963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fld id="{55E67155-4071-5C44-9DAE-D7E382A3472F}" type="datetime1">
              <a:rPr lang="en-US" smtClean="0"/>
              <a:t>18/11/15</a:t>
            </a:fld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Georgia" pitchFamily="18" charset="0"/>
                <a:ea typeface="ＭＳ Ｐゴシック" pitchFamily="3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59563" y="6237288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Georgia" charset="0"/>
              </a:defRPr>
            </a:lvl1pPr>
          </a:lstStyle>
          <a:p>
            <a:pPr>
              <a:defRPr/>
            </a:pPr>
            <a:fld id="{991FB837-9E69-D74D-92C8-EF7B7B3CE391}" type="slidenum">
              <a:rPr lang="en-GB"/>
              <a:pPr>
                <a:defRPr/>
              </a:pPr>
              <a:t>‹n.›</a:t>
            </a:fld>
            <a:endParaRPr lang="en-GB"/>
          </a:p>
        </p:txBody>
      </p:sp>
      <p:pic>
        <p:nvPicPr>
          <p:cNvPr id="1031" name="Picture 9" descr="ecs(cybsec)6 copy 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8888" y="28763913"/>
            <a:ext cx="4602162" cy="14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1" descr="cybseclogosmall.png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5963" y="28803600"/>
            <a:ext cx="100965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10" descr="electronics_computer_science_cmyk.jpg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638" y="188913"/>
            <a:ext cx="2359025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6" r:id="rId2"/>
    <p:sldLayoutId id="2147483981" r:id="rId3"/>
    <p:sldLayoutId id="2147483982" r:id="rId4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GB" sz="3500" b="1" dirty="0">
          <a:solidFill>
            <a:schemeClr val="tx2"/>
          </a:solidFill>
          <a:latin typeface="Georgia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Georgia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7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lnSpc>
          <a:spcPct val="90000"/>
        </a:lnSpc>
        <a:spcBef>
          <a:spcPct val="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50000"/>
        </a:spcAft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50000"/>
        </a:spcAft>
        <a:buChar char="–"/>
        <a:defRPr sz="24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5000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420888"/>
            <a:ext cx="8496300" cy="2448496"/>
          </a:xfrm>
        </p:spPr>
        <p:txBody>
          <a:bodyPr/>
          <a:lstStyle/>
          <a:p>
            <a:pPr algn="l"/>
            <a:r>
              <a:rPr lang="en-GB" sz="4400" dirty="0" smtClean="0">
                <a:latin typeface="+mj-lt"/>
                <a:cs typeface="Open Sans Semibold"/>
              </a:rPr>
              <a:t>Dynamic Analysis</a:t>
            </a:r>
            <a:r>
              <a:rPr lang="en-GB" sz="4400" dirty="0" smtClean="0">
                <a:latin typeface="+mj-lt"/>
                <a:cs typeface="Open Sans Semibold"/>
              </a:rPr>
              <a:t> </a:t>
            </a:r>
            <a:r>
              <a:rPr lang="en-GB" sz="4400" dirty="0" smtClean="0">
                <a:latin typeface="+mj-lt"/>
                <a:cs typeface="Open Sans Semibold"/>
              </a:rPr>
              <a:t>Techniques and Tools</a:t>
            </a:r>
            <a:br>
              <a:rPr lang="en-GB" sz="4400" dirty="0" smtClean="0">
                <a:latin typeface="+mj-lt"/>
                <a:cs typeface="Open Sans Semibold"/>
              </a:rPr>
            </a:br>
            <a:r>
              <a:rPr lang="en-GB" sz="4400" dirty="0" smtClean="0">
                <a:latin typeface="+mj-lt"/>
                <a:cs typeface="Open Sans Semibold"/>
              </a:rPr>
              <a:t/>
            </a:r>
            <a:br>
              <a:rPr lang="en-GB" sz="4400" dirty="0" smtClean="0">
                <a:latin typeface="+mj-lt"/>
                <a:cs typeface="Open Sans Semibold"/>
              </a:rPr>
            </a:br>
            <a:r>
              <a:rPr lang="en-GB" sz="4400" dirty="0" smtClean="0">
                <a:latin typeface="+mj-lt"/>
                <a:cs typeface="Open Sans Semibold"/>
              </a:rPr>
              <a:t> Dr </a:t>
            </a:r>
            <a:r>
              <a:rPr lang="en-GB" sz="4400" dirty="0" smtClean="0">
                <a:latin typeface="+mj-lt"/>
                <a:cs typeface="Open Sans Semibold"/>
              </a:rPr>
              <a:t>Federica </a:t>
            </a:r>
            <a:r>
              <a:rPr lang="en-GB" sz="4400" dirty="0" err="1" smtClean="0">
                <a:latin typeface="+mj-lt"/>
                <a:cs typeface="Open Sans Semibold"/>
              </a:rPr>
              <a:t>Paci</a:t>
            </a:r>
            <a:endParaRPr lang="en-US" sz="4400" dirty="0">
              <a:latin typeface="+mj-lt"/>
              <a:cs typeface="Open Sans Semibold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179512" y="6093296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COMP6236 - Software </a:t>
            </a:r>
            <a:r>
              <a:rPr lang="it-IT" sz="2400" b="1" dirty="0" err="1">
                <a:solidFill>
                  <a:schemeClr val="bg1"/>
                </a:solidFill>
                <a:latin typeface="+mj-lt"/>
                <a:cs typeface="Open Sans"/>
              </a:rPr>
              <a:t>Engineering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 </a:t>
            </a:r>
            <a:r>
              <a:rPr lang="it-IT" sz="2400" b="1" dirty="0" smtClean="0">
                <a:solidFill>
                  <a:schemeClr val="bg1"/>
                </a:solidFill>
                <a:latin typeface="+mj-lt"/>
                <a:cs typeface="Open Sans"/>
              </a:rPr>
              <a:t>and </a:t>
            </a:r>
            <a:r>
              <a:rPr lang="it-IT" sz="2400" b="1" dirty="0">
                <a:solidFill>
                  <a:schemeClr val="bg1"/>
                </a:solidFill>
                <a:latin typeface="+mj-lt"/>
                <a:cs typeface="Open Sans"/>
              </a:rPr>
              <a:t>Cyber Security</a:t>
            </a:r>
            <a:endParaRPr lang="en-US" sz="2400" b="1" dirty="0">
              <a:solidFill>
                <a:schemeClr val="bg1"/>
              </a:solidFill>
              <a:latin typeface="+mj-lt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Instrumentation: Source Code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850" y="1700213"/>
            <a:ext cx="8568630" cy="4525962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include &lt;</a:t>
            </a:r>
            <a:r>
              <a:rPr lang="en-US" sz="1600" dirty="0" err="1">
                <a:latin typeface="Courier"/>
                <a:cs typeface="Courier"/>
              </a:rPr>
              <a:t>stdio.h</a:t>
            </a:r>
            <a:r>
              <a:rPr lang="en-US" sz="1600" dirty="0">
                <a:latin typeface="Courier"/>
                <a:cs typeface="Courier"/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 err="1" smtClean="0">
                <a:latin typeface="Courier"/>
                <a:cs typeface="Courier"/>
              </a:rPr>
              <a:t>int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b="1" dirty="0" err="1">
                <a:latin typeface="Courier"/>
                <a:cs typeface="Courier"/>
              </a:rPr>
              <a:t>addnum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a,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b)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	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sum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b="1" dirty="0" smtClean="0">
                <a:latin typeface="Courier"/>
                <a:cs typeface="Courier"/>
              </a:rPr>
              <a:t>#</a:t>
            </a:r>
            <a:r>
              <a:rPr lang="en-US" sz="1600" b="1" dirty="0" err="1" smtClean="0">
                <a:latin typeface="Courier"/>
                <a:cs typeface="Courier"/>
              </a:rPr>
              <a:t>ifdef</a:t>
            </a:r>
            <a:r>
              <a:rPr lang="en-US" sz="1600" b="1" dirty="0" smtClean="0">
                <a:latin typeface="Courier"/>
                <a:cs typeface="Courier"/>
              </a:rPr>
              <a:t> INSTDEBUG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b="1" dirty="0" err="1" smtClean="0">
                <a:latin typeface="Courier"/>
                <a:cs typeface="Courier"/>
              </a:rPr>
              <a:t>printf</a:t>
            </a:r>
            <a:r>
              <a:rPr lang="en-US" sz="1600" b="1" dirty="0">
                <a:latin typeface="Courier"/>
                <a:cs typeface="Courier"/>
              </a:rPr>
              <a:t>("Debug: Entering </a:t>
            </a:r>
            <a:r>
              <a:rPr lang="en-US" sz="1600" b="1" dirty="0" err="1">
                <a:latin typeface="Courier"/>
                <a:cs typeface="Courier"/>
              </a:rPr>
              <a:t>addnum</a:t>
            </a:r>
            <a:r>
              <a:rPr lang="en-US" sz="1600" b="1" dirty="0">
                <a:latin typeface="Courier"/>
                <a:cs typeface="Courier"/>
              </a:rPr>
              <a:t> %s %d\</a:t>
            </a:r>
            <a:r>
              <a:rPr lang="en-US" sz="1600" b="1" dirty="0" err="1" smtClean="0">
                <a:latin typeface="Courier"/>
                <a:cs typeface="Courier"/>
              </a:rPr>
              <a:t>n”,__FILE</a:t>
            </a:r>
            <a:r>
              <a:rPr lang="en-US" sz="1600" b="1" dirty="0" smtClean="0">
                <a:latin typeface="Courier"/>
                <a:cs typeface="Courier"/>
              </a:rPr>
              <a:t>__</a:t>
            </a:r>
            <a:r>
              <a:rPr lang="en-US" sz="1600" b="1" dirty="0">
                <a:latin typeface="Courier"/>
                <a:cs typeface="Courier"/>
              </a:rPr>
              <a:t>, </a:t>
            </a:r>
            <a:r>
              <a:rPr lang="en-US" sz="1600" b="1" dirty="0" smtClean="0">
                <a:latin typeface="Courier"/>
                <a:cs typeface="Courier"/>
              </a:rPr>
              <a:t>__LINE__</a:t>
            </a:r>
            <a:r>
              <a:rPr lang="en-US" sz="1600" b="1" dirty="0">
                <a:latin typeface="Courier"/>
                <a:cs typeface="Courier"/>
              </a:rPr>
              <a:t>)</a:t>
            </a:r>
            <a:r>
              <a:rPr lang="en-US" sz="1600" b="1" dirty="0" smtClean="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       </a:t>
            </a:r>
            <a:r>
              <a:rPr lang="en-US" sz="1600" b="1" dirty="0" err="1" smtClean="0">
                <a:latin typeface="Courier"/>
                <a:cs typeface="Courier"/>
              </a:rPr>
              <a:t>printf</a:t>
            </a:r>
            <a:r>
              <a:rPr lang="en-US" sz="1600" b="1" dirty="0">
                <a:latin typeface="Courier"/>
                <a:cs typeface="Courier"/>
              </a:rPr>
              <a:t>("Debug: </a:t>
            </a:r>
            <a:r>
              <a:rPr lang="en-US" sz="1600" b="1" dirty="0" smtClean="0">
                <a:latin typeface="Courier"/>
                <a:cs typeface="Courier"/>
              </a:rPr>
              <a:t>a = %d\n”, a);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b="1" dirty="0" smtClean="0">
                <a:latin typeface="Courier"/>
                <a:cs typeface="Courier"/>
              </a:rPr>
              <a:t>	 </a:t>
            </a:r>
            <a:r>
              <a:rPr lang="en-US" sz="1600" b="1" dirty="0" err="1" smtClean="0">
                <a:latin typeface="Courier"/>
                <a:cs typeface="Courier"/>
              </a:rPr>
              <a:t>printf</a:t>
            </a:r>
            <a:r>
              <a:rPr lang="en-US" sz="1600" b="1" dirty="0">
                <a:latin typeface="Courier"/>
                <a:cs typeface="Courier"/>
              </a:rPr>
              <a:t>("Debug: b</a:t>
            </a:r>
            <a:r>
              <a:rPr lang="en-US" sz="1600" b="1" dirty="0" smtClean="0">
                <a:latin typeface="Courier"/>
                <a:cs typeface="Courier"/>
              </a:rPr>
              <a:t> </a:t>
            </a:r>
            <a:r>
              <a:rPr lang="en-US" sz="1600" b="1" dirty="0">
                <a:latin typeface="Courier"/>
                <a:cs typeface="Courier"/>
              </a:rPr>
              <a:t>= %d\n”, </a:t>
            </a:r>
            <a:r>
              <a:rPr lang="en-US" sz="1600" b="1" dirty="0" smtClean="0">
                <a:latin typeface="Courier"/>
                <a:cs typeface="Courier"/>
              </a:rPr>
              <a:t>b);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b="1" dirty="0" smtClean="0">
                <a:latin typeface="Courier"/>
                <a:cs typeface="Courier"/>
              </a:rPr>
              <a:t>#</a:t>
            </a:r>
            <a:r>
              <a:rPr lang="en-US" sz="1600" b="1" dirty="0" err="1" smtClean="0">
                <a:latin typeface="Courier"/>
                <a:cs typeface="Courier"/>
              </a:rPr>
              <a:t>endif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	 </a:t>
            </a:r>
            <a:r>
              <a:rPr lang="en-US" sz="1600" dirty="0" smtClean="0">
                <a:latin typeface="Courier"/>
                <a:cs typeface="Courier"/>
              </a:rPr>
              <a:t>sum = </a:t>
            </a:r>
            <a:r>
              <a:rPr lang="en-US" sz="1600" dirty="0" err="1">
                <a:latin typeface="Courier"/>
                <a:cs typeface="Courier"/>
              </a:rPr>
              <a:t>a+b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#</a:t>
            </a:r>
            <a:r>
              <a:rPr lang="en-US" sz="1600" b="1" dirty="0" err="1">
                <a:latin typeface="Courier"/>
                <a:cs typeface="Courier"/>
              </a:rPr>
              <a:t>ifdef</a:t>
            </a: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INSTDEBUG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       </a:t>
            </a:r>
            <a:r>
              <a:rPr lang="en-US" sz="1600" b="1" dirty="0" err="1" smtClean="0">
                <a:latin typeface="Courier"/>
                <a:cs typeface="Courier"/>
              </a:rPr>
              <a:t>printf</a:t>
            </a:r>
            <a:r>
              <a:rPr lang="en-US" sz="1600" b="1" dirty="0">
                <a:latin typeface="Courier"/>
                <a:cs typeface="Courier"/>
              </a:rPr>
              <a:t>("Debug: </a:t>
            </a:r>
            <a:r>
              <a:rPr lang="en-US" sz="1600" b="1" dirty="0" smtClean="0">
                <a:latin typeface="Courier"/>
                <a:cs typeface="Courier"/>
              </a:rPr>
              <a:t>sum </a:t>
            </a:r>
            <a:r>
              <a:rPr lang="en-US" sz="1600" b="1" dirty="0">
                <a:latin typeface="Courier"/>
                <a:cs typeface="Courier"/>
              </a:rPr>
              <a:t>= %d\n”, </a:t>
            </a:r>
            <a:r>
              <a:rPr lang="en-US" sz="1600" b="1" dirty="0" smtClean="0">
                <a:latin typeface="Courier"/>
                <a:cs typeface="Courier"/>
              </a:rPr>
              <a:t>sum);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 </a:t>
            </a:r>
            <a:r>
              <a:rPr lang="en-US" sz="1600" b="1" dirty="0" smtClean="0">
                <a:latin typeface="Courier"/>
                <a:cs typeface="Courier"/>
              </a:rPr>
              <a:t>       </a:t>
            </a:r>
            <a:r>
              <a:rPr lang="en-US" sz="1600" b="1" dirty="0" err="1" smtClean="0">
                <a:latin typeface="Courier"/>
                <a:cs typeface="Courier"/>
              </a:rPr>
              <a:t>printf</a:t>
            </a:r>
            <a:r>
              <a:rPr lang="en-US" sz="1600" b="1" dirty="0">
                <a:latin typeface="Courier"/>
                <a:cs typeface="Courier"/>
              </a:rPr>
              <a:t>("Debug: Leaving </a:t>
            </a:r>
            <a:r>
              <a:rPr lang="en-US" sz="1600" b="1" dirty="0" err="1">
                <a:latin typeface="Courier"/>
                <a:cs typeface="Courier"/>
              </a:rPr>
              <a:t>addnum</a:t>
            </a:r>
            <a:r>
              <a:rPr lang="en-US" sz="1600" b="1" dirty="0">
                <a:latin typeface="Courier"/>
                <a:cs typeface="Courier"/>
              </a:rPr>
              <a:t> %s %d\</a:t>
            </a:r>
            <a:r>
              <a:rPr lang="en-US" sz="1600" b="1" dirty="0" err="1" smtClean="0">
                <a:latin typeface="Courier"/>
                <a:cs typeface="Courier"/>
              </a:rPr>
              <a:t>n”,__FILE</a:t>
            </a:r>
            <a:r>
              <a:rPr lang="en-US" sz="1600" b="1" dirty="0" smtClean="0">
                <a:latin typeface="Courier"/>
                <a:cs typeface="Courier"/>
              </a:rPr>
              <a:t>__</a:t>
            </a:r>
            <a:r>
              <a:rPr lang="en-US" sz="1600" b="1" dirty="0">
                <a:latin typeface="Courier"/>
                <a:cs typeface="Courier"/>
              </a:rPr>
              <a:t>, </a:t>
            </a:r>
            <a:r>
              <a:rPr lang="en-US" sz="1600" b="1" dirty="0" smtClean="0">
                <a:latin typeface="Courier"/>
                <a:cs typeface="Courier"/>
              </a:rPr>
              <a:t>__LINE__</a:t>
            </a:r>
            <a:r>
              <a:rPr lang="en-US" sz="1600" b="1" dirty="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600" b="1" dirty="0">
                <a:latin typeface="Courier"/>
                <a:cs typeface="Courier"/>
              </a:rPr>
              <a:t>#</a:t>
            </a:r>
            <a:r>
              <a:rPr lang="en-US" sz="1600" b="1" dirty="0" err="1">
                <a:latin typeface="Courier"/>
                <a:cs typeface="Courier"/>
              </a:rPr>
              <a:t>endif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	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>
                <a:latin typeface="Courier"/>
                <a:cs typeface="Courier"/>
              </a:rPr>
              <a:t>return sum</a:t>
            </a:r>
            <a:r>
              <a:rPr lang="en-US" sz="1600" dirty="0" smtClean="0">
                <a:latin typeface="Courier"/>
                <a:cs typeface="Courier"/>
              </a:rPr>
              <a:t>;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600" dirty="0">
                <a:latin typeface="Courier"/>
                <a:cs typeface="Courier"/>
              </a:rPr>
              <a:t> }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18/11/15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Instrumentation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19/11/15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sp>
        <p:nvSpPr>
          <p:cNvPr id="6" name="Angolo ripiegato 5"/>
          <p:cNvSpPr/>
          <p:nvPr/>
        </p:nvSpPr>
        <p:spPr bwMode="auto">
          <a:xfrm>
            <a:off x="3491880" y="1772816"/>
            <a:ext cx="1584176" cy="100811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7" name="Angolo ripiegato 6"/>
          <p:cNvSpPr/>
          <p:nvPr/>
        </p:nvSpPr>
        <p:spPr bwMode="auto">
          <a:xfrm>
            <a:off x="899592" y="3140968"/>
            <a:ext cx="1944216" cy="1296144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8" name="Rettangolo 7"/>
          <p:cNvSpPr/>
          <p:nvPr/>
        </p:nvSpPr>
        <p:spPr bwMode="auto">
          <a:xfrm>
            <a:off x="3347864" y="3212976"/>
            <a:ext cx="1944216" cy="12241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cxnSp>
        <p:nvCxnSpPr>
          <p:cNvPr id="10" name="Connettore 1 9"/>
          <p:cNvCxnSpPr/>
          <p:nvPr/>
        </p:nvCxnSpPr>
        <p:spPr bwMode="auto">
          <a:xfrm>
            <a:off x="755576" y="4941168"/>
            <a:ext cx="734481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E3E14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Angolo ripiegato 10"/>
          <p:cNvSpPr/>
          <p:nvPr/>
        </p:nvSpPr>
        <p:spPr bwMode="auto">
          <a:xfrm>
            <a:off x="3203848" y="5301208"/>
            <a:ext cx="1944216" cy="1008112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827584" y="3356992"/>
            <a:ext cx="20608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Instrumentation</a:t>
            </a:r>
          </a:p>
          <a:p>
            <a:pPr algn="ctr"/>
            <a:r>
              <a:rPr lang="en-US" sz="2000" dirty="0" smtClean="0">
                <a:latin typeface="+mn-lt"/>
              </a:rPr>
              <a:t>Code</a:t>
            </a:r>
          </a:p>
          <a:p>
            <a:pPr algn="ctr"/>
            <a:r>
              <a:rPr lang="en-US" sz="2000" dirty="0" smtClean="0">
                <a:latin typeface="+mn-lt"/>
              </a:rPr>
              <a:t>(Library)</a:t>
            </a:r>
            <a:endParaRPr lang="en-US" sz="2000" dirty="0" smtClean="0">
              <a:latin typeface="+mn-lt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828156" y="1916832"/>
            <a:ext cx="95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Source</a:t>
            </a:r>
          </a:p>
          <a:p>
            <a:pPr algn="ctr"/>
            <a:r>
              <a:rPr lang="en-US" sz="2000" dirty="0" smtClean="0">
                <a:latin typeface="+mn-lt"/>
              </a:rPr>
              <a:t>Code</a:t>
            </a:r>
            <a:endParaRPr lang="en-US" sz="2000" dirty="0" smtClean="0">
              <a:latin typeface="+mn-lt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3694402" y="3645024"/>
            <a:ext cx="1237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Compiler</a:t>
            </a:r>
            <a:endParaRPr lang="en-US" sz="2000" dirty="0" smtClean="0">
              <a:latin typeface="+mn-lt"/>
            </a:endParaRPr>
          </a:p>
        </p:txBody>
      </p:sp>
      <p:cxnSp>
        <p:nvCxnSpPr>
          <p:cNvPr id="21" name="Connettore 2 20"/>
          <p:cNvCxnSpPr/>
          <p:nvPr/>
        </p:nvCxnSpPr>
        <p:spPr bwMode="auto">
          <a:xfrm>
            <a:off x="4283968" y="2780928"/>
            <a:ext cx="0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Connettore 2 22"/>
          <p:cNvCxnSpPr/>
          <p:nvPr/>
        </p:nvCxnSpPr>
        <p:spPr bwMode="auto">
          <a:xfrm>
            <a:off x="2915816" y="3789040"/>
            <a:ext cx="4320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CasellaDiTesto 23"/>
          <p:cNvSpPr txBox="1"/>
          <p:nvPr/>
        </p:nvSpPr>
        <p:spPr>
          <a:xfrm>
            <a:off x="6153490" y="4437112"/>
            <a:ext cx="1778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Compile Time</a:t>
            </a:r>
            <a:endParaRPr lang="en-US" sz="2000" dirty="0" smtClean="0">
              <a:latin typeface="+mn-lt"/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6478662" y="5117122"/>
            <a:ext cx="1177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Runt</a:t>
            </a:r>
            <a:r>
              <a:rPr lang="en-US" sz="2000" dirty="0" smtClean="0">
                <a:latin typeface="+mn-lt"/>
              </a:rPr>
              <a:t>ime</a:t>
            </a:r>
            <a:endParaRPr lang="en-US" sz="2000" dirty="0" smtClean="0">
              <a:latin typeface="+mn-lt"/>
            </a:endParaRPr>
          </a:p>
        </p:txBody>
      </p:sp>
      <p:cxnSp>
        <p:nvCxnSpPr>
          <p:cNvPr id="26" name="Connettore 2 25"/>
          <p:cNvCxnSpPr/>
          <p:nvPr/>
        </p:nvCxnSpPr>
        <p:spPr bwMode="auto">
          <a:xfrm>
            <a:off x="4211960" y="4437112"/>
            <a:ext cx="0" cy="936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CasellaDiTesto 27"/>
          <p:cNvSpPr txBox="1"/>
          <p:nvPr/>
        </p:nvSpPr>
        <p:spPr>
          <a:xfrm>
            <a:off x="3155509" y="5445224"/>
            <a:ext cx="20645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Instrumented</a:t>
            </a:r>
          </a:p>
          <a:p>
            <a:pPr algn="ctr"/>
            <a:r>
              <a:rPr lang="en-US" sz="2000" dirty="0" smtClean="0">
                <a:latin typeface="+mn-lt"/>
              </a:rPr>
              <a:t>Executable Code</a:t>
            </a: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58892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instrumentation tools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urier"/>
                <a:cs typeface="Courier"/>
              </a:rPr>
              <a:t>g</a:t>
            </a:r>
            <a:r>
              <a:rPr lang="en-US" b="1" dirty="0" err="1" smtClean="0">
                <a:latin typeface="Courier"/>
                <a:cs typeface="Courier"/>
              </a:rPr>
              <a:t>prof</a:t>
            </a:r>
            <a:endParaRPr lang="en-US" b="1" dirty="0" smtClean="0">
              <a:latin typeface="Courier"/>
              <a:cs typeface="Courier"/>
            </a:endParaRPr>
          </a:p>
          <a:p>
            <a:pPr lvl="1"/>
            <a:r>
              <a:rPr lang="en-US" dirty="0">
                <a:cs typeface="Courier"/>
              </a:rPr>
              <a:t>p</a:t>
            </a:r>
            <a:r>
              <a:rPr lang="en-US" dirty="0" smtClean="0">
                <a:cs typeface="Courier"/>
              </a:rPr>
              <a:t>rovides program profiling</a:t>
            </a:r>
          </a:p>
          <a:p>
            <a:r>
              <a:rPr lang="en-US" b="1" dirty="0" err="1" smtClean="0">
                <a:latin typeface="Courier"/>
                <a:cs typeface="Courier"/>
              </a:rPr>
              <a:t>gcov</a:t>
            </a:r>
            <a:endParaRPr lang="en-US" b="1" dirty="0" smtClean="0">
              <a:latin typeface="Courier"/>
              <a:cs typeface="Courier"/>
            </a:endParaRPr>
          </a:p>
          <a:p>
            <a:pPr lvl="1"/>
            <a:r>
              <a:rPr lang="en-US" dirty="0">
                <a:cs typeface="Courier"/>
              </a:rPr>
              <a:t>p</a:t>
            </a:r>
            <a:r>
              <a:rPr lang="en-US" dirty="0" smtClean="0">
                <a:cs typeface="Courier"/>
              </a:rPr>
              <a:t>rovides coverage analysis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b="1" dirty="0" err="1">
                <a:latin typeface="Courier"/>
                <a:cs typeface="Courier"/>
              </a:rPr>
              <a:t>d</a:t>
            </a:r>
            <a:r>
              <a:rPr lang="en-US" b="1" dirty="0" err="1" smtClean="0">
                <a:latin typeface="Courier"/>
                <a:cs typeface="Courier"/>
              </a:rPr>
              <a:t>malloc</a:t>
            </a:r>
            <a:r>
              <a:rPr lang="en-US" dirty="0" smtClean="0">
                <a:latin typeface="Courier"/>
                <a:cs typeface="Courier"/>
              </a:rPr>
              <a:t> </a:t>
            </a:r>
          </a:p>
          <a:p>
            <a:pPr lvl="1"/>
            <a:r>
              <a:rPr lang="en-US" dirty="0" smtClean="0"/>
              <a:t>provides drop </a:t>
            </a:r>
            <a:r>
              <a:rPr lang="en-US" dirty="0"/>
              <a:t>in replacement for the system's </a:t>
            </a:r>
            <a:r>
              <a:rPr lang="en-US" sz="2000" dirty="0" err="1">
                <a:latin typeface="Courier"/>
                <a:cs typeface="Courier"/>
              </a:rPr>
              <a:t>malloc</a:t>
            </a:r>
            <a:r>
              <a:rPr lang="en-US" sz="2000" dirty="0"/>
              <a:t>, </a:t>
            </a:r>
            <a:r>
              <a:rPr lang="en-US" sz="2000" dirty="0" err="1">
                <a:latin typeface="Courier"/>
                <a:cs typeface="Courier"/>
              </a:rPr>
              <a:t>realloc</a:t>
            </a:r>
            <a:r>
              <a:rPr lang="en-US" sz="2000" dirty="0"/>
              <a:t>,</a:t>
            </a:r>
            <a:r>
              <a:rPr lang="en-US" sz="2000" dirty="0">
                <a:latin typeface="Courier"/>
                <a:cs typeface="Courier"/>
              </a:rPr>
              <a:t> </a:t>
            </a:r>
            <a:r>
              <a:rPr lang="en-US" sz="2000" dirty="0" err="1">
                <a:latin typeface="Courier"/>
                <a:cs typeface="Courier"/>
              </a:rPr>
              <a:t>calloc</a:t>
            </a:r>
            <a:r>
              <a:rPr lang="en-US" sz="2000" dirty="0"/>
              <a:t>,</a:t>
            </a:r>
            <a:r>
              <a:rPr lang="en-US" sz="2000" dirty="0">
                <a:latin typeface="Courier"/>
                <a:cs typeface="Courier"/>
              </a:rPr>
              <a:t> free</a:t>
            </a:r>
            <a:r>
              <a:rPr lang="en-US" dirty="0">
                <a:latin typeface="Courier"/>
                <a:cs typeface="Courier"/>
              </a:rPr>
              <a:t> </a:t>
            </a:r>
            <a:r>
              <a:rPr lang="en-US" dirty="0"/>
              <a:t>and other memory management </a:t>
            </a:r>
            <a:r>
              <a:rPr lang="en-US" dirty="0" smtClean="0"/>
              <a:t>routines to enable runtime tracking of memory</a:t>
            </a:r>
            <a:r>
              <a:rPr lang="en-US" dirty="0"/>
              <a:t>-</a:t>
            </a:r>
            <a:r>
              <a:rPr lang="en-US" dirty="0" smtClean="0"/>
              <a:t>leaks, out-of-bounds writes, and other capabilities</a:t>
            </a:r>
            <a:endParaRPr lang="en-US" sz="2800" dirty="0"/>
          </a:p>
          <a:p>
            <a:r>
              <a:rPr lang="it-IT" dirty="0"/>
              <a:t> </a:t>
            </a:r>
            <a:endParaRPr lang="en-US" dirty="0"/>
          </a:p>
          <a:p>
            <a:pPr lvl="1"/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18/11/15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1911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Runtime-Instrumentation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19/11/15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13</a:t>
            </a:fld>
            <a:endParaRPr lang="en-GB"/>
          </a:p>
        </p:txBody>
      </p:sp>
      <p:sp>
        <p:nvSpPr>
          <p:cNvPr id="9" name="Angolo ripiegato 8"/>
          <p:cNvSpPr/>
          <p:nvPr/>
        </p:nvSpPr>
        <p:spPr bwMode="auto">
          <a:xfrm>
            <a:off x="3923928" y="1628800"/>
            <a:ext cx="2160240" cy="1296144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10" name="Angolo ripiegato 9"/>
          <p:cNvSpPr/>
          <p:nvPr/>
        </p:nvSpPr>
        <p:spPr bwMode="auto">
          <a:xfrm>
            <a:off x="467544" y="4149080"/>
            <a:ext cx="1944216" cy="1296144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11" name="Rettangolo 10"/>
          <p:cNvSpPr/>
          <p:nvPr/>
        </p:nvSpPr>
        <p:spPr bwMode="auto">
          <a:xfrm>
            <a:off x="2843808" y="3284984"/>
            <a:ext cx="5328592" cy="316835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12" name="Rettangolo 11"/>
          <p:cNvSpPr/>
          <p:nvPr/>
        </p:nvSpPr>
        <p:spPr bwMode="auto">
          <a:xfrm rot="5400000">
            <a:off x="5998070" y="4567038"/>
            <a:ext cx="2260428" cy="9361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13" name="Rettangolo 12"/>
          <p:cNvSpPr/>
          <p:nvPr/>
        </p:nvSpPr>
        <p:spPr bwMode="auto">
          <a:xfrm>
            <a:off x="3212232" y="3933056"/>
            <a:ext cx="3015952" cy="223224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599801" y="4509120"/>
            <a:ext cx="1575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Binary Code</a:t>
            </a:r>
            <a:endParaRPr lang="en-US" sz="2000" dirty="0" smtClean="0">
              <a:latin typeface="+mn-lt"/>
            </a:endParaRPr>
          </a:p>
        </p:txBody>
      </p:sp>
      <p:sp>
        <p:nvSpPr>
          <p:cNvPr id="15" name="CasellaDiTesto 14"/>
          <p:cNvSpPr txBox="1"/>
          <p:nvPr/>
        </p:nvSpPr>
        <p:spPr>
          <a:xfrm>
            <a:off x="3951354" y="1844824"/>
            <a:ext cx="20608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n-lt"/>
              </a:rPr>
              <a:t>Instrumentation</a:t>
            </a:r>
          </a:p>
          <a:p>
            <a:pPr algn="ctr"/>
            <a:r>
              <a:rPr lang="en-US" sz="2000" dirty="0" smtClean="0">
                <a:latin typeface="+mn-lt"/>
              </a:rPr>
              <a:t> Code</a:t>
            </a:r>
            <a:endParaRPr lang="en-US" sz="2000" dirty="0" smtClean="0">
              <a:latin typeface="+mn-lt"/>
            </a:endParaRPr>
          </a:p>
        </p:txBody>
      </p:sp>
      <p:cxnSp>
        <p:nvCxnSpPr>
          <p:cNvPr id="17" name="Connettore 2 16"/>
          <p:cNvCxnSpPr/>
          <p:nvPr/>
        </p:nvCxnSpPr>
        <p:spPr bwMode="auto">
          <a:xfrm>
            <a:off x="4932040" y="2924944"/>
            <a:ext cx="0" cy="43204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Connettore 2 17"/>
          <p:cNvCxnSpPr/>
          <p:nvPr/>
        </p:nvCxnSpPr>
        <p:spPr bwMode="auto">
          <a:xfrm>
            <a:off x="2411760" y="4797152"/>
            <a:ext cx="4320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CasellaDiTesto 18"/>
          <p:cNvSpPr txBox="1"/>
          <p:nvPr/>
        </p:nvSpPr>
        <p:spPr>
          <a:xfrm>
            <a:off x="3336105" y="4005064"/>
            <a:ext cx="201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Virtual Machine</a:t>
            </a:r>
            <a:endParaRPr lang="en-US" sz="2000" dirty="0" smtClean="0">
              <a:latin typeface="+mn-lt"/>
            </a:endParaRPr>
          </a:p>
        </p:txBody>
      </p:sp>
      <p:sp>
        <p:nvSpPr>
          <p:cNvPr id="20" name="Rettangolo 19"/>
          <p:cNvSpPr/>
          <p:nvPr/>
        </p:nvSpPr>
        <p:spPr bwMode="auto">
          <a:xfrm>
            <a:off x="3356248" y="4725144"/>
            <a:ext cx="1719808" cy="9361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379676" y="4932910"/>
            <a:ext cx="1690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JIT Compiler</a:t>
            </a:r>
            <a:endParaRPr lang="en-US" sz="2000" dirty="0" smtClean="0">
              <a:latin typeface="+mn-lt"/>
            </a:endParaRPr>
          </a:p>
        </p:txBody>
      </p:sp>
      <p:sp>
        <p:nvSpPr>
          <p:cNvPr id="22" name="Rettangolo 21"/>
          <p:cNvSpPr/>
          <p:nvPr/>
        </p:nvSpPr>
        <p:spPr bwMode="auto">
          <a:xfrm rot="5400000">
            <a:off x="4906393" y="4733528"/>
            <a:ext cx="1563462" cy="93610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Sans" pitchFamily="34" charset="0"/>
              <a:ea typeface="ＭＳ Ｐゴシック" pitchFamily="16" charset="-128"/>
            </a:endParaRPr>
          </a:p>
        </p:txBody>
      </p:sp>
      <p:sp>
        <p:nvSpPr>
          <p:cNvPr id="23" name="CasellaDiTesto 22"/>
          <p:cNvSpPr txBox="1"/>
          <p:nvPr/>
        </p:nvSpPr>
        <p:spPr>
          <a:xfrm rot="16200000">
            <a:off x="4949781" y="5019995"/>
            <a:ext cx="1292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Dispatcher</a:t>
            </a:r>
            <a:endParaRPr lang="en-US" sz="2000" dirty="0" smtClean="0">
              <a:latin typeface="+mn-lt"/>
            </a:endParaRPr>
          </a:p>
        </p:txBody>
      </p:sp>
      <p:sp>
        <p:nvSpPr>
          <p:cNvPr id="26" name="CasellaDiTesto 25"/>
          <p:cNvSpPr txBox="1"/>
          <p:nvPr/>
        </p:nvSpPr>
        <p:spPr>
          <a:xfrm>
            <a:off x="6728014" y="4509120"/>
            <a:ext cx="8683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Code </a:t>
            </a:r>
          </a:p>
          <a:p>
            <a:r>
              <a:rPr lang="en-US" sz="2000" dirty="0" smtClean="0">
                <a:latin typeface="+mn-lt"/>
              </a:rPr>
              <a:t>Cache</a:t>
            </a:r>
            <a:endParaRPr lang="en-US" sz="2000" dirty="0" smtClean="0">
              <a:latin typeface="+mn-lt"/>
            </a:endParaRPr>
          </a:p>
        </p:txBody>
      </p:sp>
      <p:cxnSp>
        <p:nvCxnSpPr>
          <p:cNvPr id="30" name="Connettore 2 29"/>
          <p:cNvCxnSpPr/>
          <p:nvPr/>
        </p:nvCxnSpPr>
        <p:spPr bwMode="auto">
          <a:xfrm>
            <a:off x="6228184" y="5589240"/>
            <a:ext cx="43204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Connettore 2 30"/>
          <p:cNvCxnSpPr/>
          <p:nvPr/>
        </p:nvCxnSpPr>
        <p:spPr bwMode="auto">
          <a:xfrm flipH="1">
            <a:off x="6156176" y="4221088"/>
            <a:ext cx="495672" cy="838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967439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8" name="Segnaposto contenut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a </a:t>
            </a:r>
            <a:r>
              <a:rPr lang="it-IT" dirty="0" err="1" smtClean="0"/>
              <a:t>tool</a:t>
            </a:r>
            <a:r>
              <a:rPr lang="it-IT" dirty="0" smtClean="0"/>
              <a:t> </a:t>
            </a:r>
            <a:r>
              <a:rPr lang="it-IT" dirty="0"/>
              <a:t>suite 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provides</a:t>
            </a:r>
            <a:r>
              <a:rPr lang="it-IT" dirty="0" smtClean="0"/>
              <a:t> </a:t>
            </a:r>
            <a:r>
              <a:rPr lang="it-IT" dirty="0"/>
              <a:t>a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debugging</a:t>
            </a:r>
            <a:r>
              <a:rPr lang="it-IT" dirty="0"/>
              <a:t> and </a:t>
            </a:r>
            <a:r>
              <a:rPr lang="it-IT" dirty="0" err="1"/>
              <a:t>profiling</a:t>
            </a:r>
            <a:r>
              <a:rPr lang="it-IT" dirty="0"/>
              <a:t> </a:t>
            </a:r>
            <a:r>
              <a:rPr lang="it-IT" dirty="0" err="1" smtClean="0"/>
              <a:t>tools</a:t>
            </a:r>
            <a:endParaRPr lang="it-IT" dirty="0" smtClean="0"/>
          </a:p>
          <a:p>
            <a:r>
              <a:rPr lang="it-IT" dirty="0" smtClean="0"/>
              <a:t>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popular</a:t>
            </a:r>
            <a:r>
              <a:rPr lang="it-IT" dirty="0"/>
              <a:t> of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tools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b="1" dirty="0" err="1" smtClean="0"/>
              <a:t>Memcheck</a:t>
            </a:r>
            <a:endParaRPr lang="it-IT" dirty="0" smtClean="0"/>
          </a:p>
          <a:p>
            <a:pPr lvl="1"/>
            <a:r>
              <a:rPr lang="it-IT" dirty="0" err="1" smtClean="0"/>
              <a:t>detects</a:t>
            </a:r>
            <a:r>
              <a:rPr lang="it-IT" dirty="0" smtClean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memory-related</a:t>
            </a:r>
            <a:r>
              <a:rPr lang="it-IT" dirty="0"/>
              <a:t> </a:t>
            </a:r>
            <a:r>
              <a:rPr lang="it-IT" dirty="0" err="1"/>
              <a:t>errors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are common in C and C++ </a:t>
            </a:r>
            <a:r>
              <a:rPr lang="it-IT" dirty="0" err="1"/>
              <a:t>programs</a:t>
            </a:r>
            <a:r>
              <a:rPr lang="it-IT" dirty="0"/>
              <a:t> and </a:t>
            </a:r>
            <a:r>
              <a:rPr lang="it-IT" dirty="0" err="1"/>
              <a:t>that</a:t>
            </a:r>
            <a:r>
              <a:rPr lang="it-IT" dirty="0"/>
              <a:t> can </a:t>
            </a:r>
            <a:r>
              <a:rPr lang="it-IT" dirty="0" err="1"/>
              <a:t>lead</a:t>
            </a:r>
            <a:r>
              <a:rPr lang="it-IT" dirty="0"/>
              <a:t> to </a:t>
            </a:r>
            <a:r>
              <a:rPr lang="it-IT" dirty="0" err="1"/>
              <a:t>crashes</a:t>
            </a:r>
            <a:r>
              <a:rPr lang="it-IT" dirty="0"/>
              <a:t> and </a:t>
            </a:r>
            <a:r>
              <a:rPr lang="it-IT" dirty="0" err="1"/>
              <a:t>unpredictable</a:t>
            </a:r>
            <a:r>
              <a:rPr lang="it-IT" dirty="0"/>
              <a:t> </a:t>
            </a:r>
            <a:r>
              <a:rPr lang="it-IT" dirty="0" err="1" smtClean="0"/>
              <a:t>behaviour</a:t>
            </a:r>
            <a:endParaRPr lang="en-US" dirty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19/11/15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  <p:pic>
        <p:nvPicPr>
          <p:cNvPr id="9" name="Immagine 8" descr="valgrind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725144"/>
            <a:ext cx="42545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26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Download </a:t>
            </a:r>
            <a:r>
              <a:rPr lang="en-US" dirty="0" err="1" smtClean="0"/>
              <a:t>Valgrind</a:t>
            </a:r>
            <a:r>
              <a:rPr lang="en-US" dirty="0"/>
              <a:t> from http://</a:t>
            </a:r>
            <a:r>
              <a:rPr lang="en-US" dirty="0" err="1"/>
              <a:t>valgrind.org</a:t>
            </a:r>
            <a:r>
              <a:rPr lang="en-US" dirty="0"/>
              <a:t>/downloads/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“cd” to the directory containing the package’s source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b="1" dirty="0" smtClean="0"/>
              <a:t>“./configure”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b="1" dirty="0" smtClean="0"/>
              <a:t>“make” </a:t>
            </a:r>
            <a:r>
              <a:rPr lang="en-US" dirty="0" smtClean="0"/>
              <a:t>to compile the package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Type </a:t>
            </a:r>
            <a:r>
              <a:rPr lang="en-US" b="1" dirty="0" smtClean="0"/>
              <a:t>“make install” </a:t>
            </a:r>
            <a:r>
              <a:rPr lang="en-US" dirty="0" smtClean="0"/>
              <a:t>to install the program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19/11/15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3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Prepare the program </a:t>
            </a:r>
          </a:p>
          <a:p>
            <a:pPr marL="857250" lvl="1" indent="-457200"/>
            <a:r>
              <a:rPr lang="en-US" dirty="0" smtClean="0"/>
              <a:t>Compile the program with the  -g debug option </a:t>
            </a:r>
          </a:p>
          <a:p>
            <a:pPr marL="857250" lvl="1" indent="-457200"/>
            <a:r>
              <a:rPr lang="en-US" dirty="0" err="1" smtClean="0"/>
              <a:t>e.g</a:t>
            </a:r>
            <a:r>
              <a:rPr lang="en-US" dirty="0" smtClean="0"/>
              <a:t> </a:t>
            </a:r>
            <a:r>
              <a:rPr lang="en-US" dirty="0" err="1" smtClean="0"/>
              <a:t>gcc</a:t>
            </a:r>
            <a:r>
              <a:rPr lang="en-US" dirty="0" smtClean="0"/>
              <a:t>  -g –O0 </a:t>
            </a:r>
            <a:r>
              <a:rPr lang="en-US" dirty="0" err="1" smtClean="0"/>
              <a:t>sourcefile.c</a:t>
            </a:r>
            <a:r>
              <a:rPr lang="en-US" dirty="0" smtClean="0"/>
              <a:t>  -o </a:t>
            </a:r>
            <a:r>
              <a:rPr lang="en-US" dirty="0" err="1" smtClean="0"/>
              <a:t>binarycodename</a:t>
            </a:r>
            <a:endParaRPr lang="en-US" dirty="0" smtClean="0"/>
          </a:p>
          <a:p>
            <a:pPr marL="457200" indent="-457200"/>
            <a:r>
              <a:rPr lang="en-US" dirty="0" smtClean="0"/>
              <a:t>Run </a:t>
            </a:r>
            <a:r>
              <a:rPr lang="en-US" dirty="0" err="1" smtClean="0"/>
              <a:t>valgrind</a:t>
            </a:r>
            <a:r>
              <a:rPr lang="en-US" dirty="0" smtClean="0"/>
              <a:t> </a:t>
            </a:r>
          </a:p>
          <a:p>
            <a:pPr marL="457200" indent="-457200"/>
            <a:r>
              <a:rPr lang="en-US" dirty="0" smtClean="0"/>
              <a:t>Type </a:t>
            </a:r>
            <a:r>
              <a:rPr lang="en-US" b="1" dirty="0" err="1" smtClean="0"/>
              <a:t>valgrind</a:t>
            </a:r>
            <a:r>
              <a:rPr lang="en-US" b="1" dirty="0" smtClean="0"/>
              <a:t> –leak-check=yes ./</a:t>
            </a:r>
            <a:r>
              <a:rPr lang="en-US" b="1" dirty="0" err="1" smtClean="0"/>
              <a:t>binarycodename</a:t>
            </a:r>
            <a:r>
              <a:rPr lang="en-US" b="1" dirty="0" smtClean="0"/>
              <a:t> arg1 arg2..argn</a:t>
            </a:r>
          </a:p>
          <a:p>
            <a:pPr marL="1257300" lvl="2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19/11/15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2773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19/11/15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  <p:pic>
        <p:nvPicPr>
          <p:cNvPr id="8" name="Segnaposto contenuto 7" descr="Screen Shot 2015-11-19 at 09.21.45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080" r="-28080"/>
          <a:stretch>
            <a:fillRect/>
          </a:stretch>
        </p:blipFill>
        <p:spPr>
          <a:xfrm>
            <a:off x="-1260648" y="1700808"/>
            <a:ext cx="8496300" cy="4525962"/>
          </a:xfrm>
        </p:spPr>
      </p:pic>
    </p:spTree>
    <p:extLst>
      <p:ext uri="{BB962C8B-B14F-4D97-AF65-F5344CB8AC3E}">
        <p14:creationId xmlns:p14="http://schemas.microsoft.com/office/powerpoint/2010/main" val="1844428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Valgrind</a:t>
            </a:r>
            <a:endParaRPr lang="en-US" dirty="0"/>
          </a:p>
        </p:txBody>
      </p:sp>
      <p:pic>
        <p:nvPicPr>
          <p:cNvPr id="6" name="Segnaposto contenuto 5" descr="Screen Shot 2015-11-19 at 09.28.04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74" r="-17674"/>
          <a:stretch>
            <a:fillRect/>
          </a:stretch>
        </p:blipFill>
        <p:spPr>
          <a:xfrm>
            <a:off x="-683940" y="1700808"/>
            <a:ext cx="8496300" cy="4525962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19/11/15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919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Valgrind</a:t>
            </a:r>
            <a:r>
              <a:rPr lang="en-US" dirty="0" smtClean="0"/>
              <a:t> to analyze the following code: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stdio.h</a:t>
            </a:r>
            <a:r>
              <a:rPr lang="en-US" sz="1800" dirty="0"/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string.h</a:t>
            </a:r>
            <a:r>
              <a:rPr lang="en-US" sz="1800" dirty="0"/>
              <a:t>&gt;</a:t>
            </a:r>
          </a:p>
          <a:p>
            <a:pPr marL="0" indent="0">
              <a:lnSpc>
                <a:spcPct val="50000"/>
              </a:lnSpc>
              <a:buNone/>
            </a:pPr>
            <a:endParaRPr lang="en-US" sz="1800" dirty="0" smtClean="0"/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 smtClean="0"/>
              <a:t>void </a:t>
            </a:r>
            <a:r>
              <a:rPr lang="en-US" sz="1800" dirty="0" err="1"/>
              <a:t>copyData</a:t>
            </a:r>
            <a:r>
              <a:rPr lang="en-US" sz="1800" dirty="0"/>
              <a:t>(char *</a:t>
            </a:r>
            <a:r>
              <a:rPr lang="en-US" sz="1800" dirty="0" err="1"/>
              <a:t>userId</a:t>
            </a:r>
            <a:r>
              <a:rPr lang="en-US" sz="1800" dirty="0"/>
              <a:t>) {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    char  </a:t>
            </a:r>
            <a:r>
              <a:rPr lang="en-US" sz="1800" dirty="0" err="1"/>
              <a:t>smallBuffer</a:t>
            </a:r>
            <a:r>
              <a:rPr lang="en-US" sz="1800" dirty="0"/>
              <a:t>[10];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    </a:t>
            </a:r>
            <a:r>
              <a:rPr lang="en-US" sz="1800" dirty="0" err="1"/>
              <a:t>strcpy</a:t>
            </a:r>
            <a:r>
              <a:rPr lang="en-US" sz="1800" dirty="0"/>
              <a:t>(</a:t>
            </a:r>
            <a:r>
              <a:rPr lang="en-US" sz="1800" dirty="0" err="1"/>
              <a:t>smallBuffer</a:t>
            </a:r>
            <a:r>
              <a:rPr lang="en-US" sz="1800" dirty="0"/>
              <a:t>, </a:t>
            </a:r>
            <a:r>
              <a:rPr lang="en-US" sz="1800" dirty="0" err="1"/>
              <a:t>userId</a:t>
            </a:r>
            <a:r>
              <a:rPr lang="en-US" sz="1800" dirty="0"/>
              <a:t>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 } 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 </a:t>
            </a:r>
            <a:r>
              <a:rPr lang="en-US" sz="1800" dirty="0" err="1"/>
              <a:t>int</a:t>
            </a:r>
            <a:r>
              <a:rPr lang="en-US" sz="1800" dirty="0"/>
              <a:t> main(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argc</a:t>
            </a:r>
            <a:r>
              <a:rPr lang="en-US" sz="1800" dirty="0"/>
              <a:t>, char *</a:t>
            </a:r>
            <a:r>
              <a:rPr lang="en-US" sz="1800" dirty="0" err="1"/>
              <a:t>argv</a:t>
            </a:r>
            <a:r>
              <a:rPr lang="en-US" sz="1800" dirty="0"/>
              <a:t>[]) 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 smtClean="0"/>
              <a:t> </a:t>
            </a:r>
            <a:r>
              <a:rPr lang="en-US" sz="1800" dirty="0"/>
              <a:t>char *</a:t>
            </a:r>
            <a:r>
              <a:rPr lang="en-US" sz="1800" dirty="0" err="1"/>
              <a:t>userId</a:t>
            </a:r>
            <a:r>
              <a:rPr lang="en-US" sz="1800" dirty="0"/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 gets(</a:t>
            </a:r>
            <a:r>
              <a:rPr lang="en-US" sz="1800" dirty="0" err="1"/>
              <a:t>userId</a:t>
            </a:r>
            <a:r>
              <a:rPr lang="en-US" sz="1800" dirty="0"/>
              <a:t>);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 </a:t>
            </a:r>
            <a:r>
              <a:rPr lang="en-US" sz="1800" dirty="0" err="1"/>
              <a:t>copyData</a:t>
            </a:r>
            <a:r>
              <a:rPr lang="en-US" sz="1800" dirty="0"/>
              <a:t> (</a:t>
            </a:r>
            <a:r>
              <a:rPr lang="en-US" sz="1800" dirty="0" err="1"/>
              <a:t>userId</a:t>
            </a:r>
            <a:r>
              <a:rPr lang="en-US" sz="1800" dirty="0"/>
              <a:t>); 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/>
              <a:t> }</a:t>
            </a:r>
          </a:p>
          <a:p>
            <a:pPr marL="0" indent="0">
              <a:lnSpc>
                <a:spcPct val="50000"/>
              </a:lnSpc>
              <a:buNone/>
            </a:pPr>
            <a:endParaRPr lang="en-US" sz="18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19/11/15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537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</a:t>
            </a:r>
            <a:r>
              <a:rPr lang="en-US" dirty="0" smtClean="0"/>
              <a:t>Time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static analysis is </a:t>
            </a:r>
            <a:endParaRPr lang="en-US" b="1" dirty="0" smtClean="0"/>
          </a:p>
          <a:p>
            <a:pPr lvl="1"/>
            <a:r>
              <a:rPr lang="en-US" dirty="0"/>
              <a:t>s</a:t>
            </a:r>
            <a:r>
              <a:rPr lang="en-US" dirty="0" smtClean="0"/>
              <a:t>canning the source or binary code to find security vulnerabilities</a:t>
            </a:r>
          </a:p>
          <a:p>
            <a:r>
              <a:rPr lang="en-US" dirty="0" smtClean="0"/>
              <a:t>How static analysis is performed</a:t>
            </a:r>
          </a:p>
          <a:p>
            <a:pPr lvl="1"/>
            <a:r>
              <a:rPr lang="en-US" dirty="0" smtClean="0"/>
              <a:t>Create program </a:t>
            </a:r>
            <a:r>
              <a:rPr lang="en-US" b="1" dirty="0" smtClean="0"/>
              <a:t>intermediate representation</a:t>
            </a:r>
          </a:p>
          <a:p>
            <a:pPr lvl="2"/>
            <a:r>
              <a:rPr lang="en-US" sz="1800" dirty="0" smtClean="0"/>
              <a:t>Abstract Syntax Trees, Control Flow Graphs</a:t>
            </a:r>
            <a:endParaRPr lang="en-US" sz="2000" dirty="0" smtClean="0"/>
          </a:p>
          <a:p>
            <a:pPr lvl="1"/>
            <a:r>
              <a:rPr lang="en-US" dirty="0" smtClean="0"/>
              <a:t>Analyze the intermediate representation with respect to </a:t>
            </a:r>
            <a:r>
              <a:rPr lang="en-US" b="1" dirty="0" smtClean="0"/>
              <a:t>security rules</a:t>
            </a:r>
          </a:p>
          <a:p>
            <a:pPr lvl="2"/>
            <a:r>
              <a:rPr lang="en-US" sz="2000" dirty="0" smtClean="0"/>
              <a:t>Lexical analysis, Taint propagation, Control Flow Analysis</a:t>
            </a:r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151A79-35B3-E448-8B3D-13FF34064117}" type="datetime1">
              <a:rPr lang="en-US" smtClean="0"/>
              <a:t>18/11/15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5263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Pin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dynamic</a:t>
            </a:r>
            <a:r>
              <a:rPr lang="it-IT" dirty="0"/>
              <a:t>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instrumentation</a:t>
            </a:r>
            <a:r>
              <a:rPr lang="it-IT" dirty="0"/>
              <a:t> </a:t>
            </a:r>
            <a:r>
              <a:rPr lang="it-IT" dirty="0" err="1"/>
              <a:t>framework</a:t>
            </a:r>
            <a:r>
              <a:rPr lang="it-IT" dirty="0"/>
              <a:t> </a:t>
            </a:r>
            <a:r>
              <a:rPr lang="it-IT" dirty="0" err="1"/>
              <a:t>developed</a:t>
            </a:r>
            <a:r>
              <a:rPr lang="it-IT" dirty="0"/>
              <a:t> by Intel </a:t>
            </a:r>
            <a:r>
              <a:rPr lang="it-IT" dirty="0" err="1" smtClean="0"/>
              <a:t>Corp</a:t>
            </a:r>
            <a:endParaRPr lang="it-IT" dirty="0" smtClean="0"/>
          </a:p>
          <a:p>
            <a:r>
              <a:rPr lang="it-IT" dirty="0" err="1" smtClean="0"/>
              <a:t>It</a:t>
            </a:r>
            <a:r>
              <a:rPr lang="it-IT" dirty="0" smtClean="0"/>
              <a:t> </a:t>
            </a:r>
            <a:r>
              <a:rPr lang="it-IT" dirty="0" err="1" smtClean="0"/>
              <a:t>lets</a:t>
            </a:r>
            <a:r>
              <a:rPr lang="it-IT" dirty="0" smtClean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build</a:t>
            </a:r>
            <a:r>
              <a:rPr lang="it-IT" dirty="0"/>
              <a:t>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tools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</a:t>
            </a:r>
            <a:r>
              <a:rPr lang="it-IT" b="1" dirty="0" err="1"/>
              <a:t>Pintools</a:t>
            </a:r>
            <a:r>
              <a:rPr lang="it-IT" dirty="0"/>
              <a:t> for Windows and Linux </a:t>
            </a:r>
            <a:r>
              <a:rPr lang="it-IT" dirty="0" err="1" smtClean="0"/>
              <a:t>platforms</a:t>
            </a:r>
            <a:endParaRPr lang="it-IT" dirty="0"/>
          </a:p>
          <a:p>
            <a:r>
              <a:rPr lang="it-IT" dirty="0" err="1" smtClean="0"/>
              <a:t>Pintools</a:t>
            </a:r>
            <a:r>
              <a:rPr lang="it-IT" dirty="0" smtClean="0"/>
              <a:t> are </a:t>
            </a:r>
            <a:r>
              <a:rPr lang="it-IT" dirty="0" err="1" smtClean="0"/>
              <a:t>written</a:t>
            </a:r>
            <a:r>
              <a:rPr lang="it-IT" dirty="0" smtClean="0"/>
              <a:t> in C/C++</a:t>
            </a:r>
          </a:p>
          <a:p>
            <a:r>
              <a:rPr lang="it-IT" dirty="0" err="1" smtClean="0"/>
              <a:t>You</a:t>
            </a:r>
            <a:r>
              <a:rPr lang="it-IT" dirty="0" smtClean="0"/>
              <a:t> </a:t>
            </a:r>
            <a:r>
              <a:rPr lang="it-IT" dirty="0"/>
              <a:t>can use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 smtClean="0"/>
              <a:t>Pintools</a:t>
            </a:r>
            <a:r>
              <a:rPr lang="it-IT" dirty="0" smtClean="0"/>
              <a:t> </a:t>
            </a:r>
            <a:r>
              <a:rPr lang="it-IT" dirty="0"/>
              <a:t>to monitor and record the </a:t>
            </a:r>
            <a:r>
              <a:rPr lang="it-IT" dirty="0" err="1"/>
              <a:t>behavior</a:t>
            </a:r>
            <a:r>
              <a:rPr lang="it-IT" dirty="0"/>
              <a:t> of a </a:t>
            </a:r>
            <a:r>
              <a:rPr lang="it-IT" dirty="0" err="1"/>
              <a:t>program</a:t>
            </a:r>
            <a:r>
              <a:rPr lang="it-IT" dirty="0"/>
              <a:t> </a:t>
            </a:r>
            <a:r>
              <a:rPr lang="it-IT" dirty="0" err="1"/>
              <a:t>while</a:t>
            </a:r>
            <a:r>
              <a:rPr lang="it-IT" dirty="0"/>
              <a:t> </a:t>
            </a:r>
            <a:r>
              <a:rPr lang="it-IT" dirty="0" err="1"/>
              <a:t>it’s</a:t>
            </a:r>
            <a:r>
              <a:rPr lang="it-IT" dirty="0"/>
              <a:t> </a:t>
            </a:r>
            <a:r>
              <a:rPr lang="it-IT" dirty="0" err="1" smtClean="0"/>
              <a:t>running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18/11/15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  <p:pic>
        <p:nvPicPr>
          <p:cNvPr id="6" name="Immagine 5" descr="pinlog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5301208"/>
            <a:ext cx="1968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484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</a:t>
            </a:r>
            <a:r>
              <a:rPr lang="en-US" dirty="0" err="1" smtClean="0"/>
              <a:t>Pintool</a:t>
            </a:r>
            <a:endParaRPr lang="en-US" dirty="0"/>
          </a:p>
        </p:txBody>
      </p:sp>
      <p:pic>
        <p:nvPicPr>
          <p:cNvPr id="6" name="Segnaposto contenuto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00" r="-100"/>
          <a:stretch/>
        </p:blipFill>
        <p:spPr>
          <a:xfrm>
            <a:off x="323528" y="1700808"/>
            <a:ext cx="5152572" cy="4525962"/>
          </a:xfrm>
        </p:spPr>
      </p:pic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19/11/15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88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 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No false positives</a:t>
            </a:r>
          </a:p>
          <a:p>
            <a:pPr lvl="1"/>
            <a:r>
              <a:rPr lang="en-US" dirty="0" smtClean="0"/>
              <a:t>An error detection occurs right at the moment of its occurrence</a:t>
            </a:r>
          </a:p>
          <a:p>
            <a:r>
              <a:rPr lang="en-US" b="1" dirty="0" smtClean="0"/>
              <a:t>Do not need source code</a:t>
            </a:r>
          </a:p>
          <a:p>
            <a:pPr lvl="1"/>
            <a:r>
              <a:rPr lang="en-US" dirty="0" smtClean="0"/>
              <a:t>You can test also proprietary code 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18/11/15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171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 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Detect vulnerabilities only on execution path defined by the concrete input data</a:t>
            </a:r>
          </a:p>
          <a:p>
            <a:r>
              <a:rPr lang="en-US" dirty="0" smtClean="0"/>
              <a:t>Significant computational resources are required to perform the analysis</a:t>
            </a:r>
          </a:p>
          <a:p>
            <a:r>
              <a:rPr lang="en-US" dirty="0" smtClean="0"/>
              <a:t>One execution path can be checked at each particular moment</a:t>
            </a:r>
          </a:p>
          <a:p>
            <a:r>
              <a:rPr lang="en-US" dirty="0" smtClean="0"/>
              <a:t>It is more difficult to track back a vulnerability to its exact location in the code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F2173B-DB2C-1042-9987-A376782AE56A}" type="datetime1">
              <a:rPr lang="en-US" smtClean="0"/>
              <a:t>18/11/15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945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dynamic tools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 scanners </a:t>
            </a:r>
          </a:p>
          <a:p>
            <a:r>
              <a:rPr lang="en-US" dirty="0" smtClean="0"/>
              <a:t>Network sniffers</a:t>
            </a:r>
          </a:p>
          <a:p>
            <a:r>
              <a:rPr lang="en-US" dirty="0" smtClean="0"/>
              <a:t>Network vulnerability scanners</a:t>
            </a:r>
          </a:p>
          <a:p>
            <a:r>
              <a:rPr lang="en-US" dirty="0" smtClean="0"/>
              <a:t>Web application scanners</a:t>
            </a:r>
          </a:p>
          <a:p>
            <a:r>
              <a:rPr lang="en-US" dirty="0" smtClean="0"/>
              <a:t>Intrusion detection systems</a:t>
            </a:r>
          </a:p>
          <a:p>
            <a:r>
              <a:rPr lang="en-US" dirty="0" smtClean="0"/>
              <a:t>Firewalls</a:t>
            </a:r>
          </a:p>
          <a:p>
            <a:r>
              <a:rPr lang="en-US" dirty="0" smtClean="0"/>
              <a:t>Debuggers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18/11/15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457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The three most important things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Write down the </a:t>
            </a:r>
            <a:r>
              <a:rPr lang="it-IT" b="1" dirty="0" err="1" smtClean="0"/>
              <a:t>three</a:t>
            </a:r>
            <a:r>
              <a:rPr lang="it-IT" b="1" dirty="0"/>
              <a:t> </a:t>
            </a:r>
            <a:r>
              <a:rPr lang="it-IT" b="1" dirty="0" err="1" smtClean="0"/>
              <a:t>most</a:t>
            </a:r>
            <a:r>
              <a:rPr lang="it-IT" b="1" dirty="0" smtClean="0"/>
              <a:t> </a:t>
            </a:r>
            <a:r>
              <a:rPr lang="it-IT" b="1" dirty="0" err="1" smtClean="0"/>
              <a:t>important</a:t>
            </a:r>
            <a:r>
              <a:rPr lang="it-IT" b="1" dirty="0" smtClean="0"/>
              <a:t> </a:t>
            </a:r>
            <a:r>
              <a:rPr lang="it-IT" b="1" dirty="0" err="1" smtClean="0"/>
              <a:t>things</a:t>
            </a:r>
            <a:r>
              <a:rPr lang="it-IT" b="1" dirty="0" smtClean="0"/>
              <a:t> </a:t>
            </a:r>
            <a:r>
              <a:rPr lang="it-IT" dirty="0" err="1" smtClean="0"/>
              <a:t>about</a:t>
            </a:r>
            <a:r>
              <a:rPr lang="it-IT" dirty="0" smtClean="0"/>
              <a:t>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lecture</a:t>
            </a:r>
            <a:endParaRPr lang="it-IT" dirty="0" smtClean="0"/>
          </a:p>
          <a:p>
            <a:pPr lvl="1"/>
            <a:r>
              <a:rPr lang="it-IT" dirty="0" err="1" smtClean="0"/>
              <a:t>Those</a:t>
            </a:r>
            <a:r>
              <a:rPr lang="it-IT" dirty="0" smtClean="0"/>
              <a:t> </a:t>
            </a:r>
            <a:r>
              <a:rPr lang="it-IT" dirty="0" err="1" smtClean="0"/>
              <a:t>three</a:t>
            </a:r>
            <a:r>
              <a:rPr lang="it-IT" dirty="0" smtClean="0"/>
              <a:t> </a:t>
            </a:r>
            <a:r>
              <a:rPr lang="it-IT" dirty="0" err="1" smtClean="0"/>
              <a:t>things</a:t>
            </a:r>
            <a:r>
              <a:rPr lang="it-IT" dirty="0" smtClean="0"/>
              <a:t> </a:t>
            </a:r>
            <a:r>
              <a:rPr lang="it-IT" dirty="0" err="1" smtClean="0"/>
              <a:t>that</a:t>
            </a:r>
            <a:r>
              <a:rPr lang="it-IT" dirty="0" smtClean="0"/>
              <a:t> </a:t>
            </a:r>
            <a:r>
              <a:rPr lang="it-IT" dirty="0" err="1" smtClean="0"/>
              <a:t>capture</a:t>
            </a:r>
            <a:r>
              <a:rPr lang="it-IT" dirty="0" smtClean="0"/>
              <a:t> the </a:t>
            </a:r>
            <a:r>
              <a:rPr lang="it-IT" dirty="0" err="1" smtClean="0"/>
              <a:t>essence</a:t>
            </a:r>
            <a:r>
              <a:rPr lang="it-IT" dirty="0" smtClean="0"/>
              <a:t> of </a:t>
            </a:r>
            <a:r>
              <a:rPr lang="it-IT" dirty="0" err="1" smtClean="0"/>
              <a:t>this</a:t>
            </a:r>
            <a:r>
              <a:rPr lang="it-IT" dirty="0" smtClean="0"/>
              <a:t> </a:t>
            </a:r>
            <a:r>
              <a:rPr lang="it-IT" dirty="0" err="1" smtClean="0"/>
              <a:t>lecture</a:t>
            </a:r>
            <a:r>
              <a:rPr lang="it-IT" dirty="0" smtClean="0"/>
              <a:t> for </a:t>
            </a:r>
            <a:r>
              <a:rPr lang="it-IT" dirty="0" err="1" smtClean="0"/>
              <a:t>you</a:t>
            </a:r>
            <a:endParaRPr lang="it-IT" dirty="0" smtClean="0"/>
          </a:p>
          <a:p>
            <a:r>
              <a:rPr lang="it-IT" b="1" dirty="0" smtClean="0"/>
              <a:t>Time</a:t>
            </a:r>
            <a:r>
              <a:rPr lang="it-IT" dirty="0" smtClean="0"/>
              <a:t>: 2 minutes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71160-44C6-434E-96B6-713C1C897D9D}" type="datetime1">
              <a:rPr lang="en-US" smtClean="0"/>
              <a:t>18/11/15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320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Materials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N. </a:t>
            </a:r>
            <a:r>
              <a:rPr lang="en-US" dirty="0" err="1" smtClean="0"/>
              <a:t>Nethercote</a:t>
            </a:r>
            <a:r>
              <a:rPr lang="en-US" dirty="0" smtClean="0"/>
              <a:t>. </a:t>
            </a:r>
            <a:r>
              <a:rPr lang="en-US" b="1" dirty="0" smtClean="0"/>
              <a:t>Dynamic binary analysis and instrumentation</a:t>
            </a:r>
            <a:r>
              <a:rPr lang="en-US" dirty="0" smtClean="0"/>
              <a:t>. University of Cambridge technical report N° 606.</a:t>
            </a:r>
          </a:p>
          <a:p>
            <a:r>
              <a:rPr lang="en-US" b="1" dirty="0" smtClean="0"/>
              <a:t>Tools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valgrind.org</a:t>
            </a:r>
            <a:r>
              <a:rPr lang="en-US" dirty="0"/>
              <a:t>/ </a:t>
            </a:r>
            <a:endParaRPr lang="en-US" dirty="0"/>
          </a:p>
          <a:p>
            <a:pPr lvl="1"/>
            <a:r>
              <a:rPr lang="en-US" dirty="0" smtClean="0"/>
              <a:t>http</a:t>
            </a:r>
            <a:r>
              <a:rPr lang="en-US" dirty="0"/>
              <a:t>://</a:t>
            </a:r>
            <a:r>
              <a:rPr lang="en-US" dirty="0" err="1"/>
              <a:t>www.pintool.org</a:t>
            </a:r>
            <a:r>
              <a:rPr lang="en-US" dirty="0"/>
              <a:t>/ </a:t>
            </a:r>
            <a:endParaRPr lang="en-US" dirty="0"/>
          </a:p>
          <a:p>
            <a:pPr lvl="1"/>
            <a:r>
              <a:rPr lang="en-US" dirty="0"/>
              <a:t>Pin 2.10 User Guide http://</a:t>
            </a:r>
            <a:r>
              <a:rPr lang="en-US" dirty="0" err="1"/>
              <a:t>www.pintool.org</a:t>
            </a:r>
            <a:r>
              <a:rPr lang="en-US" dirty="0"/>
              <a:t>/docs/45467/Pin/html/ </a:t>
            </a:r>
            <a:endParaRPr lang="en-US" dirty="0"/>
          </a:p>
          <a:p>
            <a:pPr lvl="1"/>
            <a:r>
              <a:rPr lang="en-US" dirty="0"/>
              <a:t>http://</a:t>
            </a:r>
            <a:r>
              <a:rPr lang="en-US" dirty="0" err="1"/>
              <a:t>www.dyninst.org</a:t>
            </a:r>
            <a:r>
              <a:rPr lang="en-US" dirty="0"/>
              <a:t>/</a:t>
            </a:r>
            <a:r>
              <a:rPr lang="en-US" sz="2800" dirty="0"/>
              <a:t>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18/11/15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600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/>
        </p:nvSpPr>
        <p:spPr>
          <a:xfrm>
            <a:off x="-22240" y="0"/>
            <a:ext cx="9150424" cy="83099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chemeClr val="bg1"/>
                </a:solidFill>
              </a:rPr>
              <a:t>  </a:t>
            </a:r>
            <a:endParaRPr lang="en-GB" sz="36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0" y="6068960"/>
            <a:ext cx="9150424" cy="83099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chemeClr val="bg1"/>
                </a:solidFill>
              </a:rPr>
              <a:t>  </a:t>
            </a:r>
            <a:endParaRPr lang="en-GB" sz="3600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89" b="6422"/>
          <a:stretch/>
        </p:blipFill>
        <p:spPr>
          <a:xfrm>
            <a:off x="251520" y="0"/>
            <a:ext cx="6089708" cy="6858000"/>
          </a:xfrm>
          <a:prstGeom prst="rect">
            <a:avLst/>
          </a:prstGeom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632" y="151651"/>
            <a:ext cx="3312368" cy="720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87816" y="1091645"/>
            <a:ext cx="2693780" cy="313932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Meet Current PhDs and Supervisors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Hear and try out ECS research, live</a:t>
            </a:r>
          </a:p>
          <a:p>
            <a:pPr marL="285750" indent="-285750">
              <a:buFontTx/>
              <a:buChar char="-"/>
            </a:pPr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Tour behind the scenes in international leading labs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Sign up at</a:t>
            </a:r>
          </a:p>
          <a:p>
            <a:pPr algn="ctr"/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http://www.southampton.ac.uk/about/visit/postgraduate-open-day.page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1560" y="260648"/>
            <a:ext cx="5133096" cy="3447098"/>
          </a:xfrm>
          <a:prstGeom prst="rect">
            <a:avLst/>
          </a:prstGeom>
          <a:solidFill>
            <a:schemeClr val="accent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400" smtClean="0">
                <a:solidFill>
                  <a:schemeClr val="bg1"/>
                </a:solidFill>
              </a:rPr>
              <a:t>What’s a </a:t>
            </a:r>
            <a:r>
              <a:rPr lang="en-US" sz="4400" dirty="0" smtClean="0">
                <a:solidFill>
                  <a:schemeClr val="bg1"/>
                </a:solidFill>
              </a:rPr>
              <a:t>PhD? </a:t>
            </a:r>
          </a:p>
          <a:p>
            <a:r>
              <a:rPr lang="en-US" sz="3600" dirty="0" smtClean="0">
                <a:solidFill>
                  <a:schemeClr val="bg1"/>
                </a:solidFill>
              </a:rPr>
              <a:t>What’s a PhD in ECS like?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FIND OUT NOVEMBER 25</a:t>
            </a:r>
          </a:p>
          <a:p>
            <a:pPr algn="ctr"/>
            <a:endParaRPr lang="en-US" sz="2800" dirty="0" smtClean="0">
              <a:solidFill>
                <a:schemeClr val="bg1"/>
              </a:solidFill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at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244" y="4261596"/>
            <a:ext cx="2809332" cy="280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>
            <a:spLocks/>
          </p:cNvSpPr>
          <p:nvPr/>
        </p:nvSpPr>
        <p:spPr>
          <a:xfrm>
            <a:off x="0" y="6068960"/>
            <a:ext cx="9150424" cy="83099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chemeClr val="bg1"/>
                </a:solidFill>
              </a:rPr>
              <a:t>  </a:t>
            </a:r>
            <a:endParaRPr lang="en-GB" sz="36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>
            <a:off x="-22240" y="0"/>
            <a:ext cx="9150424" cy="83099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4800" dirty="0" smtClean="0">
                <a:solidFill>
                  <a:schemeClr val="bg1"/>
                </a:solidFill>
              </a:rPr>
              <a:t>  </a:t>
            </a:r>
            <a:endParaRPr lang="en-GB" sz="3600" dirty="0" smtClean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14515" y="2419008"/>
            <a:ext cx="17239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accent1"/>
                </a:solidFill>
              </a:rPr>
              <a:t>http://</a:t>
            </a:r>
            <a:r>
              <a:rPr lang="en-GB" b="1" dirty="0" err="1" smtClean="0">
                <a:solidFill>
                  <a:schemeClr val="accent1"/>
                </a:solidFill>
              </a:rPr>
              <a:t>www.ecs.soton.ac.uk</a:t>
            </a:r>
            <a:r>
              <a:rPr lang="en-GB" b="1" dirty="0" smtClean="0">
                <a:solidFill>
                  <a:schemeClr val="accent1"/>
                </a:solidFill>
              </a:rPr>
              <a:t>/</a:t>
            </a:r>
            <a:r>
              <a:rPr lang="en-GB" b="1" dirty="0" err="1" smtClean="0">
                <a:solidFill>
                  <a:schemeClr val="accent1"/>
                </a:solidFill>
              </a:rPr>
              <a:t>phd</a:t>
            </a:r>
            <a:r>
              <a:rPr lang="en-GB" b="1" dirty="0" smtClean="0">
                <a:solidFill>
                  <a:schemeClr val="accent1"/>
                </a:solidFill>
              </a:rPr>
              <a:t>/open-afternoon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92280" y="1076204"/>
            <a:ext cx="1768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chemeClr val="tx2">
                    <a:lumMod val="75000"/>
                  </a:schemeClr>
                </a:solidFill>
              </a:rPr>
              <a:t>ECS </a:t>
            </a:r>
            <a:r>
              <a:rPr lang="en-GB" smtClean="0">
                <a:solidFill>
                  <a:schemeClr val="tx2">
                    <a:lumMod val="75000"/>
                  </a:schemeClr>
                </a:solidFill>
              </a:rPr>
              <a:t>Schedule in detail will be here: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67" b="5903"/>
          <a:stretch/>
        </p:blipFill>
        <p:spPr>
          <a:xfrm>
            <a:off x="341399" y="207527"/>
            <a:ext cx="6606865" cy="629189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829" y="3826864"/>
            <a:ext cx="2303226" cy="23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11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analysis tools and techniques</a:t>
            </a:r>
          </a:p>
          <a:p>
            <a:r>
              <a:rPr lang="en-US" dirty="0" smtClean="0"/>
              <a:t>Hands-on  exercises d</a:t>
            </a:r>
            <a:r>
              <a:rPr lang="en-US" dirty="0" smtClean="0"/>
              <a:t>ynamic analysis of </a:t>
            </a:r>
            <a:r>
              <a:rPr lang="en-US" smtClean="0"/>
              <a:t>program executable</a:t>
            </a:r>
            <a:endParaRPr lang="en-US" dirty="0" smtClean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17F13-09BF-D54B-8814-4AE326AC16B7}" type="datetime1">
              <a:rPr lang="en-US" smtClean="0"/>
              <a:t>18/11/15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263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 end of this session you will be able to</a:t>
            </a:r>
          </a:p>
          <a:p>
            <a:pPr lvl="1"/>
            <a:r>
              <a:rPr lang="en-US" dirty="0" smtClean="0"/>
              <a:t>Define what a </a:t>
            </a:r>
            <a:r>
              <a:rPr lang="en-US" dirty="0" smtClean="0"/>
              <a:t>dynamic</a:t>
            </a:r>
            <a:r>
              <a:rPr lang="en-US" dirty="0" smtClean="0"/>
              <a:t> </a:t>
            </a:r>
            <a:r>
              <a:rPr lang="en-US" dirty="0" smtClean="0"/>
              <a:t>analysis tool is</a:t>
            </a:r>
          </a:p>
          <a:p>
            <a:pPr lvl="1"/>
            <a:r>
              <a:rPr lang="en-US" dirty="0" smtClean="0"/>
              <a:t>Define </a:t>
            </a:r>
            <a:r>
              <a:rPr lang="en-US" dirty="0" smtClean="0"/>
              <a:t>several</a:t>
            </a:r>
            <a:r>
              <a:rPr lang="en-US" dirty="0" smtClean="0"/>
              <a:t> code instrumentation techniques</a:t>
            </a:r>
            <a:endParaRPr lang="en-US" dirty="0" smtClean="0"/>
          </a:p>
          <a:p>
            <a:pPr lvl="1"/>
            <a:r>
              <a:rPr lang="en-US" dirty="0" smtClean="0"/>
              <a:t>List </a:t>
            </a:r>
            <a:r>
              <a:rPr lang="en-US" dirty="0" smtClean="0"/>
              <a:t>dynamic </a:t>
            </a:r>
            <a:r>
              <a:rPr lang="en-US" dirty="0" smtClean="0"/>
              <a:t>analysis </a:t>
            </a:r>
            <a:r>
              <a:rPr lang="en-US" dirty="0" smtClean="0"/>
              <a:t>tools</a:t>
            </a:r>
          </a:p>
          <a:p>
            <a:pPr lvl="1"/>
            <a:r>
              <a:rPr lang="en-US" dirty="0" smtClean="0"/>
              <a:t>Perform a simple dynamic analysis of a program executable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DE5121-A51A-4748-89AB-85154F707AA8}" type="datetime1">
              <a:rPr lang="en-US" smtClean="0"/>
              <a:t>18/11/15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559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Analysis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Approach for verifying software (including finding defects) by executing software on specific inputs &amp; checking results </a:t>
            </a:r>
            <a:endParaRPr lang="en-US" sz="2800" dirty="0" smtClean="0"/>
          </a:p>
          <a:p>
            <a:pPr lvl="1"/>
            <a:r>
              <a:rPr lang="en-US" dirty="0" smtClean="0"/>
              <a:t>Functional </a:t>
            </a:r>
            <a:r>
              <a:rPr lang="en-US" dirty="0"/>
              <a:t>testing, web application scanners, fuzz testing, etc.</a:t>
            </a:r>
          </a:p>
          <a:p>
            <a:r>
              <a:rPr lang="en-US" sz="2800" dirty="0" smtClean="0"/>
              <a:t>Detection of vulnerabilities is integrated into the actual program’s execution</a:t>
            </a:r>
            <a:endParaRPr lang="en-US" sz="280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18/11/15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337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Instrumentation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technique that inserts extra code into a program to observe its runtime behavior  </a:t>
            </a:r>
          </a:p>
          <a:p>
            <a:r>
              <a:rPr lang="en-US" dirty="0" smtClean="0"/>
              <a:t>The extra code is called </a:t>
            </a:r>
            <a:r>
              <a:rPr lang="en-US" b="1" dirty="0" smtClean="0"/>
              <a:t>instrumentation</a:t>
            </a:r>
            <a:r>
              <a:rPr lang="en-US" dirty="0" smtClean="0"/>
              <a:t> </a:t>
            </a:r>
            <a:r>
              <a:rPr lang="en-US" b="1" dirty="0" smtClean="0"/>
              <a:t>code</a:t>
            </a:r>
          </a:p>
          <a:p>
            <a:pPr lvl="1"/>
            <a:r>
              <a:rPr lang="en-US" dirty="0" smtClean="0"/>
              <a:t>It inserts calls to </a:t>
            </a:r>
            <a:r>
              <a:rPr lang="en-US" b="1" dirty="0" smtClean="0"/>
              <a:t>analysis code </a:t>
            </a:r>
            <a:r>
              <a:rPr lang="en-US" dirty="0" smtClean="0"/>
              <a:t>when an instruction is executed</a:t>
            </a:r>
          </a:p>
          <a:p>
            <a:pPr lvl="1"/>
            <a:r>
              <a:rPr lang="en-US" dirty="0" smtClean="0"/>
              <a:t>Analysis code collects data about the execution of an instruction or about its behavior</a:t>
            </a:r>
          </a:p>
          <a:p>
            <a:r>
              <a:rPr lang="en-US" dirty="0" smtClean="0"/>
              <a:t>The code can be inserted in the </a:t>
            </a:r>
            <a:r>
              <a:rPr lang="en-US" b="1" dirty="0" smtClean="0"/>
              <a:t>source code </a:t>
            </a:r>
            <a:r>
              <a:rPr lang="en-US" dirty="0" smtClean="0"/>
              <a:t>or in the </a:t>
            </a:r>
            <a:r>
              <a:rPr lang="en-US" b="1" dirty="0" smtClean="0"/>
              <a:t>binary code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18/11/15</a:t>
            </a:fld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03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Instrumentation approaches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Source instrumentation</a:t>
            </a:r>
          </a:p>
          <a:p>
            <a:pPr lvl="1"/>
            <a:r>
              <a:rPr lang="en-US" dirty="0" smtClean="0"/>
              <a:t>Instrument source programs</a:t>
            </a:r>
          </a:p>
          <a:p>
            <a:r>
              <a:rPr lang="en-US" b="1" dirty="0" smtClean="0"/>
              <a:t>Binary instrumentation</a:t>
            </a:r>
          </a:p>
          <a:p>
            <a:pPr lvl="1"/>
            <a:r>
              <a:rPr lang="en-US" dirty="0" smtClean="0"/>
              <a:t>Instrument </a:t>
            </a:r>
            <a:r>
              <a:rPr lang="en-US" dirty="0" err="1" smtClean="0"/>
              <a:t>executables</a:t>
            </a:r>
            <a:r>
              <a:rPr lang="en-US" dirty="0" smtClean="0"/>
              <a:t> directly</a:t>
            </a:r>
            <a:endParaRPr lang="en-US" dirty="0"/>
          </a:p>
          <a:p>
            <a:r>
              <a:rPr lang="en-US" dirty="0" smtClean="0"/>
              <a:t>Advantages for binary instrumentation </a:t>
            </a:r>
          </a:p>
          <a:p>
            <a:pPr lvl="1"/>
            <a:r>
              <a:rPr lang="en-US" dirty="0" smtClean="0"/>
              <a:t>Language independent</a:t>
            </a:r>
          </a:p>
          <a:p>
            <a:pPr lvl="1"/>
            <a:r>
              <a:rPr lang="en-US" dirty="0" smtClean="0"/>
              <a:t>No need to recompile the code</a:t>
            </a:r>
          </a:p>
          <a:p>
            <a:pPr lvl="1"/>
            <a:r>
              <a:rPr lang="en-US" dirty="0" smtClean="0"/>
              <a:t>All code is naturally covered</a:t>
            </a:r>
          </a:p>
          <a:p>
            <a:pPr lvl="1"/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18/11/15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095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Instrumentation: Source Code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850" y="1700213"/>
            <a:ext cx="3888110" cy="4525962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#include &lt;</a:t>
            </a:r>
            <a:r>
              <a:rPr lang="en-US" sz="2000" dirty="0" err="1">
                <a:latin typeface="Courier"/>
                <a:cs typeface="Courier"/>
              </a:rPr>
              <a:t>stdio.h</a:t>
            </a:r>
            <a:r>
              <a:rPr lang="en-US" sz="2000" dirty="0" smtClean="0">
                <a:latin typeface="Courier"/>
                <a:cs typeface="Courier"/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b="1" dirty="0" err="1">
                <a:latin typeface="Courier"/>
                <a:cs typeface="Courier"/>
              </a:rPr>
              <a:t>addnum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a, 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b)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 smtClean="0">
                <a:latin typeface="Courier"/>
                <a:cs typeface="Courier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	 </a:t>
            </a:r>
            <a:r>
              <a:rPr lang="en-US" sz="2000" dirty="0" err="1">
                <a:latin typeface="Courier"/>
                <a:cs typeface="Courier"/>
              </a:rPr>
              <a:t>int</a:t>
            </a:r>
            <a:r>
              <a:rPr lang="en-US" sz="2000" dirty="0">
                <a:latin typeface="Courier"/>
                <a:cs typeface="Courier"/>
              </a:rPr>
              <a:t> sum;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	 sum= </a:t>
            </a:r>
            <a:r>
              <a:rPr lang="en-US" sz="2000" dirty="0" err="1">
                <a:latin typeface="Courier"/>
                <a:cs typeface="Courier"/>
              </a:rPr>
              <a:t>a+b</a:t>
            </a:r>
            <a:r>
              <a:rPr lang="en-US" sz="2000" dirty="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	 return </a:t>
            </a:r>
            <a:r>
              <a:rPr lang="en-US" sz="2000" dirty="0" smtClean="0">
                <a:latin typeface="Courier"/>
                <a:cs typeface="Courier"/>
              </a:rPr>
              <a:t>sum</a:t>
            </a:r>
            <a:r>
              <a:rPr lang="en-US" sz="2000" dirty="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}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18/11/15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  <p:sp>
        <p:nvSpPr>
          <p:cNvPr id="6" name="Segnaposto contenuto 2"/>
          <p:cNvSpPr txBox="1">
            <a:spLocks/>
          </p:cNvSpPr>
          <p:nvPr/>
        </p:nvSpPr>
        <p:spPr bwMode="auto">
          <a:xfrm>
            <a:off x="4211960" y="1628800"/>
            <a:ext cx="5904656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7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5000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5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5000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50000"/>
              </a:spcAft>
              <a:buChar char="»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5000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5000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5000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5000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50000"/>
              </a:lnSpc>
              <a:buFontTx/>
              <a:buNone/>
            </a:pPr>
            <a:endParaRPr lang="en-US" sz="2000" dirty="0" smtClean="0">
              <a:latin typeface="Courier"/>
              <a:cs typeface="Courier"/>
            </a:endParaRPr>
          </a:p>
          <a:p>
            <a:pPr marL="0" indent="0">
              <a:lnSpc>
                <a:spcPct val="50000"/>
              </a:lnSpc>
              <a:buFontTx/>
              <a:buNone/>
            </a:pP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main()</a:t>
            </a:r>
          </a:p>
          <a:p>
            <a:pPr marL="0" indent="0">
              <a:lnSpc>
                <a:spcPct val="50000"/>
              </a:lnSpc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{</a:t>
            </a:r>
          </a:p>
          <a:p>
            <a:pPr marL="0" indent="0">
              <a:lnSpc>
                <a:spcPct val="50000"/>
              </a:lnSpc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   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total;</a:t>
            </a:r>
          </a:p>
          <a:p>
            <a:pPr marL="0" indent="0">
              <a:lnSpc>
                <a:spcPct val="50000"/>
              </a:lnSpc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err="1" smtClean="0">
                <a:latin typeface="Courier"/>
                <a:cs typeface="Courier"/>
              </a:rPr>
              <a:t>int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x,y</a:t>
            </a:r>
            <a:r>
              <a:rPr lang="en-US" sz="2000" dirty="0" smtClean="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50000"/>
              </a:lnSpc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x = 4;</a:t>
            </a:r>
          </a:p>
          <a:p>
            <a:pPr marL="0" indent="0">
              <a:lnSpc>
                <a:spcPct val="50000"/>
              </a:lnSpc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y = 7;</a:t>
            </a:r>
          </a:p>
          <a:p>
            <a:pPr marL="0" indent="0">
              <a:lnSpc>
                <a:spcPct val="50000"/>
              </a:lnSpc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total = </a:t>
            </a:r>
            <a:r>
              <a:rPr lang="en-US" sz="2000" b="1" dirty="0" err="1" smtClean="0">
                <a:latin typeface="Courier"/>
                <a:cs typeface="Courier"/>
              </a:rPr>
              <a:t>addnum</a:t>
            </a:r>
            <a:r>
              <a:rPr lang="en-US" sz="2000" dirty="0" smtClean="0">
                <a:latin typeface="Courier"/>
                <a:cs typeface="Courier"/>
              </a:rPr>
              <a:t>(</a:t>
            </a:r>
            <a:r>
              <a:rPr lang="en-US" sz="2000" dirty="0" err="1" smtClean="0">
                <a:latin typeface="Courier"/>
                <a:cs typeface="Courier"/>
              </a:rPr>
              <a:t>x,y</a:t>
            </a:r>
            <a:r>
              <a:rPr lang="en-US" sz="2000" dirty="0" smtClean="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50000"/>
              </a:lnSpc>
              <a:buFontTx/>
              <a:buNone/>
            </a:pP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</a:t>
            </a:r>
            <a:r>
              <a:rPr lang="en-US" sz="2000" dirty="0" err="1" smtClean="0">
                <a:latin typeface="Courier"/>
                <a:cs typeface="Courier"/>
              </a:rPr>
              <a:t>printf</a:t>
            </a:r>
            <a:r>
              <a:rPr lang="en-US" sz="2000" dirty="0" smtClean="0">
                <a:latin typeface="Courier"/>
                <a:cs typeface="Courier"/>
              </a:rPr>
              <a:t>("total %d\n”, total);</a:t>
            </a:r>
          </a:p>
          <a:p>
            <a:pPr marL="0" indent="0">
              <a:lnSpc>
                <a:spcPct val="50000"/>
              </a:lnSpc>
              <a:buFontTx/>
              <a:buNone/>
            </a:pPr>
            <a:r>
              <a:rPr lang="en-US" sz="2000" dirty="0" smtClean="0">
                <a:latin typeface="Courier"/>
                <a:cs typeface="Courier"/>
              </a:rPr>
              <a:t>}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55951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Instrumentation: Source Code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3850" y="1700213"/>
            <a:ext cx="9576742" cy="4525962"/>
          </a:xfrm>
        </p:spPr>
        <p:txBody>
          <a:bodyPr/>
          <a:lstStyle/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include &lt;</a:t>
            </a:r>
            <a:r>
              <a:rPr lang="en-US" sz="1800" dirty="0" err="1">
                <a:latin typeface="Courier"/>
                <a:cs typeface="Courier"/>
              </a:rPr>
              <a:t>stdio.h</a:t>
            </a:r>
            <a:r>
              <a:rPr lang="en-US" sz="1800" dirty="0">
                <a:latin typeface="Courier"/>
                <a:cs typeface="Courier"/>
              </a:rPr>
              <a:t>&gt;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 err="1" smtClean="0">
                <a:latin typeface="Courier"/>
                <a:cs typeface="Courier"/>
              </a:rPr>
              <a:t>int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b="1" dirty="0" err="1">
                <a:latin typeface="Courier"/>
                <a:cs typeface="Courier"/>
              </a:rPr>
              <a:t>addnum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a, 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b)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{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	 </a:t>
            </a:r>
            <a:r>
              <a:rPr lang="en-US" sz="1800" dirty="0" err="1">
                <a:latin typeface="Courier"/>
                <a:cs typeface="Courier"/>
              </a:rPr>
              <a:t>int</a:t>
            </a:r>
            <a:r>
              <a:rPr lang="en-US" sz="1800" dirty="0">
                <a:latin typeface="Courier"/>
                <a:cs typeface="Courier"/>
              </a:rPr>
              <a:t> sum;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	 </a:t>
            </a:r>
            <a:r>
              <a:rPr lang="en-US" sz="1800" b="1" dirty="0" err="1">
                <a:latin typeface="Courier"/>
                <a:cs typeface="Courier"/>
              </a:rPr>
              <a:t>printf</a:t>
            </a:r>
            <a:r>
              <a:rPr lang="en-US" sz="1800" b="1" dirty="0">
                <a:latin typeface="Courier"/>
                <a:cs typeface="Courier"/>
              </a:rPr>
              <a:t>("Debug: Entering </a:t>
            </a:r>
            <a:r>
              <a:rPr lang="en-US" sz="1800" b="1" dirty="0" err="1">
                <a:latin typeface="Courier"/>
                <a:cs typeface="Courier"/>
              </a:rPr>
              <a:t>addnum</a:t>
            </a:r>
            <a:r>
              <a:rPr lang="en-US" sz="1800" b="1" dirty="0">
                <a:latin typeface="Courier"/>
                <a:cs typeface="Courier"/>
              </a:rPr>
              <a:t> %s %d\n", </a:t>
            </a:r>
            <a:endParaRPr lang="en-US" sz="1800" b="1" dirty="0" smtClean="0">
              <a:latin typeface="Courier"/>
              <a:cs typeface="Courier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b="1" dirty="0" smtClean="0">
                <a:latin typeface="Courier"/>
                <a:cs typeface="Courier"/>
              </a:rPr>
              <a:t>		__FILE__, __LINE__);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	 </a:t>
            </a:r>
            <a:r>
              <a:rPr lang="en-US" sz="1800" dirty="0" smtClean="0">
                <a:latin typeface="Courier"/>
                <a:cs typeface="Courier"/>
              </a:rPr>
              <a:t>sum = </a:t>
            </a:r>
            <a:r>
              <a:rPr lang="en-US" sz="1800" dirty="0" err="1">
                <a:latin typeface="Courier"/>
                <a:cs typeface="Courier"/>
              </a:rPr>
              <a:t>a+b</a:t>
            </a:r>
            <a:r>
              <a:rPr lang="en-US" sz="1800" dirty="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	 </a:t>
            </a:r>
            <a:r>
              <a:rPr lang="en-US" sz="1800" b="1" dirty="0" err="1">
                <a:latin typeface="Courier"/>
                <a:cs typeface="Courier"/>
              </a:rPr>
              <a:t>printf</a:t>
            </a:r>
            <a:r>
              <a:rPr lang="en-US" sz="1800" b="1" dirty="0">
                <a:latin typeface="Courier"/>
                <a:cs typeface="Courier"/>
              </a:rPr>
              <a:t>("Debug: Leaving </a:t>
            </a:r>
            <a:r>
              <a:rPr lang="en-US" sz="1800" b="1" dirty="0" err="1">
                <a:latin typeface="Courier"/>
                <a:cs typeface="Courier"/>
              </a:rPr>
              <a:t>addnum</a:t>
            </a:r>
            <a:r>
              <a:rPr lang="en-US" sz="1800" b="1" dirty="0">
                <a:latin typeface="Courier"/>
                <a:cs typeface="Courier"/>
              </a:rPr>
              <a:t> %s %d\</a:t>
            </a:r>
            <a:r>
              <a:rPr lang="en-US" sz="1800" b="1" dirty="0" smtClean="0">
                <a:latin typeface="Courier"/>
                <a:cs typeface="Courier"/>
              </a:rPr>
              <a:t>n”,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b="1" dirty="0">
                <a:latin typeface="Courier"/>
                <a:cs typeface="Courier"/>
              </a:rPr>
              <a:t>	</a:t>
            </a:r>
            <a:r>
              <a:rPr lang="en-US" sz="1800" b="1" dirty="0" smtClean="0">
                <a:latin typeface="Courier"/>
                <a:cs typeface="Courier"/>
              </a:rPr>
              <a:t>__FILE__</a:t>
            </a:r>
            <a:r>
              <a:rPr lang="en-US" sz="1800" b="1" dirty="0">
                <a:latin typeface="Courier"/>
                <a:cs typeface="Courier"/>
              </a:rPr>
              <a:t>, </a:t>
            </a:r>
            <a:r>
              <a:rPr lang="en-US" sz="1800" b="1" dirty="0" smtClean="0">
                <a:latin typeface="Courier"/>
                <a:cs typeface="Courier"/>
              </a:rPr>
              <a:t>__LINE__</a:t>
            </a:r>
            <a:r>
              <a:rPr lang="en-US" sz="1800" b="1" dirty="0">
                <a:latin typeface="Courier"/>
                <a:cs typeface="Courier"/>
              </a:rPr>
              <a:t>);</a:t>
            </a: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	 return sum</a:t>
            </a:r>
            <a:r>
              <a:rPr lang="en-US" sz="1800" dirty="0" smtClean="0">
                <a:latin typeface="Courier"/>
                <a:cs typeface="Courier"/>
              </a:rPr>
              <a:t>;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5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 }</a:t>
            </a:r>
            <a:endParaRPr lang="en-US" sz="1800" dirty="0" smtClean="0">
              <a:latin typeface="Courier"/>
              <a:cs typeface="Courier"/>
            </a:endParaRP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9AECAFE-B10D-6043-988A-8D98BBCFB2CA}" type="datetime1">
              <a:rPr lang="en-US" smtClean="0"/>
              <a:t>18/11/15</a:t>
            </a:fld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DEA1CE-09B3-9948-A942-CC28D5A5F823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422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035.4.0.7"/>
  <p:tag name="PPTVERSION" val="14"/>
  <p:tag name="TPOS" val="6"/>
</p:tagLst>
</file>

<file path=ppt/theme/theme1.xml><?xml version="1.0" encoding="utf-8"?>
<a:theme xmlns:a="http://schemas.openxmlformats.org/drawingml/2006/main" name="UOS divider slide design">
  <a:themeElements>
    <a:clrScheme name="Custom 1">
      <a:dk1>
        <a:srgbClr val="323D43"/>
      </a:dk1>
      <a:lt1>
        <a:srgbClr val="FFFFFF"/>
      </a:lt1>
      <a:dk2>
        <a:srgbClr val="014359"/>
      </a:dk2>
      <a:lt2>
        <a:srgbClr val="77ADD3"/>
      </a:lt2>
      <a:accent1>
        <a:srgbClr val="979E45"/>
      </a:accent1>
      <a:accent2>
        <a:srgbClr val="4F5A20"/>
      </a:accent2>
      <a:accent3>
        <a:srgbClr val="FFFFFF"/>
      </a:accent3>
      <a:accent4>
        <a:srgbClr val="293338"/>
      </a:accent4>
      <a:accent5>
        <a:srgbClr val="C9CCB0"/>
      </a:accent5>
      <a:accent6>
        <a:srgbClr val="47511C"/>
      </a:accent6>
      <a:hlink>
        <a:srgbClr val="A67891"/>
      </a:hlink>
      <a:folHlink>
        <a:srgbClr val="8F9E94"/>
      </a:folHlink>
    </a:clrScheme>
    <a:fontScheme name="UOS divider slide design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  <a:ea typeface="ＭＳ Ｐゴシック" pitchFamily="16" charset="-128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>
    <a:extraClrScheme>
      <a:clrScheme name="UOS divider slide design 1">
        <a:dk1>
          <a:srgbClr val="323D43"/>
        </a:dk1>
        <a:lt1>
          <a:srgbClr val="FFFFFF"/>
        </a:lt1>
        <a:dk2>
          <a:srgbClr val="014359"/>
        </a:dk2>
        <a:lt2>
          <a:srgbClr val="77ADD3"/>
        </a:lt2>
        <a:accent1>
          <a:srgbClr val="979E45"/>
        </a:accent1>
        <a:accent2>
          <a:srgbClr val="4F5A20"/>
        </a:accent2>
        <a:accent3>
          <a:srgbClr val="FFFFFF"/>
        </a:accent3>
        <a:accent4>
          <a:srgbClr val="293338"/>
        </a:accent4>
        <a:accent5>
          <a:srgbClr val="C9CCB0"/>
        </a:accent5>
        <a:accent6>
          <a:srgbClr val="47511C"/>
        </a:accent6>
        <a:hlink>
          <a:srgbClr val="A67891"/>
        </a:hlink>
        <a:folHlink>
          <a:srgbClr val="8F9E9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uos_ppt__template_electronics</Template>
  <TotalTime>58480</TotalTime>
  <Words>1000</Words>
  <Application>Microsoft Macintosh PowerPoint</Application>
  <PresentationFormat>Presentazione su schermo (4:3)</PresentationFormat>
  <Paragraphs>255</Paragraphs>
  <Slides>28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29" baseType="lpstr">
      <vt:lpstr>UOS divider slide design</vt:lpstr>
      <vt:lpstr>Dynamic Analysis Techniques and Tools   Dr Federica Paci</vt:lpstr>
      <vt:lpstr>Last Time</vt:lpstr>
      <vt:lpstr>Today</vt:lpstr>
      <vt:lpstr>Learning outcomes</vt:lpstr>
      <vt:lpstr>Dynamic Analysis</vt:lpstr>
      <vt:lpstr>Code Instrumentation</vt:lpstr>
      <vt:lpstr>Instrumentation approaches</vt:lpstr>
      <vt:lpstr>Code Instrumentation: Source Code</vt:lpstr>
      <vt:lpstr>Code Instrumentation: Source Code</vt:lpstr>
      <vt:lpstr>Code Instrumentation: Source Code</vt:lpstr>
      <vt:lpstr>Compile-time Instrumentation</vt:lpstr>
      <vt:lpstr>Compile-time instrumentation tools</vt:lpstr>
      <vt:lpstr>Runtime-Instrumentation</vt:lpstr>
      <vt:lpstr>Valgrind</vt:lpstr>
      <vt:lpstr>Installing Valgrind</vt:lpstr>
      <vt:lpstr>Run Valgrind</vt:lpstr>
      <vt:lpstr>Valgrind</vt:lpstr>
      <vt:lpstr>Valgrind</vt:lpstr>
      <vt:lpstr>Exercise</vt:lpstr>
      <vt:lpstr>Pin</vt:lpstr>
      <vt:lpstr>An Example of Pintool</vt:lpstr>
      <vt:lpstr>Pro </vt:lpstr>
      <vt:lpstr>Cons </vt:lpstr>
      <vt:lpstr>Other types of dynamic tools</vt:lpstr>
      <vt:lpstr>The three most important things</vt:lpstr>
      <vt:lpstr>Reading Materials</vt:lpstr>
      <vt:lpstr>Presentazione di PowerPoint</vt:lpstr>
      <vt:lpstr>Presentazione di PowerPoint</vt:lpstr>
    </vt:vector>
  </TitlesOfParts>
  <Company>University of Southampton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goes here.</dc:title>
  <dc:creator>sep</dc:creator>
  <cp:lastModifiedBy>Federica Paci</cp:lastModifiedBy>
  <cp:revision>1886</cp:revision>
  <dcterms:created xsi:type="dcterms:W3CDTF">2008-01-25T10:32:18Z</dcterms:created>
  <dcterms:modified xsi:type="dcterms:W3CDTF">2015-11-19T11:16:48Z</dcterms:modified>
</cp:coreProperties>
</file>