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555" r:id="rId2"/>
    <p:sldId id="815" r:id="rId3"/>
    <p:sldId id="910" r:id="rId4"/>
    <p:sldId id="705" r:id="rId5"/>
    <p:sldId id="916" r:id="rId6"/>
    <p:sldId id="915" r:id="rId7"/>
    <p:sldId id="863" r:id="rId8"/>
    <p:sldId id="890" r:id="rId9"/>
    <p:sldId id="891" r:id="rId10"/>
    <p:sldId id="873" r:id="rId11"/>
    <p:sldId id="904" r:id="rId12"/>
    <p:sldId id="905" r:id="rId13"/>
    <p:sldId id="913" r:id="rId14"/>
    <p:sldId id="906" r:id="rId15"/>
    <p:sldId id="914" r:id="rId16"/>
    <p:sldId id="893" r:id="rId17"/>
    <p:sldId id="900" r:id="rId18"/>
    <p:sldId id="918" r:id="rId19"/>
    <p:sldId id="911" r:id="rId20"/>
    <p:sldId id="912" r:id="rId21"/>
    <p:sldId id="885" r:id="rId22"/>
    <p:sldId id="894" r:id="rId23"/>
    <p:sldId id="908" r:id="rId24"/>
    <p:sldId id="902" r:id="rId25"/>
    <p:sldId id="917" r:id="rId26"/>
    <p:sldId id="899" r:id="rId27"/>
    <p:sldId id="845" r:id="rId28"/>
    <p:sldId id="919" r:id="rId29"/>
    <p:sldId id="909" r:id="rId30"/>
  </p:sldIdLst>
  <p:sldSz cx="9144000" cy="6858000" type="screen4x3"/>
  <p:notesSz cx="6858000" cy="9144000"/>
  <p:custDataLst>
    <p:tags r:id="rId3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1" autoAdjust="0"/>
  </p:normalViewPr>
  <p:slideViewPr>
    <p:cSldViewPr>
      <p:cViewPr varScale="1">
        <p:scale>
          <a:sx n="88" d="100"/>
          <a:sy n="88" d="100"/>
        </p:scale>
        <p:origin x="-12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1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fld id="{EEC1E560-9FFD-1646-9DD1-DD799F645C31}" type="slidenum">
              <a:rPr lang="en-GB">
                <a:latin typeface="Arial" charset="0"/>
              </a:rPr>
              <a:pPr/>
              <a:t>5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36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8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fare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E-B10D-6043-988A-8D98BBCFB2CA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925C7-C837-D143-BBE2-8A2E2F239214}" type="datetime1">
              <a:rPr lang="en-US" smtClean="0"/>
              <a:t>16/11/15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4C983-2B63-D54C-9EDA-27FA38D3EEC4}" type="datetime1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632D4-F9ED-5E4D-AC48-DD42656CCBF1}" type="slidenum">
              <a:rPr lang="en-US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5E67155-4071-5C44-9DAE-D7E382A3472F}" type="datetime1">
              <a:rPr lang="en-US" smtClean="0"/>
              <a:t>16/11/15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  <p:sldLayoutId id="214748398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Static_Code_Analysis" TargetMode="External"/><Relationship Id="rId4" Type="http://schemas.openxmlformats.org/officeDocument/2006/relationships/hyperlink" Target="http://www.dwheeler.com/flawfind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ate.nist.gov/index.php/Tool_Surve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Static Analysis: Approaches and Tools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>
                <a:latin typeface="+mj-lt"/>
                <a:cs typeface="Open Sans Semibold"/>
              </a:rPr>
              <a:t/>
            </a:r>
            <a:br>
              <a:rPr lang="en-GB" sz="4400" dirty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791200" y="2271985"/>
            <a:ext cx="1752600" cy="4397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How </a:t>
            </a:r>
            <a:r>
              <a:rPr lang="en-US" dirty="0" smtClean="0">
                <a:latin typeface="+mj-lt"/>
              </a:rPr>
              <a:t>do </a:t>
            </a:r>
            <a:r>
              <a:rPr lang="en-US" dirty="0" smtClean="0">
                <a:latin typeface="+mj-lt"/>
              </a:rPr>
              <a:t>static </a:t>
            </a:r>
            <a:r>
              <a:rPr lang="en-US" dirty="0" smtClean="0">
                <a:latin typeface="+mj-lt"/>
              </a:rPr>
              <a:t>analysis tools </a:t>
            </a:r>
            <a:r>
              <a:rPr lang="en-US" dirty="0" smtClean="0">
                <a:latin typeface="+mj-lt"/>
              </a:rPr>
              <a:t>work?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011760"/>
            <a:ext cx="1066800" cy="685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23D43"/>
                </a:solidFill>
              </a:rPr>
              <a:t>Source</a:t>
            </a:r>
          </a:p>
          <a:p>
            <a:pPr algn="ctr">
              <a:defRPr/>
            </a:pPr>
            <a:r>
              <a:rPr lang="en-US" dirty="0">
                <a:solidFill>
                  <a:srgbClr val="323D43"/>
                </a:solidFill>
              </a:rPr>
              <a:t>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475" y="4608785"/>
            <a:ext cx="1066800" cy="685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23D43"/>
                </a:solidFill>
              </a:rPr>
              <a:t>Byte</a:t>
            </a:r>
          </a:p>
          <a:p>
            <a:pPr algn="ctr"/>
            <a:r>
              <a:rPr lang="en-US" dirty="0">
                <a:solidFill>
                  <a:srgbClr val="323D43"/>
                </a:solidFill>
              </a:rPr>
              <a:t>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849960"/>
            <a:ext cx="1066800" cy="685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23D43"/>
                </a:solidFill>
              </a:rPr>
              <a:t>Executable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621360"/>
            <a:ext cx="1524000" cy="1447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Parser/</a:t>
            </a:r>
          </a:p>
          <a:p>
            <a:pPr algn="ctr">
              <a:defRPr/>
            </a:pPr>
            <a:r>
              <a:rPr lang="en-US" dirty="0"/>
              <a:t>Extractor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1865585"/>
            <a:ext cx="2057400" cy="13160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Modeling rules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(compiler version, environment, what</a:t>
            </a:r>
            <a:r>
              <a:rPr lang="ja-JP" altLang="en-US" dirty="0">
                <a:solidFill>
                  <a:schemeClr val="tx1"/>
                </a:solidFill>
              </a:rPr>
              <a:t>’</a:t>
            </a:r>
            <a:r>
              <a:rPr lang="en-US" dirty="0">
                <a:solidFill>
                  <a:schemeClr val="tx1"/>
                </a:solidFill>
              </a:rPr>
              <a:t>s trusted, etc.)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773760"/>
            <a:ext cx="19050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(IR)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0" y="5145360"/>
            <a:ext cx="1506538" cy="8382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Analyzer</a:t>
            </a:r>
          </a:p>
        </p:txBody>
      </p:sp>
      <p:sp>
        <p:nvSpPr>
          <p:cNvPr id="15" name="Oval 14"/>
          <p:cNvSpPr/>
          <p:nvPr/>
        </p:nvSpPr>
        <p:spPr>
          <a:xfrm>
            <a:off x="5943600" y="3834085"/>
            <a:ext cx="1506538" cy="10239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Analyzer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0" y="2630760"/>
            <a:ext cx="1506538" cy="9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Analyzer</a:t>
            </a:r>
          </a:p>
        </p:txBody>
      </p:sp>
      <p:cxnSp>
        <p:nvCxnSpPr>
          <p:cNvPr id="18" name="Straight Arrow Connector 17"/>
          <p:cNvCxnSpPr>
            <a:stCxn id="5" idx="3"/>
            <a:endCxn id="9" idx="1"/>
          </p:cNvCxnSpPr>
          <p:nvPr/>
        </p:nvCxnSpPr>
        <p:spPr>
          <a:xfrm>
            <a:off x="1295400" y="3354660"/>
            <a:ext cx="833438" cy="479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2"/>
          </p:cNvCxnSpPr>
          <p:nvPr/>
        </p:nvCxnSpPr>
        <p:spPr>
          <a:xfrm>
            <a:off x="1295400" y="4192860"/>
            <a:ext cx="609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9" idx="3"/>
          </p:cNvCxnSpPr>
          <p:nvPr/>
        </p:nvCxnSpPr>
        <p:spPr>
          <a:xfrm flipV="1">
            <a:off x="1311275" y="4858023"/>
            <a:ext cx="817563" cy="93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0988" y="2818085"/>
            <a:ext cx="1258887" cy="7270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23D43"/>
                </a:solidFill>
              </a:rPr>
              <a:t>Built-in</a:t>
            </a:r>
          </a:p>
          <a:p>
            <a:pPr algn="ctr"/>
            <a:r>
              <a:rPr lang="en-US" dirty="0">
                <a:solidFill>
                  <a:srgbClr val="323D43"/>
                </a:solidFill>
              </a:rPr>
              <a:t>rules</a:t>
            </a:r>
          </a:p>
        </p:txBody>
      </p:sp>
      <p:cxnSp>
        <p:nvCxnSpPr>
          <p:cNvPr id="28" name="Straight Arrow Connector 27"/>
          <p:cNvCxnSpPr>
            <a:stCxn id="11" idx="3"/>
            <a:endCxn id="16" idx="3"/>
          </p:cNvCxnSpPr>
          <p:nvPr/>
        </p:nvCxnSpPr>
        <p:spPr>
          <a:xfrm flipV="1">
            <a:off x="5638800" y="3411810"/>
            <a:ext cx="525463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5" idx="2"/>
          </p:cNvCxnSpPr>
          <p:nvPr/>
        </p:nvCxnSpPr>
        <p:spPr>
          <a:xfrm>
            <a:off x="5638800" y="434526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4" idx="1"/>
          </p:cNvCxnSpPr>
          <p:nvPr/>
        </p:nvCxnSpPr>
        <p:spPr>
          <a:xfrm>
            <a:off x="5638800" y="4345260"/>
            <a:ext cx="525463" cy="922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6"/>
            <a:endCxn id="11" idx="1"/>
          </p:cNvCxnSpPr>
          <p:nvPr/>
        </p:nvCxnSpPr>
        <p:spPr>
          <a:xfrm>
            <a:off x="3429000" y="434526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>
            <a:off x="2552700" y="3181623"/>
            <a:ext cx="114300" cy="4397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03688" y="1814785"/>
            <a:ext cx="1258887" cy="7286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23D43"/>
                </a:solidFill>
              </a:rPr>
              <a:t>User rules</a:t>
            </a:r>
          </a:p>
        </p:txBody>
      </p:sp>
      <p:sp>
        <p:nvSpPr>
          <p:cNvPr id="42" name="Oval 41"/>
          <p:cNvSpPr/>
          <p:nvPr/>
        </p:nvSpPr>
        <p:spPr>
          <a:xfrm>
            <a:off x="7696200" y="3727723"/>
            <a:ext cx="1295400" cy="1235075"/>
          </a:xfrm>
          <a:prstGeom prst="ellipse">
            <a:avLst/>
          </a:prstGeom>
          <a:solidFill>
            <a:srgbClr val="3C87BB"/>
          </a:solidFill>
          <a:ln>
            <a:solidFill>
              <a:srgbClr val="191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Results Viewer</a:t>
            </a:r>
          </a:p>
        </p:txBody>
      </p:sp>
      <p:cxnSp>
        <p:nvCxnSpPr>
          <p:cNvPr id="44" name="Straight Arrow Connector 43"/>
          <p:cNvCxnSpPr>
            <a:stCxn id="16" idx="5"/>
            <a:endCxn id="42" idx="1"/>
          </p:cNvCxnSpPr>
          <p:nvPr/>
        </p:nvCxnSpPr>
        <p:spPr>
          <a:xfrm>
            <a:off x="7229475" y="3411810"/>
            <a:ext cx="657225" cy="496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42" idx="2"/>
          </p:cNvCxnSpPr>
          <p:nvPr/>
        </p:nvCxnSpPr>
        <p:spPr>
          <a:xfrm>
            <a:off x="7450138" y="4345260"/>
            <a:ext cx="2460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7"/>
            <a:endCxn id="42" idx="3"/>
          </p:cNvCxnSpPr>
          <p:nvPr/>
        </p:nvCxnSpPr>
        <p:spPr>
          <a:xfrm flipV="1">
            <a:off x="7229475" y="4781823"/>
            <a:ext cx="657225" cy="485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3"/>
          </p:cNvCxnSpPr>
          <p:nvPr/>
        </p:nvCxnSpPr>
        <p:spPr>
          <a:xfrm>
            <a:off x="5349875" y="3181623"/>
            <a:ext cx="441325" cy="133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1" idx="3"/>
          </p:cNvCxnSpPr>
          <p:nvPr/>
        </p:nvCxnSpPr>
        <p:spPr>
          <a:xfrm>
            <a:off x="5362575" y="2178323"/>
            <a:ext cx="428625" cy="365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46050-F89C-B048-A6DF-C4BD173FBFA1}" type="datetime1">
              <a:rPr lang="en-US" smtClean="0"/>
              <a:t>16/11/15</a:t>
            </a:fld>
            <a:endParaRPr lang="en-US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2" name="CasellaDiTesto 1"/>
          <p:cNvSpPr txBox="1"/>
          <p:nvPr/>
        </p:nvSpPr>
        <p:spPr>
          <a:xfrm>
            <a:off x="6228184" y="6084584"/>
            <a:ext cx="9440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Analysis</a:t>
            </a:r>
          </a:p>
          <a:p>
            <a:r>
              <a:rPr lang="en-US" sz="1600" dirty="0" smtClean="0">
                <a:latin typeface="+mn-lt"/>
              </a:rPr>
              <a:t>Engine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38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Representations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 Syntax Trees (AST)</a:t>
            </a:r>
          </a:p>
          <a:p>
            <a:pPr lvl="1"/>
            <a:r>
              <a:rPr lang="en-US" dirty="0" smtClean="0"/>
              <a:t>Encode how statements and expressions are nested to produce a programs</a:t>
            </a:r>
          </a:p>
          <a:p>
            <a:r>
              <a:rPr lang="en-US" b="1" dirty="0" smtClean="0"/>
              <a:t>Control Flow Graphs (CFG)</a:t>
            </a:r>
          </a:p>
          <a:p>
            <a:pPr lvl="1"/>
            <a:r>
              <a:rPr lang="en-US" dirty="0" smtClean="0"/>
              <a:t>Describe the order in which code statements are executed and</a:t>
            </a:r>
          </a:p>
          <a:p>
            <a:pPr lvl="1"/>
            <a:r>
              <a:rPr lang="en-US" dirty="0" smtClean="0"/>
              <a:t>Conditions to be met for a particular path of execution to be taken</a:t>
            </a:r>
          </a:p>
          <a:p>
            <a:r>
              <a:rPr lang="en-US" dirty="0" smtClean="0"/>
              <a:t>Analyzers operate on these representations 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7CFEC-3F39-E848-AA8F-D4E8CF28AEC3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0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(AST)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representation of the abstract syntax of a program source code</a:t>
            </a:r>
          </a:p>
          <a:p>
            <a:r>
              <a:rPr lang="en-US" dirty="0" smtClean="0"/>
              <a:t>The syntax is </a:t>
            </a:r>
            <a:r>
              <a:rPr lang="en-US" dirty="0"/>
              <a:t>"abstract" in not representing every detail appearing in the real </a:t>
            </a:r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Do not contain parentheses, brackets, comments,…</a:t>
            </a:r>
          </a:p>
          <a:p>
            <a:r>
              <a:rPr lang="en-US" dirty="0" smtClean="0"/>
              <a:t>Leaves represent </a:t>
            </a:r>
            <a:r>
              <a:rPr lang="en-US" b="1" dirty="0" smtClean="0"/>
              <a:t>operands</a:t>
            </a:r>
            <a:r>
              <a:rPr lang="en-US" dirty="0" smtClean="0"/>
              <a:t> </a:t>
            </a:r>
            <a:r>
              <a:rPr lang="en-US" dirty="0" err="1" smtClean="0"/>
              <a:t>e.g</a:t>
            </a:r>
            <a:r>
              <a:rPr lang="en-US" dirty="0" smtClean="0"/>
              <a:t> variables or constants</a:t>
            </a:r>
          </a:p>
          <a:p>
            <a:r>
              <a:rPr lang="en-US" dirty="0" smtClean="0"/>
              <a:t>Inner nodes denote </a:t>
            </a:r>
            <a:r>
              <a:rPr lang="en-US" b="1" dirty="0" smtClean="0"/>
              <a:t>operators</a:t>
            </a:r>
            <a:r>
              <a:rPr lang="en-US" dirty="0" smtClean="0"/>
              <a:t> </a:t>
            </a:r>
            <a:r>
              <a:rPr lang="en-US" dirty="0" err="1" smtClean="0"/>
              <a:t>e.g</a:t>
            </a:r>
            <a:r>
              <a:rPr lang="en-US" dirty="0" smtClean="0"/>
              <a:t> addition, assignments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B5D95-537F-9143-9806-389F9192D356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27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Example</a:t>
            </a:r>
            <a:endParaRPr lang="en-US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/>
          <a:srcRect l="-9765" r="-9765"/>
          <a:stretch>
            <a:fillRect/>
          </a:stretch>
        </p:blipFill>
        <p:spPr>
          <a:xfrm>
            <a:off x="3131840" y="2348880"/>
            <a:ext cx="6336704" cy="3375550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066EE-7C32-D24D-ABE7-7E5C5EC6258F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395536" y="2708920"/>
            <a:ext cx="3600401" cy="2088232"/>
            <a:chOff x="467544" y="3118034"/>
            <a:chExt cx="5400601" cy="2736304"/>
          </a:xfrm>
        </p:grpSpPr>
        <p:sp>
          <p:nvSpPr>
            <p:cNvPr id="7" name="Rettangolo 6"/>
            <p:cNvSpPr/>
            <p:nvPr/>
          </p:nvSpPr>
          <p:spPr bwMode="auto">
            <a:xfrm>
              <a:off x="467544" y="3118034"/>
              <a:ext cx="4644516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539551" y="3118034"/>
              <a:ext cx="5328594" cy="2317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void </a:t>
              </a:r>
              <a:r>
                <a:rPr lang="en-US" sz="1800" dirty="0" smtClean="0">
                  <a:latin typeface="Courier"/>
                  <a:cs typeface="Courier"/>
                </a:rPr>
                <a:t>foo()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  </a:t>
              </a:r>
              <a:r>
                <a:rPr lang="en-US" sz="1800" dirty="0" err="1" smtClean="0">
                  <a:latin typeface="Courier"/>
                  <a:cs typeface="Courier"/>
                </a:rPr>
                <a:t>int</a:t>
              </a:r>
              <a:r>
                <a:rPr lang="en-US" sz="1800" dirty="0" smtClean="0">
                  <a:latin typeface="Courier"/>
                  <a:cs typeface="Courier"/>
                </a:rPr>
                <a:t> x = source ();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  </a:t>
              </a:r>
              <a:r>
                <a:rPr lang="en-US" sz="1800" dirty="0" smtClean="0">
                  <a:latin typeface="Courier"/>
                  <a:cs typeface="Courier"/>
                </a:rPr>
                <a:t>if (x&lt;MAX)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 smtClean="0">
                  <a:latin typeface="Courier"/>
                  <a:cs typeface="Courier"/>
                </a:rPr>
                <a:t>   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 smtClean="0">
                  <a:latin typeface="Courier"/>
                  <a:cs typeface="Courier"/>
                </a:rPr>
                <a:t>	</a:t>
              </a:r>
              <a:r>
                <a:rPr lang="en-US" sz="1800" dirty="0" err="1" smtClean="0">
                  <a:latin typeface="Courier"/>
                  <a:cs typeface="Courier"/>
                </a:rPr>
                <a:t>int</a:t>
              </a:r>
              <a:r>
                <a:rPr lang="en-US" sz="1800" dirty="0" smtClean="0">
                  <a:latin typeface="Courier"/>
                  <a:cs typeface="Courier"/>
                </a:rPr>
                <a:t> y = 2*x;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latin typeface="Courier"/>
                  <a:cs typeface="Courier"/>
                </a:rPr>
                <a:t>     sink(y);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latin typeface="Courier"/>
                  <a:cs typeface="Courier"/>
                </a:rPr>
                <a:t>  }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}</a:t>
              </a: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36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Graph(CFG)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directed graph where</a:t>
            </a:r>
          </a:p>
          <a:p>
            <a:pPr lvl="1"/>
            <a:r>
              <a:rPr lang="en-US" dirty="0" smtClean="0"/>
              <a:t>Each node represents a statement</a:t>
            </a:r>
          </a:p>
          <a:p>
            <a:pPr lvl="1"/>
            <a:r>
              <a:rPr lang="en-US" dirty="0" smtClean="0"/>
              <a:t>Edges represent control flow</a:t>
            </a:r>
          </a:p>
          <a:p>
            <a:r>
              <a:rPr lang="en-US" dirty="0" smtClean="0"/>
              <a:t>Statements may be</a:t>
            </a:r>
          </a:p>
          <a:p>
            <a:pPr lvl="1"/>
            <a:r>
              <a:rPr lang="en-US" dirty="0" smtClean="0"/>
              <a:t>Assignments </a:t>
            </a:r>
            <a:r>
              <a:rPr lang="en-US" b="1" dirty="0" smtClean="0">
                <a:solidFill>
                  <a:srgbClr val="FF0000"/>
                </a:solidFill>
              </a:rPr>
              <a:t>x:=y</a:t>
            </a:r>
          </a:p>
          <a:p>
            <a:pPr lvl="1"/>
            <a:r>
              <a:rPr lang="en-US" dirty="0" smtClean="0"/>
              <a:t>Branches </a:t>
            </a:r>
            <a:r>
              <a:rPr lang="en-US" b="1" dirty="0" smtClean="0">
                <a:solidFill>
                  <a:srgbClr val="FF0000"/>
                </a:solidFill>
              </a:rPr>
              <a:t>if x &gt;0 then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F5051B-8B6F-914C-8282-7C9C3AEB19B8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5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 Example</a:t>
            </a:r>
            <a:endParaRPr lang="en-US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/>
          <a:srcRect l="-109765" r="-109765"/>
          <a:stretch>
            <a:fillRect/>
          </a:stretch>
        </p:blipFill>
        <p:spPr>
          <a:xfrm>
            <a:off x="2052364" y="1700213"/>
            <a:ext cx="8496300" cy="4525962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27735-D5C0-4B47-978B-549C9E5647BF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755575" y="2852936"/>
            <a:ext cx="3600401" cy="2088232"/>
            <a:chOff x="467544" y="3118034"/>
            <a:chExt cx="5400601" cy="2736304"/>
          </a:xfrm>
        </p:grpSpPr>
        <p:sp>
          <p:nvSpPr>
            <p:cNvPr id="7" name="Rettangolo 6"/>
            <p:cNvSpPr/>
            <p:nvPr/>
          </p:nvSpPr>
          <p:spPr bwMode="auto">
            <a:xfrm>
              <a:off x="467544" y="3118034"/>
              <a:ext cx="4644516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539551" y="3118034"/>
              <a:ext cx="5328594" cy="2317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void </a:t>
              </a:r>
              <a:r>
                <a:rPr lang="en-US" sz="1800" dirty="0" smtClean="0">
                  <a:latin typeface="Courier"/>
                  <a:cs typeface="Courier"/>
                </a:rPr>
                <a:t>foo()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  </a:t>
              </a:r>
              <a:r>
                <a:rPr lang="en-US" sz="1800" dirty="0" err="1" smtClean="0">
                  <a:latin typeface="Courier"/>
                  <a:cs typeface="Courier"/>
                </a:rPr>
                <a:t>int</a:t>
              </a:r>
              <a:r>
                <a:rPr lang="en-US" sz="1800" dirty="0" smtClean="0">
                  <a:latin typeface="Courier"/>
                  <a:cs typeface="Courier"/>
                </a:rPr>
                <a:t> x = source ();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  </a:t>
              </a:r>
              <a:r>
                <a:rPr lang="en-US" sz="1800" dirty="0" smtClean="0">
                  <a:latin typeface="Courier"/>
                  <a:cs typeface="Courier"/>
                </a:rPr>
                <a:t>if (x&lt;MAX)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 smtClean="0">
                  <a:latin typeface="Courier"/>
                  <a:cs typeface="Courier"/>
                </a:rPr>
                <a:t>   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 smtClean="0">
                  <a:latin typeface="Courier"/>
                  <a:cs typeface="Courier"/>
                </a:rPr>
                <a:t>	</a:t>
              </a:r>
              <a:r>
                <a:rPr lang="en-US" sz="1800" dirty="0" err="1" smtClean="0">
                  <a:latin typeface="Courier"/>
                  <a:cs typeface="Courier"/>
                </a:rPr>
                <a:t>int</a:t>
              </a:r>
              <a:r>
                <a:rPr lang="en-US" sz="1800" dirty="0" smtClean="0">
                  <a:latin typeface="Courier"/>
                  <a:cs typeface="Courier"/>
                </a:rPr>
                <a:t> y = 2*x;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latin typeface="Courier"/>
                  <a:cs typeface="Courier"/>
                </a:rPr>
                <a:t>     sink(y);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 </a:t>
              </a:r>
              <a:r>
                <a:rPr lang="en-US" sz="1800" dirty="0" smtClean="0">
                  <a:latin typeface="Courier"/>
                  <a:cs typeface="Courier"/>
                </a:rPr>
                <a:t>  }</a:t>
              </a:r>
              <a:endParaRPr lang="en-US" sz="18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1800" dirty="0">
                  <a:latin typeface="Courier"/>
                  <a:cs typeface="Courier"/>
                </a:rPr>
                <a:t>}</a:t>
              </a: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16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</a:p>
          <a:p>
            <a:pPr lvl="1"/>
            <a:r>
              <a:rPr lang="en-US" dirty="0" smtClean="0"/>
              <a:t>Makes use of AST</a:t>
            </a:r>
          </a:p>
          <a:p>
            <a:r>
              <a:rPr lang="en-US" dirty="0" smtClean="0"/>
              <a:t>Data flow Analysis</a:t>
            </a:r>
          </a:p>
          <a:p>
            <a:pPr lvl="1"/>
            <a:r>
              <a:rPr lang="en-US" dirty="0" smtClean="0"/>
              <a:t>Makes use of CFG</a:t>
            </a:r>
          </a:p>
          <a:p>
            <a:r>
              <a:rPr lang="en-US" dirty="0" smtClean="0"/>
              <a:t>Control Flow Analysis</a:t>
            </a:r>
          </a:p>
          <a:p>
            <a:pPr lvl="1"/>
            <a:r>
              <a:rPr lang="en-US" dirty="0"/>
              <a:t>Makes use of CFG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641A5-F531-504B-88E8-2D1D4F31D8A7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7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the code and search for matches of functions that are know to be vulnerable</a:t>
            </a:r>
          </a:p>
          <a:p>
            <a:r>
              <a:rPr lang="en-US" dirty="0" smtClean="0"/>
              <a:t>They skip comments and strings</a:t>
            </a:r>
          </a:p>
          <a:p>
            <a:r>
              <a:rPr lang="en-US" dirty="0" smtClean="0"/>
              <a:t>Pro: </a:t>
            </a:r>
          </a:p>
          <a:p>
            <a:pPr lvl="1"/>
            <a:r>
              <a:rPr lang="en-US" sz="2200" dirty="0" smtClean="0"/>
              <a:t>Fast and cheap</a:t>
            </a:r>
          </a:p>
          <a:p>
            <a:pPr lvl="1"/>
            <a:r>
              <a:rPr lang="en-US" sz="2200" dirty="0" smtClean="0"/>
              <a:t>Good way to detect common unsafe and deprecate functions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aware of the context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5A040D-2956-DA4A-BFFC-28037109AA9F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96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– Example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</a:t>
            </a:r>
            <a:r>
              <a:rPr lang="en-US" dirty="0" smtClean="0"/>
              <a:t>: the use of </a:t>
            </a:r>
            <a:r>
              <a:rPr lang="en-US" dirty="0" err="1" smtClean="0">
                <a:latin typeface="Courier"/>
                <a:cs typeface="Courier"/>
              </a:rPr>
              <a:t>strcpy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should be avoided</a:t>
            </a:r>
          </a:p>
          <a:p>
            <a:r>
              <a:rPr lang="en-US" b="1" dirty="0" smtClean="0"/>
              <a:t>Input:</a:t>
            </a:r>
            <a:endParaRPr lang="en-US" b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57580-D5BE-D543-BFB8-F3DBED6B6B22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CasellaDiTesto 5"/>
          <p:cNvSpPr txBox="1"/>
          <p:nvPr/>
        </p:nvSpPr>
        <p:spPr>
          <a:xfrm>
            <a:off x="2267744" y="2425239"/>
            <a:ext cx="5184576" cy="352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 (char *arg1)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 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err="1" smtClean="0">
                <a:latin typeface="Courier"/>
                <a:cs typeface="Courier"/>
              </a:rPr>
              <a:t>int</a:t>
            </a:r>
            <a:r>
              <a:rPr lang="en-US" sz="2000" b="1" dirty="0" smtClean="0">
                <a:latin typeface="Courier"/>
                <a:cs typeface="Courier"/>
              </a:rPr>
              <a:t> authenticated = 0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buffer[4];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strcpy</a:t>
            </a:r>
            <a:r>
              <a:rPr lang="en-US" sz="2000" dirty="0">
                <a:latin typeface="Courier"/>
                <a:cs typeface="Courier"/>
              </a:rPr>
              <a:t>(buffer, arg1)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if (authenticated){</a:t>
            </a:r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main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*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 = “</a:t>
            </a:r>
            <a:r>
              <a:rPr lang="en-US" sz="2000" dirty="0" err="1">
                <a:latin typeface="Courier"/>
                <a:cs typeface="Courier"/>
              </a:rPr>
              <a:t>AuthMe</a:t>
            </a:r>
            <a:r>
              <a:rPr lang="en-US" sz="2000" dirty="0">
                <a:latin typeface="Courier"/>
                <a:cs typeface="Courier"/>
              </a:rPr>
              <a:t>!”;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70000"/>
              </a:lnSpc>
            </a:pPr>
            <a:endParaRPr lang="en-US" sz="2000" dirty="0" smtClean="0">
              <a:latin typeface="+mn-lt"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2267744" y="2371814"/>
            <a:ext cx="4464496" cy="336144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Freccia sinistra 7"/>
          <p:cNvSpPr/>
          <p:nvPr/>
        </p:nvSpPr>
        <p:spPr bwMode="auto">
          <a:xfrm>
            <a:off x="6948264" y="3212976"/>
            <a:ext cx="1440160" cy="504056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75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Data </a:t>
            </a:r>
            <a:r>
              <a:rPr lang="en-US" dirty="0">
                <a:latin typeface="+mj-lt"/>
              </a:rPr>
              <a:t>flow - Taint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/>
              <a:t>Many tools </a:t>
            </a:r>
            <a:r>
              <a:rPr lang="en-US" sz="2500" dirty="0" smtClean="0"/>
              <a:t>perform </a:t>
            </a:r>
            <a:r>
              <a:rPr lang="ja-JP" altLang="en-US" sz="2500" dirty="0"/>
              <a:t>“</a:t>
            </a:r>
            <a:r>
              <a:rPr lang="en-US" sz="2500" dirty="0"/>
              <a:t>taint propagation</a:t>
            </a:r>
            <a:r>
              <a:rPr lang="ja-JP" altLang="en-US" sz="2500" dirty="0"/>
              <a:t>”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Input from untrusted users (</a:t>
            </a:r>
            <a:r>
              <a:rPr lang="ja-JP" altLang="en-US" sz="2200" dirty="0"/>
              <a:t>“</a:t>
            </a:r>
            <a:r>
              <a:rPr lang="en-US" sz="2200" dirty="0"/>
              <a:t>sources</a:t>
            </a:r>
            <a:r>
              <a:rPr lang="ja-JP" altLang="en-US" sz="2200" dirty="0"/>
              <a:t>”</a:t>
            </a:r>
            <a:r>
              <a:rPr lang="en-US" sz="2200" dirty="0"/>
              <a:t>) considered </a:t>
            </a:r>
            <a:r>
              <a:rPr lang="ja-JP" altLang="en-US" sz="2200" dirty="0"/>
              <a:t>“</a:t>
            </a:r>
            <a:r>
              <a:rPr lang="en-US" sz="2200" b="1" dirty="0"/>
              <a:t>tainted</a:t>
            </a:r>
            <a:r>
              <a:rPr lang="ja-JP" altLang="en-US" sz="2200" dirty="0"/>
              <a:t>”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Warn/forbid sending tainted data to certain methods &amp; constructs (</a:t>
            </a:r>
            <a:r>
              <a:rPr lang="ja-JP" altLang="en-US" sz="2200" dirty="0"/>
              <a:t>“</a:t>
            </a:r>
            <a:r>
              <a:rPr lang="en-US" sz="2200" b="1" dirty="0"/>
              <a:t>sinks</a:t>
            </a:r>
            <a:r>
              <a:rPr lang="ja-JP" altLang="en-US" sz="2200" dirty="0"/>
              <a:t>”</a:t>
            </a:r>
            <a:r>
              <a:rPr lang="en-US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Some operations (e.g., checking) may </a:t>
            </a:r>
            <a:r>
              <a:rPr lang="ja-JP" altLang="en-US" sz="2200" dirty="0"/>
              <a:t>“</a:t>
            </a:r>
            <a:r>
              <a:rPr lang="en-US" sz="2200" b="1" dirty="0" err="1"/>
              <a:t>untaint</a:t>
            </a:r>
            <a:r>
              <a:rPr lang="ja-JP" altLang="en-US" sz="2200" dirty="0"/>
              <a:t>”</a:t>
            </a:r>
            <a:r>
              <a:rPr lang="en-US" sz="2200" dirty="0"/>
              <a:t> data</a:t>
            </a:r>
          </a:p>
          <a:p>
            <a:pPr>
              <a:lnSpc>
                <a:spcPct val="80000"/>
              </a:lnSpc>
            </a:pPr>
            <a:r>
              <a:rPr lang="en-US" sz="2500" dirty="0"/>
              <a:t>Static analysis: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Follow data flow from sources through program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Determine if tainted data can get to vulnerable </a:t>
            </a:r>
            <a:r>
              <a:rPr lang="ja-JP" altLang="en-US" sz="2200" dirty="0"/>
              <a:t>“</a:t>
            </a:r>
            <a:r>
              <a:rPr lang="en-US" sz="2200" dirty="0"/>
              <a:t>sink</a:t>
            </a:r>
            <a:r>
              <a:rPr lang="ja-JP" altLang="en-US" sz="2200" dirty="0" smtClean="0"/>
              <a:t>”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81B394-5994-4843-A4BD-8E8118C9792F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A3E34E-0D70-1240-9B7B-75D7D5FDA24F}" type="datetime1">
              <a:rPr lang="en-US" smtClean="0"/>
              <a:t>16/11/15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buffer overflows </a:t>
            </a:r>
            <a:r>
              <a:rPr lang="en-US" b="1" dirty="0" smtClean="0"/>
              <a:t>work</a:t>
            </a:r>
          </a:p>
          <a:p>
            <a:pPr lvl="1"/>
            <a:r>
              <a:rPr lang="en-US" dirty="0" smtClean="0"/>
              <a:t>Stack, Heap, Integer, Format String</a:t>
            </a:r>
            <a:endParaRPr lang="en-US" dirty="0"/>
          </a:p>
          <a:p>
            <a:r>
              <a:rPr lang="en-US" dirty="0" smtClean="0"/>
              <a:t>How we can </a:t>
            </a:r>
            <a:r>
              <a:rPr lang="en-US" b="1" dirty="0" smtClean="0"/>
              <a:t>defend</a:t>
            </a:r>
            <a:r>
              <a:rPr lang="en-US" dirty="0" smtClean="0"/>
              <a:t> against them</a:t>
            </a:r>
          </a:p>
          <a:p>
            <a:pPr lvl="1"/>
            <a:r>
              <a:rPr lang="en-US" dirty="0" smtClean="0"/>
              <a:t>Eliminate them entirely from the code</a:t>
            </a:r>
          </a:p>
          <a:p>
            <a:pPr lvl="1"/>
            <a:r>
              <a:rPr lang="en-US" dirty="0" smtClean="0"/>
              <a:t>Make harder from an attacker to exploit them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151A79-35B3-E448-8B3D-13FF34064117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2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Taint propagation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2800" b="1" dirty="0" smtClean="0">
                <a:ea typeface="+mn-ea"/>
              </a:rPr>
              <a:t>Source rule: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Function: </a:t>
            </a:r>
            <a:r>
              <a:rPr lang="en-US" sz="2400" dirty="0" err="1" smtClean="0">
                <a:ea typeface="+mn-ea"/>
              </a:rPr>
              <a:t>getUntrustedInputFromNetwork</a:t>
            </a:r>
            <a:r>
              <a:rPr lang="en-US" sz="2400" dirty="0" smtClean="0">
                <a:ea typeface="+mn-ea"/>
              </a:rPr>
              <a:t>()</a:t>
            </a:r>
          </a:p>
          <a:p>
            <a:pPr lvl="1">
              <a:defRPr/>
            </a:pPr>
            <a:r>
              <a:rPr lang="en-US" sz="2400" dirty="0" err="1" smtClean="0">
                <a:ea typeface="+mn-ea"/>
              </a:rPr>
              <a:t>Postcondition</a:t>
            </a:r>
            <a:r>
              <a:rPr lang="en-US" sz="2400" dirty="0" smtClean="0">
                <a:ea typeface="+mn-ea"/>
              </a:rPr>
              <a:t>: return value is tainted</a:t>
            </a:r>
          </a:p>
          <a:p>
            <a:pPr>
              <a:defRPr/>
            </a:pPr>
            <a:r>
              <a:rPr lang="en-US" sz="2800" b="1" dirty="0" smtClean="0">
                <a:ea typeface="+mn-ea"/>
              </a:rPr>
              <a:t>Pass-through rule: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Function: </a:t>
            </a:r>
            <a:r>
              <a:rPr lang="en-US" sz="2400" dirty="0" err="1" smtClean="0">
                <a:ea typeface="+mn-ea"/>
              </a:rPr>
              <a:t>copyBuffer</a:t>
            </a:r>
            <a:r>
              <a:rPr lang="en-US" sz="2400" dirty="0" smtClean="0">
                <a:ea typeface="+mn-ea"/>
              </a:rPr>
              <a:t>()</a:t>
            </a:r>
          </a:p>
          <a:p>
            <a:pPr lvl="1">
              <a:defRPr/>
            </a:pPr>
            <a:r>
              <a:rPr lang="en-US" sz="2400" dirty="0" err="1" smtClean="0">
                <a:ea typeface="+mn-ea"/>
              </a:rPr>
              <a:t>Postcondition</a:t>
            </a:r>
            <a:r>
              <a:rPr lang="en-US" sz="2400" dirty="0" smtClean="0">
                <a:ea typeface="+mn-ea"/>
              </a:rPr>
              <a:t>: If arg2 tainted, then arg1 tainted</a:t>
            </a:r>
          </a:p>
          <a:p>
            <a:pPr>
              <a:defRPr/>
            </a:pPr>
            <a:r>
              <a:rPr lang="en-US" sz="2800" b="1" dirty="0" smtClean="0">
                <a:ea typeface="+mn-ea"/>
              </a:rPr>
              <a:t>Sink rule: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Function: exec()</a:t>
            </a:r>
          </a:p>
          <a:p>
            <a:pPr lvl="1">
              <a:defRPr/>
            </a:pPr>
            <a:r>
              <a:rPr lang="en-US" sz="2400" dirty="0" smtClean="0">
                <a:ea typeface="+mn-ea"/>
              </a:rPr>
              <a:t>Precondition: Arg1 must not be </a:t>
            </a:r>
            <a:r>
              <a:rPr lang="en-US" sz="2400" dirty="0" smtClean="0">
                <a:ea typeface="+mn-ea"/>
              </a:rPr>
              <a:t>tainted</a:t>
            </a:r>
          </a:p>
          <a:p>
            <a:pPr>
              <a:defRPr/>
            </a:pPr>
            <a:r>
              <a:rPr lang="en-US" sz="2600" b="1" dirty="0" smtClean="0">
                <a:ea typeface="+mn-ea"/>
              </a:rPr>
              <a:t>Input</a:t>
            </a:r>
          </a:p>
          <a:p>
            <a:pPr lvl="1">
              <a:defRPr/>
            </a:pPr>
            <a:endParaRPr lang="en-US" sz="2400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B703BA-7817-774E-A81E-3FED35C10606}" type="datetime1">
              <a:rPr lang="en-US" smtClean="0"/>
              <a:t>16/11/15</a:t>
            </a:fld>
            <a:endParaRPr lang="en-US"/>
          </a:p>
        </p:txBody>
      </p:sp>
      <p:sp>
        <p:nvSpPr>
          <p:cNvPr id="25610" name="TextBox 4"/>
          <p:cNvSpPr txBox="1">
            <a:spLocks noChangeArrowheads="1"/>
          </p:cNvSpPr>
          <p:nvPr/>
        </p:nvSpPr>
        <p:spPr bwMode="auto">
          <a:xfrm>
            <a:off x="543764" y="5380474"/>
            <a:ext cx="7772652" cy="877163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Lucida Sans" pitchFamily="34" charset="0"/>
                <a:ea typeface="ＭＳ Ｐゴシック" pitchFamily="16" charset="-128"/>
              </a:defRPr>
            </a:lvl1pPr>
          </a:lstStyle>
          <a:p>
            <a:pPr algn="l"/>
            <a:r>
              <a:rPr lang="en-US" sz="1800" dirty="0">
                <a:latin typeface="Courier"/>
                <a:cs typeface="Courier"/>
              </a:rPr>
              <a:t>buffer </a:t>
            </a:r>
            <a:r>
              <a:rPr lang="en-US" sz="1800" dirty="0" smtClean="0">
                <a:latin typeface="Courier"/>
                <a:cs typeface="Courier"/>
              </a:rPr>
              <a:t>= </a:t>
            </a:r>
            <a:r>
              <a:rPr lang="en-US" sz="1800" dirty="0" err="1" smtClean="0">
                <a:latin typeface="Courier"/>
                <a:cs typeface="Courier"/>
              </a:rPr>
              <a:t>etUntrustedInputFromNetwork</a:t>
            </a:r>
            <a:r>
              <a:rPr lang="en-US" sz="1800" dirty="0">
                <a:latin typeface="Courier"/>
                <a:cs typeface="Courier"/>
              </a:rPr>
              <a:t>();  // Source</a:t>
            </a:r>
          </a:p>
          <a:p>
            <a:pPr algn="l"/>
            <a:r>
              <a:rPr lang="en-US" sz="1800" dirty="0" err="1">
                <a:latin typeface="Courier"/>
                <a:cs typeface="Courier"/>
              </a:rPr>
              <a:t>copyBuffer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newBuffer</a:t>
            </a:r>
            <a:r>
              <a:rPr lang="en-US" sz="1800" dirty="0">
                <a:latin typeface="Courier"/>
                <a:cs typeface="Courier"/>
              </a:rPr>
              <a:t>, buffer);  // Pass-through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exec(</a:t>
            </a:r>
            <a:r>
              <a:rPr lang="en-US" sz="1800" dirty="0" err="1">
                <a:latin typeface="Courier"/>
                <a:cs typeface="Courier"/>
              </a:rPr>
              <a:t>newBuffer</a:t>
            </a:r>
            <a:r>
              <a:rPr lang="en-US" sz="1800" dirty="0">
                <a:latin typeface="Courier"/>
                <a:cs typeface="Courier"/>
              </a:rPr>
              <a:t>); // Sink</a:t>
            </a:r>
          </a:p>
        </p:txBody>
      </p:sp>
      <p:sp>
        <p:nvSpPr>
          <p:cNvPr id="16" name="Rettangolo arrotondato 15"/>
          <p:cNvSpPr/>
          <p:nvPr/>
        </p:nvSpPr>
        <p:spPr bwMode="auto">
          <a:xfrm>
            <a:off x="6492954" y="1844824"/>
            <a:ext cx="671334" cy="2894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rPr>
              <a:t>Entry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7" name="Rettangolo arrotondato 16"/>
          <p:cNvSpPr/>
          <p:nvPr/>
        </p:nvSpPr>
        <p:spPr bwMode="auto">
          <a:xfrm>
            <a:off x="6588224" y="4867751"/>
            <a:ext cx="535844" cy="2894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rPr>
              <a:t>Exit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8" name="Rettangolo 17"/>
          <p:cNvSpPr/>
          <p:nvPr/>
        </p:nvSpPr>
        <p:spPr bwMode="auto">
          <a:xfrm>
            <a:off x="4860032" y="2663334"/>
            <a:ext cx="4278761" cy="2616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ourier"/>
                <a:cs typeface="Courier"/>
              </a:rPr>
              <a:t>buffer = </a:t>
            </a:r>
            <a:r>
              <a:rPr lang="en-US" sz="1400" dirty="0" err="1">
                <a:latin typeface="Courier"/>
                <a:cs typeface="Courier"/>
              </a:rPr>
              <a:t>etUntrustedInputFromNetwork</a:t>
            </a:r>
            <a:r>
              <a:rPr lang="en-US" sz="1400" dirty="0">
                <a:latin typeface="Courier"/>
                <a:cs typeface="Courier"/>
              </a:rPr>
              <a:t>()</a:t>
            </a:r>
            <a:endParaRPr lang="en-US" sz="1400" dirty="0">
              <a:latin typeface="Lucida Sans" pitchFamily="34" charset="0"/>
              <a:ea typeface="ＭＳ Ｐゴシック" pitchFamily="16" charset="-128"/>
              <a:cs typeface="+mn-cs"/>
            </a:endParaRPr>
          </a:p>
        </p:txBody>
      </p:sp>
      <p:sp>
        <p:nvSpPr>
          <p:cNvPr id="19" name="Rettangolo 18"/>
          <p:cNvSpPr/>
          <p:nvPr/>
        </p:nvSpPr>
        <p:spPr bwMode="auto">
          <a:xfrm>
            <a:off x="5220072" y="3455422"/>
            <a:ext cx="3309106" cy="2616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latin typeface="Courier"/>
                <a:cs typeface="Courier"/>
              </a:rPr>
              <a:t>copyBuffer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newBuffer</a:t>
            </a:r>
            <a:r>
              <a:rPr lang="en-US" sz="1400" dirty="0">
                <a:latin typeface="Courier"/>
                <a:cs typeface="Courier"/>
              </a:rPr>
              <a:t>, buffer)</a:t>
            </a:r>
            <a:endParaRPr lang="en-US" sz="1400" dirty="0">
              <a:latin typeface="Lucida Sans" pitchFamily="34" charset="0"/>
              <a:ea typeface="ＭＳ Ｐゴシック" pitchFamily="16" charset="-128"/>
              <a:cs typeface="+mn-cs"/>
            </a:endParaRPr>
          </a:p>
        </p:txBody>
      </p:sp>
      <p:sp>
        <p:nvSpPr>
          <p:cNvPr id="20" name="Rettangolo 19"/>
          <p:cNvSpPr/>
          <p:nvPr/>
        </p:nvSpPr>
        <p:spPr bwMode="auto">
          <a:xfrm>
            <a:off x="6041503" y="4175502"/>
            <a:ext cx="1800756" cy="2616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ourier"/>
                <a:cs typeface="Courier"/>
              </a:rPr>
              <a:t>exec(</a:t>
            </a:r>
            <a:r>
              <a:rPr lang="en-US" sz="1400" dirty="0" err="1">
                <a:latin typeface="Courier"/>
                <a:cs typeface="Courier"/>
              </a:rPr>
              <a:t>newBuffer</a:t>
            </a:r>
            <a:r>
              <a:rPr lang="en-US" sz="1400" dirty="0">
                <a:latin typeface="Courier"/>
                <a:cs typeface="Courier"/>
              </a:rPr>
              <a:t>)</a:t>
            </a:r>
            <a:endParaRPr lang="en-US" sz="1400" dirty="0">
              <a:latin typeface="Lucida Sans" pitchFamily="34" charset="0"/>
              <a:ea typeface="ＭＳ Ｐゴシック" pitchFamily="16" charset="-128"/>
              <a:cs typeface="+mn-cs"/>
            </a:endParaRPr>
          </a:p>
        </p:txBody>
      </p:sp>
      <p:cxnSp>
        <p:nvCxnSpPr>
          <p:cNvPr id="21" name="Connettore 2 20"/>
          <p:cNvCxnSpPr/>
          <p:nvPr/>
        </p:nvCxnSpPr>
        <p:spPr bwMode="auto">
          <a:xfrm>
            <a:off x="6876256" y="2132856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nettore 2 22"/>
          <p:cNvCxnSpPr/>
          <p:nvPr/>
        </p:nvCxnSpPr>
        <p:spPr bwMode="auto">
          <a:xfrm>
            <a:off x="6876256" y="2924944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onnettore 2 24"/>
          <p:cNvCxnSpPr/>
          <p:nvPr/>
        </p:nvCxnSpPr>
        <p:spPr bwMode="auto">
          <a:xfrm>
            <a:off x="6876256" y="3717032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nettore 2 26"/>
          <p:cNvCxnSpPr/>
          <p:nvPr/>
        </p:nvCxnSpPr>
        <p:spPr bwMode="auto">
          <a:xfrm>
            <a:off x="6876256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49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Control flow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957420-2EDB-274B-96AA-5E6006E0E4D9}" type="datetime1">
              <a:rPr lang="en-US" smtClean="0"/>
              <a:t>16/11/15</a:t>
            </a:fld>
            <a:endParaRPr lang="en-US"/>
          </a:p>
        </p:txBody>
      </p:sp>
      <p:sp>
        <p:nvSpPr>
          <p:cNvPr id="22" name="CasellaDiTesto 21"/>
          <p:cNvSpPr txBox="1"/>
          <p:nvPr/>
        </p:nvSpPr>
        <p:spPr>
          <a:xfrm>
            <a:off x="611560" y="3861048"/>
            <a:ext cx="518457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 (char *arg1)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 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latin typeface="Courier"/>
                <a:cs typeface="Courier"/>
              </a:rPr>
              <a:t>my_mem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malloc</a:t>
            </a:r>
            <a:r>
              <a:rPr lang="en-US" sz="2000" dirty="0" smtClean="0">
                <a:latin typeface="Courier"/>
                <a:cs typeface="Courier"/>
              </a:rPr>
              <a:t>(256)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smtClean="0">
                <a:latin typeface="Courier"/>
                <a:cs typeface="Courier"/>
              </a:rPr>
              <a:t>free(</a:t>
            </a:r>
            <a:r>
              <a:rPr lang="en-US" sz="2000" dirty="0" err="1" smtClean="0">
                <a:latin typeface="Courier"/>
                <a:cs typeface="Courier"/>
              </a:rPr>
              <a:t>my_mem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ourier"/>
                <a:cs typeface="Courier"/>
              </a:rPr>
              <a:t>   free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my_mem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>
              <a:lnSpc>
                <a:spcPct val="70000"/>
              </a:lnSpc>
            </a:pPr>
            <a:endParaRPr lang="en-US" sz="2000" dirty="0" smtClean="0">
              <a:latin typeface="+mn-lt"/>
            </a:endParaRPr>
          </a:p>
        </p:txBody>
      </p:sp>
      <p:sp>
        <p:nvSpPr>
          <p:cNvPr id="23" name="Rettangolo 22"/>
          <p:cNvSpPr/>
          <p:nvPr/>
        </p:nvSpPr>
        <p:spPr bwMode="auto">
          <a:xfrm>
            <a:off x="611560" y="3739966"/>
            <a:ext cx="4032448" cy="220931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control flow to identify dangerous sequences</a:t>
            </a:r>
          </a:p>
          <a:p>
            <a:r>
              <a:rPr lang="en-US" b="1" dirty="0" smtClean="0"/>
              <a:t>Rule</a:t>
            </a:r>
            <a:r>
              <a:rPr lang="en-US" dirty="0" smtClean="0"/>
              <a:t>: Memory should only be free once</a:t>
            </a:r>
          </a:p>
          <a:p>
            <a:r>
              <a:rPr lang="en-US" b="1" dirty="0" smtClean="0"/>
              <a:t>Input:</a:t>
            </a:r>
            <a:endParaRPr lang="en-US" b="1" dirty="0"/>
          </a:p>
        </p:txBody>
      </p:sp>
      <p:sp>
        <p:nvSpPr>
          <p:cNvPr id="3" name="Rettangolo arrotondato 2"/>
          <p:cNvSpPr/>
          <p:nvPr/>
        </p:nvSpPr>
        <p:spPr bwMode="auto">
          <a:xfrm>
            <a:off x="6492954" y="2852936"/>
            <a:ext cx="671334" cy="2894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rPr>
              <a:t>Entry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6588224" y="5803855"/>
            <a:ext cx="535844" cy="2894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rPr>
              <a:t>Exit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4" name="Rettangolo 3"/>
          <p:cNvSpPr/>
          <p:nvPr/>
        </p:nvSpPr>
        <p:spPr bwMode="auto">
          <a:xfrm>
            <a:off x="5662194" y="3671446"/>
            <a:ext cx="2447192" cy="2616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 smtClean="0">
                <a:latin typeface="Courier"/>
                <a:ea typeface="ＭＳ Ｐゴシック" pitchFamily="16" charset="-128"/>
                <a:cs typeface="Courier"/>
              </a:rPr>
              <a:t>my_mem</a:t>
            </a:r>
            <a:r>
              <a:rPr lang="en-US" sz="1400" dirty="0" smtClean="0">
                <a:latin typeface="Courier"/>
                <a:ea typeface="ＭＳ Ｐゴシック" pitchFamily="16" charset="-128"/>
                <a:cs typeface="Courier"/>
              </a:rPr>
              <a:t> </a:t>
            </a:r>
            <a:r>
              <a:rPr lang="en-US" sz="1400" dirty="0">
                <a:latin typeface="Courier"/>
                <a:ea typeface="ＭＳ Ｐゴシック" pitchFamily="16" charset="-128"/>
                <a:cs typeface="Courier"/>
              </a:rPr>
              <a:t>= </a:t>
            </a:r>
            <a:r>
              <a:rPr lang="en-US" sz="1400" dirty="0" err="1">
                <a:latin typeface="Courier"/>
                <a:ea typeface="ＭＳ Ｐゴシック" pitchFamily="16" charset="-128"/>
                <a:cs typeface="Courier"/>
              </a:rPr>
              <a:t>malloc</a:t>
            </a:r>
            <a:r>
              <a:rPr lang="en-US" sz="1400" dirty="0">
                <a:latin typeface="Courier"/>
                <a:ea typeface="ＭＳ Ｐゴシック" pitchFamily="16" charset="-128"/>
                <a:cs typeface="Courier"/>
              </a:rPr>
              <a:t> (</a:t>
            </a:r>
            <a:r>
              <a:rPr lang="en-US" sz="1400" dirty="0" smtClean="0">
                <a:latin typeface="Courier"/>
                <a:ea typeface="ＭＳ Ｐゴシック" pitchFamily="16" charset="-128"/>
                <a:cs typeface="Courier"/>
              </a:rPr>
              <a:t>256)</a:t>
            </a:r>
            <a:endParaRPr lang="en-US" sz="1400" dirty="0">
              <a:latin typeface="Courier"/>
              <a:ea typeface="ＭＳ Ｐゴシック" pitchFamily="16" charset="-128"/>
              <a:cs typeface="Courier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6143870" y="4391526"/>
            <a:ext cx="1477538" cy="2616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ourier"/>
                <a:ea typeface="ＭＳ Ｐゴシック" pitchFamily="16" charset="-128"/>
                <a:cs typeface="Courier"/>
              </a:rPr>
              <a:t>f</a:t>
            </a:r>
            <a:r>
              <a:rPr lang="en-US" sz="1400" dirty="0" smtClean="0">
                <a:latin typeface="Courier"/>
                <a:ea typeface="ＭＳ Ｐゴシック" pitchFamily="16" charset="-128"/>
                <a:cs typeface="Courier"/>
              </a:rPr>
              <a:t>ree(</a:t>
            </a:r>
            <a:r>
              <a:rPr lang="en-US" sz="1400" dirty="0" err="1" smtClean="0">
                <a:latin typeface="Courier"/>
                <a:ea typeface="ＭＳ Ｐゴシック" pitchFamily="16" charset="-128"/>
                <a:cs typeface="Courier"/>
              </a:rPr>
              <a:t>my_mem</a:t>
            </a:r>
            <a:r>
              <a:rPr lang="en-US" sz="1400" dirty="0" smtClean="0">
                <a:latin typeface="Courier"/>
                <a:ea typeface="ＭＳ Ｐゴシック" pitchFamily="16" charset="-128"/>
                <a:cs typeface="Courier"/>
              </a:rPr>
              <a:t>) </a:t>
            </a:r>
            <a:endParaRPr lang="en-US" sz="1400" dirty="0">
              <a:latin typeface="Courier"/>
              <a:ea typeface="ＭＳ Ｐゴシック" pitchFamily="16" charset="-128"/>
              <a:cs typeface="Courier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6143870" y="5111606"/>
            <a:ext cx="1477538" cy="2616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ourier"/>
                <a:ea typeface="ＭＳ Ｐゴシック" pitchFamily="16" charset="-128"/>
                <a:cs typeface="Courier"/>
              </a:rPr>
              <a:t>f</a:t>
            </a:r>
            <a:r>
              <a:rPr lang="en-US" sz="1400" dirty="0" smtClean="0">
                <a:latin typeface="Courier"/>
                <a:ea typeface="ＭＳ Ｐゴシック" pitchFamily="16" charset="-128"/>
                <a:cs typeface="Courier"/>
              </a:rPr>
              <a:t>ree(</a:t>
            </a:r>
            <a:r>
              <a:rPr lang="en-US" sz="1400" dirty="0" err="1" smtClean="0">
                <a:latin typeface="Courier"/>
                <a:ea typeface="ＭＳ Ｐゴシック" pitchFamily="16" charset="-128"/>
                <a:cs typeface="Courier"/>
              </a:rPr>
              <a:t>my_mem</a:t>
            </a:r>
            <a:r>
              <a:rPr lang="en-US" sz="1400" dirty="0" smtClean="0">
                <a:latin typeface="Courier"/>
                <a:ea typeface="ＭＳ Ｐゴシック" pitchFamily="16" charset="-128"/>
                <a:cs typeface="Courier"/>
              </a:rPr>
              <a:t>) </a:t>
            </a:r>
            <a:endParaRPr lang="en-US" sz="1400" dirty="0">
              <a:latin typeface="Courier"/>
              <a:ea typeface="ＭＳ Ｐゴシック" pitchFamily="16" charset="-128"/>
              <a:cs typeface="Courier"/>
            </a:endParaRPr>
          </a:p>
        </p:txBody>
      </p:sp>
      <p:cxnSp>
        <p:nvCxnSpPr>
          <p:cNvPr id="13" name="Connettore 2 12"/>
          <p:cNvCxnSpPr/>
          <p:nvPr/>
        </p:nvCxnSpPr>
        <p:spPr bwMode="auto">
          <a:xfrm>
            <a:off x="6876256" y="3140968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nettore 2 16"/>
          <p:cNvCxnSpPr/>
          <p:nvPr/>
        </p:nvCxnSpPr>
        <p:spPr bwMode="auto">
          <a:xfrm>
            <a:off x="6876256" y="3933056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nettore 2 17"/>
          <p:cNvCxnSpPr/>
          <p:nvPr/>
        </p:nvCxnSpPr>
        <p:spPr bwMode="auto">
          <a:xfrm>
            <a:off x="6876256" y="4581128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nettore 2 18"/>
          <p:cNvCxnSpPr/>
          <p:nvPr/>
        </p:nvCxnSpPr>
        <p:spPr bwMode="auto">
          <a:xfrm>
            <a:off x="6876256" y="5301208"/>
            <a:ext cx="0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191F2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3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Tools</a:t>
            </a:r>
            <a:endParaRPr lang="en-US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388505"/>
              </p:ext>
            </p:extLst>
          </p:nvPr>
        </p:nvGraphicFramePr>
        <p:xfrm>
          <a:off x="683568" y="1556792"/>
          <a:ext cx="7812360" cy="493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120"/>
                <a:gridCol w="2604120"/>
                <a:gridCol w="2604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Tool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Languages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Vulnerabilities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FlawFinder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r>
                        <a:rPr lang="en-US" baseline="0" dirty="0" smtClean="0"/>
                        <a:t> overflows, format string vulnerabilities, race conditions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C/C++</a:t>
                      </a:r>
                      <a:r>
                        <a:rPr lang="en-US" dirty="0" smtClean="0"/>
                        <a:t>, Perl,</a:t>
                      </a:r>
                      <a:r>
                        <a:rPr lang="en-US" baseline="0" dirty="0" smtClean="0"/>
                        <a:t> PHP,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Python,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Buffer</a:t>
                      </a:r>
                      <a:r>
                        <a:rPr lang="en-US" baseline="0" dirty="0" smtClean="0"/>
                        <a:t> overflows, format string vulnerabilities, race conditions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Clang Static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 C++, Objective-C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Leaks,  Null pointer dereferences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FindBugs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Java, Groovy,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Null pointer dereferences, synchronization errors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D8C38-5ED8-2B4F-B8FA-6DDFEF0ED4A8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34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Tools</a:t>
            </a:r>
            <a:endParaRPr lang="en-US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31847"/>
              </p:ext>
            </p:extLst>
          </p:nvPr>
        </p:nvGraphicFramePr>
        <p:xfrm>
          <a:off x="683568" y="1916832"/>
          <a:ext cx="7812360" cy="402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120"/>
                <a:gridCol w="2604120"/>
                <a:gridCol w="2604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Tool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Languages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Vulnerabilities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Java, C,</a:t>
                      </a:r>
                      <a:r>
                        <a:rPr lang="en-US" baseline="0" dirty="0" smtClean="0"/>
                        <a:t> C++, C#,XML, SQL, 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 overflows, XSS,</a:t>
                      </a:r>
                      <a:r>
                        <a:rPr lang="en-US" baseline="0" dirty="0" smtClean="0"/>
                        <a:t> SQL injection, Log forging, Memory Leaks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</a:t>
                      </a:r>
                      <a:r>
                        <a:rPr lang="en-US" baseline="0" dirty="0" smtClean="0"/>
                        <a:t> C++, C#,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Buffer overflows, XSS,</a:t>
                      </a:r>
                      <a:r>
                        <a:rPr lang="en-US" baseline="0" dirty="0" smtClean="0"/>
                        <a:t> SQL injection, Log forging, Memory Leaks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ASP.NET, VB.NET, C#, Java/J2EE, JSP, EJB, PHP, Classic ASP and </a:t>
                      </a:r>
                      <a:r>
                        <a:rPr lang="it-IT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VBScript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Application Vulnerabilities and Malwares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4B9E5-F21E-F945-869C-339AD992106D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34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False positives: </a:t>
            </a:r>
            <a:r>
              <a:rPr lang="en-US" dirty="0" smtClean="0"/>
              <a:t>the tool reports bugs that program does not contain</a:t>
            </a:r>
          </a:p>
          <a:p>
            <a:pPr lvl="1"/>
            <a:r>
              <a:rPr lang="en-US" dirty="0" smtClean="0"/>
              <a:t>Need to be manually reviewed 	</a:t>
            </a:r>
          </a:p>
          <a:p>
            <a:r>
              <a:rPr lang="en-US" b="1" dirty="0" smtClean="0"/>
              <a:t>False negatives: </a:t>
            </a:r>
            <a:r>
              <a:rPr lang="en-US" dirty="0" smtClean="0"/>
              <a:t>the program contains vulnerabilities that the tool does not report</a:t>
            </a:r>
          </a:p>
          <a:p>
            <a:pPr lvl="1"/>
            <a:r>
              <a:rPr lang="en-US" dirty="0" smtClean="0"/>
              <a:t>They lead to a false sense of security</a:t>
            </a:r>
          </a:p>
          <a:p>
            <a:r>
              <a:rPr lang="en-US" dirty="0" smtClean="0"/>
              <a:t>A tool is </a:t>
            </a:r>
            <a:r>
              <a:rPr lang="en-US" b="1" dirty="0" smtClean="0"/>
              <a:t>sound</a:t>
            </a:r>
            <a:r>
              <a:rPr lang="en-US" dirty="0" smtClean="0"/>
              <a:t> if it produces zero false negatives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unsound</a:t>
            </a:r>
            <a:r>
              <a:rPr lang="en-US" dirty="0" smtClean="0"/>
              <a:t> when it reduces the false positives at the cost of sometimes letting a false negative slip by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2173B-DB2C-1042-9987-A376782AE56A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4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Limitations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tools are a starting point for code review. Not a complete solution</a:t>
            </a:r>
          </a:p>
          <a:p>
            <a:r>
              <a:rPr lang="en-US" dirty="0" smtClean="0"/>
              <a:t>Static Analysis tools do not understand what your application is supposed to do</a:t>
            </a:r>
          </a:p>
          <a:p>
            <a:pPr lvl="1"/>
            <a:r>
              <a:rPr lang="en-US" dirty="0" smtClean="0"/>
              <a:t>Out of the box rules are for general classes of security defects</a:t>
            </a:r>
          </a:p>
          <a:p>
            <a:pPr lvl="1"/>
            <a:r>
              <a:rPr lang="en-US" dirty="0" smtClean="0"/>
              <a:t>Applications can still have issues with authorization and other trust issues</a:t>
            </a:r>
          </a:p>
          <a:p>
            <a:pPr lvl="1"/>
            <a:r>
              <a:rPr lang="en-US" dirty="0" smtClean="0"/>
              <a:t>Only cover 50% of security defects (</a:t>
            </a:r>
            <a:r>
              <a:rPr lang="en-US" dirty="0" err="1" smtClean="0"/>
              <a:t>Dr</a:t>
            </a:r>
            <a:r>
              <a:rPr lang="en-US" dirty="0" smtClean="0"/>
              <a:t> Gary McGraw)</a:t>
            </a:r>
          </a:p>
          <a:p>
            <a:r>
              <a:rPr lang="en-US" dirty="0" smtClean="0"/>
              <a:t>False positives can be time consuming to address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6AC26-E1B2-FE4F-BA31-95ED711B864A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87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Key Characteristics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Support multiple tiers</a:t>
            </a:r>
          </a:p>
          <a:p>
            <a:pPr lvl="1"/>
            <a:r>
              <a:rPr lang="en-US" dirty="0" smtClean="0"/>
              <a:t>Many software projects are written in more than one language or programming platform</a:t>
            </a:r>
          </a:p>
          <a:p>
            <a:r>
              <a:rPr lang="en-US" b="1" dirty="0" smtClean="0"/>
              <a:t>Be extensible</a:t>
            </a:r>
          </a:p>
          <a:p>
            <a:pPr lvl="1"/>
            <a:r>
              <a:rPr lang="en-US" dirty="0" smtClean="0"/>
              <a:t>New rules can be added</a:t>
            </a:r>
          </a:p>
          <a:p>
            <a:r>
              <a:rPr lang="en-US" b="1" dirty="0" smtClean="0"/>
              <a:t>Useful for security analysts and developers</a:t>
            </a:r>
          </a:p>
          <a:p>
            <a:r>
              <a:rPr lang="en-US" b="1" dirty="0" smtClean="0"/>
              <a:t>Support existing development process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868187-63C1-024F-842B-5AFA8DBE359C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7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three most important things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Write down the </a:t>
            </a:r>
            <a:r>
              <a:rPr lang="it-IT" b="1" dirty="0" err="1" smtClean="0"/>
              <a:t>three</a:t>
            </a:r>
            <a:r>
              <a:rPr lang="it-IT" b="1" dirty="0"/>
              <a:t> </a:t>
            </a:r>
            <a:r>
              <a:rPr lang="it-IT" b="1" dirty="0" err="1" smtClean="0"/>
              <a:t>most</a:t>
            </a:r>
            <a:r>
              <a:rPr lang="it-IT" b="1" dirty="0" smtClean="0"/>
              <a:t> </a:t>
            </a:r>
            <a:r>
              <a:rPr lang="it-IT" b="1" dirty="0" err="1" smtClean="0"/>
              <a:t>important</a:t>
            </a:r>
            <a:r>
              <a:rPr lang="it-IT" b="1" dirty="0" smtClean="0"/>
              <a:t> </a:t>
            </a:r>
            <a:r>
              <a:rPr lang="it-IT" b="1" dirty="0" err="1" smtClean="0"/>
              <a:t>things</a:t>
            </a:r>
            <a:r>
              <a:rPr lang="it-IT" b="1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endParaRPr lang="it-IT" dirty="0" smtClean="0"/>
          </a:p>
          <a:p>
            <a:pPr lvl="1"/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capture</a:t>
            </a:r>
            <a:r>
              <a:rPr lang="it-IT" dirty="0" smtClean="0"/>
              <a:t> the </a:t>
            </a:r>
            <a:r>
              <a:rPr lang="it-IT" dirty="0" err="1" smtClean="0"/>
              <a:t>essence</a:t>
            </a:r>
            <a:r>
              <a:rPr lang="it-IT" dirty="0" smtClean="0"/>
              <a:t> of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r>
              <a:rPr lang="it-IT" dirty="0" smtClean="0"/>
              <a:t> for </a:t>
            </a:r>
            <a:r>
              <a:rPr lang="it-IT" dirty="0" err="1" smtClean="0"/>
              <a:t>you</a:t>
            </a:r>
            <a:endParaRPr lang="it-IT" dirty="0" smtClean="0"/>
          </a:p>
          <a:p>
            <a:r>
              <a:rPr lang="it-IT" b="1" dirty="0" smtClean="0"/>
              <a:t>Time</a:t>
            </a:r>
            <a:r>
              <a:rPr lang="it-IT" dirty="0" smtClean="0"/>
              <a:t>: 2 minutes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71160-44C6-434E-96B6-713C1C897D9D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2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pairs</a:t>
            </a:r>
          </a:p>
          <a:p>
            <a:r>
              <a:rPr lang="en-US" dirty="0" smtClean="0"/>
              <a:t>Analyze the distributed C programs </a:t>
            </a:r>
          </a:p>
          <a:p>
            <a:r>
              <a:rPr lang="en-US" dirty="0" smtClean="0"/>
              <a:t>Flag where the vulnerabilities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pecify the type of vulnerabilities (</a:t>
            </a:r>
            <a:r>
              <a:rPr lang="en-US" dirty="0" err="1" smtClean="0"/>
              <a:t>e.g</a:t>
            </a:r>
            <a:r>
              <a:rPr lang="en-US" dirty="0" smtClean="0"/>
              <a:t> stack overflow, heap overflow, integer overflow, et…)</a:t>
            </a:r>
          </a:p>
          <a:p>
            <a:r>
              <a:rPr lang="en-US" b="1" dirty="0" smtClean="0"/>
              <a:t>Time</a:t>
            </a:r>
            <a:r>
              <a:rPr lang="en-US" dirty="0" smtClean="0"/>
              <a:t>:20 min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48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G. </a:t>
            </a:r>
            <a:r>
              <a:rPr lang="en-US" dirty="0" err="1" smtClean="0"/>
              <a:t>MacGraw</a:t>
            </a:r>
            <a:r>
              <a:rPr lang="en-US" dirty="0" smtClean="0"/>
              <a:t>. Software Security – Building Security In. Chapter 4.</a:t>
            </a:r>
          </a:p>
          <a:p>
            <a:r>
              <a:rPr lang="en-US" dirty="0"/>
              <a:t>NIST SAMATE’s tool list:</a:t>
            </a:r>
          </a:p>
          <a:p>
            <a:pPr lvl="1"/>
            <a:r>
              <a:rPr lang="en-US" dirty="0">
                <a:hlinkClick r:id="rId2"/>
              </a:rPr>
              <a:t>http://samate.nist.gov/index.php/Tool_Survey.html</a:t>
            </a:r>
            <a:endParaRPr lang="en-US" dirty="0"/>
          </a:p>
          <a:p>
            <a:r>
              <a:rPr lang="en-US" dirty="0"/>
              <a:t>OWASP’s:</a:t>
            </a:r>
          </a:p>
          <a:p>
            <a:pPr lvl="1"/>
            <a:r>
              <a:rPr lang="en-US" dirty="0">
                <a:hlinkClick r:id="rId3"/>
              </a:rPr>
              <a:t>https://www.owasp.org/index.php/Static_Code_Analysis</a:t>
            </a:r>
            <a:endParaRPr lang="en-US" dirty="0"/>
          </a:p>
          <a:p>
            <a:r>
              <a:rPr lang="en-US" dirty="0" err="1"/>
              <a:t>Flawfinder’s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http://www.dwheeler.com/flawfinder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AA3367-A102-A84F-865E-0D043BBBC6DD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code review is important</a:t>
            </a:r>
          </a:p>
          <a:p>
            <a:r>
              <a:rPr lang="en-US" dirty="0" smtClean="0"/>
              <a:t>Static analysis tools and techniques</a:t>
            </a:r>
            <a:endParaRPr lang="en-US" dirty="0"/>
          </a:p>
          <a:p>
            <a:r>
              <a:rPr lang="en-US" dirty="0" smtClean="0"/>
              <a:t>Static analysis exercise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17F13-09BF-D54B-8814-4AE326AC16B7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6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 you will be able to</a:t>
            </a:r>
          </a:p>
          <a:p>
            <a:pPr lvl="1"/>
            <a:r>
              <a:rPr lang="en-US" dirty="0" smtClean="0"/>
              <a:t>Define what a static analysis tool is</a:t>
            </a:r>
          </a:p>
          <a:p>
            <a:pPr lvl="1"/>
            <a:r>
              <a:rPr lang="en-US" dirty="0" smtClean="0"/>
              <a:t>Define different representations for source code</a:t>
            </a:r>
          </a:p>
          <a:p>
            <a:pPr lvl="1"/>
            <a:r>
              <a:rPr lang="en-US" dirty="0" smtClean="0"/>
              <a:t>Define different static analysis techniques for source code</a:t>
            </a:r>
          </a:p>
          <a:p>
            <a:pPr lvl="1"/>
            <a:r>
              <a:rPr lang="en-US" dirty="0" smtClean="0"/>
              <a:t>List static analysis tools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E5121-A51A-4748-89AB-85154F707AA8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Code Review? </a:t>
            </a:r>
            <a:endParaRPr lang="en-US" dirty="0"/>
          </a:p>
        </p:txBody>
      </p:sp>
      <p:pic>
        <p:nvPicPr>
          <p:cNvPr id="11266" name="Content Placeholder 5" descr="touchpoints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9" r="-5949"/>
          <a:stretch>
            <a:fillRect/>
          </a:stretch>
        </p:blipFill>
        <p:spPr>
          <a:xfrm>
            <a:off x="468313" y="1773238"/>
            <a:ext cx="8207375" cy="4371975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CB9C4D-1341-624B-87D6-C0FAB0E6EE77}" type="datetime1">
              <a:rPr lang="en-US" smtClean="0"/>
              <a:t>16/11/15</a:t>
            </a:fld>
            <a:endParaRPr lang="en-US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fld id="{052FCE7D-D369-3442-B6DE-4CF08766A9C0}" type="slidenum">
              <a:rPr lang="en-GB" sz="1400">
                <a:latin typeface="Georgia" charset="0"/>
              </a:rPr>
              <a:pPr/>
              <a:t>5</a:t>
            </a:fld>
            <a:endParaRPr lang="en-GB" sz="1400">
              <a:latin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888" y="5157788"/>
            <a:ext cx="5113337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n-lt"/>
              </a:rPr>
              <a:t>Debugging is at least twice as hard as programming</a:t>
            </a:r>
            <a:endParaRPr lang="en-US" sz="2000" dirty="0">
              <a:latin typeface="+mn-lt"/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4355976" y="2132856"/>
            <a:ext cx="1080120" cy="647700"/>
          </a:xfrm>
          <a:prstGeom prst="rect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bIns="0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manual code review?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Costly and time/resource consuming</a:t>
            </a:r>
          </a:p>
          <a:p>
            <a:r>
              <a:rPr lang="en-US" dirty="0" smtClean="0"/>
              <a:t>Developers needs to know about forms of security vulnerabilities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Faster, so can be done more frequently</a:t>
            </a:r>
          </a:p>
          <a:p>
            <a:pPr lvl="1"/>
            <a:r>
              <a:rPr lang="en-US" dirty="0" smtClean="0"/>
              <a:t>Do not require tool operator to have high level of security expertise</a:t>
            </a:r>
          </a:p>
          <a:p>
            <a:pPr lvl="1"/>
            <a:r>
              <a:rPr lang="en-US" dirty="0" smtClean="0"/>
              <a:t>Can be done early in the software development lifecycle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7C836-BB61-0148-84AD-8049DA609501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5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Types of </a:t>
            </a:r>
            <a:r>
              <a:rPr lang="en-US" dirty="0" smtClean="0">
                <a:latin typeface="+mj-lt"/>
              </a:rPr>
              <a:t>automatic code review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b="1" dirty="0"/>
              <a:t>Static analysis</a:t>
            </a:r>
            <a:r>
              <a:rPr lang="en-US" sz="2700" dirty="0"/>
              <a:t>: Approach for verifying software (including finding defects) without executing software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Source code vulnerability scanning tools, code inspections, etc.</a:t>
            </a:r>
          </a:p>
          <a:p>
            <a:pPr>
              <a:lnSpc>
                <a:spcPct val="90000"/>
              </a:lnSpc>
            </a:pPr>
            <a:r>
              <a:rPr lang="en-US" sz="2700" b="1" dirty="0"/>
              <a:t>Dynamic analysis</a:t>
            </a:r>
            <a:r>
              <a:rPr lang="en-US" sz="2700" dirty="0"/>
              <a:t>: Approach for verifying software (including finding defects) by executing software on specific inputs &amp; checking results (</a:t>
            </a:r>
            <a:r>
              <a:rPr lang="ja-JP" altLang="en-US" sz="2700" dirty="0"/>
              <a:t>“</a:t>
            </a:r>
            <a:r>
              <a:rPr lang="en-US" sz="2700" dirty="0"/>
              <a:t>oracle</a:t>
            </a:r>
            <a:r>
              <a:rPr lang="ja-JP" altLang="en-US" sz="2700" dirty="0"/>
              <a:t>”</a:t>
            </a:r>
            <a:r>
              <a:rPr lang="en-US" sz="27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Functional testing, web application scanners, fuzz testing,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950A3-BDE6-C645-8165-6D711B4B226D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AC37E-7DA1-204A-A94A-074C84A55B66}" type="datetime1">
              <a:rPr lang="en-US" smtClean="0"/>
              <a:t>16/11/15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Static Analysis Tools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 code analyzers</a:t>
            </a:r>
          </a:p>
          <a:p>
            <a:pPr lvl="1"/>
            <a:r>
              <a:rPr lang="en-US" dirty="0" smtClean="0"/>
              <a:t>Examine the source code and search for vulnerabilities using pattern matching against common types of vulnerabilities</a:t>
            </a:r>
          </a:p>
          <a:p>
            <a:r>
              <a:rPr lang="en-US" b="1" dirty="0" err="1" smtClean="0"/>
              <a:t>Bytecode</a:t>
            </a:r>
            <a:r>
              <a:rPr lang="en-US" b="1" dirty="0" smtClean="0"/>
              <a:t> code analyzers</a:t>
            </a:r>
          </a:p>
          <a:p>
            <a:pPr lvl="1"/>
            <a:r>
              <a:rPr lang="en-US" dirty="0" smtClean="0"/>
              <a:t>Same as source code analyzers but analysis is performed on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b="1" dirty="0" smtClean="0"/>
              <a:t>Binary code analyzers</a:t>
            </a:r>
          </a:p>
          <a:p>
            <a:pPr lvl="1"/>
            <a:r>
              <a:rPr lang="en-US" dirty="0"/>
              <a:t>Same as source code analyzers but analysis is performed </a:t>
            </a:r>
            <a:r>
              <a:rPr lang="en-US" dirty="0" smtClean="0"/>
              <a:t>on binary code</a:t>
            </a:r>
            <a:endParaRPr lang="en-US" b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135B1-FCAB-EA42-AE24-932587510972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37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Vulnerabilities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</a:p>
          <a:p>
            <a:r>
              <a:rPr lang="en-US" dirty="0" smtClean="0"/>
              <a:t>Null pointer dereferencing</a:t>
            </a:r>
          </a:p>
          <a:p>
            <a:r>
              <a:rPr lang="en-US" dirty="0" smtClean="0"/>
              <a:t>Memory corruption</a:t>
            </a:r>
          </a:p>
          <a:p>
            <a:r>
              <a:rPr lang="en-US" dirty="0" smtClean="0"/>
              <a:t>Cryptographic protocol’s weaknesses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Cross-site Scripting</a:t>
            </a:r>
          </a:p>
          <a:p>
            <a:r>
              <a:rPr lang="en-US" dirty="0" smtClean="0"/>
              <a:t>………………..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A9FD4-98EA-7C45-B307-7A847E4E0587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3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57002</TotalTime>
  <Words>1382</Words>
  <Application>Microsoft Macintosh PowerPoint</Application>
  <PresentationFormat>Presentazione su schermo (4:3)</PresentationFormat>
  <Paragraphs>320</Paragraphs>
  <Slides>29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UOS divider slide design</vt:lpstr>
      <vt:lpstr>Static Analysis: Approaches and Tools  Dr Federica Paci</vt:lpstr>
      <vt:lpstr>Last Week</vt:lpstr>
      <vt:lpstr>Today</vt:lpstr>
      <vt:lpstr>Learning outcomes</vt:lpstr>
      <vt:lpstr>Why Code Review? </vt:lpstr>
      <vt:lpstr>Why not manual code review?</vt:lpstr>
      <vt:lpstr>Types of automatic code review</vt:lpstr>
      <vt:lpstr>Types of Static Analysis Tools</vt:lpstr>
      <vt:lpstr>Type of Vulnerabilities</vt:lpstr>
      <vt:lpstr>How do static analysis tools work?</vt:lpstr>
      <vt:lpstr>Intermediate Representations</vt:lpstr>
      <vt:lpstr>Abstract Syntax Tree (AST)</vt:lpstr>
      <vt:lpstr>Abstract Syntax Tree Example</vt:lpstr>
      <vt:lpstr>Control Flow Graph(CFG)</vt:lpstr>
      <vt:lpstr>Control Flow Graph Example</vt:lpstr>
      <vt:lpstr>Analysis Techniques</vt:lpstr>
      <vt:lpstr>Lexical Analysis </vt:lpstr>
      <vt:lpstr>Lexical Analysis – Example</vt:lpstr>
      <vt:lpstr>Data flow - Taint propagation</vt:lpstr>
      <vt:lpstr>Taint propagation example</vt:lpstr>
      <vt:lpstr> Control flow</vt:lpstr>
      <vt:lpstr>Open Source Tools</vt:lpstr>
      <vt:lpstr>Commercial Tools</vt:lpstr>
      <vt:lpstr>Limitations </vt:lpstr>
      <vt:lpstr>Other Limitations</vt:lpstr>
      <vt:lpstr>Tools Key Characteristics</vt:lpstr>
      <vt:lpstr>The three most important things</vt:lpstr>
      <vt:lpstr>Exercise</vt:lpstr>
      <vt:lpstr>Reading Material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Federica Paci</cp:lastModifiedBy>
  <cp:revision>1818</cp:revision>
  <dcterms:created xsi:type="dcterms:W3CDTF">2008-01-25T10:32:18Z</dcterms:created>
  <dcterms:modified xsi:type="dcterms:W3CDTF">2015-11-16T10:45:37Z</dcterms:modified>
</cp:coreProperties>
</file>