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62"/>
  </p:notesMasterIdLst>
  <p:handoutMasterIdLst>
    <p:handoutMasterId r:id="rId63"/>
  </p:handoutMasterIdLst>
  <p:sldIdLst>
    <p:sldId id="555" r:id="rId2"/>
    <p:sldId id="998" r:id="rId3"/>
    <p:sldId id="910" r:id="rId4"/>
    <p:sldId id="705" r:id="rId5"/>
    <p:sldId id="1000" r:id="rId6"/>
    <p:sldId id="1011" r:id="rId7"/>
    <p:sldId id="1012" r:id="rId8"/>
    <p:sldId id="1014" r:id="rId9"/>
    <p:sldId id="1024" r:id="rId10"/>
    <p:sldId id="1171" r:id="rId11"/>
    <p:sldId id="1172" r:id="rId12"/>
    <p:sldId id="1173" r:id="rId13"/>
    <p:sldId id="1030" r:id="rId14"/>
    <p:sldId id="1031" r:id="rId15"/>
    <p:sldId id="1019" r:id="rId16"/>
    <p:sldId id="1022" r:id="rId17"/>
    <p:sldId id="1032" r:id="rId18"/>
    <p:sldId id="1033" r:id="rId19"/>
    <p:sldId id="1034" r:id="rId20"/>
    <p:sldId id="1036" r:id="rId21"/>
    <p:sldId id="1037" r:id="rId22"/>
    <p:sldId id="1038" r:id="rId23"/>
    <p:sldId id="1039" r:id="rId24"/>
    <p:sldId id="1043" r:id="rId25"/>
    <p:sldId id="1044" r:id="rId26"/>
    <p:sldId id="1174" r:id="rId27"/>
    <p:sldId id="1181" r:id="rId28"/>
    <p:sldId id="1124" r:id="rId29"/>
    <p:sldId id="1125" r:id="rId30"/>
    <p:sldId id="1126" r:id="rId31"/>
    <p:sldId id="1128" r:id="rId32"/>
    <p:sldId id="1132" r:id="rId33"/>
    <p:sldId id="1136" r:id="rId34"/>
    <p:sldId id="1137" r:id="rId35"/>
    <p:sldId id="1138" r:id="rId36"/>
    <p:sldId id="1139" r:id="rId37"/>
    <p:sldId id="1140" r:id="rId38"/>
    <p:sldId id="1142" r:id="rId39"/>
    <p:sldId id="1149" r:id="rId40"/>
    <p:sldId id="1150" r:id="rId41"/>
    <p:sldId id="1156" r:id="rId42"/>
    <p:sldId id="1176" r:id="rId43"/>
    <p:sldId id="1051" r:id="rId44"/>
    <p:sldId id="1055" r:id="rId45"/>
    <p:sldId id="1056" r:id="rId46"/>
    <p:sldId id="1070" r:id="rId47"/>
    <p:sldId id="1071" r:id="rId48"/>
    <p:sldId id="1072" r:id="rId49"/>
    <p:sldId id="1073" r:id="rId50"/>
    <p:sldId id="1075" r:id="rId51"/>
    <p:sldId id="1076" r:id="rId52"/>
    <p:sldId id="1078" r:id="rId53"/>
    <p:sldId id="1106" r:id="rId54"/>
    <p:sldId id="1182" r:id="rId55"/>
    <p:sldId id="1177" r:id="rId56"/>
    <p:sldId id="1178" r:id="rId57"/>
    <p:sldId id="1183" r:id="rId58"/>
    <p:sldId id="1184" r:id="rId59"/>
    <p:sldId id="845" r:id="rId60"/>
    <p:sldId id="975" r:id="rId61"/>
  </p:sldIdLst>
  <p:sldSz cx="9144000" cy="6858000" type="screen4x3"/>
  <p:notesSz cx="6858000" cy="9144000"/>
  <p:custDataLst>
    <p:tags r:id="rId65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5740" autoAdjust="0"/>
  </p:normalViewPr>
  <p:slideViewPr>
    <p:cSldViewPr>
      <p:cViewPr>
        <p:scale>
          <a:sx n="99" d="100"/>
          <a:sy n="99" d="100"/>
        </p:scale>
        <p:origin x="-760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4F8A-CF99-6343-AED3-5D7D00002DE8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A82E6-B5D3-1F4D-A132-B27178AEBFFE}" type="datetime1">
              <a:rPr lang="en-US" smtClean="0"/>
              <a:t>26/11/15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A5099-9958-D84B-AF07-6A2F313A5501}" type="datetime1">
              <a:rPr lang="en-US" smtClean="0"/>
              <a:t>26/11/15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632D4-F9ED-5E4D-AC48-DD42656CCBF1}" type="slidenum">
              <a:rPr lang="en-US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E17063F-7AC7-384A-A87B-8A0127F6A0D7}" type="datetime1">
              <a:rPr lang="en-US" smtClean="0"/>
              <a:t>26/11/15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  <p:sldLayoutId id="21474839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r>
              <a:rPr lang="en-GB" sz="6000" dirty="0" smtClean="0">
                <a:latin typeface="+mj-lt"/>
                <a:cs typeface="Open Sans Semibold"/>
              </a:rPr>
              <a:t>Advanced Malware Analysis</a:t>
            </a:r>
            <a:br>
              <a:rPr lang="en-GB" sz="6000" dirty="0" smtClean="0">
                <a:latin typeface="+mj-lt"/>
                <a:cs typeface="Open Sans Semibold"/>
              </a:rPr>
            </a:br>
            <a:r>
              <a:rPr lang="en-GB" sz="6000" dirty="0" smtClean="0">
                <a:latin typeface="+mj-lt"/>
                <a:cs typeface="Open Sans Semibold"/>
              </a:rPr>
              <a:t/>
            </a:r>
            <a:br>
              <a:rPr lang="en-GB" sz="60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Registries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EAX (Accumulator register)</a:t>
            </a:r>
          </a:p>
          <a:p>
            <a:pPr lvl="1"/>
            <a:r>
              <a:rPr lang="en-US" dirty="0" smtClean="0"/>
              <a:t>Used in arithmetic instructions</a:t>
            </a:r>
          </a:p>
          <a:p>
            <a:r>
              <a:rPr lang="en-US" b="1" dirty="0" smtClean="0"/>
              <a:t>EDX (Data register)</a:t>
            </a:r>
          </a:p>
          <a:p>
            <a:pPr lvl="1"/>
            <a:r>
              <a:rPr lang="en-US" dirty="0"/>
              <a:t>Used in arithmetic </a:t>
            </a:r>
            <a:r>
              <a:rPr lang="en-US" dirty="0" smtClean="0"/>
              <a:t> instructions</a:t>
            </a:r>
          </a:p>
          <a:p>
            <a:r>
              <a:rPr lang="en-US" b="1" dirty="0"/>
              <a:t>ECX (Counter register)</a:t>
            </a:r>
          </a:p>
          <a:p>
            <a:pPr lvl="1"/>
            <a:r>
              <a:rPr lang="en-US" dirty="0"/>
              <a:t>Used in shift/rotate instructions and </a:t>
            </a:r>
            <a:r>
              <a:rPr lang="en-US" dirty="0" smtClean="0"/>
              <a:t>loops</a:t>
            </a:r>
          </a:p>
          <a:p>
            <a:r>
              <a:rPr lang="en-US" b="1" dirty="0" smtClean="0"/>
              <a:t>EBX (Base register)</a:t>
            </a:r>
          </a:p>
          <a:p>
            <a:pPr lvl="1"/>
            <a:r>
              <a:rPr lang="en-US" dirty="0" smtClean="0"/>
              <a:t>Points to the data memory section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006F2-5EF5-4E4A-844E-27E3C7A63E43}" type="datetime1">
              <a:rPr lang="en-US" smtClean="0"/>
              <a:t>26/11/15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Registries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ESP (Stack Pointer register)</a:t>
            </a:r>
          </a:p>
          <a:p>
            <a:pPr lvl="1"/>
            <a:r>
              <a:rPr lang="en-US" dirty="0" smtClean="0"/>
              <a:t>Points to the top of the stack</a:t>
            </a:r>
            <a:endParaRPr lang="en-US" dirty="0"/>
          </a:p>
          <a:p>
            <a:r>
              <a:rPr lang="en-US" b="1" dirty="0" smtClean="0"/>
              <a:t>EBP (Stack Base Pointer register)</a:t>
            </a:r>
          </a:p>
          <a:p>
            <a:pPr lvl="1"/>
            <a:r>
              <a:rPr lang="en-US" dirty="0" smtClean="0"/>
              <a:t>Points to the base of the stack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E940F2-B509-AC4F-99DD-58D903E578D4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42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EEFLAGS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32 bits where each bit is a flag</a:t>
            </a:r>
          </a:p>
          <a:p>
            <a:r>
              <a:rPr lang="en-US" b="1" dirty="0" smtClean="0"/>
              <a:t>ZF</a:t>
            </a:r>
            <a:r>
              <a:rPr lang="en-US" dirty="0" smtClean="0"/>
              <a:t> Zero flag</a:t>
            </a:r>
          </a:p>
          <a:p>
            <a:pPr lvl="1"/>
            <a:r>
              <a:rPr lang="en-US" dirty="0" smtClean="0"/>
              <a:t>Set when the result of an operation is zero</a:t>
            </a:r>
          </a:p>
          <a:p>
            <a:r>
              <a:rPr lang="en-US" b="1" dirty="0" smtClean="0"/>
              <a:t>CF</a:t>
            </a:r>
            <a:r>
              <a:rPr lang="en-US" dirty="0" smtClean="0"/>
              <a:t> Carry flag</a:t>
            </a:r>
          </a:p>
          <a:p>
            <a:pPr lvl="1"/>
            <a:r>
              <a:rPr lang="en-US" dirty="0" smtClean="0"/>
              <a:t>Set when result is too large or small for destination</a:t>
            </a:r>
          </a:p>
          <a:p>
            <a:r>
              <a:rPr lang="en-US" b="1" dirty="0" smtClean="0"/>
              <a:t>SF</a:t>
            </a:r>
            <a:r>
              <a:rPr lang="en-US" dirty="0" smtClean="0"/>
              <a:t> Sign Flag</a:t>
            </a:r>
          </a:p>
          <a:p>
            <a:pPr lvl="1"/>
            <a:r>
              <a:rPr lang="en-US" dirty="0" smtClean="0"/>
              <a:t>Set when result is negative</a:t>
            </a:r>
          </a:p>
          <a:p>
            <a:r>
              <a:rPr lang="en-US" b="1" dirty="0" smtClean="0"/>
              <a:t>TF </a:t>
            </a:r>
            <a:r>
              <a:rPr lang="en-US" dirty="0" smtClean="0"/>
              <a:t>Trap Flag</a:t>
            </a:r>
          </a:p>
          <a:p>
            <a:pPr lvl="1"/>
            <a:r>
              <a:rPr lang="en-US" dirty="0" smtClean="0"/>
              <a:t>Used for debugging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9BF9B-05A6-D847-9C61-C35E5913B43B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5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 (Extended Instruction Pointer)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memory address of the next instruction to be executed</a:t>
            </a:r>
          </a:p>
          <a:p>
            <a:r>
              <a:rPr lang="en-US" dirty="0" smtClean="0"/>
              <a:t>If EIP contains wrong data, the CPU will fetch non-legitimate instructions and crash</a:t>
            </a:r>
          </a:p>
          <a:p>
            <a:r>
              <a:rPr lang="en-US" dirty="0" smtClean="0"/>
              <a:t>Buffer overflows target EIP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975BB-F390-044C-B094-7F0CD0806918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7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Mnemonic </a:t>
            </a:r>
            <a:r>
              <a:rPr lang="en-US" dirty="0" smtClean="0"/>
              <a:t>followed by </a:t>
            </a:r>
            <a:r>
              <a:rPr lang="en-US" b="1" dirty="0" smtClean="0"/>
              <a:t>operands</a:t>
            </a:r>
          </a:p>
          <a:p>
            <a:r>
              <a:rPr lang="en-US" dirty="0" err="1" smtClean="0">
                <a:latin typeface="Courier"/>
                <a:cs typeface="Courier"/>
              </a:rPr>
              <a:t>mov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ecx</a:t>
            </a:r>
            <a:r>
              <a:rPr lang="en-US" dirty="0" smtClean="0">
                <a:latin typeface="Courier"/>
                <a:cs typeface="Courier"/>
              </a:rPr>
              <a:t> 0x42</a:t>
            </a:r>
          </a:p>
          <a:p>
            <a:pPr lvl="1"/>
            <a:r>
              <a:rPr lang="en-US" dirty="0" smtClean="0"/>
              <a:t>Move into Extended C register the value 42 (hex)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043A3-9C97-234A-A37E-F0C1B7A0BE59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9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Immediate</a:t>
            </a:r>
          </a:p>
          <a:p>
            <a:pPr lvl="1"/>
            <a:r>
              <a:rPr lang="en-US" dirty="0" smtClean="0"/>
              <a:t>Fixed values like –x42</a:t>
            </a:r>
          </a:p>
          <a:p>
            <a:r>
              <a:rPr lang="en-US" b="1" dirty="0" smtClean="0"/>
              <a:t>Register</a:t>
            </a:r>
          </a:p>
          <a:p>
            <a:pPr lvl="1"/>
            <a:r>
              <a:rPr lang="en-US" dirty="0" smtClean="0"/>
              <a:t>eax, ebx, </a:t>
            </a:r>
            <a:r>
              <a:rPr lang="en-US" dirty="0" err="1" smtClean="0"/>
              <a:t>ecx</a:t>
            </a:r>
            <a:r>
              <a:rPr lang="en-US" dirty="0" smtClean="0"/>
              <a:t>, and so on</a:t>
            </a:r>
          </a:p>
          <a:p>
            <a:r>
              <a:rPr lang="en-US" b="1" dirty="0" smtClean="0"/>
              <a:t>Memory address</a:t>
            </a:r>
          </a:p>
          <a:p>
            <a:pPr lvl="1"/>
            <a:r>
              <a:rPr lang="en-US" dirty="0" smtClean="0"/>
              <a:t>Denoted with brackets, like [eax]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FA0E7-9AEA-7549-9FCA-7A8871B4E575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"/>
                <a:cs typeface="Courier"/>
              </a:rPr>
              <a:t>mov</a:t>
            </a:r>
            <a:r>
              <a:rPr lang="en-US" b="1" dirty="0" smtClean="0">
                <a:latin typeface="Courier"/>
                <a:cs typeface="Courier"/>
              </a:rPr>
              <a:t> destination, source</a:t>
            </a:r>
          </a:p>
          <a:p>
            <a:pPr lvl="1"/>
            <a:r>
              <a:rPr lang="en-US" dirty="0" smtClean="0"/>
              <a:t>Moves data from one location to another</a:t>
            </a:r>
          </a:p>
          <a:p>
            <a:r>
              <a:rPr lang="en-US" dirty="0" smtClean="0"/>
              <a:t>Remember indirect addressing</a:t>
            </a:r>
          </a:p>
          <a:p>
            <a:pPr lvl="1"/>
            <a:r>
              <a:rPr lang="en-US" dirty="0" smtClean="0"/>
              <a:t>[ebx] means the memory location pointed to by EBX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12080-B0F5-184B-B626-6D3E89E09006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>
                <a:latin typeface="Courier"/>
                <a:cs typeface="Courier"/>
              </a:rPr>
              <a:t>mov</a:t>
            </a:r>
            <a:r>
              <a:rPr lang="en-US" dirty="0" smtClean="0"/>
              <a:t> instructions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32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8"/>
          <a:stretch/>
        </p:blipFill>
        <p:spPr>
          <a:xfrm>
            <a:off x="635000" y="1700808"/>
            <a:ext cx="8051800" cy="4130294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556AC-0151-3742-8C21-9DCCB3B3F583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6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lea </a:t>
            </a:r>
            <a:r>
              <a:rPr lang="en-US" dirty="0" smtClean="0"/>
              <a:t>(Load Effective Address)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lea destination, source</a:t>
            </a:r>
          </a:p>
          <a:p>
            <a:r>
              <a:rPr lang="en-US" b="1" dirty="0" smtClean="0">
                <a:latin typeface="Courier"/>
                <a:cs typeface="Courier"/>
              </a:rPr>
              <a:t>lea eax, [ebx+8]</a:t>
            </a:r>
          </a:p>
          <a:p>
            <a:pPr lvl="1"/>
            <a:r>
              <a:rPr lang="en-US" dirty="0" smtClean="0"/>
              <a:t>Puts ebx + 8 into eax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b="1" dirty="0" err="1" smtClean="0">
                <a:latin typeface="Courier"/>
                <a:cs typeface="Courier"/>
              </a:rPr>
              <a:t>mov</a:t>
            </a:r>
            <a:r>
              <a:rPr lang="en-US" b="1" dirty="0" smtClean="0">
                <a:latin typeface="Courier"/>
                <a:cs typeface="Courier"/>
              </a:rPr>
              <a:t> eax, [ebx+8]</a:t>
            </a:r>
          </a:p>
          <a:p>
            <a:pPr lvl="1"/>
            <a:r>
              <a:rPr lang="en-US" dirty="0" smtClean="0"/>
              <a:t>Moves the data at location ebx+8 into eax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8C58F1-49A2-9047-9DCF-4C6F683309DC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7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static analysis</a:t>
            </a:r>
          </a:p>
          <a:p>
            <a:pPr lvl="1"/>
            <a:r>
              <a:rPr lang="en-US" dirty="0" smtClean="0"/>
              <a:t>Looks at malware from the outside</a:t>
            </a:r>
          </a:p>
          <a:p>
            <a:r>
              <a:rPr lang="en-US" b="1" dirty="0" smtClean="0"/>
              <a:t>Basic dynamic analysis</a:t>
            </a:r>
          </a:p>
          <a:p>
            <a:pPr lvl="1"/>
            <a:r>
              <a:rPr lang="en-US" dirty="0" smtClean="0"/>
              <a:t>Only shows you how the malware operates in one case</a:t>
            </a:r>
          </a:p>
          <a:p>
            <a:r>
              <a:rPr lang="en-US" b="1" dirty="0" smtClean="0"/>
              <a:t>Advanced static analysis</a:t>
            </a:r>
          </a:p>
          <a:p>
            <a:pPr lvl="1"/>
            <a:r>
              <a:rPr lang="en-US" dirty="0" smtClean="0"/>
              <a:t>Reverse engineering the malware code with a </a:t>
            </a:r>
            <a:r>
              <a:rPr lang="en-US" b="1" dirty="0" smtClean="0"/>
              <a:t>disassembler</a:t>
            </a:r>
          </a:p>
          <a:p>
            <a:r>
              <a:rPr lang="en-US" b="1" dirty="0" smtClean="0"/>
              <a:t>Advanced dynamic analysis</a:t>
            </a:r>
          </a:p>
          <a:p>
            <a:pPr lvl="1"/>
            <a:r>
              <a:rPr lang="en-US" dirty="0" smtClean="0"/>
              <a:t>Run the malware within a </a:t>
            </a:r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AFCEC1-4153-6A43-9DAC-68582A2DBB46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sub</a:t>
            </a:r>
            <a:r>
              <a:rPr lang="en-US" dirty="0" smtClean="0"/>
              <a:t> </a:t>
            </a:r>
            <a:r>
              <a:rPr lang="en-US" b="1" dirty="0">
                <a:latin typeface="Courier"/>
                <a:cs typeface="Courier"/>
              </a:rPr>
              <a:t>destination, value </a:t>
            </a:r>
            <a:r>
              <a:rPr lang="en-US" dirty="0" smtClean="0"/>
              <a:t>Subtracts</a:t>
            </a:r>
          </a:p>
          <a:p>
            <a:r>
              <a:rPr lang="en-US" b="1" dirty="0" smtClean="0">
                <a:latin typeface="Courier"/>
                <a:cs typeface="Courier"/>
              </a:rPr>
              <a:t>add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destination, value </a:t>
            </a:r>
            <a:r>
              <a:rPr lang="en-US" dirty="0" smtClean="0"/>
              <a:t>Adds</a:t>
            </a:r>
          </a:p>
          <a:p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nc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edx</a:t>
            </a:r>
            <a:r>
              <a:rPr lang="en-US" b="1" dirty="0" smtClean="0"/>
              <a:t> </a:t>
            </a:r>
            <a:r>
              <a:rPr lang="en-US" dirty="0" smtClean="0"/>
              <a:t>Increments registry by one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dec</a:t>
            </a:r>
            <a:r>
              <a:rPr lang="en-US" dirty="0" smtClean="0"/>
              <a:t> </a:t>
            </a:r>
            <a:r>
              <a:rPr lang="en-US" b="1" dirty="0" err="1">
                <a:latin typeface="Courier"/>
                <a:cs typeface="Courier"/>
              </a:rPr>
              <a:t>edx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 smtClean="0"/>
              <a:t>Decrements registry by one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mul</a:t>
            </a:r>
            <a:r>
              <a:rPr lang="en-US" dirty="0" smtClean="0"/>
              <a:t>  </a:t>
            </a:r>
            <a:r>
              <a:rPr lang="en-US" b="1" dirty="0">
                <a:latin typeface="Courier"/>
                <a:cs typeface="Courier"/>
              </a:rPr>
              <a:t>value</a:t>
            </a:r>
            <a:r>
              <a:rPr lang="en-US" dirty="0" smtClean="0"/>
              <a:t> Multiplies</a:t>
            </a:r>
          </a:p>
          <a:p>
            <a:r>
              <a:rPr lang="en-US" b="1" dirty="0" smtClean="0">
                <a:latin typeface="Courier"/>
                <a:cs typeface="Courier"/>
              </a:rPr>
              <a:t>div</a:t>
            </a:r>
            <a:r>
              <a:rPr lang="en-US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value </a:t>
            </a:r>
            <a:r>
              <a:rPr lang="en-US" dirty="0" smtClean="0"/>
              <a:t>Divides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div</a:t>
            </a:r>
            <a:r>
              <a:rPr lang="en-US" dirty="0" smtClean="0"/>
              <a:t> operates on the EAX and EDX registries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FC462-F882-6542-AF1B-968C43EFC2D5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5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nothing</a:t>
            </a:r>
          </a:p>
          <a:p>
            <a:r>
              <a:rPr lang="en-US" dirty="0" smtClean="0"/>
              <a:t>0x90</a:t>
            </a:r>
          </a:p>
          <a:p>
            <a:r>
              <a:rPr lang="en-US" dirty="0" smtClean="0"/>
              <a:t>Commonly used as a </a:t>
            </a:r>
            <a:r>
              <a:rPr lang="en-US" b="1" dirty="0" smtClean="0"/>
              <a:t>NOP Sled</a:t>
            </a:r>
          </a:p>
          <a:p>
            <a:r>
              <a:rPr lang="en-US" dirty="0" smtClean="0"/>
              <a:t>Allows attackers to run code even if they are imprecise about jumping to it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142A-C321-5943-8DD5-473F66D703FA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1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 functions, local variables, and flow control</a:t>
            </a:r>
          </a:p>
          <a:p>
            <a:r>
              <a:rPr lang="en-US" dirty="0" smtClean="0"/>
              <a:t>Last in, First out</a:t>
            </a:r>
          </a:p>
          <a:p>
            <a:r>
              <a:rPr lang="en-US" dirty="0" smtClean="0"/>
              <a:t>ESP (Extended Stack Pointer) – top of stack</a:t>
            </a:r>
          </a:p>
          <a:p>
            <a:r>
              <a:rPr lang="en-US" dirty="0" smtClean="0"/>
              <a:t>EBP (Extended Base Pointer) – bottom of stack</a:t>
            </a:r>
          </a:p>
          <a:p>
            <a:r>
              <a:rPr lang="en-US" b="1" dirty="0" smtClean="0">
                <a:latin typeface="Courier"/>
                <a:cs typeface="Courier"/>
              </a:rPr>
              <a:t>push</a:t>
            </a:r>
            <a:r>
              <a:rPr lang="en-US" dirty="0" smtClean="0"/>
              <a:t> puts data on the stack</a:t>
            </a:r>
          </a:p>
          <a:p>
            <a:r>
              <a:rPr lang="en-US" b="1" dirty="0" smtClean="0">
                <a:latin typeface="Courier"/>
                <a:cs typeface="Courier"/>
              </a:rPr>
              <a:t>pop</a:t>
            </a:r>
            <a:r>
              <a:rPr lang="en-US" dirty="0" smtClean="0"/>
              <a:t> takes data off the stack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0B84EF-5C2A-E94B-BD93-B5B9631FD980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2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used with functions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</a:t>
            </a:r>
            <a:r>
              <a:rPr lang="en-US" b="1" dirty="0" smtClean="0">
                <a:latin typeface="Courier"/>
                <a:cs typeface="Courier"/>
              </a:rPr>
              <a:t>all memory-location</a:t>
            </a:r>
          </a:p>
          <a:p>
            <a:pPr lvl="2"/>
            <a:r>
              <a:rPr lang="en-US" dirty="0" smtClean="0"/>
              <a:t>Pushes the EIP on the stack and sets EIP to memory-location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l</a:t>
            </a:r>
            <a:r>
              <a:rPr lang="en-US" b="1" dirty="0" smtClean="0">
                <a:latin typeface="Courier"/>
                <a:cs typeface="Courier"/>
              </a:rPr>
              <a:t>eave</a:t>
            </a:r>
          </a:p>
          <a:p>
            <a:pPr lvl="2"/>
            <a:r>
              <a:rPr lang="en-US" dirty="0" smtClean="0"/>
              <a:t>Sets ESP to EBP and pops EBP off the stack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</a:t>
            </a:r>
            <a:r>
              <a:rPr lang="en-US" b="1" dirty="0" smtClean="0">
                <a:latin typeface="Courier"/>
                <a:cs typeface="Courier"/>
              </a:rPr>
              <a:t>et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Copies return address to EIP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4BFB9-F597-2946-9313-D4151955A167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0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Instructions to make a comparison</a:t>
            </a:r>
          </a:p>
          <a:p>
            <a:r>
              <a:rPr lang="en-US" b="1" dirty="0" smtClean="0">
                <a:latin typeface="Courier"/>
                <a:cs typeface="Courier"/>
              </a:rPr>
              <a:t>test</a:t>
            </a:r>
          </a:p>
          <a:p>
            <a:pPr lvl="1"/>
            <a:r>
              <a:rPr lang="en-US" dirty="0" smtClean="0"/>
              <a:t>Compares two values the way AND does, but does not alter them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cmp</a:t>
            </a:r>
            <a:r>
              <a:rPr lang="en-US" dirty="0" smtClean="0">
                <a:latin typeface="Courier"/>
                <a:cs typeface="Courier"/>
              </a:rPr>
              <a:t> eax, ebx</a:t>
            </a:r>
          </a:p>
          <a:p>
            <a:pPr lvl="1"/>
            <a:r>
              <a:rPr lang="en-US" dirty="0" smtClean="0"/>
              <a:t>Sets Zero Flag if the arguments are equal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40D18-907E-2A4B-9E6D-1807B13EC460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6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/>
                <a:cs typeface="Courier"/>
              </a:rPr>
              <a:t>j</a:t>
            </a:r>
            <a:r>
              <a:rPr lang="en-US" b="1" dirty="0" err="1" smtClean="0">
                <a:latin typeface="Courier"/>
                <a:cs typeface="Courier"/>
              </a:rPr>
              <a:t>mp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loc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Next instruction is the one specified by </a:t>
            </a:r>
            <a:r>
              <a:rPr lang="en-US" dirty="0" err="1" smtClean="0">
                <a:cs typeface="Courier"/>
              </a:rPr>
              <a:t>loc</a:t>
            </a:r>
            <a:endParaRPr lang="en-US" dirty="0" smtClean="0"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jz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loc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Jump to </a:t>
            </a:r>
            <a:r>
              <a:rPr lang="en-US" dirty="0" err="1" smtClean="0"/>
              <a:t>loc</a:t>
            </a:r>
            <a:r>
              <a:rPr lang="en-US" dirty="0" smtClean="0"/>
              <a:t> if the Zero Flag is set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jnz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loc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/>
              <a:t>Jump to </a:t>
            </a:r>
            <a:r>
              <a:rPr lang="en-US" dirty="0" err="1"/>
              <a:t>loc</a:t>
            </a:r>
            <a:r>
              <a:rPr lang="en-US" dirty="0"/>
              <a:t> if the Zero Flag is </a:t>
            </a:r>
            <a:r>
              <a:rPr lang="en-US" dirty="0" smtClean="0"/>
              <a:t>cleared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75F70-2474-A945-8653-11CE5D597BB5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r>
              <a:rPr lang="en-GB" sz="7200" dirty="0" smtClean="0">
                <a:latin typeface="+mj-lt"/>
                <a:cs typeface="Open Sans Semibold"/>
              </a:rPr>
              <a:t>Reverse Engineering with IDA Pro</a:t>
            </a:r>
            <a:br>
              <a:rPr lang="en-GB" sz="7200" dirty="0" smtClean="0">
                <a:latin typeface="+mj-lt"/>
                <a:cs typeface="Open Sans Semibold"/>
              </a:rPr>
            </a:br>
            <a:endParaRPr lang="en-US" sz="72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38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on a disk is in </a:t>
            </a:r>
            <a:r>
              <a:rPr lang="en-US" b="1" dirty="0" smtClean="0"/>
              <a:t>binary </a:t>
            </a:r>
            <a:r>
              <a:rPr lang="en-US" dirty="0" smtClean="0"/>
              <a:t>form at the </a:t>
            </a:r>
            <a:r>
              <a:rPr lang="en-US" b="1" dirty="0" smtClean="0"/>
              <a:t>machine code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Disassembly converts the binary form to </a:t>
            </a:r>
            <a:r>
              <a:rPr lang="en-US" b="1" dirty="0" smtClean="0"/>
              <a:t>assembly language</a:t>
            </a:r>
          </a:p>
          <a:p>
            <a:r>
              <a:rPr lang="en-US" dirty="0" smtClean="0"/>
              <a:t>IDA Pro is the most popular disassembler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5F7BF-0A0F-194D-A80F-A3C0031BB445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9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Pro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Full-featured pay version</a:t>
            </a:r>
          </a:p>
          <a:p>
            <a:r>
              <a:rPr lang="en-US" dirty="0" smtClean="0"/>
              <a:t>Old free version </a:t>
            </a:r>
          </a:p>
          <a:p>
            <a:pPr lvl="1"/>
            <a:r>
              <a:rPr lang="en-US" dirty="0" smtClean="0"/>
              <a:t>Both support x86</a:t>
            </a:r>
          </a:p>
          <a:p>
            <a:pPr lvl="1"/>
            <a:r>
              <a:rPr lang="en-US" dirty="0" smtClean="0"/>
              <a:t>Pay version supports x64 and other processors, such as cell phone processors</a:t>
            </a:r>
          </a:p>
          <a:p>
            <a:r>
              <a:rPr lang="en-US" dirty="0" smtClean="0"/>
              <a:t>Both have code signatures for common library code in FLIRT (Fast Library identification and Recognition Technology)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75976-DC77-3D41-AEB4-E459138C3C21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4371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Graph and Text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43719" cy="4525963"/>
          </a:xfrm>
        </p:spPr>
        <p:txBody>
          <a:bodyPr/>
          <a:lstStyle/>
          <a:p>
            <a:r>
              <a:rPr lang="en-US" dirty="0" smtClean="0"/>
              <a:t>Spacebar</a:t>
            </a:r>
            <a:br>
              <a:rPr lang="en-US" dirty="0" smtClean="0"/>
            </a:br>
            <a:r>
              <a:rPr lang="en-US" dirty="0" smtClean="0"/>
              <a:t>switches</a:t>
            </a:r>
            <a:br>
              <a:rPr lang="en-US" dirty="0" smtClean="0"/>
            </a:br>
            <a:r>
              <a:rPr lang="en-US" dirty="0" smtClean="0"/>
              <a:t>mode</a:t>
            </a:r>
          </a:p>
        </p:txBody>
      </p:sp>
      <p:pic>
        <p:nvPicPr>
          <p:cNvPr id="4" name="Picture 3" descr="Screen Shot 2013-09-15 at 12.5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19" y="274638"/>
            <a:ext cx="4006542" cy="3500300"/>
          </a:xfrm>
          <a:prstGeom prst="rect">
            <a:avLst/>
          </a:prstGeom>
        </p:spPr>
      </p:pic>
      <p:pic>
        <p:nvPicPr>
          <p:cNvPr id="5" name="Picture 4" descr="Screen Shot 2013-09-15 at 12.5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4951"/>
            <a:ext cx="7280150" cy="237313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E82F7-5F59-9547-8BEA-3F72FB7C582A}" type="datetime1">
              <a:rPr lang="en-US" smtClean="0"/>
              <a:t>26/11/15</a:t>
            </a:fld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part</a:t>
            </a:r>
            <a:endParaRPr lang="en-US" dirty="0"/>
          </a:p>
          <a:p>
            <a:pPr lvl="1"/>
            <a:r>
              <a:rPr lang="en-US" dirty="0" smtClean="0"/>
              <a:t>Overview of x86 architecture</a:t>
            </a:r>
            <a:endParaRPr lang="en-US" dirty="0"/>
          </a:p>
          <a:p>
            <a:pPr lvl="1"/>
            <a:r>
              <a:rPr lang="en-US" dirty="0" smtClean="0"/>
              <a:t>Quiz on x86 architecture</a:t>
            </a:r>
          </a:p>
          <a:p>
            <a:pPr lvl="1"/>
            <a:r>
              <a:rPr lang="en-US" dirty="0" smtClean="0"/>
              <a:t>Overview of Assembly Language</a:t>
            </a:r>
          </a:p>
          <a:p>
            <a:pPr lvl="1"/>
            <a:r>
              <a:rPr lang="en-US" dirty="0" smtClean="0"/>
              <a:t>Quiz on Assembly Language </a:t>
            </a:r>
          </a:p>
          <a:p>
            <a:r>
              <a:rPr lang="en-US" dirty="0" smtClean="0"/>
              <a:t>Second part</a:t>
            </a:r>
          </a:p>
          <a:p>
            <a:pPr lvl="1"/>
            <a:r>
              <a:rPr lang="en-US" dirty="0" smtClean="0"/>
              <a:t>Malware reverse engineering with IDA Pro</a:t>
            </a:r>
          </a:p>
          <a:p>
            <a:pPr lvl="1"/>
            <a:r>
              <a:rPr lang="en-US" dirty="0" smtClean="0"/>
              <a:t>Malware advanced dynamic analysis with </a:t>
            </a:r>
            <a:r>
              <a:rPr lang="en-US" dirty="0" err="1" smtClean="0"/>
              <a:t>OllyDbg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AC6CA-4BA1-6A4E-8EA4-75CA730BC7D3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6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Graph Mode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15 at 1.0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1" y="2391846"/>
            <a:ext cx="6819900" cy="420370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67825-2E2E-A245-BD01-7456AB1987BB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7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Graph  Mode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9-15 at 1.0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973"/>
            <a:ext cx="9144000" cy="4057190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F37AF-757C-1E4C-8DB8-E8FAD0A87D68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9-15 at 1.21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" b="-1721"/>
          <a:stretch/>
        </p:blipFill>
        <p:spPr>
          <a:xfrm>
            <a:off x="0" y="3495208"/>
            <a:ext cx="9144000" cy="287382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07" y="1484784"/>
            <a:ext cx="45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Solid = Unconditional</a:t>
            </a:r>
          </a:p>
          <a:p>
            <a:r>
              <a:rPr lang="en-US" b="1" dirty="0" smtClean="0"/>
              <a:t>Dashed = Conditional</a:t>
            </a:r>
          </a:p>
          <a:p>
            <a:r>
              <a:rPr lang="en-US" b="1" dirty="0" smtClean="0"/>
              <a:t>Up = Loop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12" idx="1"/>
          </p:cNvCxnSpPr>
          <p:nvPr/>
        </p:nvCxnSpPr>
        <p:spPr>
          <a:xfrm>
            <a:off x="267858" y="2236222"/>
            <a:ext cx="45538" cy="1295139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58" y="2051556"/>
            <a:ext cx="9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Section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196" y="2460768"/>
            <a:ext cx="9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Address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54439" y="2420888"/>
            <a:ext cx="8249" cy="108142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10944" y="2830100"/>
            <a:ext cx="0" cy="64000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80641" y="2078435"/>
            <a:ext cx="0" cy="1513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9137" y="1092073"/>
            <a:ext cx="190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Comment</a:t>
            </a:r>
          </a:p>
          <a:p>
            <a:pPr algn="ctr"/>
            <a:r>
              <a:rPr lang="en-US" b="1" dirty="0" smtClean="0"/>
              <a:t>Generated by</a:t>
            </a:r>
          </a:p>
          <a:p>
            <a:pPr algn="ctr"/>
            <a:r>
              <a:rPr lang="en-US" b="1" dirty="0" smtClean="0"/>
              <a:t>IDA Pro</a:t>
            </a:r>
            <a:endParaRPr lang="en-US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6CA99-C061-0C4E-958C-18AD7C3B2908}" type="datetime1">
              <a:rPr lang="en-US" smtClean="0"/>
              <a:t>26/11/15</a:t>
            </a:fld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7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each function, length, and flags</a:t>
            </a:r>
          </a:p>
          <a:p>
            <a:pPr lvl="1"/>
            <a:r>
              <a:rPr lang="en-US" dirty="0" smtClean="0"/>
              <a:t>L = Library functions</a:t>
            </a:r>
          </a:p>
          <a:p>
            <a:r>
              <a:rPr lang="en-US" dirty="0" smtClean="0"/>
              <a:t>Sortable</a:t>
            </a:r>
          </a:p>
          <a:p>
            <a:pPr lvl="1"/>
            <a:r>
              <a:rPr lang="en-US" dirty="0" smtClean="0"/>
              <a:t>Large functions usually more important</a:t>
            </a:r>
            <a:endParaRPr lang="en-US" dirty="0"/>
          </a:p>
        </p:txBody>
      </p:sp>
      <p:pic>
        <p:nvPicPr>
          <p:cNvPr id="4" name="Picture 3" descr="Screen Shot 2013-09-16 at 12.2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8" y="4109804"/>
            <a:ext cx="8773052" cy="1524543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4E38D-9079-0E47-AA09-055EBE38D2FA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5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address with a name</a:t>
            </a:r>
          </a:p>
          <a:p>
            <a:pPr lvl="1"/>
            <a:r>
              <a:rPr lang="en-US" dirty="0" smtClean="0"/>
              <a:t>Functions, named code, named data, strings</a:t>
            </a:r>
            <a:endParaRPr lang="en-US" dirty="0"/>
          </a:p>
        </p:txBody>
      </p:sp>
      <p:pic>
        <p:nvPicPr>
          <p:cNvPr id="4" name="Picture 3" descr="Screen Shot 2013-09-15 at 1.3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3" y="3826954"/>
            <a:ext cx="3810000" cy="284480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F761F9-A1BD-2E48-A93B-940AD4FDB139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4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15 at 1.42.2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" r="37524" b="-858"/>
          <a:stretch/>
        </p:blipFill>
        <p:spPr>
          <a:xfrm>
            <a:off x="725847" y="2377440"/>
            <a:ext cx="6793470" cy="3475287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A113B-E995-0046-AA3D-AF2E53D3AE94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7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&amp;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15 at 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90" y="1833563"/>
            <a:ext cx="5651500" cy="429260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3907E-FBD7-BD4D-9854-39A2DE5AF890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7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active data structures</a:t>
            </a:r>
          </a:p>
          <a:p>
            <a:pPr lvl="1"/>
            <a:r>
              <a:rPr lang="en-US" dirty="0" smtClean="0"/>
              <a:t>Hover to see yellow pop-up window</a:t>
            </a:r>
            <a:endParaRPr lang="en-US" dirty="0"/>
          </a:p>
        </p:txBody>
      </p:sp>
      <p:pic>
        <p:nvPicPr>
          <p:cNvPr id="4" name="Picture 3" descr="Screen Shot 2013-09-15 at 1.5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1" y="3492482"/>
            <a:ext cx="8686800" cy="2969656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B4C470-C735-D04E-B4A9-0DEA4B288EAF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7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pushed onto stack</a:t>
            </a:r>
          </a:p>
          <a:p>
            <a:r>
              <a:rPr lang="en-US" dirty="0" smtClean="0"/>
              <a:t>CALL to start function</a:t>
            </a:r>
            <a:endParaRPr lang="en-US" dirty="0"/>
          </a:p>
        </p:txBody>
      </p:sp>
      <p:pic>
        <p:nvPicPr>
          <p:cNvPr id="4" name="Picture 3" descr="Screen Shot 2013-09-15 at 1.5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68960"/>
            <a:ext cx="8289813" cy="2969188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99FAD-0901-D941-8D4F-B97D13832D21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77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to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b="1" dirty="0" smtClean="0"/>
              <a:t>G</a:t>
            </a:r>
          </a:p>
          <a:p>
            <a:r>
              <a:rPr lang="en-US" dirty="0" smtClean="0"/>
              <a:t>Can jump to address or named location </a:t>
            </a:r>
            <a:endParaRPr lang="en-US" dirty="0"/>
          </a:p>
        </p:txBody>
      </p:sp>
      <p:pic>
        <p:nvPicPr>
          <p:cNvPr id="4" name="Picture 3" descr="Screen Shot 2013-09-16 at 10.4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01" y="3546755"/>
            <a:ext cx="4953000" cy="237490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044EFC-045C-8343-884F-40217F3ADC5C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Explain the main components of an x86 </a:t>
            </a:r>
            <a:r>
              <a:rPr lang="en-GB" dirty="0" smtClean="0"/>
              <a:t>architecture</a:t>
            </a:r>
            <a:endParaRPr lang="en-US" dirty="0"/>
          </a:p>
          <a:p>
            <a:pPr lvl="1"/>
            <a:r>
              <a:rPr lang="en-GB" dirty="0" smtClean="0"/>
              <a:t> </a:t>
            </a:r>
            <a:r>
              <a:rPr lang="en-GB" dirty="0"/>
              <a:t>List main assembly language </a:t>
            </a:r>
            <a:r>
              <a:rPr lang="en-GB" dirty="0" smtClean="0"/>
              <a:t>instructions</a:t>
            </a:r>
          </a:p>
          <a:p>
            <a:pPr lvl="1"/>
            <a:r>
              <a:rPr lang="en-GB" dirty="0" smtClean="0"/>
              <a:t>Perform advanced static analysis with IDA Pro</a:t>
            </a:r>
          </a:p>
          <a:p>
            <a:pPr lvl="1"/>
            <a:r>
              <a:rPr lang="en-GB" dirty="0" smtClean="0"/>
              <a:t>Perform advanced dynamic analysis with </a:t>
            </a:r>
            <a:r>
              <a:rPr lang="en-GB" dirty="0" err="1" smtClean="0"/>
              <a:t>OllyDbg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9234E-9B64-F84A-82DA-E146453078B6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4409" cy="4525963"/>
          </a:xfrm>
        </p:spPr>
        <p:txBody>
          <a:bodyPr/>
          <a:lstStyle/>
          <a:p>
            <a:r>
              <a:rPr lang="en-US" dirty="0" smtClean="0"/>
              <a:t>Many options</a:t>
            </a:r>
          </a:p>
          <a:p>
            <a:r>
              <a:rPr lang="en-US" dirty="0" smtClean="0"/>
              <a:t>Search, Text is handy</a:t>
            </a:r>
          </a:p>
          <a:p>
            <a:endParaRPr lang="en-US" dirty="0"/>
          </a:p>
        </p:txBody>
      </p:sp>
      <p:pic>
        <p:nvPicPr>
          <p:cNvPr id="4" name="Picture 3" descr="Screen Shot 2013-09-16 at 10.50.0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995" y="107822"/>
            <a:ext cx="4255805" cy="6654532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A6EA4-159A-8547-8235-B947DA9EBCA9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5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and Argument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 Pro identifies a function, names it, and also names the local variables</a:t>
            </a:r>
          </a:p>
          <a:p>
            <a:r>
              <a:rPr lang="en-US" dirty="0" smtClean="0"/>
              <a:t>It's not always correct</a:t>
            </a:r>
            <a:endParaRPr lang="en-US" dirty="0"/>
          </a:p>
        </p:txBody>
      </p:sp>
      <p:pic>
        <p:nvPicPr>
          <p:cNvPr id="4" name="Picture 3" descr="Screen Shot 2013-09-16 at 11.09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4597"/>
            <a:ext cx="8236907" cy="241156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42791-D1FD-F24D-BB93-F27E0872F1F2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52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r>
              <a:rPr lang="en-GB" sz="7200" dirty="0" smtClean="0">
                <a:latin typeface="+mj-lt"/>
                <a:cs typeface="Open Sans Semibold"/>
              </a:rPr>
              <a:t>Advanced Dynamic Analysis with </a:t>
            </a:r>
            <a:r>
              <a:rPr lang="en-GB" sz="7200" dirty="0" err="1" smtClean="0">
                <a:latin typeface="+mj-lt"/>
                <a:cs typeface="Open Sans Semibold"/>
              </a:rPr>
              <a:t>OllyDbg</a:t>
            </a:r>
            <a:r>
              <a:rPr lang="en-GB" sz="7200" dirty="0" smtClean="0">
                <a:latin typeface="+mj-lt"/>
                <a:cs typeface="Open Sans Semibold"/>
              </a:rPr>
              <a:t/>
            </a:r>
            <a:br>
              <a:rPr lang="en-GB" sz="72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38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Opening an EXE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File, Open</a:t>
            </a:r>
          </a:p>
          <a:p>
            <a:r>
              <a:rPr lang="en-US" dirty="0"/>
              <a:t>Add command-line arguments if needed</a:t>
            </a:r>
          </a:p>
          <a:p>
            <a:r>
              <a:rPr lang="en-US" dirty="0" err="1"/>
              <a:t>OllyDbg</a:t>
            </a:r>
            <a:r>
              <a:rPr lang="en-US" dirty="0"/>
              <a:t> will stop at the entry point, </a:t>
            </a:r>
            <a:r>
              <a:rPr lang="en-US" dirty="0" err="1"/>
              <a:t>WinMain</a:t>
            </a:r>
            <a:r>
              <a:rPr lang="en-US" dirty="0"/>
              <a:t>, if it can be determined</a:t>
            </a:r>
          </a:p>
          <a:p>
            <a:r>
              <a:rPr lang="en-US" dirty="0"/>
              <a:t>Otherwise it will break at the entry point defined in the PE Header</a:t>
            </a:r>
          </a:p>
          <a:p>
            <a:pPr lvl="1"/>
            <a:r>
              <a:rPr lang="en-US" dirty="0"/>
              <a:t>Configurable in Options, Debugging Options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C1688-3A46-B747-AE8F-9BC480CDA878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OllyDbg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5" name="Picture 3" descr="Screen Shot 2013-10-07 at 7.4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628800"/>
            <a:ext cx="7516813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571625" y="2922588"/>
            <a:ext cx="2259013" cy="8001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Disassembler</a:t>
            </a:r>
          </a:p>
          <a:p>
            <a:pPr algn="ctr" eaLnBrk="1" hangingPunct="1"/>
            <a:r>
              <a:rPr lang="en-US" sz="1400"/>
              <a:t>Highlight: next instruction to be executed</a:t>
            </a: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6229350" y="2257425"/>
            <a:ext cx="1582738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Registers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6542088" y="4660900"/>
            <a:ext cx="1584325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1574800" y="4846638"/>
            <a:ext cx="1582738" cy="646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Memory</a:t>
            </a:r>
          </a:p>
          <a:p>
            <a:pPr algn="ctr" eaLnBrk="1" hangingPunct="1"/>
            <a:r>
              <a:rPr lang="en-US" sz="1800" b="1"/>
              <a:t>dump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6D0E2-13B4-A042-AAC0-CCB86EB168F4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Modifying Data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Disassembler window</a:t>
            </a:r>
          </a:p>
          <a:p>
            <a:pPr lvl="1"/>
            <a:r>
              <a:rPr lang="en-US" dirty="0"/>
              <a:t>Press </a:t>
            </a:r>
            <a:r>
              <a:rPr lang="en-US" b="1" dirty="0"/>
              <a:t>spacebar</a:t>
            </a:r>
          </a:p>
          <a:p>
            <a:r>
              <a:rPr lang="en-US" dirty="0"/>
              <a:t>Registers or Stack</a:t>
            </a:r>
          </a:p>
          <a:p>
            <a:pPr lvl="1"/>
            <a:r>
              <a:rPr lang="en-US" dirty="0"/>
              <a:t>Right-click, modify</a:t>
            </a:r>
          </a:p>
          <a:p>
            <a:r>
              <a:rPr lang="en-US" dirty="0"/>
              <a:t>Memory dump</a:t>
            </a:r>
          </a:p>
          <a:p>
            <a:pPr lvl="1"/>
            <a:r>
              <a:rPr lang="en-US" dirty="0"/>
              <a:t>Right-click, Binary, Edit</a:t>
            </a:r>
          </a:p>
          <a:p>
            <a:pPr lvl="1"/>
            <a:r>
              <a:rPr lang="en-US" dirty="0" err="1"/>
              <a:t>Ctrl+G</a:t>
            </a:r>
            <a:r>
              <a:rPr lang="en-US" dirty="0"/>
              <a:t> to go to a memory location</a:t>
            </a:r>
          </a:p>
          <a:p>
            <a:pPr lvl="1"/>
            <a:r>
              <a:rPr lang="en-US" dirty="0"/>
              <a:t>Right-click a memory address in another pane and click "Follow in dump"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9D52B-45D3-4143-9A29-8855090D0231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malware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700808"/>
            <a:ext cx="8496300" cy="4525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5" name="Picture 3" descr="Screen Shot 2013-10-07 at 2.17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3"/>
          <a:stretch/>
        </p:blipFill>
        <p:spPr bwMode="auto">
          <a:xfrm>
            <a:off x="931863" y="1772816"/>
            <a:ext cx="7429500" cy="452270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88818-2839-DE4A-BA88-89BE56557EA2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Run and Pause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Run a program and click Pause when it's where you want it to be</a:t>
            </a:r>
          </a:p>
          <a:p>
            <a:r>
              <a:rPr lang="en-US" dirty="0"/>
              <a:t>But that's sloppy and might leave you somewhere uninteresting, such as inside library code</a:t>
            </a:r>
          </a:p>
          <a:p>
            <a:r>
              <a:rPr lang="en-US" dirty="0"/>
              <a:t>Setting breakpoints is much better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2D38BC-00F0-044D-AEF1-146381AC4124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Run and Run to Selection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is useful to resume execution after hitting a breakpoint</a:t>
            </a:r>
          </a:p>
          <a:p>
            <a:r>
              <a:rPr lang="en-US" dirty="0"/>
              <a:t>Run to Selection will execute until just before the selected instruction is executed</a:t>
            </a:r>
          </a:p>
          <a:p>
            <a:pPr lvl="1"/>
            <a:r>
              <a:rPr lang="en-US" dirty="0"/>
              <a:t>If the selection is never executed, it will run indefinitely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BC02C-0B30-5E4F-AA22-7971EFD042E2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Execute till Return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Pauses execution until just before the current function is set to return</a:t>
            </a:r>
          </a:p>
          <a:p>
            <a:r>
              <a:rPr lang="en-US" dirty="0"/>
              <a:t>Can be useful if you want to finish the current function and stop</a:t>
            </a:r>
          </a:p>
          <a:p>
            <a:r>
              <a:rPr lang="en-US" dirty="0"/>
              <a:t>But if the function never ends, the program will continue to run indefinitely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C1FA65-D61D-4142-9E82-AB3E0FDD72BC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Levels in Malware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9-01 at 5.33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950"/>
          <a:stretch/>
        </p:blipFill>
        <p:spPr>
          <a:xfrm>
            <a:off x="1259632" y="1772816"/>
            <a:ext cx="6692900" cy="4306735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1E536F-9787-7D41-8B15-0E14AEF23D8E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Stepping Through Code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F7 -- </a:t>
            </a:r>
            <a:r>
              <a:rPr lang="en-US" b="1" dirty="0"/>
              <a:t>Single-step</a:t>
            </a:r>
            <a:r>
              <a:rPr lang="en-US" dirty="0"/>
              <a:t> (also called step-into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/>
              <a:t>into the function and stops at its first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/>
              <a:t>F8 -- </a:t>
            </a:r>
            <a:r>
              <a:rPr lang="en-US" b="1" dirty="0"/>
              <a:t>Step-over</a:t>
            </a:r>
          </a:p>
          <a:p>
            <a:pPr lvl="1"/>
            <a:r>
              <a:rPr lang="en-US" dirty="0" smtClean="0"/>
              <a:t>Completes </a:t>
            </a:r>
            <a:r>
              <a:rPr lang="en-US" dirty="0"/>
              <a:t>the call and returns without </a:t>
            </a:r>
            <a:r>
              <a:rPr lang="en-US" dirty="0" smtClean="0"/>
              <a:t>pausing</a:t>
            </a:r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701FA-3B89-0241-8D15-FEC0EE34C582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Breakpoints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 </a:t>
            </a:r>
            <a:r>
              <a:rPr lang="en-US" dirty="0" smtClean="0">
                <a:sym typeface="Wingdings"/>
              </a:rPr>
              <a:t> Toggle Add a breakpoint</a:t>
            </a:r>
            <a:endParaRPr lang="en-US" dirty="0" smtClean="0"/>
          </a:p>
          <a:p>
            <a:r>
              <a:rPr lang="en-US" dirty="0" smtClean="0"/>
              <a:t>F2 </a:t>
            </a:r>
            <a:r>
              <a:rPr lang="en-US" dirty="0"/>
              <a:t>– Add or remove a breakpoint</a:t>
            </a:r>
          </a:p>
          <a:p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A58EE0-B239-1847-8DAC-A5B8DC345A6F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Viewing Active Breakpoints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3384054" cy="4525962"/>
          </a:xfrm>
        </p:spPr>
        <p:txBody>
          <a:bodyPr/>
          <a:lstStyle/>
          <a:p>
            <a:r>
              <a:rPr lang="en-US" dirty="0"/>
              <a:t>View, Breakpoints, or click B icon on toolbar</a:t>
            </a:r>
          </a:p>
          <a:p>
            <a:endParaRPr lang="en-US" dirty="0"/>
          </a:p>
        </p:txBody>
      </p:sp>
      <p:pic>
        <p:nvPicPr>
          <p:cNvPr id="47107" name="Picture 3" descr="Screen Shot 2013-10-07 at 2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5080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F7675A-8AE0-FE4D-B12A-948846FE9C2C}" type="datetime1">
              <a:rPr lang="en-US" smtClean="0"/>
              <a:t>26/11/15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Exercise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Stack-Formed Strings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LAb09-02.exe into IDA Freeware</a:t>
            </a:r>
          </a:p>
          <a:p>
            <a:r>
              <a:rPr lang="en-US" dirty="0" smtClean="0"/>
              <a:t>The main function starts at 0x401128</a:t>
            </a:r>
          </a:p>
          <a:p>
            <a:r>
              <a:rPr lang="en-US" dirty="0" smtClean="0"/>
              <a:t>Open the </a:t>
            </a:r>
            <a:r>
              <a:rPr lang="en-US" dirty="0"/>
              <a:t>LAb09-02.exe </a:t>
            </a:r>
            <a:r>
              <a:rPr lang="en-US" dirty="0" smtClean="0"/>
              <a:t> with </a:t>
            </a:r>
            <a:r>
              <a:rPr lang="en-US" dirty="0" err="1" smtClean="0"/>
              <a:t>OllyDbg</a:t>
            </a:r>
            <a:endParaRPr lang="en-US" dirty="0" smtClean="0"/>
          </a:p>
          <a:p>
            <a:r>
              <a:rPr lang="en-US" dirty="0" smtClean="0"/>
              <a:t>Set up a breakpoint on main (0x401128)</a:t>
            </a:r>
          </a:p>
          <a:p>
            <a:r>
              <a:rPr lang="en-US" dirty="0" smtClean="0"/>
              <a:t>Click Run button</a:t>
            </a:r>
          </a:p>
          <a:p>
            <a:r>
              <a:rPr lang="en-US" dirty="0" smtClean="0"/>
              <a:t>Look at the long list of </a:t>
            </a:r>
            <a:r>
              <a:rPr lang="en-US" dirty="0" err="1" smtClean="0">
                <a:latin typeface="Courier"/>
                <a:cs typeface="Courier"/>
              </a:rPr>
              <a:t>mov</a:t>
            </a:r>
            <a:r>
              <a:rPr lang="en-US" dirty="0" smtClean="0"/>
              <a:t> instructions</a:t>
            </a:r>
          </a:p>
          <a:p>
            <a:r>
              <a:rPr lang="en-US" dirty="0" smtClean="0"/>
              <a:t>Step over all the </a:t>
            </a:r>
            <a:r>
              <a:rPr lang="en-US" dirty="0" err="1" smtClean="0">
                <a:latin typeface="Courier"/>
                <a:cs typeface="Courier"/>
              </a:rPr>
              <a:t>mov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CB830-F81B-1D4E-8ED1-A3E806DA3C5D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67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Stack-Formed Strings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execution at address 0x4011C6</a:t>
            </a:r>
          </a:p>
          <a:p>
            <a:r>
              <a:rPr lang="en-US" dirty="0" smtClean="0"/>
              <a:t>Right click on EBP and select Follow in Dump</a:t>
            </a:r>
          </a:p>
          <a:p>
            <a:r>
              <a:rPr lang="en-US" dirty="0" smtClean="0"/>
              <a:t>Two ASCII strings have been created </a:t>
            </a:r>
            <a:r>
              <a:rPr lang="en-US" dirty="0" smtClean="0">
                <a:latin typeface="Courier"/>
                <a:cs typeface="Courier"/>
              </a:rPr>
              <a:t>1qaz2wsx3edc </a:t>
            </a:r>
            <a:r>
              <a:rPr lang="en-US" dirty="0" smtClean="0">
                <a:cs typeface="Courier"/>
              </a:rPr>
              <a:t>and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ocl.exe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1F8E0D-D3C1-EE44-B49E-91C85C338412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22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Check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suspicious function calls</a:t>
            </a:r>
          </a:p>
          <a:p>
            <a:pPr lvl="1"/>
            <a:r>
              <a:rPr lang="en-US" dirty="0"/>
              <a:t>call to </a:t>
            </a:r>
            <a:r>
              <a:rPr lang="en-US" dirty="0" err="1" smtClean="0">
                <a:latin typeface="Courier"/>
                <a:cs typeface="Courier"/>
              </a:rPr>
              <a:t>GetModuleFileNameA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call </a:t>
            </a:r>
            <a:r>
              <a:rPr lang="en-US" dirty="0"/>
              <a:t>within the </a:t>
            </a:r>
            <a:r>
              <a:rPr lang="en-US" i="1" dirty="0"/>
              <a:t>Lab09-02.exe </a:t>
            </a:r>
            <a:r>
              <a:rPr lang="en-US" dirty="0"/>
              <a:t>malware to </a:t>
            </a:r>
            <a:r>
              <a:rPr lang="en-US" dirty="0" smtClean="0"/>
              <a:t>0x401550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we examine it in IDA Pro, we’ll see that it is the C run- time library function </a:t>
            </a:r>
            <a:r>
              <a:rPr lang="en-US" dirty="0">
                <a:latin typeface="Courier"/>
                <a:cs typeface="Courier"/>
              </a:rPr>
              <a:t>_</a:t>
            </a:r>
            <a:r>
              <a:rPr lang="en-US" dirty="0" err="1">
                <a:latin typeface="Courier"/>
                <a:cs typeface="Courier"/>
              </a:rPr>
              <a:t>strrchr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In </a:t>
            </a:r>
            <a:r>
              <a:rPr lang="en-US" dirty="0" err="1" smtClean="0">
                <a:cs typeface="Courier"/>
              </a:rPr>
              <a:t>OllyDbg</a:t>
            </a:r>
            <a:r>
              <a:rPr lang="en-US" dirty="0" smtClean="0">
                <a:cs typeface="Courier"/>
              </a:rPr>
              <a:t> set up a breakpoint at </a:t>
            </a:r>
            <a:r>
              <a:rPr lang="en-US" dirty="0"/>
              <a:t>0x401217 </a:t>
            </a:r>
            <a:endParaRPr lang="en-US" dirty="0" smtClean="0"/>
          </a:p>
          <a:p>
            <a:r>
              <a:rPr lang="en-US" dirty="0" smtClean="0"/>
              <a:t>Run and check the arguments pushed on the stack when the   breakpoint is hit</a:t>
            </a:r>
            <a:endParaRPr lang="en-US" dirty="0"/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03DD6-3643-0140-8940-26EF14ED7AF8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8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Check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over the call to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strrchr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EAX is pointing to Lab09-02.exe</a:t>
            </a:r>
            <a:endParaRPr lang="en-US" dirty="0" smtClean="0"/>
          </a:p>
          <a:p>
            <a:r>
              <a:rPr lang="en-US" dirty="0" smtClean="0"/>
              <a:t>Next function call reveals similar situation to the call to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strrchr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/>
            <a:r>
              <a:rPr lang="en-US" dirty="0" smtClean="0">
                <a:cs typeface="Courier"/>
              </a:rPr>
              <a:t>It is a call to a function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strcmp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In </a:t>
            </a:r>
            <a:r>
              <a:rPr lang="en-US" dirty="0" err="1">
                <a:cs typeface="Courier"/>
              </a:rPr>
              <a:t>OllyDbg</a:t>
            </a:r>
            <a:r>
              <a:rPr lang="en-US" dirty="0">
                <a:cs typeface="Courier"/>
              </a:rPr>
              <a:t> set up a breakpoint at </a:t>
            </a:r>
            <a:r>
              <a:rPr lang="en-US" dirty="0" smtClean="0"/>
              <a:t>0x401236</a:t>
            </a:r>
            <a:endParaRPr lang="en-US" dirty="0"/>
          </a:p>
          <a:p>
            <a:r>
              <a:rPr lang="en-US" dirty="0" smtClean="0"/>
              <a:t>Run and check the arguments pushed on the stack when the   breakpoint is </a:t>
            </a:r>
            <a:r>
              <a:rPr lang="en-US" dirty="0" err="1" smtClean="0"/>
              <a:t>hitten</a:t>
            </a:r>
            <a:endParaRPr lang="en-US" dirty="0"/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3502D-7E6D-7140-A158-881845841C7B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335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Check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Two strings are passed to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strcmp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the pointer to the </a:t>
            </a:r>
            <a:r>
              <a:rPr lang="en-US" dirty="0" err="1"/>
              <a:t>GetModuleFileNameA</a:t>
            </a:r>
            <a:r>
              <a:rPr lang="en-US" dirty="0"/>
              <a:t> </a:t>
            </a:r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ocl.exe</a:t>
            </a:r>
            <a:r>
              <a:rPr lang="en-US" dirty="0"/>
              <a:t> (our decoded string from earlier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If </a:t>
            </a:r>
            <a:r>
              <a:rPr lang="en-US" dirty="0"/>
              <a:t>the strings match, EAX should contain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urier"/>
                <a:cs typeface="Courier"/>
              </a:rPr>
              <a:t>test </a:t>
            </a:r>
            <a:r>
              <a:rPr lang="en-US" dirty="0" err="1">
                <a:latin typeface="Courier"/>
                <a:cs typeface="Courier"/>
              </a:rPr>
              <a:t>eax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/>
              <a:t>will set the zero flag to true, and execution will then go to </a:t>
            </a:r>
            <a:r>
              <a:rPr lang="en-US" dirty="0" smtClean="0"/>
              <a:t>0x40124C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condition is false, it looks like the program will </a:t>
            </a:r>
            <a:r>
              <a:rPr lang="en-US" dirty="0" smtClean="0"/>
              <a:t>exit</a:t>
            </a:r>
          </a:p>
          <a:p>
            <a:r>
              <a:rPr lang="en-US" dirty="0" smtClean="0"/>
              <a:t> </a:t>
            </a:r>
            <a:r>
              <a:rPr lang="en-US" dirty="0"/>
              <a:t>The malware must be named </a:t>
            </a:r>
            <a:r>
              <a:rPr lang="en-US" i="1" dirty="0" err="1"/>
              <a:t>ocl.exe</a:t>
            </a:r>
            <a:r>
              <a:rPr lang="en-US" i="1" dirty="0"/>
              <a:t> </a:t>
            </a:r>
            <a:r>
              <a:rPr lang="en-US" dirty="0"/>
              <a:t>in order to properly </a:t>
            </a:r>
            <a:r>
              <a:rPr lang="en-US" dirty="0" smtClean="0"/>
              <a:t>execute</a:t>
            </a:r>
            <a:endParaRPr lang="en-US" dirty="0"/>
          </a:p>
          <a:p>
            <a:endParaRPr lang="en-US" dirty="0"/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4CC0B-4922-8245-886B-149242CA4BFD}" type="datetime1">
              <a:rPr lang="en-US" smtClean="0"/>
              <a:t>26/11/15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36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three most important things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Write down the </a:t>
            </a:r>
            <a:r>
              <a:rPr lang="it-IT" b="1" dirty="0" err="1" smtClean="0"/>
              <a:t>three</a:t>
            </a:r>
            <a:r>
              <a:rPr lang="it-IT" b="1" dirty="0"/>
              <a:t> </a:t>
            </a:r>
            <a:r>
              <a:rPr lang="it-IT" b="1" dirty="0" err="1" smtClean="0"/>
              <a:t>most</a:t>
            </a:r>
            <a:r>
              <a:rPr lang="it-IT" b="1" dirty="0" smtClean="0"/>
              <a:t> </a:t>
            </a:r>
            <a:r>
              <a:rPr lang="it-IT" b="1" dirty="0" err="1" smtClean="0"/>
              <a:t>important</a:t>
            </a:r>
            <a:r>
              <a:rPr lang="it-IT" b="1" dirty="0" smtClean="0"/>
              <a:t> </a:t>
            </a:r>
            <a:r>
              <a:rPr lang="it-IT" b="1" dirty="0" err="1" smtClean="0"/>
              <a:t>things</a:t>
            </a:r>
            <a:r>
              <a:rPr lang="it-IT" b="1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endParaRPr lang="it-IT" dirty="0" smtClean="0"/>
          </a:p>
          <a:p>
            <a:pPr lvl="1"/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> the </a:t>
            </a:r>
            <a:r>
              <a:rPr lang="it-IT" dirty="0" err="1" smtClean="0"/>
              <a:t>essence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r>
              <a:rPr lang="it-IT" dirty="0" smtClean="0"/>
              <a:t> for </a:t>
            </a:r>
            <a:r>
              <a:rPr lang="it-IT" dirty="0" err="1" smtClean="0"/>
              <a:t>you</a:t>
            </a:r>
            <a:endParaRPr lang="it-IT" dirty="0" smtClean="0"/>
          </a:p>
          <a:p>
            <a:r>
              <a:rPr lang="it-IT" b="1" dirty="0" smtClean="0"/>
              <a:t>Time</a:t>
            </a:r>
            <a:r>
              <a:rPr lang="it-IT" dirty="0" smtClean="0"/>
              <a:t>: 2 minutes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0A4DF-F056-E94D-A586-757F0451C432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x86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Sikorski</a:t>
            </a:r>
            <a:r>
              <a:rPr lang="en-US" dirty="0"/>
              <a:t> and Andrew </a:t>
            </a:r>
            <a:r>
              <a:rPr lang="en-US" dirty="0" err="1" smtClean="0"/>
              <a:t>Honig</a:t>
            </a:r>
            <a:r>
              <a:rPr lang="en-US" dirty="0" smtClean="0"/>
              <a:t>. </a:t>
            </a:r>
            <a:r>
              <a:rPr lang="en-US" b="1" dirty="0" smtClean="0"/>
              <a:t>Practical Malware Analysis</a:t>
            </a:r>
            <a:r>
              <a:rPr lang="en-US" dirty="0" smtClean="0"/>
              <a:t>. </a:t>
            </a:r>
            <a:r>
              <a:rPr lang="en-US" dirty="0"/>
              <a:t>The Hands-On Guide to Dissecting Malicious </a:t>
            </a:r>
            <a:r>
              <a:rPr lang="en-US" dirty="0" smtClean="0"/>
              <a:t>Software. Chapters 4,  5, 7,8, 9</a:t>
            </a:r>
          </a:p>
          <a:p>
            <a:r>
              <a:rPr lang="en-US" b="1" dirty="0" smtClean="0"/>
              <a:t>IDA Pro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www.hex-rays.com</a:t>
            </a:r>
            <a:r>
              <a:rPr lang="en-US" dirty="0"/>
              <a:t>/products/</a:t>
            </a:r>
            <a:r>
              <a:rPr lang="en-US" dirty="0" err="1"/>
              <a:t>ida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b="1" dirty="0" err="1" smtClean="0"/>
              <a:t>OllyDbg</a:t>
            </a:r>
            <a:endParaRPr lang="en-US" b="1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www.ollydbg.de</a:t>
            </a:r>
            <a:r>
              <a:rPr lang="en-US" dirty="0"/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328B3-5D17-1E45-86B5-9656D7811FBE}" type="datetime1">
              <a:rPr lang="en-US" smtClean="0"/>
              <a:t>26/11/15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0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3816102" cy="452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CPU</a:t>
            </a:r>
            <a:r>
              <a:rPr lang="en-US" dirty="0" smtClean="0"/>
              <a:t> (Central Processing Unit) executes code</a:t>
            </a:r>
          </a:p>
          <a:p>
            <a:r>
              <a:rPr lang="en-US" b="1" dirty="0" smtClean="0"/>
              <a:t>RAM</a:t>
            </a:r>
            <a:r>
              <a:rPr lang="en-US" dirty="0" smtClean="0"/>
              <a:t> stores all data and code</a:t>
            </a:r>
          </a:p>
          <a:p>
            <a:r>
              <a:rPr lang="en-US" b="1" dirty="0" smtClean="0"/>
              <a:t>I/O</a:t>
            </a:r>
            <a:r>
              <a:rPr lang="en-US" dirty="0" smtClean="0"/>
              <a:t> system interfaces with hard disk, keyboard, monitor, etc.</a:t>
            </a:r>
            <a:endParaRPr lang="en-US" dirty="0"/>
          </a:p>
        </p:txBody>
      </p:sp>
      <p:pic>
        <p:nvPicPr>
          <p:cNvPr id="4" name="Picture 3" descr="Screen Shot 2013-09-01 at 5.53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5"/>
          <a:stretch/>
        </p:blipFill>
        <p:spPr>
          <a:xfrm>
            <a:off x="3765996" y="1844824"/>
            <a:ext cx="5270500" cy="3811384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6028F-DB96-C84A-B6DA-059B0AE12EE6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7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5.58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>
          <a:xfrm>
            <a:off x="1187624" y="1755887"/>
            <a:ext cx="6032500" cy="4481425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60B00-CCB9-C944-92DA-C4E35D54FB34}" type="datetime1">
              <a:rPr lang="en-US" smtClean="0"/>
              <a:t>26/11/15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1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 registers</a:t>
            </a:r>
          </a:p>
          <a:p>
            <a:pPr lvl="1"/>
            <a:r>
              <a:rPr lang="en-US" dirty="0" smtClean="0"/>
              <a:t>Used by the CPU during execution</a:t>
            </a:r>
          </a:p>
          <a:p>
            <a:r>
              <a:rPr lang="en-US" b="1" dirty="0" smtClean="0"/>
              <a:t>Segment </a:t>
            </a:r>
            <a:r>
              <a:rPr lang="en-US" b="1" dirty="0"/>
              <a:t>registers</a:t>
            </a:r>
          </a:p>
          <a:p>
            <a:pPr lvl="1"/>
            <a:r>
              <a:rPr lang="en-US" dirty="0"/>
              <a:t>Used to track sections of memory</a:t>
            </a:r>
          </a:p>
          <a:p>
            <a:r>
              <a:rPr lang="en-US" b="1" dirty="0"/>
              <a:t>Status flags</a:t>
            </a:r>
          </a:p>
          <a:p>
            <a:pPr lvl="1"/>
            <a:r>
              <a:rPr lang="en-US" dirty="0"/>
              <a:t>Used to make </a:t>
            </a:r>
            <a:r>
              <a:rPr lang="en-US" dirty="0" smtClean="0"/>
              <a:t>decisions</a:t>
            </a:r>
          </a:p>
          <a:p>
            <a:r>
              <a:rPr lang="en-US" b="1" dirty="0" smtClean="0"/>
              <a:t>Instruction pointer</a:t>
            </a:r>
          </a:p>
          <a:p>
            <a:pPr lvl="1"/>
            <a:r>
              <a:rPr lang="en-US" dirty="0" smtClean="0"/>
              <a:t>Address of next instruction to execute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7ED5F-E90B-CE4C-A7B8-664848881C18}" type="datetime1">
              <a:rPr lang="en-US" smtClean="0"/>
              <a:t>26/11/15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6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61197</TotalTime>
  <Words>1715</Words>
  <Application>Microsoft Macintosh PowerPoint</Application>
  <PresentationFormat>Presentazione su schermo (4:3)</PresentationFormat>
  <Paragraphs>399</Paragraphs>
  <Slides>60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61" baseType="lpstr">
      <vt:lpstr>UOS divider slide design</vt:lpstr>
      <vt:lpstr>Advanced Malware Analysis  Dr Federica Paci</vt:lpstr>
      <vt:lpstr>Last Time</vt:lpstr>
      <vt:lpstr>Today</vt:lpstr>
      <vt:lpstr>Learning outcomes</vt:lpstr>
      <vt:lpstr>Coding Levels in Malware Analysis</vt:lpstr>
      <vt:lpstr>The x86 Architecture</vt:lpstr>
      <vt:lpstr>X86 architecture</vt:lpstr>
      <vt:lpstr>Main Memory (RAM)</vt:lpstr>
      <vt:lpstr>Registers</vt:lpstr>
      <vt:lpstr>General Registries</vt:lpstr>
      <vt:lpstr>General Registries</vt:lpstr>
      <vt:lpstr>Status Flags</vt:lpstr>
      <vt:lpstr>EIP (Extended Instruction Pointer)</vt:lpstr>
      <vt:lpstr>Assembly Instructions</vt:lpstr>
      <vt:lpstr>Assembly Instructions</vt:lpstr>
      <vt:lpstr>Operands</vt:lpstr>
      <vt:lpstr>Simple Instructions</vt:lpstr>
      <vt:lpstr>Example of mov instructions </vt:lpstr>
      <vt:lpstr>lea (Load Effective Address)</vt:lpstr>
      <vt:lpstr>Arithmetic</vt:lpstr>
      <vt:lpstr>NOP</vt:lpstr>
      <vt:lpstr>The Stack</vt:lpstr>
      <vt:lpstr>Other Stack Instructions</vt:lpstr>
      <vt:lpstr>Conditionals </vt:lpstr>
      <vt:lpstr>Branching</vt:lpstr>
      <vt:lpstr>Reverse Engineering with IDA Pro </vt:lpstr>
      <vt:lpstr>Reverse Engineering</vt:lpstr>
      <vt:lpstr>IDA Pro Versions</vt:lpstr>
      <vt:lpstr>Graph and Text Mode</vt:lpstr>
      <vt:lpstr>Default Graph Mode Display</vt:lpstr>
      <vt:lpstr>Better Graph  Mode View</vt:lpstr>
      <vt:lpstr>Text Mode</vt:lpstr>
      <vt:lpstr>Functions</vt:lpstr>
      <vt:lpstr>Names Window</vt:lpstr>
      <vt:lpstr>Strings</vt:lpstr>
      <vt:lpstr>Imports &amp; Exports</vt:lpstr>
      <vt:lpstr>Structures</vt:lpstr>
      <vt:lpstr>Function Call</vt:lpstr>
      <vt:lpstr>Jump to Location</vt:lpstr>
      <vt:lpstr>Searching</vt:lpstr>
      <vt:lpstr>Function and Argument Recognition</vt:lpstr>
      <vt:lpstr>Advanced Dynamic Analysis with OllyDbg  </vt:lpstr>
      <vt:lpstr>Opening an EXE</vt:lpstr>
      <vt:lpstr>The OllyDbg Interface</vt:lpstr>
      <vt:lpstr>Modifying Data</vt:lpstr>
      <vt:lpstr>Running the malware</vt:lpstr>
      <vt:lpstr>Run and Pause</vt:lpstr>
      <vt:lpstr>Run and Run to Selection</vt:lpstr>
      <vt:lpstr>Execute till Return</vt:lpstr>
      <vt:lpstr>Stepping Through Code</vt:lpstr>
      <vt:lpstr>Breakpoints</vt:lpstr>
      <vt:lpstr>Viewing Active Breakpoints</vt:lpstr>
      <vt:lpstr>Exercise</vt:lpstr>
      <vt:lpstr>Decoding Stack-Formed Strings</vt:lpstr>
      <vt:lpstr>Decoding Stack-Formed Strings</vt:lpstr>
      <vt:lpstr>Filename Check</vt:lpstr>
      <vt:lpstr>Filename Check</vt:lpstr>
      <vt:lpstr>Filename Check</vt:lpstr>
      <vt:lpstr>The three most important things</vt:lpstr>
      <vt:lpstr>Reading Materials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Federica Paci</cp:lastModifiedBy>
  <cp:revision>2068</cp:revision>
  <dcterms:created xsi:type="dcterms:W3CDTF">2008-01-25T10:32:18Z</dcterms:created>
  <dcterms:modified xsi:type="dcterms:W3CDTF">2015-11-26T10:58:05Z</dcterms:modified>
</cp:coreProperties>
</file>