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555" r:id="rId2"/>
    <p:sldId id="954" r:id="rId3"/>
    <p:sldId id="910" r:id="rId4"/>
    <p:sldId id="705" r:id="rId5"/>
    <p:sldId id="920" r:id="rId6"/>
    <p:sldId id="950" r:id="rId7"/>
    <p:sldId id="955" r:id="rId8"/>
    <p:sldId id="958" r:id="rId9"/>
    <p:sldId id="951" r:id="rId10"/>
    <p:sldId id="952" r:id="rId11"/>
    <p:sldId id="953" r:id="rId12"/>
    <p:sldId id="956" r:id="rId13"/>
    <p:sldId id="957" r:id="rId14"/>
    <p:sldId id="987" r:id="rId15"/>
    <p:sldId id="984" r:id="rId16"/>
    <p:sldId id="973" r:id="rId17"/>
    <p:sldId id="981" r:id="rId18"/>
    <p:sldId id="960" r:id="rId19"/>
    <p:sldId id="961" r:id="rId20"/>
    <p:sldId id="966" r:id="rId21"/>
    <p:sldId id="967" r:id="rId22"/>
    <p:sldId id="964" r:id="rId23"/>
    <p:sldId id="988" r:id="rId24"/>
    <p:sldId id="962" r:id="rId25"/>
    <p:sldId id="963" r:id="rId26"/>
    <p:sldId id="974" r:id="rId27"/>
    <p:sldId id="980" r:id="rId28"/>
    <p:sldId id="968" r:id="rId29"/>
    <p:sldId id="995" r:id="rId30"/>
    <p:sldId id="969" r:id="rId31"/>
    <p:sldId id="970" r:id="rId32"/>
    <p:sldId id="978" r:id="rId33"/>
    <p:sldId id="971" r:id="rId34"/>
    <p:sldId id="972" r:id="rId35"/>
    <p:sldId id="983" r:id="rId36"/>
    <p:sldId id="993" r:id="rId37"/>
    <p:sldId id="982" r:id="rId38"/>
    <p:sldId id="990" r:id="rId39"/>
    <p:sldId id="845" r:id="rId40"/>
    <p:sldId id="975" r:id="rId41"/>
    <p:sldId id="976" r:id="rId42"/>
  </p:sldIdLst>
  <p:sldSz cx="9144000" cy="6858000" type="screen4x3"/>
  <p:notesSz cx="6858000" cy="9144000"/>
  <p:custDataLst>
    <p:tags r:id="rId46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5740" autoAdjust="0"/>
  </p:normalViewPr>
  <p:slideViewPr>
    <p:cSldViewPr>
      <p:cViewPr>
        <p:scale>
          <a:sx n="99" d="100"/>
          <a:sy n="99" d="100"/>
        </p:scale>
        <p:origin x="-1288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fare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25C7-C837-D143-BBE2-8A2E2F239214}" type="datetime1">
              <a:rPr lang="en-US" smtClean="0"/>
              <a:t>23/11/15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4C983-2B63-D54C-9EDA-27FA38D3EEC4}" type="datetime1">
              <a:rPr lang="en-US" smtClean="0"/>
              <a:t>23/11/15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632D4-F9ED-5E4D-AC48-DD42656CCBF1}" type="slidenum">
              <a:rPr lang="en-US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5E67155-4071-5C44-9DAE-D7E382A3472F}" type="datetime1">
              <a:rPr lang="en-US" smtClean="0"/>
              <a:t>23/11/15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  <p:sldLayoutId id="21474839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irustotal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ic4pl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net.microsoft.com/it-it/sysinternals/bb896653.aspx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ependencywalker.com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Basic Malware Analysis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Malware Static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consists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dirty="0" err="1"/>
              <a:t>examining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file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viewing</a:t>
            </a:r>
            <a:r>
              <a:rPr lang="it-IT" dirty="0"/>
              <a:t> 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 smtClean="0"/>
              <a:t>instructions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/>
              <a:t>confirm</a:t>
            </a:r>
            <a:r>
              <a:rPr lang="it-IT" dirty="0"/>
              <a:t> </a:t>
            </a:r>
            <a:r>
              <a:rPr lang="it-IT" dirty="0" err="1"/>
              <a:t>whether</a:t>
            </a:r>
            <a:r>
              <a:rPr lang="it-IT" dirty="0"/>
              <a:t> a file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 smtClean="0"/>
              <a:t>malicious</a:t>
            </a:r>
            <a:endParaRPr lang="it-IT" dirty="0"/>
          </a:p>
          <a:p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/>
              <a:t>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 smtClean="0"/>
              <a:t>functionality</a:t>
            </a:r>
            <a:endParaRPr lang="it-IT" dirty="0"/>
          </a:p>
          <a:p>
            <a:r>
              <a:rPr lang="it-IT" dirty="0" smtClean="0"/>
              <a:t> </a:t>
            </a:r>
            <a:r>
              <a:rPr lang="it-IT" dirty="0" err="1" smtClean="0"/>
              <a:t>Straightforward</a:t>
            </a:r>
            <a:r>
              <a:rPr lang="it-IT" dirty="0" smtClean="0"/>
              <a:t> and </a:t>
            </a:r>
            <a:r>
              <a:rPr lang="it-IT" dirty="0" err="1" smtClean="0"/>
              <a:t>quick</a:t>
            </a: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/>
              <a:t>I</a:t>
            </a:r>
            <a:r>
              <a:rPr lang="it-IT" dirty="0" err="1" smtClean="0"/>
              <a:t>neffective</a:t>
            </a:r>
            <a:r>
              <a:rPr lang="it-IT" dirty="0" smtClean="0"/>
              <a:t> </a:t>
            </a:r>
            <a:r>
              <a:rPr lang="it-IT" dirty="0" err="1"/>
              <a:t>against</a:t>
            </a:r>
            <a:r>
              <a:rPr lang="it-IT" dirty="0"/>
              <a:t> sophisticated </a:t>
            </a:r>
            <a:r>
              <a:rPr lang="it-IT" dirty="0" err="1" smtClean="0"/>
              <a:t>malware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7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Malware Dynamic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involves</a:t>
            </a:r>
            <a:r>
              <a:rPr lang="it-IT" dirty="0" smtClean="0"/>
              <a:t> </a:t>
            </a:r>
            <a:r>
              <a:rPr lang="it-IT" dirty="0" err="1"/>
              <a:t>running</a:t>
            </a:r>
            <a:r>
              <a:rPr lang="it-IT" dirty="0"/>
              <a:t> the </a:t>
            </a:r>
            <a:r>
              <a:rPr lang="it-IT" dirty="0" err="1"/>
              <a:t>malware</a:t>
            </a:r>
            <a:r>
              <a:rPr lang="it-IT" dirty="0"/>
              <a:t> and </a:t>
            </a:r>
            <a:r>
              <a:rPr lang="it-IT" dirty="0" err="1" smtClean="0"/>
              <a:t>observing</a:t>
            </a:r>
            <a:r>
              <a:rPr lang="it-IT" dirty="0" smtClean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behavior</a:t>
            </a:r>
            <a:r>
              <a:rPr lang="it-IT" dirty="0"/>
              <a:t> on the </a:t>
            </a:r>
            <a:r>
              <a:rPr lang="it-IT" dirty="0" err="1"/>
              <a:t>system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infection</a:t>
            </a:r>
            <a:r>
              <a:rPr lang="it-IT" dirty="0"/>
              <a:t>, produce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signatures</a:t>
            </a:r>
            <a:r>
              <a:rPr lang="it-IT" dirty="0"/>
              <a:t>, or </a:t>
            </a:r>
            <a:r>
              <a:rPr lang="it-IT" dirty="0" err="1" smtClean="0"/>
              <a:t>both</a:t>
            </a:r>
            <a:endParaRPr lang="it-IT" dirty="0" smtClean="0"/>
          </a:p>
          <a:p>
            <a:r>
              <a:rPr lang="it-IT" dirty="0" err="1" smtClean="0"/>
              <a:t>Need</a:t>
            </a:r>
            <a:r>
              <a:rPr lang="it-IT" dirty="0" smtClean="0"/>
              <a:t> to set </a:t>
            </a:r>
            <a:r>
              <a:rPr lang="it-IT" dirty="0"/>
              <a:t>up an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allow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to </a:t>
            </a:r>
            <a:r>
              <a:rPr lang="it-IT" dirty="0" err="1"/>
              <a:t>study</a:t>
            </a:r>
            <a:r>
              <a:rPr lang="it-IT" dirty="0"/>
              <a:t> the </a:t>
            </a:r>
            <a:r>
              <a:rPr lang="it-IT" dirty="0" err="1"/>
              <a:t>running</a:t>
            </a:r>
            <a:r>
              <a:rPr lang="it-IT" dirty="0"/>
              <a:t> </a:t>
            </a:r>
            <a:r>
              <a:rPr lang="it-IT" dirty="0" err="1" smtClean="0"/>
              <a:t>malware</a:t>
            </a:r>
            <a:r>
              <a:rPr lang="it-IT" dirty="0" smtClean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risk</a:t>
            </a:r>
            <a:r>
              <a:rPr lang="it-IT" dirty="0"/>
              <a:t> of </a:t>
            </a:r>
            <a:r>
              <a:rPr lang="it-IT" dirty="0" err="1"/>
              <a:t>damage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or </a:t>
            </a:r>
            <a:r>
              <a:rPr lang="it-IT" dirty="0" smtClean="0"/>
              <a:t>network</a:t>
            </a:r>
          </a:p>
          <a:p>
            <a:r>
              <a:rPr lang="it-IT" dirty="0" err="1" smtClean="0"/>
              <a:t>It</a:t>
            </a:r>
            <a:r>
              <a:rPr lang="it-IT" dirty="0" smtClean="0"/>
              <a:t> can be 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deep</a:t>
            </a:r>
            <a:r>
              <a:rPr lang="it-IT" dirty="0"/>
              <a:t> </a:t>
            </a:r>
            <a:r>
              <a:rPr lang="it-IT" dirty="0" err="1"/>
              <a:t>programming</a:t>
            </a:r>
            <a:r>
              <a:rPr lang="it-IT" dirty="0"/>
              <a:t> </a:t>
            </a:r>
            <a:r>
              <a:rPr lang="it-IT" dirty="0" err="1" smtClean="0"/>
              <a:t>knowledge</a:t>
            </a:r>
            <a:endParaRPr lang="it-IT" dirty="0"/>
          </a:p>
          <a:p>
            <a:r>
              <a:rPr lang="it-IT" dirty="0" err="1"/>
              <a:t>Ineffective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sophisticated </a:t>
            </a:r>
            <a:r>
              <a:rPr lang="it-IT" dirty="0" err="1"/>
              <a:t>malware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92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Static Malware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consists</a:t>
            </a:r>
            <a:r>
              <a:rPr lang="it-IT" dirty="0" smtClean="0"/>
              <a:t> </a:t>
            </a:r>
            <a:r>
              <a:rPr lang="it-IT" dirty="0"/>
              <a:t>of </a:t>
            </a:r>
            <a:r>
              <a:rPr lang="it-IT" b="1" dirty="0"/>
              <a:t>reverse-</a:t>
            </a:r>
            <a:r>
              <a:rPr lang="it-IT" b="1" dirty="0" err="1"/>
              <a:t>engineering</a:t>
            </a:r>
            <a:r>
              <a:rPr lang="it-IT" b="1" dirty="0"/>
              <a:t> the </a:t>
            </a:r>
            <a:r>
              <a:rPr lang="it-IT" b="1" dirty="0" err="1"/>
              <a:t>malware’s</a:t>
            </a:r>
            <a:r>
              <a:rPr lang="it-IT" b="1" dirty="0"/>
              <a:t> </a:t>
            </a:r>
            <a:r>
              <a:rPr lang="it-IT" dirty="0" err="1"/>
              <a:t>internals</a:t>
            </a:r>
            <a:r>
              <a:rPr lang="it-IT" dirty="0"/>
              <a:t> by </a:t>
            </a:r>
            <a:r>
              <a:rPr lang="it-IT" b="1" dirty="0" err="1"/>
              <a:t>loading</a:t>
            </a:r>
            <a:r>
              <a:rPr lang="it-IT" dirty="0"/>
              <a:t> the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b="1" dirty="0" err="1"/>
              <a:t>disassembler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instructions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The </a:t>
            </a:r>
            <a:r>
              <a:rPr lang="it-IT" dirty="0" err="1"/>
              <a:t>instructions</a:t>
            </a:r>
            <a:r>
              <a:rPr lang="it-IT" dirty="0"/>
              <a:t> are </a:t>
            </a:r>
            <a:r>
              <a:rPr lang="it-IT" dirty="0" err="1"/>
              <a:t>executed</a:t>
            </a:r>
            <a:r>
              <a:rPr lang="it-IT" dirty="0"/>
              <a:t> by the CPU, so </a:t>
            </a:r>
            <a:r>
              <a:rPr lang="it-IT" dirty="0" err="1"/>
              <a:t>advanced</a:t>
            </a: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</a:t>
            </a:r>
            <a:r>
              <a:rPr lang="it-IT" dirty="0" err="1"/>
              <a:t>specialized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</a:t>
            </a:r>
            <a:r>
              <a:rPr lang="it-IT" b="1" dirty="0" err="1"/>
              <a:t>disassembly</a:t>
            </a:r>
            <a:r>
              <a:rPr lang="it-IT" dirty="0"/>
              <a:t>, </a:t>
            </a:r>
            <a:r>
              <a:rPr lang="it-IT" b="1" dirty="0"/>
              <a:t>code</a:t>
            </a:r>
            <a:r>
              <a:rPr lang="it-IT" dirty="0"/>
              <a:t> </a:t>
            </a:r>
            <a:r>
              <a:rPr lang="it-IT" b="1" dirty="0" err="1"/>
              <a:t>constructs</a:t>
            </a:r>
            <a:r>
              <a:rPr lang="it-IT" dirty="0"/>
              <a:t>, and </a:t>
            </a:r>
            <a:r>
              <a:rPr lang="it-IT" b="1" dirty="0"/>
              <a:t>Windows </a:t>
            </a:r>
            <a:r>
              <a:rPr lang="it-IT" b="1" dirty="0" err="1"/>
              <a:t>operating</a:t>
            </a:r>
            <a:r>
              <a:rPr lang="it-IT" b="1" dirty="0"/>
              <a:t> </a:t>
            </a:r>
            <a:r>
              <a:rPr lang="it-IT" b="1" dirty="0" err="1"/>
              <a:t>system</a:t>
            </a:r>
            <a:r>
              <a:rPr lang="it-IT" b="1" dirty="0"/>
              <a:t> </a:t>
            </a:r>
            <a:r>
              <a:rPr lang="it-IT" b="1" dirty="0" err="1" smtClean="0"/>
              <a:t>concepts</a:t>
            </a:r>
            <a:endParaRPr lang="en-US" b="1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8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Dynamic Malware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it-IT" b="1" dirty="0" err="1"/>
              <a:t>debugger</a:t>
            </a:r>
            <a:r>
              <a:rPr lang="it-IT" dirty="0"/>
              <a:t> to </a:t>
            </a:r>
            <a:r>
              <a:rPr lang="it-IT" dirty="0" err="1"/>
              <a:t>examine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state of a </a:t>
            </a:r>
            <a:r>
              <a:rPr lang="it-IT" dirty="0" err="1"/>
              <a:t>running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 smtClean="0"/>
              <a:t>executable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provids</a:t>
            </a:r>
            <a:r>
              <a:rPr lang="it-IT" dirty="0" smtClean="0"/>
              <a:t> </a:t>
            </a:r>
            <a:r>
              <a:rPr lang="it-IT" dirty="0" err="1"/>
              <a:t>another</a:t>
            </a:r>
            <a:r>
              <a:rPr lang="it-IT" dirty="0"/>
              <a:t> way to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detailed</a:t>
            </a:r>
            <a:r>
              <a:rPr lang="it-IT" dirty="0"/>
              <a:t> information from an </a:t>
            </a:r>
            <a:r>
              <a:rPr lang="it-IT" dirty="0" err="1" smtClean="0"/>
              <a:t>executable</a:t>
            </a:r>
            <a:endParaRPr lang="it-IT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3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a safe environment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run a malware on your computer!!!!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virtual machine to run the dynamic analysis</a:t>
            </a:r>
          </a:p>
          <a:p>
            <a:r>
              <a:rPr lang="en-US" dirty="0" smtClean="0"/>
              <a:t>The virtual machine needs to be disconnected from the Internet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Mitigates the risks of the malware spreading</a:t>
            </a:r>
          </a:p>
          <a:p>
            <a:pPr lvl="1"/>
            <a:r>
              <a:rPr lang="en-US" dirty="0" smtClean="0"/>
              <a:t>Restore the host if something suspicious happens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2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on Windows operating systems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Most diffuse</a:t>
            </a:r>
          </a:p>
          <a:p>
            <a:r>
              <a:rPr lang="en-US" dirty="0" smtClean="0"/>
              <a:t>Executable files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Basic Static Analysis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5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Run through multiple anti-virus programs </a:t>
            </a:r>
          </a:p>
          <a:p>
            <a:pPr marL="857250" lvl="1" indent="-457200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http://www.virustotal.com/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Finding </a:t>
            </a:r>
            <a:r>
              <a:rPr lang="en-US" dirty="0" smtClean="0"/>
              <a:t>strings in the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Examining the PE file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3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Strings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Searching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strings</a:t>
            </a:r>
            <a:r>
              <a:rPr lang="it-IT" dirty="0"/>
              <a:t> can be a </a:t>
            </a:r>
            <a:r>
              <a:rPr lang="it-IT" dirty="0" err="1"/>
              <a:t>simple</a:t>
            </a:r>
            <a:r>
              <a:rPr lang="it-IT" dirty="0"/>
              <a:t> way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hints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functionality</a:t>
            </a:r>
            <a:r>
              <a:rPr lang="it-IT" dirty="0"/>
              <a:t> of a </a:t>
            </a:r>
            <a:r>
              <a:rPr lang="it-IT" dirty="0" err="1"/>
              <a:t>program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strings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prints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, </a:t>
            </a:r>
            <a:r>
              <a:rPr lang="it-IT" dirty="0" err="1"/>
              <a:t>connects</a:t>
            </a:r>
            <a:r>
              <a:rPr lang="it-IT" dirty="0"/>
              <a:t> to a URL, or </a:t>
            </a:r>
            <a:r>
              <a:rPr lang="it-IT" dirty="0" err="1"/>
              <a:t>copies</a:t>
            </a:r>
            <a:r>
              <a:rPr lang="it-IT" dirty="0"/>
              <a:t> a file to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smtClean="0"/>
              <a:t>location</a:t>
            </a: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a URL,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the URL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string</a:t>
            </a:r>
            <a:r>
              <a:rPr lang="it-IT" dirty="0"/>
              <a:t> in the </a:t>
            </a:r>
            <a:r>
              <a:rPr lang="it-IT" dirty="0" err="1" smtClean="0"/>
              <a:t>program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se </a:t>
            </a:r>
            <a:r>
              <a:rPr lang="it-IT" dirty="0"/>
              <a:t>the </a:t>
            </a:r>
            <a:r>
              <a:rPr lang="it-IT" b="1" dirty="0" err="1"/>
              <a:t>Strings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(</a:t>
            </a:r>
            <a:r>
              <a:rPr lang="it-IT" i="1" dirty="0">
                <a:hlinkClick r:id="rId2"/>
              </a:rPr>
              <a:t>http://bit.ly/ic4plL</a:t>
            </a:r>
            <a:r>
              <a:rPr lang="it-IT" dirty="0" smtClean="0"/>
              <a:t>) </a:t>
            </a:r>
          </a:p>
          <a:p>
            <a:pPr lvl="1"/>
            <a:r>
              <a:rPr lang="it-IT" sz="2200" dirty="0" err="1" smtClean="0"/>
              <a:t>It</a:t>
            </a:r>
            <a:r>
              <a:rPr lang="it-IT" sz="2200" dirty="0" smtClean="0"/>
              <a:t> </a:t>
            </a:r>
            <a:r>
              <a:rPr lang="it-IT" sz="2200" dirty="0" err="1"/>
              <a:t>searches</a:t>
            </a:r>
            <a:r>
              <a:rPr lang="it-IT" sz="2200" dirty="0"/>
              <a:t> for a </a:t>
            </a:r>
            <a:r>
              <a:rPr lang="it-IT" sz="2200" dirty="0" err="1"/>
              <a:t>three-letter</a:t>
            </a:r>
            <a:r>
              <a:rPr lang="it-IT" sz="2200" dirty="0"/>
              <a:t> or </a:t>
            </a:r>
            <a:r>
              <a:rPr lang="it-IT" sz="2200" dirty="0" err="1"/>
              <a:t>greater</a:t>
            </a:r>
            <a:r>
              <a:rPr lang="it-IT" sz="2200" dirty="0"/>
              <a:t> </a:t>
            </a:r>
            <a:r>
              <a:rPr lang="it-IT" sz="2200" dirty="0" err="1"/>
              <a:t>sequence</a:t>
            </a:r>
            <a:r>
              <a:rPr lang="it-IT" sz="2200" dirty="0"/>
              <a:t> of ASCII and </a:t>
            </a:r>
            <a:r>
              <a:rPr lang="it-IT" sz="2200" dirty="0" err="1"/>
              <a:t>Unicode</a:t>
            </a:r>
            <a:r>
              <a:rPr lang="it-IT" sz="2200" dirty="0"/>
              <a:t> </a:t>
            </a:r>
            <a:r>
              <a:rPr lang="it-IT" sz="2200" dirty="0" err="1"/>
              <a:t>characters</a:t>
            </a:r>
            <a:r>
              <a:rPr lang="it-IT" sz="2200" dirty="0"/>
              <a:t>, </a:t>
            </a:r>
            <a:r>
              <a:rPr lang="it-IT" sz="2200" dirty="0" err="1"/>
              <a:t>followed</a:t>
            </a:r>
            <a:r>
              <a:rPr lang="it-IT" sz="2200" dirty="0"/>
              <a:t> by a </a:t>
            </a:r>
            <a:r>
              <a:rPr lang="it-IT" sz="2200" dirty="0" err="1"/>
              <a:t>string</a:t>
            </a:r>
            <a:r>
              <a:rPr lang="it-IT" sz="2200" dirty="0"/>
              <a:t> </a:t>
            </a:r>
            <a:r>
              <a:rPr lang="it-IT" sz="2200" dirty="0" err="1"/>
              <a:t>termination</a:t>
            </a:r>
            <a:r>
              <a:rPr lang="it-IT" sz="2200" dirty="0"/>
              <a:t> </a:t>
            </a:r>
            <a:r>
              <a:rPr lang="it-IT" sz="2200" dirty="0" err="1" smtClean="0"/>
              <a:t>character</a:t>
            </a:r>
            <a:r>
              <a:rPr lang="it-IT" sz="2200" dirty="0" smtClean="0"/>
              <a:t> </a:t>
            </a:r>
            <a:endParaRPr lang="it-IT" sz="2200" dirty="0"/>
          </a:p>
          <a:p>
            <a:endParaRPr lang="it-IT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2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PE File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b="1" dirty="0" err="1"/>
              <a:t>Portable</a:t>
            </a:r>
            <a:r>
              <a:rPr lang="it-IT" b="1" dirty="0"/>
              <a:t> </a:t>
            </a:r>
            <a:r>
              <a:rPr lang="it-IT" b="1" dirty="0" err="1"/>
              <a:t>Executable</a:t>
            </a:r>
            <a:r>
              <a:rPr lang="it-IT" b="1" dirty="0"/>
              <a:t> (PE) </a:t>
            </a:r>
            <a:r>
              <a:rPr lang="it-IT" dirty="0"/>
              <a:t>file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by Windows </a:t>
            </a:r>
            <a:r>
              <a:rPr lang="it-IT" dirty="0" err="1" smtClean="0"/>
              <a:t>executables</a:t>
            </a:r>
            <a:r>
              <a:rPr lang="it-IT" dirty="0"/>
              <a:t>, </a:t>
            </a:r>
            <a:r>
              <a:rPr lang="it-IT" dirty="0" err="1"/>
              <a:t>object</a:t>
            </a:r>
            <a:r>
              <a:rPr lang="it-IT" dirty="0"/>
              <a:t> code, and </a:t>
            </a:r>
            <a:r>
              <a:rPr lang="it-IT" dirty="0" err="1" smtClean="0"/>
              <a:t>DLLs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/>
              <a:t>PE file format </a:t>
            </a:r>
            <a:r>
              <a:rPr lang="it-IT" dirty="0" err="1"/>
              <a:t>is</a:t>
            </a:r>
            <a:r>
              <a:rPr lang="it-IT" dirty="0"/>
              <a:t> a data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the information </a:t>
            </a:r>
            <a:r>
              <a:rPr lang="it-IT" dirty="0" err="1"/>
              <a:t>necessary</a:t>
            </a:r>
            <a:r>
              <a:rPr lang="it-IT" dirty="0"/>
              <a:t> for the Windows OS </a:t>
            </a:r>
            <a:r>
              <a:rPr lang="it-IT" dirty="0" err="1"/>
              <a:t>loader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</a:t>
            </a:r>
            <a:r>
              <a:rPr lang="it-IT" dirty="0" err="1"/>
              <a:t>wrapped</a:t>
            </a:r>
            <a:r>
              <a:rPr lang="it-IT" dirty="0"/>
              <a:t> </a:t>
            </a:r>
            <a:r>
              <a:rPr lang="it-IT" dirty="0" err="1"/>
              <a:t>executable</a:t>
            </a:r>
            <a:r>
              <a:rPr lang="it-IT" dirty="0"/>
              <a:t> </a:t>
            </a:r>
            <a:r>
              <a:rPr lang="it-IT" dirty="0" smtClean="0"/>
              <a:t>code</a:t>
            </a:r>
          </a:p>
          <a:p>
            <a:r>
              <a:rPr lang="it-IT" dirty="0" smtClean="0"/>
              <a:t>The information in the PE can </a:t>
            </a:r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valuable</a:t>
            </a:r>
            <a:r>
              <a:rPr lang="it-IT" dirty="0" smtClean="0"/>
              <a:t> information to the </a:t>
            </a:r>
            <a:r>
              <a:rPr lang="it-IT" dirty="0" err="1" smtClean="0"/>
              <a:t>malware</a:t>
            </a:r>
            <a:r>
              <a:rPr lang="it-IT" dirty="0" smtClean="0"/>
              <a:t> </a:t>
            </a:r>
            <a:r>
              <a:rPr lang="it-IT" dirty="0" err="1" smtClean="0"/>
              <a:t>analyst</a:t>
            </a:r>
            <a:endParaRPr lang="it-IT" dirty="0" smtClean="0"/>
          </a:p>
          <a:p>
            <a:r>
              <a:rPr lang="it-IT" dirty="0" smtClean="0"/>
              <a:t>Use </a:t>
            </a:r>
            <a:r>
              <a:rPr lang="it-IT" dirty="0" err="1" smtClean="0"/>
              <a:t>DependencyWalker</a:t>
            </a:r>
            <a:r>
              <a:rPr lang="it-IT" dirty="0" smtClean="0"/>
              <a:t> and </a:t>
            </a:r>
            <a:r>
              <a:rPr lang="it-IT" dirty="0" err="1" smtClean="0"/>
              <a:t>Peview</a:t>
            </a:r>
            <a:r>
              <a:rPr lang="it-IT" dirty="0" smtClean="0"/>
              <a:t>  to </a:t>
            </a:r>
            <a:r>
              <a:rPr lang="it-IT" dirty="0" err="1" smtClean="0"/>
              <a:t>examine</a:t>
            </a:r>
            <a:r>
              <a:rPr lang="it-IT" dirty="0" smtClean="0"/>
              <a:t> a PE file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77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Techniques </a:t>
            </a:r>
          </a:p>
          <a:p>
            <a:pPr lvl="1"/>
            <a:r>
              <a:rPr lang="en-US" dirty="0" smtClean="0"/>
              <a:t>Textual </a:t>
            </a:r>
          </a:p>
          <a:p>
            <a:pPr lvl="1"/>
            <a:r>
              <a:rPr lang="en-US" dirty="0" smtClean="0"/>
              <a:t>Data Flow: Taint Propagation</a:t>
            </a:r>
          </a:p>
          <a:p>
            <a:pPr lvl="1"/>
            <a:r>
              <a:rPr lang="en-US" dirty="0" smtClean="0"/>
              <a:t>Control Flow</a:t>
            </a:r>
          </a:p>
          <a:p>
            <a:r>
              <a:rPr lang="en-US" dirty="0" smtClean="0"/>
              <a:t>Dynamic Analysis Techniques</a:t>
            </a:r>
          </a:p>
          <a:p>
            <a:pPr lvl="1"/>
            <a:r>
              <a:rPr lang="en-US" dirty="0" smtClean="0"/>
              <a:t>Code introspection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5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File Structure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Header</a:t>
            </a:r>
            <a:endParaRPr lang="it-IT" dirty="0" smtClean="0"/>
          </a:p>
          <a:p>
            <a:pPr lvl="1"/>
            <a:r>
              <a:rPr lang="it-IT" dirty="0" err="1" smtClean="0"/>
              <a:t>stores</a:t>
            </a:r>
            <a:r>
              <a:rPr lang="it-IT" dirty="0" smtClean="0"/>
              <a:t> </a:t>
            </a:r>
            <a:r>
              <a:rPr lang="it-IT" dirty="0"/>
              <a:t>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loaded</a:t>
            </a:r>
            <a:r>
              <a:rPr lang="it-IT" dirty="0"/>
              <a:t> and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endParaRPr lang="it-IT" b="1" dirty="0" smtClean="0"/>
          </a:p>
          <a:p>
            <a:r>
              <a:rPr lang="it-IT" b="1" dirty="0" err="1" smtClean="0"/>
              <a:t>Sections</a:t>
            </a:r>
            <a:endParaRPr lang="it-IT" b="1" dirty="0" smtClean="0"/>
          </a:p>
          <a:p>
            <a:pPr lvl="1"/>
            <a:r>
              <a:rPr lang="it-IT" sz="2200" b="1" dirty="0" smtClean="0"/>
              <a:t>.text </a:t>
            </a:r>
            <a:r>
              <a:rPr lang="it-IT" sz="2200" dirty="0" err="1" smtClean="0"/>
              <a:t>Contains</a:t>
            </a:r>
            <a:r>
              <a:rPr lang="it-IT" sz="2200" dirty="0" smtClean="0"/>
              <a:t> </a:t>
            </a:r>
            <a:r>
              <a:rPr lang="it-IT" sz="2200" dirty="0"/>
              <a:t>the </a:t>
            </a:r>
            <a:r>
              <a:rPr lang="it-IT" sz="2200" dirty="0" err="1"/>
              <a:t>executable</a:t>
            </a:r>
            <a:r>
              <a:rPr lang="it-IT" sz="2200" dirty="0"/>
              <a:t> code </a:t>
            </a:r>
          </a:p>
          <a:p>
            <a:pPr lvl="1"/>
            <a:r>
              <a:rPr lang="it-IT" sz="2200" b="1" dirty="0"/>
              <a:t>.</a:t>
            </a:r>
            <a:r>
              <a:rPr lang="it-IT" sz="2200" b="1" dirty="0" err="1"/>
              <a:t>rdata</a:t>
            </a:r>
            <a:r>
              <a:rPr lang="it-IT" sz="2200" b="1" dirty="0"/>
              <a:t> </a:t>
            </a:r>
            <a:r>
              <a:rPr lang="it-IT" sz="2200" dirty="0" err="1"/>
              <a:t>Holds</a:t>
            </a:r>
            <a:r>
              <a:rPr lang="it-IT" sz="2200" dirty="0"/>
              <a:t> </a:t>
            </a:r>
            <a:r>
              <a:rPr lang="it-IT" sz="2200" dirty="0" err="1"/>
              <a:t>read-only</a:t>
            </a:r>
            <a:r>
              <a:rPr lang="it-IT" sz="2200" dirty="0"/>
              <a:t> data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globally</a:t>
            </a:r>
            <a:r>
              <a:rPr lang="it-IT" sz="2200" dirty="0"/>
              <a:t> </a:t>
            </a:r>
            <a:r>
              <a:rPr lang="it-IT" sz="2200" dirty="0" err="1"/>
              <a:t>accessible</a:t>
            </a:r>
            <a:r>
              <a:rPr lang="it-IT" sz="2200" dirty="0"/>
              <a:t> </a:t>
            </a:r>
            <a:r>
              <a:rPr lang="it-IT" sz="2200" dirty="0" err="1"/>
              <a:t>within</a:t>
            </a:r>
            <a:r>
              <a:rPr lang="it-IT" sz="2200" dirty="0"/>
              <a:t> the </a:t>
            </a:r>
            <a:r>
              <a:rPr lang="it-IT" sz="2200" dirty="0" err="1"/>
              <a:t>program</a:t>
            </a:r>
            <a:r>
              <a:rPr lang="it-IT" sz="2200" dirty="0"/>
              <a:t> </a:t>
            </a:r>
          </a:p>
          <a:p>
            <a:pPr lvl="1"/>
            <a:r>
              <a:rPr lang="it-IT" sz="2200" b="1" dirty="0"/>
              <a:t>.data </a:t>
            </a:r>
            <a:r>
              <a:rPr lang="it-IT" sz="2200" dirty="0" err="1"/>
              <a:t>Stores</a:t>
            </a:r>
            <a:r>
              <a:rPr lang="it-IT" sz="2200" dirty="0"/>
              <a:t> global data </a:t>
            </a:r>
            <a:r>
              <a:rPr lang="it-IT" sz="2200" dirty="0" err="1"/>
              <a:t>accessed</a:t>
            </a:r>
            <a:r>
              <a:rPr lang="it-IT" sz="2200" dirty="0"/>
              <a:t> </a:t>
            </a:r>
            <a:r>
              <a:rPr lang="it-IT" sz="2200" dirty="0" err="1"/>
              <a:t>throughout</a:t>
            </a:r>
            <a:r>
              <a:rPr lang="it-IT" sz="2200" dirty="0"/>
              <a:t> the </a:t>
            </a:r>
            <a:r>
              <a:rPr lang="it-IT" sz="2200" dirty="0" err="1"/>
              <a:t>program</a:t>
            </a:r>
            <a:r>
              <a:rPr lang="it-IT" sz="2200" dirty="0"/>
              <a:t> </a:t>
            </a:r>
          </a:p>
          <a:p>
            <a:pPr lvl="1"/>
            <a:r>
              <a:rPr lang="it-IT" sz="2200" b="1" dirty="0" smtClean="0"/>
              <a:t>.</a:t>
            </a:r>
            <a:r>
              <a:rPr lang="it-IT" sz="2200" b="1" dirty="0" err="1"/>
              <a:t>rsrc</a:t>
            </a:r>
            <a:r>
              <a:rPr lang="it-IT" sz="2200" b="1" dirty="0"/>
              <a:t> </a:t>
            </a:r>
            <a:r>
              <a:rPr lang="it-IT" sz="2200" dirty="0" err="1"/>
              <a:t>Stores</a:t>
            </a:r>
            <a:r>
              <a:rPr lang="it-IT" sz="2200" dirty="0"/>
              <a:t> </a:t>
            </a:r>
            <a:r>
              <a:rPr lang="it-IT" sz="2200" dirty="0" err="1"/>
              <a:t>resources</a:t>
            </a:r>
            <a:r>
              <a:rPr lang="it-IT" sz="2200" dirty="0"/>
              <a:t> </a:t>
            </a:r>
            <a:r>
              <a:rPr lang="it-IT" sz="2200" dirty="0" err="1"/>
              <a:t>needed</a:t>
            </a:r>
            <a:r>
              <a:rPr lang="it-IT" sz="2200" dirty="0"/>
              <a:t> by the </a:t>
            </a:r>
            <a:r>
              <a:rPr lang="it-IT" sz="2200" dirty="0" err="1" smtClean="0"/>
              <a:t>executable</a:t>
            </a:r>
            <a:endParaRPr lang="it-IT" sz="2200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ttangolo 5"/>
          <p:cNvSpPr/>
          <p:nvPr/>
        </p:nvSpPr>
        <p:spPr bwMode="auto">
          <a:xfrm>
            <a:off x="611560" y="1700808"/>
            <a:ext cx="8208912" cy="1440160"/>
          </a:xfrm>
          <a:prstGeom prst="rect">
            <a:avLst/>
          </a:prstGeom>
          <a:noFill/>
          <a:ln w="381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59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 File Header</a:t>
            </a:r>
            <a:endParaRPr lang="en-US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03801"/>
              </p:ext>
            </p:extLst>
          </p:nvPr>
        </p:nvGraphicFramePr>
        <p:xfrm>
          <a:off x="323528" y="1628800"/>
          <a:ext cx="8496300" cy="3931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72208"/>
                <a:gridCol w="662409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>
                        <a:solidFill>
                          <a:srgbClr val="323D4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Revealed</a:t>
                      </a:r>
                      <a:endParaRPr lang="en-US" dirty="0">
                        <a:solidFill>
                          <a:srgbClr val="323D43"/>
                        </a:solidFill>
                      </a:endParaRPr>
                    </a:p>
                  </a:txBody>
                  <a:tcPr/>
                </a:tc>
              </a:tr>
              <a:tr h="354320"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effectLst/>
                        </a:rPr>
                        <a:t>Functions</a:t>
                      </a:r>
                      <a:r>
                        <a:rPr lang="it-IT" sz="1800" kern="1200" dirty="0" smtClean="0">
                          <a:effectLst/>
                        </a:rPr>
                        <a:t> from </a:t>
                      </a:r>
                      <a:r>
                        <a:rPr lang="it-IT" sz="1800" kern="1200" dirty="0" err="1" smtClean="0">
                          <a:effectLst/>
                        </a:rPr>
                        <a:t>other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libraries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that</a:t>
                      </a:r>
                      <a:r>
                        <a:rPr lang="it-IT" sz="1800" kern="1200" dirty="0" smtClean="0">
                          <a:effectLst/>
                        </a:rPr>
                        <a:t> are </a:t>
                      </a:r>
                      <a:r>
                        <a:rPr lang="it-IT" sz="1800" kern="1200" dirty="0" err="1" smtClean="0">
                          <a:effectLst/>
                        </a:rPr>
                        <a:t>used</a:t>
                      </a:r>
                      <a:r>
                        <a:rPr lang="it-IT" sz="1800" kern="1200" dirty="0" smtClean="0">
                          <a:effectLst/>
                        </a:rPr>
                        <a:t> by the </a:t>
                      </a:r>
                      <a:r>
                        <a:rPr lang="it-IT" sz="1800" kern="1200" dirty="0" err="1" smtClean="0">
                          <a:effectLst/>
                        </a:rPr>
                        <a:t>malware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effectLst/>
                        </a:rPr>
                        <a:t>Functions</a:t>
                      </a:r>
                      <a:r>
                        <a:rPr lang="it-IT" sz="1800" kern="1200" dirty="0" smtClean="0">
                          <a:effectLst/>
                        </a:rPr>
                        <a:t> in the </a:t>
                      </a:r>
                      <a:r>
                        <a:rPr lang="it-IT" sz="1800" kern="1200" dirty="0" err="1" smtClean="0">
                          <a:effectLst/>
                        </a:rPr>
                        <a:t>malware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that</a:t>
                      </a:r>
                      <a:r>
                        <a:rPr lang="it-IT" sz="1800" kern="1200" dirty="0" smtClean="0">
                          <a:effectLst/>
                        </a:rPr>
                        <a:t> are </a:t>
                      </a:r>
                      <a:r>
                        <a:rPr lang="it-IT" sz="1800" kern="1200" dirty="0" err="1" smtClean="0">
                          <a:effectLst/>
                        </a:rPr>
                        <a:t>meant</a:t>
                      </a:r>
                      <a:r>
                        <a:rPr lang="it-IT" sz="1800" kern="1200" dirty="0" smtClean="0">
                          <a:effectLst/>
                        </a:rPr>
                        <a:t> to be </a:t>
                      </a:r>
                      <a:r>
                        <a:rPr lang="it-IT" sz="1800" kern="1200" dirty="0" err="1" smtClean="0">
                          <a:effectLst/>
                        </a:rPr>
                        <a:t>called</a:t>
                      </a:r>
                      <a:r>
                        <a:rPr lang="it-IT" sz="1800" kern="1200" dirty="0" smtClean="0">
                          <a:effectLst/>
                        </a:rPr>
                        <a:t> by </a:t>
                      </a:r>
                      <a:r>
                        <a:rPr lang="it-IT" sz="1800" kern="1200" dirty="0" err="1" smtClean="0">
                          <a:effectLst/>
                        </a:rPr>
                        <a:t>other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programs</a:t>
                      </a:r>
                      <a:r>
                        <a:rPr lang="it-IT" sz="1800" kern="1200" dirty="0" smtClean="0">
                          <a:effectLst/>
                        </a:rPr>
                        <a:t> or </a:t>
                      </a:r>
                      <a:r>
                        <a:rPr lang="it-IT" sz="1800" kern="1200" dirty="0" err="1" smtClean="0">
                          <a:effectLst/>
                        </a:rPr>
                        <a:t>libraries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 Data 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effectLst/>
                        </a:rPr>
                        <a:t>Time </a:t>
                      </a:r>
                      <a:r>
                        <a:rPr lang="it-IT" sz="1800" kern="1200" dirty="0" err="1" smtClean="0">
                          <a:effectLst/>
                        </a:rPr>
                        <a:t>when</a:t>
                      </a:r>
                      <a:r>
                        <a:rPr lang="it-IT" sz="1800" kern="1200" dirty="0" smtClean="0">
                          <a:effectLst/>
                        </a:rPr>
                        <a:t> the </a:t>
                      </a:r>
                      <a:r>
                        <a:rPr lang="it-IT" sz="1800" kern="1200" dirty="0" err="1" smtClean="0">
                          <a:effectLst/>
                        </a:rPr>
                        <a:t>program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was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compiled</a:t>
                      </a:r>
                      <a:r>
                        <a:rPr lang="it-IT" sz="1800" kern="1200" dirty="0" smtClean="0">
                          <a:effectLst/>
                        </a:rPr>
                        <a:t/>
                      </a:r>
                      <a:br>
                        <a:rPr lang="it-IT" sz="1800" kern="1200" dirty="0" smtClean="0">
                          <a:effectLst/>
                        </a:rPr>
                      </a:b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effectLst/>
                        </a:rPr>
                        <a:t>Names</a:t>
                      </a:r>
                      <a:r>
                        <a:rPr lang="it-IT" sz="1800" kern="1200" dirty="0" smtClean="0">
                          <a:effectLst/>
                        </a:rPr>
                        <a:t> of </a:t>
                      </a:r>
                      <a:r>
                        <a:rPr lang="it-IT" sz="1800" kern="1200" dirty="0" err="1" smtClean="0">
                          <a:effectLst/>
                        </a:rPr>
                        <a:t>sections</a:t>
                      </a:r>
                      <a:r>
                        <a:rPr lang="it-IT" sz="1800" kern="1200" dirty="0" smtClean="0">
                          <a:effectLst/>
                        </a:rPr>
                        <a:t> in the file and </a:t>
                      </a:r>
                      <a:r>
                        <a:rPr lang="it-IT" sz="1800" kern="1200" dirty="0" err="1" smtClean="0">
                          <a:effectLst/>
                        </a:rPr>
                        <a:t>their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sizes</a:t>
                      </a:r>
                      <a:r>
                        <a:rPr lang="it-IT" sz="1800" kern="1200" dirty="0" smtClean="0">
                          <a:effectLst/>
                        </a:rPr>
                        <a:t> on disk and in </a:t>
                      </a:r>
                      <a:r>
                        <a:rPr lang="it-IT" sz="1800" kern="1200" dirty="0" err="1" smtClean="0">
                          <a:effectLst/>
                        </a:rPr>
                        <a:t>memory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effectLst/>
                        </a:rPr>
                        <a:t>Indicates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whether</a:t>
                      </a:r>
                      <a:r>
                        <a:rPr lang="it-IT" sz="1800" kern="1200" dirty="0" smtClean="0">
                          <a:effectLst/>
                        </a:rPr>
                        <a:t> the </a:t>
                      </a:r>
                      <a:r>
                        <a:rPr lang="it-IT" sz="1800" kern="1200" dirty="0" err="1" smtClean="0">
                          <a:effectLst/>
                        </a:rPr>
                        <a:t>program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r>
                        <a:rPr lang="it-IT" sz="1800" kern="1200" dirty="0" err="1" smtClean="0">
                          <a:effectLst/>
                        </a:rPr>
                        <a:t>is</a:t>
                      </a:r>
                      <a:r>
                        <a:rPr lang="it-IT" sz="1800" kern="1200" dirty="0" smtClean="0">
                          <a:effectLst/>
                        </a:rPr>
                        <a:t> a </a:t>
                      </a:r>
                      <a:r>
                        <a:rPr lang="it-IT" sz="1800" kern="1200" dirty="0" err="1" smtClean="0">
                          <a:effectLst/>
                        </a:rPr>
                        <a:t>command</a:t>
                      </a:r>
                      <a:r>
                        <a:rPr lang="it-IT" sz="1800" kern="1200" dirty="0" smtClean="0">
                          <a:effectLst/>
                        </a:rPr>
                        <a:t>-line or GUI </a:t>
                      </a:r>
                      <a:r>
                        <a:rPr lang="it-IT" sz="1800" kern="1200" dirty="0" err="1" smtClean="0">
                          <a:effectLst/>
                        </a:rPr>
                        <a:t>application</a:t>
                      </a:r>
                      <a:r>
                        <a:rPr lang="it-IT" sz="1800" kern="1200" dirty="0" smtClean="0">
                          <a:effectLst/>
                        </a:rPr>
                        <a:t> 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err="1" smtClean="0">
                          <a:effectLst/>
                        </a:rPr>
                        <a:t>Strings</a:t>
                      </a:r>
                      <a:r>
                        <a:rPr lang="it-IT" sz="1800" kern="1200" dirty="0" smtClean="0">
                          <a:effectLst/>
                        </a:rPr>
                        <a:t>, </a:t>
                      </a:r>
                      <a:r>
                        <a:rPr lang="it-IT" sz="1800" kern="1200" dirty="0" err="1" smtClean="0">
                          <a:effectLst/>
                        </a:rPr>
                        <a:t>icons</a:t>
                      </a:r>
                      <a:r>
                        <a:rPr lang="it-IT" sz="1800" kern="1200" dirty="0" smtClean="0">
                          <a:effectLst/>
                        </a:rPr>
                        <a:t>, </a:t>
                      </a:r>
                      <a:r>
                        <a:rPr lang="it-IT" sz="1800" kern="1200" dirty="0" err="1" smtClean="0">
                          <a:effectLst/>
                        </a:rPr>
                        <a:t>menus</a:t>
                      </a:r>
                      <a:r>
                        <a:rPr lang="it-IT" sz="1800" kern="1200" dirty="0" smtClean="0">
                          <a:effectLst/>
                        </a:rPr>
                        <a:t>, and </a:t>
                      </a:r>
                      <a:r>
                        <a:rPr lang="it-IT" sz="1800" kern="1200" dirty="0" err="1" smtClean="0">
                          <a:effectLst/>
                        </a:rPr>
                        <a:t>other</a:t>
                      </a:r>
                      <a:r>
                        <a:rPr lang="it-IT" sz="1800" kern="1200" dirty="0" smtClean="0">
                          <a:effectLst/>
                        </a:rPr>
                        <a:t> information </a:t>
                      </a:r>
                      <a:r>
                        <a:rPr lang="it-IT" sz="1800" kern="1200" dirty="0" err="1" smtClean="0">
                          <a:effectLst/>
                        </a:rPr>
                        <a:t>included</a:t>
                      </a:r>
                      <a:r>
                        <a:rPr lang="it-IT" sz="1800" kern="1200" dirty="0" smtClean="0">
                          <a:effectLst/>
                        </a:rPr>
                        <a:t> in the file </a:t>
                      </a:r>
                      <a:endParaRPr lang="it-I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2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Imported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latin typeface="Courier"/>
                <a:cs typeface="Courier"/>
              </a:rPr>
              <a:t>OpenProcess</a:t>
            </a:r>
            <a:r>
              <a:rPr lang="it-IT" dirty="0"/>
              <a:t>, </a:t>
            </a:r>
            <a:r>
              <a:rPr lang="it-IT" dirty="0" err="1">
                <a:latin typeface="Courier"/>
                <a:cs typeface="Courier"/>
              </a:rPr>
              <a:t>GetCurrentProcess</a:t>
            </a:r>
            <a:r>
              <a:rPr lang="it-IT" dirty="0"/>
              <a:t>, and </a:t>
            </a:r>
            <a:r>
              <a:rPr lang="it-IT" dirty="0" err="1" smtClean="0">
                <a:latin typeface="Courier"/>
                <a:cs typeface="Courier"/>
              </a:rPr>
              <a:t>GetProcessHeap</a:t>
            </a:r>
            <a:endParaRPr lang="it-IT" dirty="0">
              <a:latin typeface="Courier"/>
              <a:cs typeface="Courier"/>
            </a:endParaRPr>
          </a:p>
          <a:p>
            <a:pPr lvl="1"/>
            <a:r>
              <a:rPr lang="it-IT" sz="2000" dirty="0"/>
              <a:t>o</a:t>
            </a:r>
            <a:r>
              <a:rPr lang="it-IT" sz="2000" dirty="0" smtClean="0"/>
              <a:t>pen and </a:t>
            </a:r>
            <a:r>
              <a:rPr lang="it-IT" sz="2000" dirty="0" err="1" smtClean="0"/>
              <a:t>manipulate</a:t>
            </a:r>
            <a:r>
              <a:rPr lang="it-IT" sz="2000" dirty="0" smtClean="0"/>
              <a:t> </a:t>
            </a:r>
            <a:r>
              <a:rPr lang="it-IT" sz="2000" dirty="0" err="1" smtClean="0"/>
              <a:t>processes</a:t>
            </a:r>
            <a:endParaRPr lang="it-IT" sz="2000" dirty="0" smtClean="0"/>
          </a:p>
          <a:p>
            <a:r>
              <a:rPr lang="it-IT" dirty="0" err="1">
                <a:latin typeface="Courier"/>
                <a:cs typeface="Courier"/>
              </a:rPr>
              <a:t>ReadFile</a:t>
            </a:r>
            <a:r>
              <a:rPr lang="it-IT" dirty="0">
                <a:latin typeface="Courier"/>
                <a:cs typeface="Courier"/>
              </a:rPr>
              <a:t>, </a:t>
            </a:r>
            <a:r>
              <a:rPr lang="it-IT" dirty="0" err="1">
                <a:latin typeface="Courier"/>
                <a:cs typeface="Courier"/>
              </a:rPr>
              <a:t>CreateFile</a:t>
            </a:r>
            <a:r>
              <a:rPr lang="it-IT" dirty="0">
                <a:latin typeface="Courier"/>
                <a:cs typeface="Courier"/>
              </a:rPr>
              <a:t>,</a:t>
            </a:r>
            <a:r>
              <a:rPr lang="it-IT" dirty="0">
                <a:cs typeface="Courier"/>
              </a:rPr>
              <a:t> and </a:t>
            </a:r>
            <a:r>
              <a:rPr lang="it-IT" dirty="0" err="1" smtClean="0">
                <a:latin typeface="Courier"/>
                <a:cs typeface="Courier"/>
              </a:rPr>
              <a:t>WriteFil</a:t>
            </a:r>
            <a:r>
              <a:rPr lang="it-IT" dirty="0" err="1" smtClean="0"/>
              <a:t>e</a:t>
            </a:r>
            <a:endParaRPr lang="it-IT" dirty="0" smtClean="0"/>
          </a:p>
          <a:p>
            <a:pPr lvl="1"/>
            <a:r>
              <a:rPr lang="it-IT" sz="2000" dirty="0"/>
              <a:t>o</a:t>
            </a:r>
            <a:r>
              <a:rPr lang="it-IT" sz="2000" dirty="0" smtClean="0"/>
              <a:t>pen and </a:t>
            </a:r>
            <a:r>
              <a:rPr lang="it-IT" sz="2000" dirty="0" err="1" smtClean="0"/>
              <a:t>manipulate</a:t>
            </a:r>
            <a:r>
              <a:rPr lang="it-IT" sz="2000" dirty="0" smtClean="0"/>
              <a:t> </a:t>
            </a:r>
            <a:r>
              <a:rPr lang="it-IT" sz="2000" dirty="0" err="1" smtClean="0"/>
              <a:t>files</a:t>
            </a:r>
            <a:endParaRPr lang="it-IT" sz="2000" dirty="0" smtClean="0"/>
          </a:p>
          <a:p>
            <a:r>
              <a:rPr lang="it-IT" dirty="0" err="1">
                <a:latin typeface="Courier"/>
                <a:cs typeface="Courier"/>
              </a:rPr>
              <a:t>FindFirstFile</a:t>
            </a:r>
            <a:r>
              <a:rPr lang="it-IT" dirty="0"/>
              <a:t> and </a:t>
            </a:r>
            <a:r>
              <a:rPr lang="it-IT" dirty="0" err="1" smtClean="0">
                <a:latin typeface="Courier"/>
                <a:cs typeface="Courier"/>
              </a:rPr>
              <a:t>FindNextFile</a:t>
            </a:r>
            <a:endParaRPr lang="it-IT" dirty="0" smtClean="0">
              <a:latin typeface="Courier"/>
              <a:cs typeface="Courier"/>
            </a:endParaRPr>
          </a:p>
          <a:p>
            <a:pPr lvl="1"/>
            <a:r>
              <a:rPr lang="it-IT" sz="2000" dirty="0" err="1" smtClean="0"/>
              <a:t>search</a:t>
            </a:r>
            <a:r>
              <a:rPr lang="it-IT" sz="2000" dirty="0" smtClean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 smtClean="0"/>
              <a:t>directories</a:t>
            </a:r>
            <a:endParaRPr lang="it-IT" sz="2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91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Walker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Lists</a:t>
            </a:r>
            <a:r>
              <a:rPr lang="it-IT" dirty="0" smtClean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linked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in an </a:t>
            </a:r>
            <a:r>
              <a:rPr lang="it-IT" dirty="0" err="1" smtClean="0"/>
              <a:t>executable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6" name="Immagine 5" descr="dependency_walker-11721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32856"/>
            <a:ext cx="5744919" cy="4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14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Peview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view</a:t>
            </a:r>
            <a:r>
              <a:rPr lang="it-IT" dirty="0"/>
              <a:t> the PE </a:t>
            </a:r>
            <a:r>
              <a:rPr lang="it-IT" dirty="0" err="1"/>
              <a:t>header</a:t>
            </a:r>
            <a:r>
              <a:rPr lang="it-IT" dirty="0"/>
              <a:t>, </a:t>
            </a:r>
            <a:r>
              <a:rPr lang="it-IT" dirty="0" err="1"/>
              <a:t>individual</a:t>
            </a:r>
            <a:r>
              <a:rPr lang="it-IT" dirty="0"/>
              <a:t> </a:t>
            </a:r>
            <a:r>
              <a:rPr lang="it-IT" dirty="0" err="1"/>
              <a:t>sections</a:t>
            </a:r>
            <a:r>
              <a:rPr lang="it-IT" dirty="0"/>
              <a:t>, and the import/export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pic>
        <p:nvPicPr>
          <p:cNvPr id="8" name="Immagine 7" descr="PEvi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7164288" cy="38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the file Lab01-04.exe to </a:t>
            </a:r>
            <a:r>
              <a:rPr lang="en-US" i="1" dirty="0" err="1" smtClean="0"/>
              <a:t>VirusTotal.com</a:t>
            </a:r>
            <a:endParaRPr lang="en-US" i="1" dirty="0" smtClean="0"/>
          </a:p>
          <a:p>
            <a:pPr marL="857250" lvl="1" indent="-457200"/>
            <a:r>
              <a:rPr lang="en-US" dirty="0" smtClean="0"/>
              <a:t>The file is under the folder </a:t>
            </a:r>
          </a:p>
          <a:p>
            <a:pPr marL="1257300" lvl="2" indent="-457200"/>
            <a:r>
              <a:rPr lang="en-US" dirty="0" smtClean="0"/>
              <a:t>C:\Documents and Settings\Admin\Desktop\Practical Malware Analysis Labs\</a:t>
            </a:r>
            <a:r>
              <a:rPr lang="en-US" dirty="0" err="1" smtClean="0"/>
              <a:t>BinaryCollection</a:t>
            </a:r>
            <a:r>
              <a:rPr lang="en-US" dirty="0" smtClean="0"/>
              <a:t>\Chapter_1L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Examine the file with Dependency Walker and </a:t>
            </a:r>
            <a:r>
              <a:rPr lang="en-US" dirty="0" err="1" smtClean="0"/>
              <a:t>PEview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6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Basic Dynamic Analysis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025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6180" y="1700213"/>
            <a:ext cx="8496300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Running</a:t>
            </a:r>
            <a:r>
              <a:rPr lang="it-IT" sz="2000" dirty="0"/>
              <a:t> </a:t>
            </a:r>
            <a:r>
              <a:rPr lang="it-IT" sz="2000" b="1" dirty="0" err="1"/>
              <a:t>procmon</a:t>
            </a:r>
            <a:r>
              <a:rPr lang="it-IT" sz="2000" dirty="0"/>
              <a:t> and </a:t>
            </a:r>
            <a:r>
              <a:rPr lang="it-IT" sz="2000" dirty="0" err="1"/>
              <a:t>setting</a:t>
            </a:r>
            <a:r>
              <a:rPr lang="it-IT" sz="2000" dirty="0"/>
              <a:t> a </a:t>
            </a:r>
            <a:r>
              <a:rPr lang="it-IT" sz="2000" dirty="0" err="1"/>
              <a:t>filter</a:t>
            </a:r>
            <a:r>
              <a:rPr lang="it-IT" sz="2000" dirty="0"/>
              <a:t> on the </a:t>
            </a:r>
            <a:r>
              <a:rPr lang="it-IT" sz="2000" dirty="0" err="1"/>
              <a:t>malware</a:t>
            </a:r>
            <a:r>
              <a:rPr lang="it-IT" sz="2000" dirty="0"/>
              <a:t> </a:t>
            </a:r>
            <a:r>
              <a:rPr lang="it-IT" sz="2000" dirty="0" err="1"/>
              <a:t>executable</a:t>
            </a:r>
            <a:r>
              <a:rPr lang="it-IT" sz="2000" dirty="0"/>
              <a:t> </a:t>
            </a:r>
            <a:r>
              <a:rPr lang="it-IT" sz="2000" dirty="0" err="1"/>
              <a:t>name</a:t>
            </a:r>
            <a:r>
              <a:rPr lang="it-IT" sz="2000" dirty="0"/>
              <a:t> and clearing out </a:t>
            </a:r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events</a:t>
            </a:r>
            <a:r>
              <a:rPr lang="it-IT" sz="2000" dirty="0"/>
              <a:t> just </a:t>
            </a:r>
            <a:r>
              <a:rPr lang="it-IT" sz="2000" dirty="0" err="1"/>
              <a:t>before</a:t>
            </a:r>
            <a:r>
              <a:rPr lang="it-IT" sz="2000" dirty="0"/>
              <a:t> </a:t>
            </a:r>
            <a:r>
              <a:rPr lang="it-IT" sz="2000" dirty="0" err="1" smtClean="0"/>
              <a:t>running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Starting</a:t>
            </a:r>
            <a:r>
              <a:rPr lang="it-IT" sz="2000" dirty="0"/>
              <a:t> </a:t>
            </a:r>
            <a:r>
              <a:rPr lang="it-IT" sz="2000" b="1" dirty="0" err="1"/>
              <a:t>Process</a:t>
            </a:r>
            <a:r>
              <a:rPr lang="it-IT" sz="2000" b="1" dirty="0"/>
              <a:t> </a:t>
            </a:r>
            <a:r>
              <a:rPr lang="it-IT" sz="2000" b="1" dirty="0" smtClean="0"/>
              <a:t>Explorer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Gathering</a:t>
            </a:r>
            <a:r>
              <a:rPr lang="it-IT" sz="2000" dirty="0"/>
              <a:t> a first </a:t>
            </a:r>
            <a:r>
              <a:rPr lang="it-IT" sz="2000" b="1" dirty="0" err="1"/>
              <a:t>snapshot</a:t>
            </a:r>
            <a:r>
              <a:rPr lang="it-IT" sz="2000" dirty="0"/>
              <a:t> of the </a:t>
            </a:r>
            <a:r>
              <a:rPr lang="it-IT" sz="2000" dirty="0" err="1"/>
              <a:t>registry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b="1" dirty="0" err="1" smtClean="0"/>
              <a:t>Regshot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Setting</a:t>
            </a:r>
            <a:r>
              <a:rPr lang="it-IT" sz="2000" dirty="0"/>
              <a:t> up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virtual</a:t>
            </a:r>
            <a:r>
              <a:rPr lang="it-IT" sz="2000" dirty="0"/>
              <a:t> network </a:t>
            </a:r>
            <a:r>
              <a:rPr lang="it-IT" sz="2000" dirty="0" err="1" smtClean="0"/>
              <a:t>using</a:t>
            </a:r>
            <a:r>
              <a:rPr lang="it-IT" sz="2000" dirty="0" smtClean="0"/>
              <a:t> </a:t>
            </a:r>
            <a:r>
              <a:rPr lang="it-IT" sz="2000" b="1" dirty="0" err="1" smtClean="0"/>
              <a:t>FakeNet</a:t>
            </a:r>
            <a:r>
              <a:rPr lang="it-IT" sz="2000" dirty="0" smtClean="0"/>
              <a:t> </a:t>
            </a:r>
            <a:r>
              <a:rPr lang="it-IT" sz="2000" dirty="0"/>
              <a:t>and </a:t>
            </a:r>
            <a:r>
              <a:rPr lang="it-IT" sz="2000" b="1" dirty="0" err="1" smtClean="0"/>
              <a:t>ApateDNS</a:t>
            </a:r>
            <a:endParaRPr lang="it-IT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 smtClean="0"/>
              <a:t>Running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malware</a:t>
            </a:r>
            <a:r>
              <a:rPr lang="it-IT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Gathering</a:t>
            </a:r>
            <a:r>
              <a:rPr lang="it-IT" sz="2000" dirty="0"/>
              <a:t> a </a:t>
            </a:r>
            <a:r>
              <a:rPr lang="it-IT" sz="2000" dirty="0" err="1" smtClean="0"/>
              <a:t>second</a:t>
            </a:r>
            <a:r>
              <a:rPr lang="it-IT" sz="2000" dirty="0" smtClean="0"/>
              <a:t>  </a:t>
            </a:r>
            <a:r>
              <a:rPr lang="it-IT" sz="2000" b="1" dirty="0" err="1"/>
              <a:t>snapshot</a:t>
            </a:r>
            <a:r>
              <a:rPr lang="it-IT" sz="2000" dirty="0"/>
              <a:t> of the </a:t>
            </a:r>
            <a:r>
              <a:rPr lang="it-IT" sz="2000" dirty="0" err="1"/>
              <a:t>registry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b="1" dirty="0" err="1" smtClean="0"/>
              <a:t>Regshot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Setting</a:t>
            </a:r>
            <a:r>
              <a:rPr lang="it-IT" sz="2000" dirty="0"/>
              <a:t> up network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logging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b="1" dirty="0" err="1" smtClean="0"/>
              <a:t>Wireshark</a:t>
            </a:r>
            <a:endParaRPr lang="it-IT" sz="2000" b="1" dirty="0"/>
          </a:p>
          <a:p>
            <a:endParaRPr lang="en-US" sz="2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7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with Process Monitor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  monitoring tool for Windows that shows real-time file system, registry  and process threat/activity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7" name="Immagine 6" descr="process_monitor_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80928"/>
            <a:ext cx="5400600" cy="40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1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Monitor Key Functionalities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clear any event </a:t>
            </a:r>
          </a:p>
          <a:p>
            <a:pPr lvl="1"/>
            <a:r>
              <a:rPr lang="en-US" dirty="0" smtClean="0"/>
              <a:t>Choose Edit 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Clear Display</a:t>
            </a:r>
          </a:p>
          <a:p>
            <a:r>
              <a:rPr lang="en-US" dirty="0" smtClean="0"/>
              <a:t>Capture event </a:t>
            </a:r>
          </a:p>
          <a:p>
            <a:pPr lvl="1"/>
            <a:r>
              <a:rPr lang="en-US" dirty="0" smtClean="0"/>
              <a:t>Choose File </a:t>
            </a:r>
            <a:r>
              <a:rPr lang="en-US" dirty="0" smtClean="0">
                <a:sym typeface="Wingdings"/>
              </a:rPr>
              <a:t> Capture Events</a:t>
            </a:r>
          </a:p>
          <a:p>
            <a:r>
              <a:rPr lang="en-US" dirty="0" smtClean="0">
                <a:sym typeface="Wingdings"/>
              </a:rPr>
              <a:t>Filtering by </a:t>
            </a:r>
            <a:r>
              <a:rPr lang="en-US" dirty="0" err="1" smtClean="0">
                <a:sym typeface="Wingdings"/>
              </a:rPr>
              <a:t>ProcessName</a:t>
            </a:r>
            <a:r>
              <a:rPr lang="en-US" dirty="0" smtClean="0">
                <a:sym typeface="Wingdings"/>
              </a:rPr>
              <a:t>, Operation or Details</a:t>
            </a:r>
          </a:p>
          <a:p>
            <a:pPr lvl="1"/>
            <a:r>
              <a:rPr lang="en-US" dirty="0" smtClean="0">
                <a:sym typeface="Wingdings"/>
              </a:rPr>
              <a:t>Choose Filter Filter</a:t>
            </a:r>
          </a:p>
          <a:p>
            <a:pPr lvl="1"/>
            <a:r>
              <a:rPr lang="en-US" dirty="0" smtClean="0">
                <a:sym typeface="Wingdings"/>
              </a:rPr>
              <a:t>Click Add for each filter and then Apply</a:t>
            </a:r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8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malware</a:t>
            </a:r>
          </a:p>
          <a:p>
            <a:r>
              <a:rPr lang="en-US" dirty="0"/>
              <a:t>Types of </a:t>
            </a:r>
            <a:r>
              <a:rPr lang="en-US" dirty="0" smtClean="0"/>
              <a:t>malware</a:t>
            </a:r>
          </a:p>
          <a:p>
            <a:r>
              <a:rPr lang="en-US" dirty="0" smtClean="0"/>
              <a:t>What is malware analysis</a:t>
            </a:r>
          </a:p>
          <a:p>
            <a:r>
              <a:rPr lang="en-US" dirty="0" smtClean="0"/>
              <a:t>How to conduct malware analysis</a:t>
            </a:r>
          </a:p>
          <a:p>
            <a:pPr lvl="1"/>
            <a:r>
              <a:rPr lang="en-US" dirty="0" smtClean="0"/>
              <a:t>Basic static malware analysis</a:t>
            </a:r>
          </a:p>
          <a:p>
            <a:pPr lvl="1"/>
            <a:r>
              <a:rPr lang="en-US" dirty="0" smtClean="0"/>
              <a:t>Dynamic malware analysis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17F13-09BF-D54B-8814-4AE326AC16B7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6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the process with Process Explorer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Monitors the processes running on a system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7" name="Immagine 6" descr="ProcessExplorerPor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1216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Registries with </a:t>
            </a:r>
            <a:r>
              <a:rPr lang="en-US" dirty="0" err="1" smtClean="0"/>
              <a:t>Regshot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Registries comparison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6" name="Immagine 5" descr="reg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4176464" cy="4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2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Faking the network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Malware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beacons</a:t>
            </a:r>
            <a:r>
              <a:rPr lang="it-IT" dirty="0"/>
              <a:t> out and </a:t>
            </a:r>
            <a:r>
              <a:rPr lang="it-IT" dirty="0" err="1"/>
              <a:t>eventually</a:t>
            </a:r>
            <a:r>
              <a:rPr lang="it-IT" dirty="0"/>
              <a:t> </a:t>
            </a:r>
            <a:r>
              <a:rPr lang="it-IT" dirty="0" err="1"/>
              <a:t>communicates</a:t>
            </a:r>
            <a:r>
              <a:rPr lang="it-IT" dirty="0"/>
              <a:t> with a </a:t>
            </a:r>
            <a:r>
              <a:rPr lang="it-IT" dirty="0" err="1"/>
              <a:t>command</a:t>
            </a:r>
            <a:r>
              <a:rPr lang="it-IT" dirty="0"/>
              <a:t>- and-control </a:t>
            </a:r>
            <a:r>
              <a:rPr lang="it-IT" dirty="0" smtClean="0"/>
              <a:t>server </a:t>
            </a:r>
          </a:p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/>
              <a:t>can create a </a:t>
            </a:r>
            <a:r>
              <a:rPr lang="it-IT" dirty="0" err="1"/>
              <a:t>fake</a:t>
            </a:r>
            <a:r>
              <a:rPr lang="it-IT" dirty="0"/>
              <a:t> network and </a:t>
            </a:r>
            <a:r>
              <a:rPr lang="it-IT" dirty="0" err="1"/>
              <a:t>quickly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network </a:t>
            </a:r>
            <a:r>
              <a:rPr lang="it-IT" dirty="0" err="1"/>
              <a:t>indicators</a:t>
            </a:r>
            <a:r>
              <a:rPr lang="it-IT" dirty="0"/>
              <a:t>,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</a:t>
            </a:r>
            <a:r>
              <a:rPr lang="it-IT" dirty="0"/>
              <a:t>to the </a:t>
            </a:r>
            <a:r>
              <a:rPr lang="it-IT" dirty="0" smtClean="0"/>
              <a:t>Internet</a:t>
            </a:r>
          </a:p>
          <a:p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/>
              <a:t>indicators</a:t>
            </a:r>
            <a:r>
              <a:rPr lang="it-IT" dirty="0"/>
              <a:t> can include DNS </a:t>
            </a:r>
            <a:r>
              <a:rPr lang="it-IT" dirty="0" err="1"/>
              <a:t>names</a:t>
            </a:r>
            <a:r>
              <a:rPr lang="it-IT" dirty="0"/>
              <a:t>, IP </a:t>
            </a:r>
            <a:r>
              <a:rPr lang="it-IT" dirty="0" err="1"/>
              <a:t>addresses</a:t>
            </a:r>
            <a:r>
              <a:rPr lang="it-IT" dirty="0"/>
              <a:t>, and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 smtClean="0"/>
              <a:t>signatures</a:t>
            </a:r>
            <a:endParaRPr lang="it-IT" dirty="0"/>
          </a:p>
          <a:p>
            <a:r>
              <a:rPr lang="it-IT" dirty="0" smtClean="0"/>
              <a:t>To </a:t>
            </a:r>
            <a:r>
              <a:rPr lang="it-IT" dirty="0" err="1" smtClean="0"/>
              <a:t>fake</a:t>
            </a:r>
            <a:r>
              <a:rPr lang="it-IT" dirty="0" smtClean="0"/>
              <a:t> a network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ApateDNS</a:t>
            </a:r>
            <a:endParaRPr lang="it-IT" dirty="0" smtClean="0"/>
          </a:p>
          <a:p>
            <a:pPr lvl="1"/>
            <a:r>
              <a:rPr lang="it-IT" dirty="0" err="1" smtClean="0"/>
              <a:t>FakeNet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5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ApateDNS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Spoof DNS </a:t>
            </a:r>
            <a:r>
              <a:rPr lang="en-US" dirty="0" smtClean="0"/>
              <a:t>responses by listening on UDP port 53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pic>
        <p:nvPicPr>
          <p:cNvPr id="6" name="Immagine 5" descr="apated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358446"/>
            <a:ext cx="5544616" cy="40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4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FakeNet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 a network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6" name="Immagine 5" descr="faken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850370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Netcat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 or start </a:t>
            </a:r>
            <a:r>
              <a:rPr lang="it-IT" dirty="0" err="1"/>
              <a:t>inbound</a:t>
            </a:r>
            <a:r>
              <a:rPr lang="it-IT" dirty="0"/>
              <a:t> and </a:t>
            </a:r>
            <a:r>
              <a:rPr lang="it-IT" dirty="0" err="1"/>
              <a:t>outbound</a:t>
            </a:r>
            <a:r>
              <a:rPr lang="it-IT" dirty="0"/>
              <a:t> </a:t>
            </a:r>
            <a:r>
              <a:rPr lang="it-IT" dirty="0" err="1"/>
              <a:t>connections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pic>
        <p:nvPicPr>
          <p:cNvPr id="6" name="Immagine 5" descr="n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6836918" cy="33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malware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an executable .exe just double-click on it</a:t>
            </a:r>
          </a:p>
          <a:p>
            <a:r>
              <a:rPr lang="en-US" dirty="0" smtClean="0"/>
              <a:t>If it is a .</a:t>
            </a:r>
            <a:r>
              <a:rPr lang="en-US" dirty="0" err="1" smtClean="0"/>
              <a:t>dll</a:t>
            </a:r>
            <a:r>
              <a:rPr lang="en-US" dirty="0" smtClean="0"/>
              <a:t> you need to use the program </a:t>
            </a:r>
            <a:r>
              <a:rPr lang="en-US" b="1" dirty="0" smtClean="0">
                <a:latin typeface="Courier"/>
                <a:cs typeface="Courier"/>
              </a:rPr>
              <a:t>rundll32</a:t>
            </a:r>
          </a:p>
          <a:p>
            <a:pPr lvl="1"/>
            <a:r>
              <a:rPr lang="en-US" dirty="0" smtClean="0">
                <a:cs typeface="Courier"/>
              </a:rPr>
              <a:t>Type </a:t>
            </a:r>
            <a:r>
              <a:rPr lang="en-US" dirty="0" smtClean="0">
                <a:latin typeface="Courier"/>
                <a:cs typeface="Courier"/>
              </a:rPr>
              <a:t>rundll32.exe</a:t>
            </a: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DLLname</a:t>
            </a:r>
            <a:r>
              <a:rPr lang="en-US" dirty="0" smtClean="0">
                <a:latin typeface="Courier"/>
                <a:cs typeface="Courier"/>
              </a:rPr>
              <a:t>,</a:t>
            </a:r>
            <a:r>
              <a:rPr lang="en-US" dirty="0" smtClean="0"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Export arguments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Sometimes you have to run the </a:t>
            </a:r>
            <a:r>
              <a:rPr lang="en-US" dirty="0" err="1" smtClean="0">
                <a:cs typeface="Courier"/>
              </a:rPr>
              <a:t>dll</a:t>
            </a:r>
            <a:r>
              <a:rPr lang="en-US" dirty="0" smtClean="0">
                <a:cs typeface="Courier"/>
              </a:rPr>
              <a:t> as a service</a:t>
            </a:r>
          </a:p>
          <a:p>
            <a:pPr lvl="1"/>
            <a:r>
              <a:rPr lang="en-US" dirty="0" smtClean="0">
                <a:cs typeface="Courier"/>
              </a:rPr>
              <a:t>Type </a:t>
            </a:r>
            <a:r>
              <a:rPr lang="en-US" dirty="0">
                <a:latin typeface="Courier"/>
                <a:cs typeface="Courier"/>
              </a:rPr>
              <a:t>rundll32.exe</a:t>
            </a:r>
            <a:r>
              <a:rPr lang="en-US" dirty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DLLname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smtClean="0"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InstallService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ServiceNAme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Type </a:t>
            </a:r>
            <a:r>
              <a:rPr lang="en-US" dirty="0" smtClean="0">
                <a:latin typeface="Courier"/>
                <a:cs typeface="Courier"/>
              </a:rPr>
              <a:t>net start </a:t>
            </a:r>
            <a:r>
              <a:rPr lang="en-US" dirty="0" err="1" smtClean="0">
                <a:latin typeface="Courier"/>
                <a:cs typeface="Courier"/>
              </a:rPr>
              <a:t>ServiceName</a:t>
            </a:r>
            <a:endParaRPr lang="en-US" dirty="0">
              <a:latin typeface="Courier"/>
              <a:cs typeface="Courier"/>
            </a:endParaRPr>
          </a:p>
          <a:p>
            <a:pPr lvl="1"/>
            <a:endParaRPr lang="en-US" dirty="0" smtClean="0"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26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 the Network with </a:t>
            </a:r>
            <a:r>
              <a:rPr lang="en-US" dirty="0" err="1" smtClean="0"/>
              <a:t>Wireshark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</a:t>
            </a:r>
            <a:r>
              <a:rPr lang="it-IT" dirty="0" smtClean="0"/>
              <a:t>etwork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analyzer</a:t>
            </a:r>
            <a:r>
              <a:rPr lang="it-IT" dirty="0"/>
              <a:t> 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pic>
        <p:nvPicPr>
          <p:cNvPr id="6" name="Immagine 5" descr="Wiresh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92" y="2276872"/>
            <a:ext cx="5652120" cy="37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5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Install Process </a:t>
            </a:r>
            <a:r>
              <a:rPr lang="en-US" sz="2000" dirty="0"/>
              <a:t>Explorer from </a:t>
            </a:r>
            <a:r>
              <a:rPr lang="en-US" sz="2000" dirty="0">
                <a:hlinkClick r:id="rId2"/>
              </a:rPr>
              <a:t>https://technet.microsoft.com/it-it/sysinternals/bb896653.</a:t>
            </a:r>
            <a:r>
              <a:rPr lang="en-US" sz="2000" dirty="0" smtClean="0">
                <a:hlinkClick r:id="rId2"/>
              </a:rPr>
              <a:t>aspx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Shutdown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Modify the Network of </a:t>
            </a:r>
            <a:r>
              <a:rPr lang="en-US" sz="2000" smtClean="0"/>
              <a:t>Malware </a:t>
            </a:r>
            <a:r>
              <a:rPr lang="en-US" sz="2000"/>
              <a:t>to Host-</a:t>
            </a:r>
            <a:r>
              <a:rPr lang="en-US" sz="2000"/>
              <a:t>Only </a:t>
            </a:r>
            <a:r>
              <a:rPr lang="en-US" sz="2000" smtClean="0"/>
              <a:t>network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Restart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Launch Process Explorer and Process Monitor </a:t>
            </a:r>
            <a:r>
              <a:rPr lang="en-US" sz="2000" dirty="0" smtClean="0"/>
              <a:t>Run the malware </a:t>
            </a:r>
            <a:r>
              <a:rPr lang="en-US" sz="2000" dirty="0" smtClean="0"/>
              <a:t>C</a:t>
            </a:r>
            <a:r>
              <a:rPr lang="en-US" sz="2000" dirty="0"/>
              <a:t>:\Documents and Settings\Admin\Desktop\Practical Malware Analysis Labs\</a:t>
            </a:r>
            <a:r>
              <a:rPr lang="en-US" sz="2000" dirty="0" err="1"/>
              <a:t>BinaryCollection</a:t>
            </a:r>
            <a:r>
              <a:rPr lang="en-US" sz="2000" dirty="0"/>
              <a:t>\</a:t>
            </a:r>
            <a:r>
              <a:rPr lang="en-US" sz="2000" dirty="0" smtClean="0"/>
              <a:t>Chapter_3L\Lab03-03.exe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5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three most important things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Write down the </a:t>
            </a:r>
            <a:r>
              <a:rPr lang="it-IT" b="1" dirty="0" err="1" smtClean="0"/>
              <a:t>three</a:t>
            </a:r>
            <a:r>
              <a:rPr lang="it-IT" b="1" dirty="0"/>
              <a:t> </a:t>
            </a:r>
            <a:r>
              <a:rPr lang="it-IT" b="1" dirty="0" err="1" smtClean="0"/>
              <a:t>most</a:t>
            </a:r>
            <a:r>
              <a:rPr lang="it-IT" b="1" dirty="0" smtClean="0"/>
              <a:t> </a:t>
            </a:r>
            <a:r>
              <a:rPr lang="it-IT" b="1" dirty="0" err="1" smtClean="0"/>
              <a:t>important</a:t>
            </a:r>
            <a:r>
              <a:rPr lang="it-IT" b="1" dirty="0" smtClean="0"/>
              <a:t> </a:t>
            </a:r>
            <a:r>
              <a:rPr lang="it-IT" b="1" dirty="0" err="1" smtClean="0"/>
              <a:t>things</a:t>
            </a:r>
            <a:r>
              <a:rPr lang="it-IT" b="1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endParaRPr lang="it-IT" dirty="0" smtClean="0"/>
          </a:p>
          <a:p>
            <a:pPr lvl="1"/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> the </a:t>
            </a:r>
            <a:r>
              <a:rPr lang="it-IT" dirty="0" err="1" smtClean="0"/>
              <a:t>essence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r>
              <a:rPr lang="it-IT" dirty="0" smtClean="0"/>
              <a:t> for </a:t>
            </a:r>
            <a:r>
              <a:rPr lang="it-IT" dirty="0" err="1" smtClean="0"/>
              <a:t>you</a:t>
            </a:r>
            <a:endParaRPr lang="it-IT" dirty="0" smtClean="0"/>
          </a:p>
          <a:p>
            <a:r>
              <a:rPr lang="it-IT" b="1" dirty="0" smtClean="0"/>
              <a:t>Time</a:t>
            </a:r>
            <a:r>
              <a:rPr lang="it-IT" dirty="0" smtClean="0"/>
              <a:t>: 2 minutes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71160-44C6-434E-96B6-713C1C897D9D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US" dirty="0" smtClean="0"/>
              <a:t>Define what is a malware</a:t>
            </a:r>
          </a:p>
          <a:p>
            <a:pPr lvl="1"/>
            <a:r>
              <a:rPr lang="en-US" dirty="0" smtClean="0"/>
              <a:t>Define the different types of malware</a:t>
            </a:r>
          </a:p>
          <a:p>
            <a:pPr lvl="1"/>
            <a:r>
              <a:rPr lang="en-US" dirty="0" smtClean="0"/>
              <a:t>List and compare different malware analysis techniques</a:t>
            </a:r>
          </a:p>
          <a:p>
            <a:pPr lvl="1"/>
            <a:r>
              <a:rPr lang="en-US" dirty="0" smtClean="0"/>
              <a:t>Apply different tools to perform basic static and dynamic malware analysis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E5121-A51A-4748-89AB-85154F707AA8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Sikorski</a:t>
            </a:r>
            <a:r>
              <a:rPr lang="en-US" dirty="0"/>
              <a:t> and Andrew </a:t>
            </a:r>
            <a:r>
              <a:rPr lang="en-US" dirty="0" err="1" smtClean="0"/>
              <a:t>Honig</a:t>
            </a:r>
            <a:r>
              <a:rPr lang="en-US" dirty="0" smtClean="0"/>
              <a:t>. </a:t>
            </a:r>
            <a:r>
              <a:rPr lang="en-US" b="1" dirty="0" smtClean="0"/>
              <a:t>Practical Malware Analysis</a:t>
            </a:r>
            <a:r>
              <a:rPr lang="en-US" dirty="0" smtClean="0"/>
              <a:t>. </a:t>
            </a:r>
            <a:r>
              <a:rPr lang="en-US" dirty="0"/>
              <a:t>The Hands-On Guide to Dissecting Malicious </a:t>
            </a:r>
            <a:r>
              <a:rPr lang="en-US" dirty="0" smtClean="0"/>
              <a:t>Software. Chapters 1-3.</a:t>
            </a:r>
          </a:p>
          <a:p>
            <a:r>
              <a:rPr lang="en-US" dirty="0" smtClean="0"/>
              <a:t>Dependency Walker 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://www.dependencywalker.com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r>
              <a:rPr lang="en-US" dirty="0" err="1" smtClean="0"/>
              <a:t>Peview</a:t>
            </a:r>
            <a:endParaRPr lang="en-US" dirty="0"/>
          </a:p>
          <a:p>
            <a:pPr lvl="1"/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err="1"/>
              <a:t>www.magma.ca</a:t>
            </a:r>
            <a:r>
              <a:rPr lang="en-US" sz="2000" dirty="0"/>
              <a:t>/~</a:t>
            </a:r>
            <a:r>
              <a:rPr lang="en-US" sz="2000" dirty="0" err="1"/>
              <a:t>wjr</a:t>
            </a:r>
            <a:r>
              <a:rPr lang="en-US" sz="2000" dirty="0"/>
              <a:t>/. 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0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ApateDNS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download.cnet.com</a:t>
            </a:r>
            <a:r>
              <a:rPr lang="en-US" sz="2000" dirty="0"/>
              <a:t>/</a:t>
            </a:r>
            <a:r>
              <a:rPr lang="en-US" sz="2000" dirty="0" err="1"/>
              <a:t>Mandiant-ApateDNS</a:t>
            </a:r>
            <a:r>
              <a:rPr lang="en-US" sz="2000" dirty="0"/>
              <a:t>/3000-2085_4-75924876.html</a:t>
            </a:r>
            <a:endParaRPr lang="en-US" sz="2000" dirty="0" smtClean="0"/>
          </a:p>
          <a:p>
            <a:r>
              <a:rPr lang="en-US" dirty="0" err="1" smtClean="0"/>
              <a:t>FakeNet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practicalmalwareanalysis.com</a:t>
            </a:r>
            <a:r>
              <a:rPr lang="en-US" sz="2000" dirty="0"/>
              <a:t>/</a:t>
            </a:r>
            <a:r>
              <a:rPr lang="en-US" sz="2000" dirty="0" err="1"/>
              <a:t>fakenet</a:t>
            </a:r>
            <a:r>
              <a:rPr lang="en-US" sz="2000" dirty="0"/>
              <a:t>/</a:t>
            </a:r>
            <a:endParaRPr lang="en-US" sz="2000" dirty="0" smtClean="0"/>
          </a:p>
          <a:p>
            <a:r>
              <a:rPr lang="en-US" dirty="0" err="1" smtClean="0"/>
              <a:t>Regshot</a:t>
            </a:r>
            <a:endParaRPr lang="en-US" dirty="0" smtClean="0"/>
          </a:p>
          <a:p>
            <a:pPr lvl="1"/>
            <a:r>
              <a:rPr lang="en-US" sz="2000" dirty="0"/>
              <a:t>http://</a:t>
            </a:r>
            <a:r>
              <a:rPr lang="en-US" sz="2000" dirty="0" err="1"/>
              <a:t>sourceforge.net</a:t>
            </a:r>
            <a:r>
              <a:rPr lang="en-US" sz="2000" dirty="0"/>
              <a:t>/projects/</a:t>
            </a:r>
            <a:r>
              <a:rPr lang="en-US" sz="2000" dirty="0" err="1"/>
              <a:t>regshot</a:t>
            </a:r>
            <a:r>
              <a:rPr lang="en-US" sz="2000" dirty="0"/>
              <a:t>/</a:t>
            </a:r>
          </a:p>
          <a:p>
            <a:r>
              <a:rPr lang="en-US" dirty="0"/>
              <a:t>Process </a:t>
            </a:r>
            <a:r>
              <a:rPr lang="en-US" dirty="0" smtClean="0"/>
              <a:t>Monitor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technet.microsoft.com</a:t>
            </a:r>
            <a:r>
              <a:rPr lang="en-US" sz="2000" dirty="0"/>
              <a:t>/it-it/</a:t>
            </a:r>
            <a:r>
              <a:rPr lang="en-US" sz="2000" dirty="0" err="1"/>
              <a:t>sysinternals</a:t>
            </a:r>
            <a:r>
              <a:rPr lang="en-US" sz="2000" dirty="0"/>
              <a:t>/bb896645.aspx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malware?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sz="2800" dirty="0" err="1"/>
              <a:t>Any</a:t>
            </a:r>
            <a:r>
              <a:rPr lang="it-IT" sz="2800" dirty="0"/>
              <a:t> software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does</a:t>
            </a:r>
            <a:r>
              <a:rPr lang="it-IT" sz="2800" dirty="0"/>
              <a:t> </a:t>
            </a:r>
            <a:r>
              <a:rPr lang="it-IT" sz="2800" dirty="0" err="1"/>
              <a:t>something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causes</a:t>
            </a:r>
            <a:r>
              <a:rPr lang="it-IT" sz="2800" dirty="0"/>
              <a:t> </a:t>
            </a:r>
            <a:r>
              <a:rPr lang="it-IT" sz="2800" dirty="0" err="1"/>
              <a:t>harm</a:t>
            </a:r>
            <a:r>
              <a:rPr lang="it-IT" sz="2800" dirty="0"/>
              <a:t> to a </a:t>
            </a:r>
            <a:r>
              <a:rPr lang="it-IT" sz="2800" dirty="0" err="1"/>
              <a:t>user</a:t>
            </a:r>
            <a:r>
              <a:rPr lang="it-IT" sz="2800" dirty="0"/>
              <a:t>, computer, or </a:t>
            </a:r>
            <a:r>
              <a:rPr lang="it-IT" sz="2800" dirty="0" smtClean="0"/>
              <a:t>network </a:t>
            </a:r>
            <a:r>
              <a:rPr lang="it-IT" sz="2800" dirty="0" err="1"/>
              <a:t>including</a:t>
            </a:r>
            <a:r>
              <a:rPr lang="it-IT" sz="2800" dirty="0"/>
              <a:t> </a:t>
            </a:r>
            <a:r>
              <a:rPr lang="it-IT" sz="2800" dirty="0" err="1"/>
              <a:t>viruses</a:t>
            </a:r>
            <a:r>
              <a:rPr lang="it-IT" sz="2800" dirty="0"/>
              <a:t>, </a:t>
            </a:r>
            <a:r>
              <a:rPr lang="it-IT" sz="2800" dirty="0" err="1"/>
              <a:t>trojan</a:t>
            </a:r>
            <a:r>
              <a:rPr lang="it-IT" sz="2800" dirty="0"/>
              <a:t> </a:t>
            </a:r>
            <a:r>
              <a:rPr lang="it-IT" sz="2800" dirty="0" err="1"/>
              <a:t>horses</a:t>
            </a:r>
            <a:r>
              <a:rPr lang="it-IT" sz="2800" dirty="0"/>
              <a:t>, </a:t>
            </a:r>
            <a:r>
              <a:rPr lang="it-IT" sz="2800" dirty="0" err="1"/>
              <a:t>worms</a:t>
            </a:r>
            <a:r>
              <a:rPr lang="it-IT" sz="2800" dirty="0"/>
              <a:t>, </a:t>
            </a:r>
            <a:r>
              <a:rPr lang="it-IT" sz="2800" dirty="0" err="1"/>
              <a:t>rootkits</a:t>
            </a:r>
            <a:r>
              <a:rPr lang="it-IT" sz="2800" dirty="0"/>
              <a:t>, </a:t>
            </a:r>
            <a:r>
              <a:rPr lang="it-IT" sz="2800" dirty="0" err="1"/>
              <a:t>scareware</a:t>
            </a:r>
            <a:r>
              <a:rPr lang="it-IT" sz="2800" dirty="0"/>
              <a:t>, and </a:t>
            </a:r>
            <a:r>
              <a:rPr lang="it-IT" sz="2800" dirty="0" err="1" smtClean="0"/>
              <a:t>spyware</a:t>
            </a:r>
            <a:r>
              <a:rPr lang="it-IT" sz="2800" dirty="0" smtClean="0"/>
              <a:t> </a:t>
            </a:r>
            <a:endParaRPr lang="it-IT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malware analysis?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/>
              <a:t>the art of </a:t>
            </a:r>
            <a:r>
              <a:rPr lang="it-IT" dirty="0" err="1"/>
              <a:t>dissecting</a:t>
            </a:r>
            <a:r>
              <a:rPr lang="it-IT" dirty="0"/>
              <a:t> </a:t>
            </a:r>
            <a:r>
              <a:rPr lang="it-IT" dirty="0" err="1"/>
              <a:t>malware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/>
              <a:t>determine</a:t>
            </a:r>
            <a:r>
              <a:rPr lang="it-IT" dirty="0"/>
              <a:t> </a:t>
            </a:r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 </a:t>
            </a:r>
            <a:r>
              <a:rPr lang="it-IT" dirty="0"/>
              <a:t>can do,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on </a:t>
            </a:r>
            <a:r>
              <a:rPr lang="it-IT" dirty="0" smtClean="0"/>
              <a:t>the </a:t>
            </a:r>
            <a:r>
              <a:rPr lang="it-IT" dirty="0"/>
              <a:t>network, and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measure</a:t>
            </a:r>
            <a:r>
              <a:rPr lang="it-IT" dirty="0"/>
              <a:t> and </a:t>
            </a:r>
            <a:r>
              <a:rPr lang="it-IT" dirty="0" err="1"/>
              <a:t>contain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 smtClean="0"/>
              <a:t>damage</a:t>
            </a:r>
            <a:r>
              <a:rPr lang="it-IT" dirty="0" smtClean="0"/>
              <a:t> </a:t>
            </a:r>
            <a:endParaRPr lang="it-IT" dirty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focuses</a:t>
            </a:r>
            <a:r>
              <a:rPr lang="it-IT" dirty="0" smtClean="0"/>
              <a:t> on </a:t>
            </a:r>
            <a:r>
              <a:rPr lang="it-IT" dirty="0" err="1" smtClean="0"/>
              <a:t>determining</a:t>
            </a:r>
            <a:r>
              <a:rPr lang="it-IT" dirty="0" smtClean="0"/>
              <a:t> the </a:t>
            </a:r>
            <a:r>
              <a:rPr lang="it-IT" dirty="0" err="1" smtClean="0"/>
              <a:t>signature</a:t>
            </a:r>
            <a:r>
              <a:rPr lang="it-IT" dirty="0" smtClean="0"/>
              <a:t> of the </a:t>
            </a:r>
            <a:r>
              <a:rPr lang="it-IT" dirty="0" err="1" smtClean="0"/>
              <a:t>malware</a:t>
            </a:r>
            <a:endParaRPr lang="it-IT" dirty="0" smtClean="0"/>
          </a:p>
          <a:p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r>
              <a:rPr lang="it-IT" dirty="0" smtClean="0"/>
              <a:t> of </a:t>
            </a:r>
            <a:r>
              <a:rPr lang="it-IT" dirty="0" err="1" smtClean="0"/>
              <a:t>signatures</a:t>
            </a:r>
            <a:endParaRPr lang="it-IT" dirty="0" smtClean="0"/>
          </a:p>
          <a:p>
            <a:pPr lvl="1"/>
            <a:r>
              <a:rPr lang="it-IT" b="1" dirty="0" smtClean="0"/>
              <a:t>Host-</a:t>
            </a:r>
            <a:r>
              <a:rPr lang="it-IT" b="1" dirty="0" err="1" smtClean="0"/>
              <a:t>based</a:t>
            </a:r>
            <a:r>
              <a:rPr lang="it-IT" b="1" dirty="0" smtClean="0"/>
              <a:t> </a:t>
            </a:r>
            <a:r>
              <a:rPr lang="it-IT" b="1" dirty="0" err="1" smtClean="0"/>
              <a:t>signatures</a:t>
            </a:r>
            <a:r>
              <a:rPr lang="it-IT" dirty="0" smtClean="0"/>
              <a:t>: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detect</a:t>
            </a:r>
            <a:r>
              <a:rPr lang="it-IT" dirty="0" smtClean="0"/>
              <a:t> </a:t>
            </a:r>
            <a:r>
              <a:rPr lang="it-IT" dirty="0" err="1" smtClean="0"/>
              <a:t>malicious</a:t>
            </a:r>
            <a:r>
              <a:rPr lang="it-IT" dirty="0" smtClean="0"/>
              <a:t> code on a </a:t>
            </a:r>
            <a:r>
              <a:rPr lang="it-IT" dirty="0" err="1" smtClean="0"/>
              <a:t>victim</a:t>
            </a:r>
            <a:r>
              <a:rPr lang="it-IT" dirty="0" smtClean="0"/>
              <a:t> computer </a:t>
            </a:r>
          </a:p>
          <a:p>
            <a:pPr lvl="1"/>
            <a:r>
              <a:rPr lang="it-IT" b="1" dirty="0" smtClean="0"/>
              <a:t>Network-</a:t>
            </a:r>
            <a:r>
              <a:rPr lang="it-IT" b="1" dirty="0" err="1" smtClean="0"/>
              <a:t>based</a:t>
            </a:r>
            <a:r>
              <a:rPr lang="it-IT" b="1" dirty="0" smtClean="0"/>
              <a:t> </a:t>
            </a:r>
            <a:r>
              <a:rPr lang="it-IT" b="1" dirty="0" err="1" smtClean="0"/>
              <a:t>signatures</a:t>
            </a:r>
            <a:r>
              <a:rPr lang="it-IT" dirty="0" smtClean="0"/>
              <a:t>: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detect</a:t>
            </a:r>
            <a:r>
              <a:rPr lang="it-IT" dirty="0" smtClean="0"/>
              <a:t> </a:t>
            </a:r>
            <a:r>
              <a:rPr lang="it-IT" dirty="0" err="1" smtClean="0"/>
              <a:t>malicious</a:t>
            </a:r>
            <a:r>
              <a:rPr lang="it-IT" dirty="0" smtClean="0"/>
              <a:t> code by </a:t>
            </a:r>
            <a:r>
              <a:rPr lang="it-IT" dirty="0" err="1" smtClean="0"/>
              <a:t>monitoring</a:t>
            </a:r>
            <a:r>
              <a:rPr lang="it-IT" dirty="0" smtClean="0"/>
              <a:t> the network </a:t>
            </a:r>
            <a:r>
              <a:rPr lang="it-IT" dirty="0" err="1" smtClean="0"/>
              <a:t>traffic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20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Backdoor</a:t>
            </a:r>
            <a:r>
              <a:rPr lang="it-IT" b="1" dirty="0"/>
              <a:t> </a:t>
            </a:r>
            <a:r>
              <a:rPr lang="it-IT" dirty="0" err="1"/>
              <a:t>Malicious</a:t>
            </a:r>
            <a:r>
              <a:rPr lang="it-IT" dirty="0"/>
              <a:t> code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installs</a:t>
            </a:r>
            <a:r>
              <a:rPr lang="it-IT" dirty="0"/>
              <a:t>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a computer to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 smtClean="0"/>
              <a:t>access</a:t>
            </a:r>
            <a:endParaRPr lang="it-IT" dirty="0"/>
          </a:p>
          <a:p>
            <a:r>
              <a:rPr lang="it-IT" b="1" dirty="0" err="1" smtClean="0"/>
              <a:t>Botnet</a:t>
            </a:r>
            <a:r>
              <a:rPr lang="it-IT" b="1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/>
              <a:t>allows</a:t>
            </a:r>
            <a:r>
              <a:rPr lang="it-IT" dirty="0"/>
              <a:t> the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access</a:t>
            </a:r>
            <a:r>
              <a:rPr lang="it-IT" dirty="0"/>
              <a:t> to the </a:t>
            </a:r>
            <a:r>
              <a:rPr lang="it-IT" dirty="0" err="1"/>
              <a:t>system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computers</a:t>
            </a:r>
            <a:r>
              <a:rPr lang="it-IT" dirty="0"/>
              <a:t> </a:t>
            </a:r>
            <a:r>
              <a:rPr lang="it-IT" dirty="0" err="1"/>
              <a:t>infected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botnet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instructions</a:t>
            </a:r>
            <a:r>
              <a:rPr lang="it-IT" dirty="0"/>
              <a:t> from a single </a:t>
            </a:r>
            <a:r>
              <a:rPr lang="it-IT" dirty="0" err="1"/>
              <a:t>command</a:t>
            </a:r>
            <a:r>
              <a:rPr lang="it-IT" dirty="0"/>
              <a:t>-and-control server. </a:t>
            </a:r>
          </a:p>
          <a:p>
            <a:r>
              <a:rPr lang="it-IT" b="1" dirty="0" err="1"/>
              <a:t>Downloader</a:t>
            </a:r>
            <a:r>
              <a:rPr lang="it-IT" b="1" dirty="0"/>
              <a:t> </a:t>
            </a:r>
            <a:r>
              <a:rPr lang="it-IT" dirty="0" err="1"/>
              <a:t>Malicious</a:t>
            </a:r>
            <a:r>
              <a:rPr lang="it-IT" dirty="0"/>
              <a:t> code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download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 smtClean="0"/>
              <a:t>malicious</a:t>
            </a:r>
            <a:r>
              <a:rPr lang="it-IT" dirty="0" smtClean="0"/>
              <a:t> code </a:t>
            </a:r>
          </a:p>
          <a:p>
            <a:r>
              <a:rPr lang="it-IT" b="1" dirty="0" smtClean="0"/>
              <a:t>Information</a:t>
            </a:r>
            <a:r>
              <a:rPr lang="it-IT" b="1" dirty="0"/>
              <a:t>-</a:t>
            </a:r>
            <a:r>
              <a:rPr lang="it-IT" b="1" dirty="0" err="1"/>
              <a:t>stealing</a:t>
            </a:r>
            <a:r>
              <a:rPr lang="it-IT" b="1" dirty="0"/>
              <a:t> </a:t>
            </a:r>
            <a:r>
              <a:rPr lang="it-IT" b="1" dirty="0" err="1"/>
              <a:t>malware</a:t>
            </a:r>
            <a:r>
              <a:rPr lang="it-IT" b="1" dirty="0"/>
              <a:t> </a:t>
            </a:r>
            <a:r>
              <a:rPr lang="it-IT" dirty="0" err="1"/>
              <a:t>Malware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information from a </a:t>
            </a:r>
            <a:r>
              <a:rPr lang="it-IT" dirty="0" err="1"/>
              <a:t>victim’s</a:t>
            </a:r>
            <a:r>
              <a:rPr lang="it-IT" dirty="0"/>
              <a:t> computer and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4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malware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Launcher</a:t>
            </a:r>
            <a:r>
              <a:rPr lang="it-IT" b="1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launch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malicious</a:t>
            </a:r>
            <a:r>
              <a:rPr lang="it-IT" dirty="0"/>
              <a:t> </a:t>
            </a:r>
            <a:r>
              <a:rPr lang="it-IT" dirty="0" err="1" smtClean="0"/>
              <a:t>programs</a:t>
            </a:r>
            <a:endParaRPr lang="it-IT" dirty="0"/>
          </a:p>
          <a:p>
            <a:r>
              <a:rPr lang="it-IT" b="1" dirty="0" err="1"/>
              <a:t>Rootkit</a:t>
            </a:r>
            <a:r>
              <a:rPr lang="it-IT" b="1" dirty="0"/>
              <a:t> </a:t>
            </a:r>
            <a:r>
              <a:rPr lang="it-IT" dirty="0" err="1"/>
              <a:t>Malicious</a:t>
            </a:r>
            <a:r>
              <a:rPr lang="it-IT" dirty="0"/>
              <a:t> code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conceal</a:t>
            </a:r>
            <a:r>
              <a:rPr lang="it-IT" dirty="0"/>
              <a:t> the </a:t>
            </a:r>
            <a:r>
              <a:rPr lang="it-IT" dirty="0" err="1"/>
              <a:t>existence</a:t>
            </a:r>
            <a:r>
              <a:rPr lang="it-IT" dirty="0"/>
              <a:t> of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smtClean="0"/>
              <a:t>code</a:t>
            </a:r>
            <a:endParaRPr lang="it-IT" dirty="0"/>
          </a:p>
          <a:p>
            <a:r>
              <a:rPr lang="it-IT" b="1" dirty="0" err="1"/>
              <a:t>Scareware</a:t>
            </a:r>
            <a:r>
              <a:rPr lang="it-IT" b="1" dirty="0"/>
              <a:t> </a:t>
            </a:r>
            <a:r>
              <a:rPr lang="it-IT" dirty="0" err="1"/>
              <a:t>Malware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frighten</a:t>
            </a:r>
            <a:r>
              <a:rPr lang="it-IT" dirty="0"/>
              <a:t> an </a:t>
            </a:r>
            <a:r>
              <a:rPr lang="it-IT" dirty="0" err="1"/>
              <a:t>infected</a:t>
            </a:r>
            <a:r>
              <a:rPr lang="it-IT" dirty="0"/>
              <a:t> 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buying</a:t>
            </a:r>
            <a:r>
              <a:rPr lang="it-IT" dirty="0"/>
              <a:t> </a:t>
            </a:r>
            <a:r>
              <a:rPr lang="it-IT" dirty="0" err="1" smtClean="0"/>
              <a:t>something</a:t>
            </a:r>
            <a:endParaRPr lang="it-IT" dirty="0" smtClean="0"/>
          </a:p>
          <a:p>
            <a:r>
              <a:rPr lang="it-IT" b="1" dirty="0" smtClean="0"/>
              <a:t>Spam</a:t>
            </a:r>
            <a:r>
              <a:rPr lang="it-IT" b="1" dirty="0"/>
              <a:t>-</a:t>
            </a:r>
            <a:r>
              <a:rPr lang="it-IT" b="1" dirty="0" err="1"/>
              <a:t>sending</a:t>
            </a:r>
            <a:r>
              <a:rPr lang="it-IT" b="1" dirty="0"/>
              <a:t> </a:t>
            </a:r>
            <a:r>
              <a:rPr lang="it-IT" b="1" dirty="0" err="1"/>
              <a:t>malware</a:t>
            </a:r>
            <a:r>
              <a:rPr lang="it-IT" b="1" dirty="0"/>
              <a:t> </a:t>
            </a:r>
            <a:r>
              <a:rPr lang="it-IT" dirty="0" err="1"/>
              <a:t>Malware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infects</a:t>
            </a:r>
            <a:r>
              <a:rPr lang="it-IT" dirty="0"/>
              <a:t> a </a:t>
            </a:r>
            <a:r>
              <a:rPr lang="it-IT" dirty="0" err="1"/>
              <a:t>user’s</a:t>
            </a:r>
            <a:r>
              <a:rPr lang="it-IT" dirty="0"/>
              <a:t> machine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machine to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smtClean="0"/>
              <a:t>spam</a:t>
            </a:r>
          </a:p>
          <a:p>
            <a:r>
              <a:rPr lang="it-IT" b="1" dirty="0" err="1" smtClean="0"/>
              <a:t>Worm</a:t>
            </a:r>
            <a:r>
              <a:rPr lang="it-IT" b="1" dirty="0" smtClean="0"/>
              <a:t> </a:t>
            </a:r>
            <a:r>
              <a:rPr lang="it-IT" b="1" dirty="0"/>
              <a:t>or virus </a:t>
            </a:r>
            <a:r>
              <a:rPr lang="it-IT" dirty="0" err="1"/>
              <a:t>Malicious</a:t>
            </a:r>
            <a:r>
              <a:rPr lang="it-IT" dirty="0"/>
              <a:t> code </a:t>
            </a:r>
            <a:r>
              <a:rPr lang="it-IT" dirty="0" err="1"/>
              <a:t>that</a:t>
            </a:r>
            <a:r>
              <a:rPr lang="it-IT" dirty="0"/>
              <a:t> can copy </a:t>
            </a:r>
            <a:r>
              <a:rPr lang="it-IT" dirty="0" err="1"/>
              <a:t>itself</a:t>
            </a:r>
            <a:r>
              <a:rPr lang="it-IT" dirty="0"/>
              <a:t> and </a:t>
            </a:r>
            <a:r>
              <a:rPr lang="it-IT" dirty="0" err="1"/>
              <a:t>infect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 smtClean="0"/>
              <a:t>computers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73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conduct malware </a:t>
            </a:r>
            <a:r>
              <a:rPr lang="en-US" dirty="0"/>
              <a:t>a</a:t>
            </a:r>
            <a:r>
              <a:rPr lang="en-US" dirty="0" smtClean="0"/>
              <a:t>nalysis?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static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dynamic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static analysis</a:t>
            </a:r>
          </a:p>
          <a:p>
            <a:pPr marL="857250" lvl="1" indent="-457200"/>
            <a:r>
              <a:rPr lang="en-US" dirty="0" smtClean="0"/>
              <a:t>Code reverse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dynamic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23/11/15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6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59815</TotalTime>
  <Words>1681</Words>
  <Application>Microsoft Macintosh PowerPoint</Application>
  <PresentationFormat>Presentazione su schermo (4:3)</PresentationFormat>
  <Paragraphs>290</Paragraphs>
  <Slides>41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2" baseType="lpstr">
      <vt:lpstr>UOS divider slide design</vt:lpstr>
      <vt:lpstr>Basic Malware Analysis  Dr Federica Paci</vt:lpstr>
      <vt:lpstr>Last Week </vt:lpstr>
      <vt:lpstr>Today</vt:lpstr>
      <vt:lpstr>Learning outcomes</vt:lpstr>
      <vt:lpstr>What is a malware?</vt:lpstr>
      <vt:lpstr>What is malware analysis?</vt:lpstr>
      <vt:lpstr>Types of malware</vt:lpstr>
      <vt:lpstr>Types of malware</vt:lpstr>
      <vt:lpstr>How to conduct malware analysis?</vt:lpstr>
      <vt:lpstr>Basic Malware Static Analysis</vt:lpstr>
      <vt:lpstr>Basic Malware Dynamic Analysis</vt:lpstr>
      <vt:lpstr>Advanced Static Malware Analysis</vt:lpstr>
      <vt:lpstr>Advance Dynamic Malware Analysis</vt:lpstr>
      <vt:lpstr>Set up a safe environment</vt:lpstr>
      <vt:lpstr>Focus</vt:lpstr>
      <vt:lpstr>Basic Static Analysis  Dr Federica Paci</vt:lpstr>
      <vt:lpstr>The Process</vt:lpstr>
      <vt:lpstr>Finding Strings</vt:lpstr>
      <vt:lpstr>Examining the PE File</vt:lpstr>
      <vt:lpstr>PE File Structure</vt:lpstr>
      <vt:lpstr>PE File Header</vt:lpstr>
      <vt:lpstr>Examples of Imported functions</vt:lpstr>
      <vt:lpstr>Dependency Walker </vt:lpstr>
      <vt:lpstr>Peview</vt:lpstr>
      <vt:lpstr>Exercise 1</vt:lpstr>
      <vt:lpstr>Basic Dynamic Analysis  </vt:lpstr>
      <vt:lpstr>The process</vt:lpstr>
      <vt:lpstr>Monitoring with Process Monitor </vt:lpstr>
      <vt:lpstr>Process Monitor Key Functionalities</vt:lpstr>
      <vt:lpstr>Viewing the process with Process Explorer</vt:lpstr>
      <vt:lpstr>Comparing Registries with Regshot</vt:lpstr>
      <vt:lpstr>Faking the network</vt:lpstr>
      <vt:lpstr>ApateDNS</vt:lpstr>
      <vt:lpstr>FakeNet</vt:lpstr>
      <vt:lpstr>Netcat</vt:lpstr>
      <vt:lpstr>Running the malware</vt:lpstr>
      <vt:lpstr>Sniffing the Network with Wireshark</vt:lpstr>
      <vt:lpstr>Exercise 2</vt:lpstr>
      <vt:lpstr>The three most important things</vt:lpstr>
      <vt:lpstr>Reading Materials</vt:lpstr>
      <vt:lpstr>Reading Material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Federica Paci</cp:lastModifiedBy>
  <cp:revision>1995</cp:revision>
  <dcterms:created xsi:type="dcterms:W3CDTF">2008-01-25T10:32:18Z</dcterms:created>
  <dcterms:modified xsi:type="dcterms:W3CDTF">2015-11-23T12:59:21Z</dcterms:modified>
</cp:coreProperties>
</file>