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2" r:id="rId24"/>
    <p:sldId id="283" r:id="rId25"/>
    <p:sldId id="285" r:id="rId26"/>
    <p:sldId id="286" r:id="rId27"/>
    <p:sldId id="287" r:id="rId28"/>
    <p:sldId id="288" r:id="rId29"/>
    <p:sldId id="289" r:id="rId30"/>
  </p:sldIdLst>
  <p:sldSz cx="9144000" cy="5143500" type="screen16x9"/>
  <p:notesSz cx="6858000" cy="9144000"/>
  <p:embeddedFontLs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Karla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CAD593-A676-43E5-9864-C3940E998B9D}">
  <a:tblStyle styleId="{8BCAD593-A676-43E5-9864-C3940E998B9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36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6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8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254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254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8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0" name="Shape 20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8" cy="103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Karla"/>
              <a:buNone/>
              <a:defRPr sz="1800" b="0" i="0" u="none" strike="noStrike" cap="non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25000"/>
              <a:buFont typeface="Montserrat"/>
              <a:buNone/>
            </a:pPr>
            <a:r>
              <a:rPr lang="en" sz="12000" b="0" i="0" u="none" strike="noStrike" cap="non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Montserrat"/>
              <a:buChar char="▸"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457200" marR="0" lvl="1" indent="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Montserrat"/>
              <a:buChar char="▹"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914400" marR="0" lvl="2" indent="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Montserrat"/>
              <a:buChar char="▹"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Montserrat"/>
              <a:buNone/>
              <a:defRPr sz="2400" b="0" i="0" u="none" strike="noStrike" cap="non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8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16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5" name="Shape 4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308" y="1807900"/>
            <a:ext cx="3148198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8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0" name="Shape 50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7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rgbClr val="999999"/>
              </a:buClr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7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254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457200" marR="0" lvl="1" indent="254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914400" marR="0" lvl="2" indent="254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5580750" y="3096275"/>
            <a:ext cx="3017099" cy="12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art of phishing</a:t>
            </a:r>
          </a:p>
        </p:txBody>
      </p:sp>
      <p:pic>
        <p:nvPicPr>
          <p:cNvPr id="66" name="Shape 66" descr="http://4.bp.blogspot.com/-5kIRqiD0Dv0/U3U7zeDA7OI/AAAAAAAAARA/xwaoaoY5-hg/s1600/hook_oran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925" y="0"/>
            <a:ext cx="819975" cy="493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7200">
                <a:solidFill>
                  <a:srgbClr val="FFC107"/>
                </a:solidFill>
              </a:rPr>
              <a:t>2</a:t>
            </a:r>
            <a:r>
              <a:rPr lang="en" sz="7200" b="1" i="0" u="none" strike="noStrike" cap="none">
                <a:solidFill>
                  <a:srgbClr val="FFC10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/>
              <a:t>POWER GRIDS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 idx="4294967295"/>
          </p:nvPr>
        </p:nvSpPr>
        <p:spPr>
          <a:xfrm>
            <a:off x="0" y="3399575"/>
            <a:ext cx="82956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6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6000">
                <a:solidFill>
                  <a:srgbClr val="F44336"/>
                </a:solidFill>
              </a:rPr>
              <a:t>Power/Smart Grids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763852" y="679002"/>
            <a:ext cx="664264" cy="1054080"/>
            <a:chOff x="6718575" y="2318625"/>
            <a:chExt cx="256800" cy="407500"/>
          </a:xfrm>
        </p:grpSpPr>
        <p:sp>
          <p:nvSpPr>
            <p:cNvPr id="200" name="Shape 200"/>
            <p:cNvSpPr/>
            <p:nvPr/>
          </p:nvSpPr>
          <p:spPr>
            <a:xfrm>
              <a:off x="6795900" y="2673600"/>
              <a:ext cx="102300" cy="22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795900" y="2650475"/>
              <a:ext cx="102300" cy="22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95900" y="2696125"/>
              <a:ext cx="102300" cy="300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6784925" y="2459275"/>
              <a:ext cx="35400" cy="166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6718575" y="2318625"/>
              <a:ext cx="256800" cy="307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6873825" y="2459275"/>
              <a:ext cx="35400" cy="1668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6801975" y="2453200"/>
              <a:ext cx="9030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795900" y="2628550"/>
              <a:ext cx="1023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Shape 208"/>
          <p:cNvSpPr txBox="1"/>
          <p:nvPr/>
        </p:nvSpPr>
        <p:spPr>
          <a:xfrm>
            <a:off x="197200" y="1442575"/>
            <a:ext cx="7064100" cy="233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Phishing impact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247025" y="2814925"/>
            <a:ext cx="1487400" cy="8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>
                <a:latin typeface="Montserrat"/>
                <a:ea typeface="Montserrat"/>
                <a:cs typeface="Montserrat"/>
                <a:sym typeface="Montserrat"/>
              </a:rPr>
              <a:t>on</a:t>
            </a:r>
          </a:p>
        </p:txBody>
      </p:sp>
      <p:pic>
        <p:nvPicPr>
          <p:cNvPr id="210" name="Shape 210" descr="screenshot-www.symantec.com 2017-03-10 22-47-41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852" y="140725"/>
            <a:ext cx="3339573" cy="234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829250" y="693225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Ukraine’s </a:t>
            </a:r>
            <a:r>
              <a:rPr lang="en">
                <a:solidFill>
                  <a:srgbClr val="FF0000"/>
                </a:solidFill>
              </a:rPr>
              <a:t>Power Grid attack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0" y="1436233"/>
            <a:ext cx="7427100" cy="307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December 23, 2015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 dirty="0">
                <a:solidFill>
                  <a:schemeClr val="dk2"/>
                </a:solidFill>
              </a:rPr>
              <a:t>Hackers carefully planned their assault </a:t>
            </a:r>
            <a:r>
              <a:rPr lang="en" sz="1800" dirty="0">
                <a:solidFill>
                  <a:srgbClr val="FF0000"/>
                </a:solidFill>
              </a:rPr>
              <a:t>over months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 dirty="0">
                <a:solidFill>
                  <a:schemeClr val="dk2"/>
                </a:solidFill>
              </a:rPr>
              <a:t>In spring, the attackers began a </a:t>
            </a:r>
            <a:r>
              <a:rPr lang="en" sz="1800" dirty="0">
                <a:solidFill>
                  <a:srgbClr val="FF0000"/>
                </a:solidFill>
              </a:rPr>
              <a:t>spear phishing</a:t>
            </a:r>
            <a:r>
              <a:rPr lang="en" sz="1800" dirty="0">
                <a:solidFill>
                  <a:schemeClr val="dk2"/>
                </a:solidFill>
              </a:rPr>
              <a:t> campaign targeting IT staff and system administrators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>
                <a:solidFill>
                  <a:schemeClr val="dk2"/>
                </a:solidFill>
              </a:rPr>
              <a:t>Delivered emails to workers at three companies with </a:t>
            </a:r>
            <a:r>
              <a:rPr lang="en" sz="1800" dirty="0">
                <a:solidFill>
                  <a:srgbClr val="FF0000"/>
                </a:solidFill>
              </a:rPr>
              <a:t>malicious Word documents</a:t>
            </a:r>
            <a:r>
              <a:rPr lang="en" sz="1800" dirty="0">
                <a:solidFill>
                  <a:schemeClr val="dk2"/>
                </a:solidFill>
              </a:rPr>
              <a:t> attached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 dirty="0">
                <a:solidFill>
                  <a:schemeClr val="dk2"/>
                </a:solidFill>
              </a:rPr>
              <a:t>Machines were infected and </a:t>
            </a:r>
            <a:r>
              <a:rPr lang="en" sz="1800" dirty="0">
                <a:solidFill>
                  <a:srgbClr val="FF0000"/>
                </a:solidFill>
              </a:rPr>
              <a:t>opened a backdoor </a:t>
            </a:r>
            <a:r>
              <a:rPr lang="en" sz="1800" dirty="0">
                <a:solidFill>
                  <a:schemeClr val="dk2"/>
                </a:solidFill>
              </a:rPr>
              <a:t>to the hackers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 dirty="0">
                <a:solidFill>
                  <a:schemeClr val="dk2"/>
                </a:solidFill>
              </a:rPr>
              <a:t>Hackers broke circuits, reconfigured UPS, replaced firmwares of serial-to-Ethernet converters, and started a TDoS attack.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About </a:t>
            </a:r>
            <a:r>
              <a:rPr lang="en" sz="1800" dirty="0">
                <a:solidFill>
                  <a:srgbClr val="FF0000"/>
                </a:solidFill>
              </a:rPr>
              <a:t>700.000 people </a:t>
            </a:r>
            <a:r>
              <a:rPr lang="en" sz="1800" dirty="0"/>
              <a:t>had no power for several hours</a:t>
            </a:r>
          </a:p>
        </p:txBody>
      </p:sp>
      <p:grpSp>
        <p:nvGrpSpPr>
          <p:cNvPr id="217" name="Shape 217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218" name="Shape 218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38350" y="684125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Power grid attack </a:t>
            </a:r>
            <a:r>
              <a:rPr lang="en">
                <a:solidFill>
                  <a:srgbClr val="E91E63"/>
                </a:solidFill>
              </a:rPr>
              <a:t>history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0" y="1519027"/>
            <a:ext cx="8126400" cy="338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999999"/>
              </a:buClr>
              <a:buSzPct val="100000"/>
            </a:pPr>
            <a:r>
              <a:rPr lang="en" sz="1600" dirty="0">
                <a:solidFill>
                  <a:srgbClr val="999999"/>
                </a:solidFill>
              </a:rPr>
              <a:t>2000: Russian gas extraction company OJSC (Trojan)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2001: California‘s power distribution center (Web server)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2003: Ohio nuclear power plant (Slammer worm)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2008: Multiple cities outside the US were cut off (unknown)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2010: Iranian nuclear facility (Stuxnet)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2013: Part of Austrian and German power grid nearly broke down (misdirected Command)</a:t>
            </a:r>
          </a:p>
          <a:p>
            <a:pPr marL="457200" lvl="0" indent="-3302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" sz="1600" dirty="0">
                <a:solidFill>
                  <a:srgbClr val="FF0000"/>
                </a:solidFill>
              </a:rPr>
              <a:t>2014: German Steel Mill Cyber Attack (Spear Phishing, Social Engineering)</a:t>
            </a:r>
          </a:p>
          <a:p>
            <a:pPr marL="457200" lvl="0" indent="-330200" rtl="0"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" sz="1600" dirty="0">
                <a:solidFill>
                  <a:srgbClr val="FF0000"/>
                </a:solidFill>
              </a:rPr>
              <a:t>2015: Ukraine‘s power grid attack (Spear Phishing, Black Energy Trojan, Killdisk)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2016, 04: German nuclear plant (Conficker, W32.Ramnit) (No risk, malware required internet access)</a:t>
            </a:r>
          </a:p>
          <a:p>
            <a:pPr marL="457200" lvl="0" indent="-330200" rtl="0">
              <a:spcBef>
                <a:spcPts val="0"/>
              </a:spcBef>
              <a:buSzPct val="100000"/>
            </a:pPr>
            <a:r>
              <a:rPr lang="en" sz="1600" dirty="0"/>
              <a:t>2016, 04: Board of Water and Light, Michigan (Ransomware attack)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dirty="0"/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grpSp>
        <p:nvGrpSpPr>
          <p:cNvPr id="230" name="Shape 230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231" name="Shape 231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73AB7"/>
                </a:solidFill>
              </a:rPr>
              <a:t>Current risks</a:t>
            </a:r>
            <a:r>
              <a:rPr lang="en"/>
              <a:t> and </a:t>
            </a:r>
            <a:r>
              <a:rPr lang="en">
                <a:solidFill>
                  <a:srgbClr val="673AB7"/>
                </a:solidFill>
              </a:rPr>
              <a:t>consequences</a:t>
            </a:r>
            <a:r>
              <a:rPr lang="en"/>
              <a:t> of power grid </a:t>
            </a:r>
            <a:r>
              <a:rPr lang="en">
                <a:solidFill>
                  <a:srgbClr val="673AB7"/>
                </a:solidFill>
              </a:rPr>
              <a:t>phishing attacks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838350" y="641475"/>
            <a:ext cx="61362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Critical infrastructure </a:t>
            </a:r>
            <a:r>
              <a:rPr lang="en">
                <a:solidFill>
                  <a:srgbClr val="3F51B5"/>
                </a:solidFill>
              </a:rPr>
              <a:t>attack survey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34450" y="3887525"/>
            <a:ext cx="7344000" cy="118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Char char="❖"/>
            </a:pPr>
            <a:r>
              <a:rPr lang="en" sz="1600">
                <a:solidFill>
                  <a:srgbClr val="3F51B5"/>
                </a:solidFill>
              </a:rPr>
              <a:t>Phishing</a:t>
            </a:r>
            <a:r>
              <a:rPr lang="en" sz="1600"/>
              <a:t> is the </a:t>
            </a:r>
            <a:r>
              <a:rPr lang="en" sz="1600">
                <a:solidFill>
                  <a:srgbClr val="3F51B5"/>
                </a:solidFill>
              </a:rPr>
              <a:t>most used cyber attack method</a:t>
            </a:r>
            <a:r>
              <a:rPr lang="en" sz="1600"/>
              <a:t> against critical infrastructures. </a:t>
            </a:r>
          </a:p>
          <a:p>
            <a:pPr marL="457200" lvl="0" indent="-330200" rtl="0">
              <a:spcBef>
                <a:spcPts val="0"/>
              </a:spcBef>
              <a:buSzPct val="100000"/>
              <a:buChar char="❖"/>
            </a:pPr>
            <a:r>
              <a:rPr lang="en" sz="1600">
                <a:solidFill>
                  <a:srgbClr val="3F51B5"/>
                </a:solidFill>
              </a:rPr>
              <a:t>26%</a:t>
            </a:r>
            <a:r>
              <a:rPr lang="en" sz="1600"/>
              <a:t> were sure they were not attacked, </a:t>
            </a:r>
            <a:r>
              <a:rPr lang="en" sz="1600">
                <a:solidFill>
                  <a:srgbClr val="3F51B5"/>
                </a:solidFill>
              </a:rPr>
              <a:t>74%</a:t>
            </a:r>
            <a:r>
              <a:rPr lang="en" sz="1600"/>
              <a:t> were either not complete sure, or pretty sure that those attacks have happened to their company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2366675" y="5988425"/>
            <a:ext cx="7344000" cy="8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9" name="Shape 249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250" name="Shape 250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6" name="Shape 256" descr="screenshot-www.trendmicro.de 2017-03-14 00-39-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50" y="1934275"/>
            <a:ext cx="3617875" cy="16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 descr="screenshot-www.trendmicro.de 2017-03-14 00-40-2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025" y="1605686"/>
            <a:ext cx="3119245" cy="213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838250" y="69860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</a:t>
            </a:r>
            <a:r>
              <a:rPr lang="en">
                <a:solidFill>
                  <a:srgbClr val="2196F3"/>
                </a:solidFill>
              </a:rPr>
              <a:t>threat vectors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169" y="1355866"/>
            <a:ext cx="38952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IT network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Insider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Tampered equipment and</a:t>
            </a:r>
            <a:br>
              <a:rPr lang="en" dirty="0"/>
            </a:br>
            <a:r>
              <a:rPr lang="en" dirty="0"/>
              <a:t>software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4" name="Shape 264"/>
          <p:cNvSpPr txBox="1"/>
          <p:nvPr/>
        </p:nvSpPr>
        <p:spPr>
          <a:xfrm>
            <a:off x="394450" y="2366675"/>
            <a:ext cx="65979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How to protect Critical Infrastructure: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rgbClr val="666666"/>
                </a:solidFill>
              </a:rPr>
              <a:t>All three attack vectors must be addressed</a:t>
            </a:r>
            <a:r>
              <a:rPr lang="en" sz="1800">
                <a:solidFill>
                  <a:srgbClr val="666666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5" name="Shape 265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266" name="Shape 266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</a:rPr>
              <a:t>Future threats</a:t>
            </a:r>
            <a:r>
              <a:rPr lang="en"/>
              <a:t> and </a:t>
            </a:r>
            <a:r>
              <a:rPr lang="en">
                <a:solidFill>
                  <a:srgbClr val="607D8B"/>
                </a:solidFill>
              </a:rPr>
              <a:t>developments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BC0C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838250" y="641475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Grids: </a:t>
            </a:r>
            <a:r>
              <a:rPr lang="en">
                <a:solidFill>
                  <a:srgbClr val="7ABC0C"/>
                </a:solidFill>
              </a:rPr>
              <a:t>Conceptual Model</a:t>
            </a:r>
          </a:p>
        </p:txBody>
      </p:sp>
      <p:pic>
        <p:nvPicPr>
          <p:cNvPr id="283" name="Shape 283" descr="screenshot-www.ietf.org 2017-03-12 23-44-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600" y="1379200"/>
            <a:ext cx="4819425" cy="3508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" name="Shape 284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285" name="Shape 285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232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862850" y="627200"/>
            <a:ext cx="71043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Existing grids/Smart grids: </a:t>
            </a:r>
            <a:r>
              <a:rPr lang="en">
                <a:solidFill>
                  <a:srgbClr val="F1C232"/>
                </a:solidFill>
              </a:rPr>
              <a:t>Comparison</a:t>
            </a:r>
          </a:p>
        </p:txBody>
      </p:sp>
      <p:graphicFrame>
        <p:nvGraphicFramePr>
          <p:cNvPr id="296" name="Shape 296"/>
          <p:cNvGraphicFramePr/>
          <p:nvPr/>
        </p:nvGraphicFramePr>
        <p:xfrm>
          <a:off x="432550" y="1199900"/>
          <a:ext cx="6297700" cy="3810000"/>
        </p:xfrm>
        <a:graphic>
          <a:graphicData uri="http://schemas.openxmlformats.org/drawingml/2006/table">
            <a:tbl>
              <a:tblPr>
                <a:noFill/>
                <a:tableStyleId>{8BCAD593-A676-43E5-9864-C3940E998B9D}</a:tableStyleId>
              </a:tblPr>
              <a:tblGrid>
                <a:gridCol w="314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Existing Grid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/>
                        <a:t>Smart Grid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Electromechanical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Digital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One-way communication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Two-way communication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Centralized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Distributed generation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Few sensors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Sensors throughout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Manual monitoring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Self-monitoring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Manual restoration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Self-healing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Failures and blackouts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Adaptive and islanding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Limited control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Pervasive control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Few customer choices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Many customer choices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97" name="Shape 297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298" name="Shape 298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40999" y="665300"/>
            <a:ext cx="518042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24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PRESENTATION</a:t>
            </a:r>
            <a:r>
              <a:rPr lang="en"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400" b="1" i="0" u="none" strike="noStrike" cap="none">
                <a:solidFill>
                  <a:srgbClr val="3F51B5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41000" y="1443900"/>
            <a:ext cx="6240600" cy="36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What is in this presentation ?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 b="1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Spear phishing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 b="1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Power grid attacks</a:t>
            </a:r>
            <a:r>
              <a:rPr lang="en" sz="2000" b="0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dirty="0"/>
              <a:t>started with</a:t>
            </a:r>
            <a:r>
              <a:rPr lang="en" sz="2000" b="0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phishing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 b="1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Identity kidnapping</a:t>
            </a:r>
            <a:r>
              <a:rPr lang="en" sz="2000" b="0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started with phishing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 sz="2000" b="0" i="0" u="none" strike="noStrike" cap="none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What will you learn </a:t>
            </a:r>
            <a:r>
              <a:rPr lang="en" dirty="0"/>
              <a:t>by</a:t>
            </a:r>
            <a:r>
              <a:rPr lang="en" sz="2000" b="0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the end of this presentation ?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sz="2000" b="1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General awareness</a:t>
            </a:r>
            <a:r>
              <a:rPr lang="en" sz="2000" b="0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about phishing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b="1" dirty="0"/>
              <a:t>How to Improve the security </a:t>
            </a:r>
            <a:r>
              <a:rPr lang="en" dirty="0"/>
              <a:t>of your future company against phishing attacks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dirty="0"/>
              <a:t>Realise the </a:t>
            </a:r>
            <a:r>
              <a:rPr lang="en" b="1" dirty="0"/>
              <a:t>potential</a:t>
            </a:r>
            <a:r>
              <a:rPr lang="en" dirty="0"/>
              <a:t> of these attacks and the </a:t>
            </a:r>
            <a:r>
              <a:rPr lang="en" b="1" dirty="0"/>
              <a:t>risk</a:t>
            </a:r>
            <a:r>
              <a:rPr lang="en" dirty="0"/>
              <a:t> involved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 sz="2000" b="0" i="0" u="none" strike="noStrike" cap="none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73" name="Shape 73"/>
          <p:cNvGrpSpPr/>
          <p:nvPr/>
        </p:nvGrpSpPr>
        <p:grpSpPr>
          <a:xfrm>
            <a:off x="329459" y="641468"/>
            <a:ext cx="457057" cy="457144"/>
            <a:chOff x="1923675" y="1633650"/>
            <a:chExt cx="435874" cy="436000"/>
          </a:xfrm>
        </p:grpSpPr>
        <p:sp>
          <p:nvSpPr>
            <p:cNvPr id="74" name="Shape 74"/>
            <p:cNvSpPr/>
            <p:nvPr/>
          </p:nvSpPr>
          <p:spPr>
            <a:xfrm>
              <a:off x="2209250" y="1633650"/>
              <a:ext cx="150299" cy="150299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grids: </a:t>
            </a:r>
            <a:r>
              <a:rPr lang="en">
                <a:solidFill>
                  <a:srgbClr val="4CAF50"/>
                </a:solidFill>
              </a:rPr>
              <a:t>Key and future threats, developments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0" y="1300450"/>
            <a:ext cx="7678200" cy="335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b="1" dirty="0"/>
              <a:t>Key Threats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 dirty="0"/>
              <a:t>Attacks on the infrastructure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 dirty="0">
                <a:solidFill>
                  <a:srgbClr val="4CAF50"/>
                </a:solidFill>
              </a:rPr>
              <a:t>Everyday malware</a:t>
            </a:r>
            <a:r>
              <a:rPr lang="en" sz="1800" dirty="0"/>
              <a:t> and zero-days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 dirty="0"/>
              <a:t>Spear </a:t>
            </a:r>
            <a:r>
              <a:rPr lang="en" sz="1800" dirty="0">
                <a:solidFill>
                  <a:srgbClr val="4CAF50"/>
                </a:solidFill>
              </a:rPr>
              <a:t>phishing</a:t>
            </a:r>
            <a:r>
              <a:rPr lang="en" sz="1800" dirty="0"/>
              <a:t>, watering hole attacks and social engineering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 dirty="0"/>
              <a:t>Insiders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 dirty="0">
                <a:solidFill>
                  <a:schemeClr val="dk2"/>
                </a:solidFill>
              </a:rPr>
              <a:t>Could cause a International, Cross Border, National or Regional </a:t>
            </a:r>
            <a:r>
              <a:rPr lang="en" sz="1800" dirty="0">
                <a:solidFill>
                  <a:srgbClr val="4CAF50"/>
                </a:solidFill>
              </a:rPr>
              <a:t>power outage</a:t>
            </a:r>
            <a:r>
              <a:rPr lang="en" sz="1800" dirty="0">
                <a:solidFill>
                  <a:schemeClr val="dk2"/>
                </a:solidFill>
              </a:rPr>
              <a:t> or </a:t>
            </a:r>
            <a:r>
              <a:rPr lang="en" sz="1800" dirty="0">
                <a:solidFill>
                  <a:srgbClr val="4CAF50"/>
                </a:solidFill>
              </a:rPr>
              <a:t>damage to infrastructure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b="1" dirty="0"/>
              <a:t>Future Threats and Developments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 dirty="0"/>
              <a:t>Expecting </a:t>
            </a:r>
            <a:r>
              <a:rPr lang="en" sz="1800" dirty="0">
                <a:solidFill>
                  <a:srgbClr val="4CAF50"/>
                </a:solidFill>
              </a:rPr>
              <a:t>attacks</a:t>
            </a:r>
            <a:r>
              <a:rPr lang="en" sz="1800" dirty="0"/>
              <a:t> to </a:t>
            </a:r>
            <a:r>
              <a:rPr lang="en" sz="1800" dirty="0">
                <a:solidFill>
                  <a:srgbClr val="4CAF50"/>
                </a:solidFill>
              </a:rPr>
              <a:t>increase</a:t>
            </a:r>
            <a:r>
              <a:rPr lang="en" sz="1800" dirty="0"/>
              <a:t> in quantity and quality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 dirty="0"/>
              <a:t>Growing threat of </a:t>
            </a:r>
            <a:r>
              <a:rPr lang="en" sz="1800" dirty="0">
                <a:solidFill>
                  <a:srgbClr val="4CAF50"/>
                </a:solidFill>
              </a:rPr>
              <a:t>ransomware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 dirty="0">
                <a:solidFill>
                  <a:srgbClr val="4CAF50"/>
                </a:solidFill>
              </a:rPr>
              <a:t>Rethinking of security</a:t>
            </a:r>
            <a:r>
              <a:rPr lang="en" sz="1800" dirty="0"/>
              <a:t>, incorporating </a:t>
            </a:r>
            <a:r>
              <a:rPr lang="en" sz="1800" dirty="0">
                <a:solidFill>
                  <a:srgbClr val="4CAF50"/>
                </a:solidFill>
              </a:rPr>
              <a:t>security-by-design</a:t>
            </a:r>
            <a:r>
              <a:rPr lang="en" sz="1800" dirty="0"/>
              <a:t> into hard- and software components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 dirty="0"/>
              <a:t>Improved vulnerability and patch </a:t>
            </a:r>
            <a:r>
              <a:rPr lang="en" sz="1800" dirty="0">
                <a:solidFill>
                  <a:srgbClr val="4CAF50"/>
                </a:solidFill>
              </a:rPr>
              <a:t>management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24" name="Shape 324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325" name="Shape 325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Meters: </a:t>
            </a:r>
            <a:r>
              <a:rPr lang="en">
                <a:solidFill>
                  <a:srgbClr val="FF9800"/>
                </a:solidFill>
              </a:rPr>
              <a:t>Risk, threats and vulnerabilities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0" y="1447819"/>
            <a:ext cx="7678200" cy="339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Consumer concerns over </a:t>
            </a:r>
            <a:r>
              <a:rPr lang="en" dirty="0">
                <a:solidFill>
                  <a:srgbClr val="FF9800"/>
                </a:solidFill>
              </a:rPr>
              <a:t>privacy</a:t>
            </a:r>
            <a:r>
              <a:rPr lang="en" dirty="0"/>
              <a:t> (data usage by law enforcement)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Social concerns over </a:t>
            </a:r>
            <a:r>
              <a:rPr lang="en" dirty="0">
                <a:solidFill>
                  <a:srgbClr val="FF9800"/>
                </a:solidFill>
              </a:rPr>
              <a:t>„fair“ availability of electricity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Complex rate systems remove </a:t>
            </a:r>
            <a:r>
              <a:rPr lang="en" dirty="0">
                <a:solidFill>
                  <a:srgbClr val="FF9800"/>
                </a:solidFill>
              </a:rPr>
              <a:t>clarity</a:t>
            </a:r>
            <a:r>
              <a:rPr lang="en" dirty="0"/>
              <a:t> and </a:t>
            </a:r>
            <a:r>
              <a:rPr lang="en" dirty="0">
                <a:solidFill>
                  <a:srgbClr val="FF9800"/>
                </a:solidFill>
              </a:rPr>
              <a:t>accountability</a:t>
            </a:r>
            <a:r>
              <a:rPr lang="en" dirty="0"/>
              <a:t>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Remotely controllable </a:t>
            </a:r>
            <a:r>
              <a:rPr lang="en" dirty="0">
                <a:solidFill>
                  <a:srgbClr val="FF9800"/>
                </a:solidFill>
              </a:rPr>
              <a:t>„kill switch“ </a:t>
            </a:r>
            <a:r>
              <a:rPr lang="en" dirty="0"/>
              <a:t>incorporated into most smart meters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Giving the </a:t>
            </a:r>
            <a:r>
              <a:rPr lang="en" dirty="0">
                <a:solidFill>
                  <a:srgbClr val="FF9800"/>
                </a:solidFill>
              </a:rPr>
              <a:t>government</a:t>
            </a:r>
            <a:r>
              <a:rPr lang="en" dirty="0"/>
              <a:t> mechanisms to </a:t>
            </a:r>
            <a:r>
              <a:rPr lang="en" dirty="0">
                <a:solidFill>
                  <a:srgbClr val="FF9800"/>
                </a:solidFill>
              </a:rPr>
              <a:t>control</a:t>
            </a:r>
            <a:r>
              <a:rPr lang="en" dirty="0"/>
              <a:t> the use of all </a:t>
            </a:r>
            <a:r>
              <a:rPr lang="en" dirty="0">
                <a:solidFill>
                  <a:srgbClr val="FF9800"/>
                </a:solidFill>
              </a:rPr>
              <a:t>power using activities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37" name="Shape 337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338" name="Shape 338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829250" y="641475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44336"/>
                </a:solidFill>
              </a:rPr>
              <a:t>Smart Meters</a:t>
            </a:r>
            <a:r>
              <a:rPr lang="en"/>
              <a:t> in the </a:t>
            </a:r>
            <a:r>
              <a:rPr lang="en">
                <a:solidFill>
                  <a:srgbClr val="F44336"/>
                </a:solidFill>
              </a:rPr>
              <a:t>UK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0" y="2149815"/>
            <a:ext cx="75168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>
                <a:solidFill>
                  <a:srgbClr val="F44336"/>
                </a:solidFill>
              </a:rPr>
              <a:t>4.2 million</a:t>
            </a:r>
            <a:r>
              <a:rPr lang="en" dirty="0"/>
              <a:t> smart and advanced meters operating across homes and businesses in Great Britain (30 June 2016)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 total of </a:t>
            </a:r>
            <a:r>
              <a:rPr lang="en" dirty="0">
                <a:solidFill>
                  <a:srgbClr val="F44336"/>
                </a:solidFill>
              </a:rPr>
              <a:t>639,300</a:t>
            </a:r>
            <a:r>
              <a:rPr lang="en" dirty="0"/>
              <a:t> smart and advanced meters were installed in Q2 2016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The Smart Metering programme aims to roll-out over </a:t>
            </a:r>
            <a:r>
              <a:rPr lang="en" dirty="0">
                <a:solidFill>
                  <a:srgbClr val="F44336"/>
                </a:solidFill>
              </a:rPr>
              <a:t>50 million</a:t>
            </a:r>
            <a:r>
              <a:rPr lang="en" dirty="0"/>
              <a:t> smart gas and electricity meters in Great Britain by the </a:t>
            </a:r>
            <a:r>
              <a:rPr lang="en" dirty="0">
                <a:solidFill>
                  <a:srgbClr val="F44336"/>
                </a:solidFill>
              </a:rPr>
              <a:t>end of 2020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50" name="Shape 350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351" name="Shape 351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126000" cy="29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7200">
                <a:solidFill>
                  <a:srgbClr val="FFC107"/>
                </a:solidFill>
              </a:rPr>
              <a:t>3</a:t>
            </a:r>
            <a:r>
              <a:rPr lang="en" sz="7200" b="1" i="0" u="none" strike="noStrike" cap="none">
                <a:solidFill>
                  <a:srgbClr val="FFC10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/>
              <a:t>IDENTITY KIDNAPPING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840999" y="665300"/>
            <a:ext cx="51804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/>
              <a:t>Digital Identity</a:t>
            </a:r>
            <a:r>
              <a:rPr lang="en">
                <a:solidFill>
                  <a:srgbClr val="FF9800"/>
                </a:solidFill>
              </a:rPr>
              <a:t> </a:t>
            </a:r>
            <a:r>
              <a:rPr lang="en">
                <a:solidFill>
                  <a:srgbClr val="FF5722"/>
                </a:solidFill>
              </a:rPr>
              <a:t>Kidnapping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841000" y="1443900"/>
            <a:ext cx="6240600" cy="3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/>
          </a:p>
        </p:txBody>
      </p:sp>
      <p:grpSp>
        <p:nvGrpSpPr>
          <p:cNvPr id="382" name="Shape 382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383" name="Shape 383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625" y="1496275"/>
            <a:ext cx="4765750" cy="26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840999" y="665300"/>
            <a:ext cx="51804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/>
              <a:t>How </a:t>
            </a:r>
            <a:r>
              <a:rPr lang="en">
                <a:solidFill>
                  <a:srgbClr val="CC0000"/>
                </a:solidFill>
              </a:rPr>
              <a:t>does it start?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841000" y="1443900"/>
            <a:ext cx="6240600" cy="3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First, personal information is retrieved using phishing emails.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Then the personal details stolen is used to access the social media accounts of the respective person/s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After accessing the social media accounts, the attacker would steal photos of yourself or your child and misuse or abuse them. </a:t>
            </a:r>
            <a:br>
              <a:rPr lang="en"/>
            </a:br>
            <a:br>
              <a:rPr lang="en"/>
            </a:br>
            <a:endParaRPr lang="en"/>
          </a:p>
        </p:txBody>
      </p:sp>
      <p:grpSp>
        <p:nvGrpSpPr>
          <p:cNvPr id="410" name="Shape 410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411" name="Shape 411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840999" y="665300"/>
            <a:ext cx="51804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>
                <a:solidFill>
                  <a:srgbClr val="E91E63"/>
                </a:solidFill>
              </a:rPr>
              <a:t>Consequences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841000" y="1443900"/>
            <a:ext cx="6240600" cy="3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Role playing as a fictional person or a parent of a child.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Unwanted attention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Misusing of stolen photos in a bad way could affect the victim psychologically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Once it is misused, it is hard to take it back or correct it.</a:t>
            </a:r>
            <a:br>
              <a:rPr lang="en"/>
            </a:br>
            <a:br>
              <a:rPr lang="en"/>
            </a:br>
            <a:endParaRPr lang="en"/>
          </a:p>
        </p:txBody>
      </p:sp>
      <p:grpSp>
        <p:nvGrpSpPr>
          <p:cNvPr id="423" name="Shape 423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424" name="Shape 424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324" y="71950"/>
            <a:ext cx="2112500" cy="13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840999" y="665300"/>
            <a:ext cx="51804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999999"/>
              </a:buClr>
              <a:buSzPct val="25000"/>
              <a:buFont typeface="Montserrat"/>
              <a:buNone/>
            </a:pPr>
            <a:r>
              <a:rPr lang="en"/>
              <a:t>How will it improve in the future? – </a:t>
            </a:r>
            <a:r>
              <a:rPr lang="en">
                <a:solidFill>
                  <a:srgbClr val="674EA7"/>
                </a:solidFill>
              </a:rPr>
              <a:t>An Attack on you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41000" y="1443900"/>
            <a:ext cx="6240600" cy="3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Tamper with financial information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An attack could be directed on a specific person.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For example, an attacker could delete your existence from a database or a system which can cause serious harm. 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lang="en" dirty="0"/>
          </a:p>
        </p:txBody>
      </p:sp>
      <p:grpSp>
        <p:nvGrpSpPr>
          <p:cNvPr id="437" name="Shape 437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438" name="Shape 438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4" name="Shape 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049" y="262649"/>
            <a:ext cx="1756625" cy="11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840999" y="665300"/>
            <a:ext cx="51804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/>
              <a:t>Conclusion </a:t>
            </a:r>
            <a:r>
              <a:rPr lang="en">
                <a:solidFill>
                  <a:srgbClr val="3F51B5"/>
                </a:solidFill>
              </a:rPr>
              <a:t>and Countermeasures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841000" y="1443900"/>
            <a:ext cx="6240600" cy="3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Phishing is the most used technique to engage in cyber crime.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There’s no way of avoiding phishing for good. </a:t>
            </a:r>
            <a:br>
              <a:rPr lang="en"/>
            </a:br>
            <a:endParaRPr lang="en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General Awareness regarding phishing and cybercrime would be helpful.</a:t>
            </a:r>
            <a:br>
              <a:rPr lang="en"/>
            </a:br>
            <a:endParaRPr lang="en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Prevention is better than cure.</a:t>
            </a:r>
            <a:br>
              <a:rPr lang="en"/>
            </a:br>
            <a:br>
              <a:rPr lang="en"/>
            </a:br>
            <a:br>
              <a:rPr lang="en"/>
            </a:br>
            <a:endParaRPr lang="en"/>
          </a:p>
        </p:txBody>
      </p:sp>
      <p:grpSp>
        <p:nvGrpSpPr>
          <p:cNvPr id="451" name="Shape 451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452" name="Shape 452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840999" y="665300"/>
            <a:ext cx="51804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3000"/>
              <a:t>Thank You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841000" y="1443900"/>
            <a:ext cx="6240600" cy="3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4800" b="1"/>
              <a:t>Any </a:t>
            </a:r>
            <a:r>
              <a:rPr lang="en" sz="4800" b="1">
                <a:solidFill>
                  <a:srgbClr val="2196F3"/>
                </a:solidFill>
              </a:rPr>
              <a:t>Questions?</a:t>
            </a:r>
          </a:p>
        </p:txBody>
      </p:sp>
      <p:grpSp>
        <p:nvGrpSpPr>
          <p:cNvPr id="464" name="Shape 464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465" name="Shape 465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40999" y="665300"/>
            <a:ext cx="51804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>
                <a:solidFill>
                  <a:srgbClr val="4A86E8"/>
                </a:solidFill>
              </a:rPr>
              <a:t>PHISHING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41000" y="1443900"/>
            <a:ext cx="6240600" cy="3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What is </a:t>
            </a:r>
            <a:r>
              <a:rPr lang="en" dirty="0"/>
              <a:t>phishing</a:t>
            </a:r>
            <a:r>
              <a:rPr lang="en" sz="2000" b="0" i="0" u="none" strike="noStrike" cap="none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?</a:t>
            </a:r>
            <a:endParaRPr sz="2000" b="0" i="0" u="none" strike="noStrike" cap="none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indent="-228600"/>
            <a:r>
              <a:rPr lang="en" dirty="0"/>
              <a:t>Definition¹:</a:t>
            </a:r>
          </a:p>
          <a:p>
            <a:pPr lvl="1"/>
            <a:r>
              <a:rPr lang="en" b="1" dirty="0"/>
              <a:t>Type of attack</a:t>
            </a:r>
            <a:r>
              <a:rPr lang="en" dirty="0"/>
              <a:t>: email</a:t>
            </a:r>
          </a:p>
          <a:p>
            <a:pPr lvl="1"/>
            <a:r>
              <a:rPr lang="en" b="1" dirty="0"/>
              <a:t>Targets</a:t>
            </a:r>
            <a:r>
              <a:rPr lang="en" dirty="0"/>
              <a:t>: Database of emails, specific individuals, organisations and businesses.</a:t>
            </a:r>
          </a:p>
          <a:p>
            <a:pPr lvl="1"/>
            <a:r>
              <a:rPr lang="en" b="1" dirty="0"/>
              <a:t>Intention</a:t>
            </a:r>
            <a:r>
              <a:rPr lang="en" dirty="0"/>
              <a:t>: Steal data for malicious purposes, install malware, redirect to spoofed websites or simply scam users.</a:t>
            </a:r>
            <a:endParaRPr lang="en" dirty="0"/>
          </a:p>
          <a:p>
            <a:pPr marL="457200" indent="-228600"/>
            <a:r>
              <a:rPr lang="fr-BE" dirty="0"/>
              <a:t>Types of </a:t>
            </a:r>
            <a:r>
              <a:rPr lang="fr-BE" dirty="0" err="1"/>
              <a:t>phising</a:t>
            </a:r>
            <a:r>
              <a:rPr lang="fr-BE" dirty="0"/>
              <a:t>:</a:t>
            </a:r>
          </a:p>
          <a:p>
            <a:pPr marL="914400" lvl="1" indent="-228600"/>
            <a:r>
              <a:rPr lang="fr-BE" dirty="0" err="1"/>
              <a:t>Spear</a:t>
            </a:r>
            <a:r>
              <a:rPr lang="fr-BE" dirty="0"/>
              <a:t>, </a:t>
            </a:r>
            <a:r>
              <a:rPr lang="fr-BE" dirty="0" err="1"/>
              <a:t>cloning</a:t>
            </a:r>
            <a:r>
              <a:rPr lang="fr-BE" dirty="0"/>
              <a:t>, </a:t>
            </a:r>
            <a:r>
              <a:rPr lang="fr-BE" dirty="0" err="1"/>
              <a:t>whaling</a:t>
            </a:r>
            <a:r>
              <a:rPr lang="fr-BE" dirty="0"/>
              <a:t>,…</a:t>
            </a:r>
            <a:endParaRPr lang="en" dirty="0"/>
          </a:p>
          <a:p>
            <a:pPr marL="457200" indent="-228600"/>
            <a:endParaRPr lang="en" dirty="0"/>
          </a:p>
          <a:p>
            <a:pPr marL="457200" indent="-228600"/>
            <a:endParaRPr lang="en" dirty="0"/>
          </a:p>
          <a:p>
            <a:endParaRPr lang="e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1100" dirty="0"/>
              <a:t>[ 1 ] https://en.wikipedia.org/wiki/Phishing</a:t>
            </a:r>
          </a:p>
        </p:txBody>
      </p:sp>
      <p:grpSp>
        <p:nvGrpSpPr>
          <p:cNvPr id="86" name="Shape 86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87" name="Shape 87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947700" cy="29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 sz="7200" b="1" i="0" u="none" strike="noStrike" cap="none">
                <a:solidFill>
                  <a:srgbClr val="FFC107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/>
              <a:t>SPEAR PHISHING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40999" y="665300"/>
            <a:ext cx="51804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/>
              <a:t>SPEAR</a:t>
            </a:r>
            <a:r>
              <a:rPr lang="en">
                <a:solidFill>
                  <a:srgbClr val="00B0F0"/>
                </a:solidFill>
              </a:rPr>
              <a:t> </a:t>
            </a:r>
            <a:r>
              <a:rPr lang="en">
                <a:solidFill>
                  <a:srgbClr val="F44336"/>
                </a:solidFill>
              </a:rPr>
              <a:t>PHISHING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41000" y="1422750"/>
            <a:ext cx="6240600" cy="3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/>
              <a:t>Famous examples</a:t>
            </a: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 sz="2000" b="0" i="0" u="none" strike="noStrike" cap="non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b="1"/>
              <a:t>RSA Security firm 2011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2 targeted emails to 4 workers. Such a high level of crafting that 1 employee retrieved one of the emails out of the junk folder and spread a malware into the company’s network.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b="1"/>
              <a:t>Oak Ridge National Laboratory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1 targeted email from the “HR” department to 530 employees, 57 clicked on the link and 2 got infected.  All the network ended up infected.</a:t>
            </a:r>
          </a:p>
        </p:txBody>
      </p:sp>
      <p:grpSp>
        <p:nvGrpSpPr>
          <p:cNvPr id="130" name="Shape 130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131" name="Shape 131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40999" y="665300"/>
            <a:ext cx="51804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/>
              <a:t>SPEAR</a:t>
            </a:r>
            <a:r>
              <a:rPr lang="en">
                <a:solidFill>
                  <a:srgbClr val="00B0F0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PHISHING</a:t>
            </a:r>
          </a:p>
        </p:txBody>
      </p:sp>
      <p:grpSp>
        <p:nvGrpSpPr>
          <p:cNvPr id="142" name="Shape 142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143" name="Shape 143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841000" y="1422750"/>
            <a:ext cx="6240600" cy="3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/>
              <a:t>Why do you become a target?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/>
              <a:t>Web presence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Social networks</a:t>
            </a:r>
          </a:p>
          <a:p>
            <a: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Personal page</a:t>
            </a:r>
          </a:p>
          <a:p>
            <a: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Email </a:t>
            </a:r>
          </a:p>
          <a:p>
            <a: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Friend’s list</a:t>
            </a:r>
          </a:p>
          <a:p>
            <a: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Recent post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Company’s website</a:t>
            </a:r>
          </a:p>
          <a:p>
            <a: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Position</a:t>
            </a:r>
          </a:p>
          <a:p>
            <a: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Co-workers</a:t>
            </a:r>
          </a:p>
          <a:p>
            <a: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Internal information</a:t>
            </a: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40999" y="665300"/>
            <a:ext cx="51804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/>
              <a:t>CURRENT CONSEQUENCES</a:t>
            </a:r>
            <a:r>
              <a:rPr lang="en">
                <a:solidFill>
                  <a:srgbClr val="00B0F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OF SPEAR PHISHING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41000" y="1443900"/>
            <a:ext cx="6240600" cy="3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dirty="0"/>
              <a:t>Very effective and hard to detect: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 dirty="0"/>
              <a:t>1 mistake from 1 employee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  <a:buFont typeface="Karla"/>
              <a:buChar char="▸"/>
            </a:pPr>
            <a:r>
              <a:rPr lang="en" dirty="0">
                <a:solidFill>
                  <a:schemeClr val="dk2"/>
                </a:solidFill>
              </a:rPr>
              <a:t>Cleverly customized </a:t>
            </a:r>
          </a:p>
          <a:p>
            <a:pPr lvl="0" indent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lvl="0" indent="0" rtl="0"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</a:rPr>
              <a:t>Consequences: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  <a:buFont typeface="Karla"/>
              <a:buChar char="▸"/>
            </a:pPr>
            <a:r>
              <a:rPr lang="en" b="1" dirty="0">
                <a:solidFill>
                  <a:schemeClr val="dk2"/>
                </a:solidFill>
              </a:rPr>
              <a:t>Stolen data</a:t>
            </a:r>
            <a:r>
              <a:rPr lang="en" dirty="0">
                <a:solidFill>
                  <a:schemeClr val="dk2"/>
                </a:solidFill>
              </a:rPr>
              <a:t>: commercially sensitive information, stock price manipulation, espionnage, credentials, ...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  <a:buFont typeface="Karla"/>
              <a:buChar char="▸"/>
            </a:pPr>
            <a:r>
              <a:rPr lang="en" b="1" dirty="0">
                <a:solidFill>
                  <a:schemeClr val="dk2"/>
                </a:solidFill>
              </a:rPr>
              <a:t>Malware deployment</a:t>
            </a:r>
            <a:r>
              <a:rPr lang="en" dirty="0">
                <a:solidFill>
                  <a:schemeClr val="dk2"/>
                </a:solidFill>
              </a:rPr>
              <a:t>: APT, Botnets, ...</a:t>
            </a:r>
          </a:p>
          <a:p>
            <a:pPr marL="457200" lvl="0" indent="-228600" rtl="0">
              <a:spcBef>
                <a:spcPts val="0"/>
              </a:spcBef>
              <a:buClr>
                <a:schemeClr val="dk2"/>
              </a:buClr>
              <a:buSzPct val="100000"/>
              <a:buFont typeface="Karla"/>
              <a:buChar char="▸"/>
            </a:pPr>
            <a:r>
              <a:rPr lang="en" b="1" dirty="0">
                <a:solidFill>
                  <a:schemeClr val="dk2"/>
                </a:solidFill>
              </a:rPr>
              <a:t>Foothold</a:t>
            </a:r>
            <a:r>
              <a:rPr lang="en" dirty="0">
                <a:solidFill>
                  <a:schemeClr val="dk2"/>
                </a:solidFill>
              </a:rPr>
              <a:t> for the next step:  information about customers, executives, other personnel. </a:t>
            </a:r>
          </a:p>
          <a:p>
            <a:pPr lvl="0" indent="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6" name="Shape 156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157" name="Shape 157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840999" y="665300"/>
            <a:ext cx="51804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/>
              <a:t>FUTURE</a:t>
            </a:r>
            <a:r>
              <a:rPr lang="en">
                <a:solidFill>
                  <a:srgbClr val="00B0F0"/>
                </a:solidFill>
              </a:rPr>
              <a:t> </a:t>
            </a:r>
            <a:r>
              <a:rPr lang="en">
                <a:solidFill>
                  <a:srgbClr val="E91E63"/>
                </a:solidFill>
              </a:rPr>
              <a:t>OF SPEAR PHISHING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41000" y="1443900"/>
            <a:ext cx="7080600" cy="3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/>
              <a:t>Possible f</a:t>
            </a: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act</a:t>
            </a:r>
            <a:r>
              <a:rPr lang="en"/>
              <a:t>ors that might influence spear phishing</a:t>
            </a: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 sz="2000" b="0" i="0" u="none" strike="noStrike" cap="non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/>
              <a:t>Recognised by companies as a main threat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Better personnel training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Better filtering  and countermeasures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/>
              <a:t>New emerging scams will emerge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Forging online shopping sites with low prices (CC)</a:t>
            </a:r>
          </a:p>
          <a:p>
            <a: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Great impact on online sales because of trust issues from any real store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 sz="2000" b="0" i="0" u="none" strike="noStrike" cap="non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69" name="Shape 169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170" name="Shape 170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840999" y="665300"/>
            <a:ext cx="51804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Montserrat"/>
              <a:buNone/>
            </a:pPr>
            <a:r>
              <a:rPr lang="en">
                <a:solidFill>
                  <a:srgbClr val="9C27B0"/>
                </a:solidFill>
              </a:rPr>
              <a:t>NUMBERS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841000" y="1443900"/>
            <a:ext cx="6240600" cy="3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Proof that they work?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/>
              <a:t>Opened emails : 3% spam vs </a:t>
            </a:r>
            <a:r>
              <a:rPr lang="en" b="1"/>
              <a:t>70% of spear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</a:pPr>
            <a:r>
              <a:rPr lang="en"/>
              <a:t>Clicked links: 5% spam vs </a:t>
            </a:r>
            <a:r>
              <a:rPr lang="en" b="1"/>
              <a:t>50% spear</a:t>
            </a:r>
          </a:p>
          <a:p>
            <a: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 </a:t>
            </a:r>
            <a:r>
              <a:rPr lang="en" b="1"/>
              <a:t>10 spear</a:t>
            </a:r>
            <a:r>
              <a:rPr lang="en"/>
              <a:t> email attack  has a  </a:t>
            </a:r>
            <a:r>
              <a:rPr lang="en" b="1"/>
              <a:t>90% rate of success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r>
              <a:rPr lang="en"/>
              <a:t>Volume</a:t>
            </a:r>
            <a:r>
              <a:rPr lang="en"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?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/>
              <a:t>205B mails/day  by 4.3B users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121 mails/day per office worker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</a:pPr>
            <a:r>
              <a:rPr lang="en"/>
              <a:t>2.3% of emails are malicious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2.8 malicious mails/day per office worker !!!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25000"/>
              <a:buFont typeface="Karla"/>
              <a:buNone/>
            </a:pPr>
            <a:endParaRPr sz="2000" b="0" i="0" u="none" strike="noStrike" cap="non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82" name="Shape 182"/>
          <p:cNvGrpSpPr/>
          <p:nvPr/>
        </p:nvGrpSpPr>
        <p:grpSpPr>
          <a:xfrm>
            <a:off x="329462" y="641472"/>
            <a:ext cx="457058" cy="457145"/>
            <a:chOff x="1923675" y="1633650"/>
            <a:chExt cx="435875" cy="436000"/>
          </a:xfrm>
        </p:grpSpPr>
        <p:sp>
          <p:nvSpPr>
            <p:cNvPr id="183" name="Shape 183"/>
            <p:cNvSpPr/>
            <p:nvPr/>
          </p:nvSpPr>
          <p:spPr>
            <a:xfrm>
              <a:off x="2209250" y="1633650"/>
              <a:ext cx="150300" cy="1503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6589" y="71896"/>
                  </a:moveTo>
                  <a:lnTo>
                    <a:pt x="48103" y="3410"/>
                  </a:lnTo>
                  <a:lnTo>
                    <a:pt x="48103" y="3410"/>
                  </a:lnTo>
                  <a:lnTo>
                    <a:pt x="46149" y="1954"/>
                  </a:lnTo>
                  <a:lnTo>
                    <a:pt x="44214" y="977"/>
                  </a:lnTo>
                  <a:lnTo>
                    <a:pt x="41781" y="498"/>
                  </a:lnTo>
                  <a:lnTo>
                    <a:pt x="39827" y="19"/>
                  </a:lnTo>
                  <a:lnTo>
                    <a:pt x="37413" y="498"/>
                  </a:lnTo>
                  <a:lnTo>
                    <a:pt x="35459" y="977"/>
                  </a:lnTo>
                  <a:lnTo>
                    <a:pt x="33525" y="1954"/>
                  </a:lnTo>
                  <a:lnTo>
                    <a:pt x="31570" y="3410"/>
                  </a:lnTo>
                  <a:lnTo>
                    <a:pt x="0" y="35459"/>
                  </a:lnTo>
                  <a:lnTo>
                    <a:pt x="84520" y="119980"/>
                  </a:lnTo>
                  <a:lnTo>
                    <a:pt x="116589" y="88409"/>
                  </a:lnTo>
                  <a:lnTo>
                    <a:pt x="116589" y="88409"/>
                  </a:lnTo>
                  <a:lnTo>
                    <a:pt x="118045" y="86474"/>
                  </a:lnTo>
                  <a:lnTo>
                    <a:pt x="119002" y="84520"/>
                  </a:lnTo>
                  <a:lnTo>
                    <a:pt x="119501" y="82586"/>
                  </a:lnTo>
                  <a:lnTo>
                    <a:pt x="119980" y="80152"/>
                  </a:lnTo>
                  <a:lnTo>
                    <a:pt x="119501" y="78218"/>
                  </a:lnTo>
                  <a:lnTo>
                    <a:pt x="119002" y="75785"/>
                  </a:lnTo>
                  <a:lnTo>
                    <a:pt x="118045" y="73850"/>
                  </a:lnTo>
                  <a:lnTo>
                    <a:pt x="116589" y="71896"/>
                  </a:lnTo>
                  <a:lnTo>
                    <a:pt x="116589" y="71896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2019900" y="1757250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"/>
                  </a:moveTo>
                  <a:lnTo>
                    <a:pt x="0" y="11998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923675" y="1681150"/>
              <a:ext cx="388500" cy="388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7081" y="0"/>
                  </a:moveTo>
                  <a:lnTo>
                    <a:pt x="5837" y="81441"/>
                  </a:lnTo>
                  <a:lnTo>
                    <a:pt x="5837" y="81441"/>
                  </a:lnTo>
                  <a:lnTo>
                    <a:pt x="5274" y="82005"/>
                  </a:lnTo>
                  <a:lnTo>
                    <a:pt x="4895" y="82569"/>
                  </a:lnTo>
                  <a:lnTo>
                    <a:pt x="4710" y="83132"/>
                  </a:lnTo>
                  <a:lnTo>
                    <a:pt x="4517" y="83889"/>
                  </a:lnTo>
                  <a:lnTo>
                    <a:pt x="7" y="114918"/>
                  </a:lnTo>
                  <a:lnTo>
                    <a:pt x="7" y="114918"/>
                  </a:lnTo>
                  <a:lnTo>
                    <a:pt x="7" y="115860"/>
                  </a:lnTo>
                  <a:lnTo>
                    <a:pt x="193" y="116988"/>
                  </a:lnTo>
                  <a:lnTo>
                    <a:pt x="756" y="117930"/>
                  </a:lnTo>
                  <a:lnTo>
                    <a:pt x="1320" y="118679"/>
                  </a:lnTo>
                  <a:lnTo>
                    <a:pt x="1320" y="118679"/>
                  </a:lnTo>
                  <a:lnTo>
                    <a:pt x="2077" y="119243"/>
                  </a:lnTo>
                  <a:lnTo>
                    <a:pt x="2826" y="119621"/>
                  </a:lnTo>
                  <a:lnTo>
                    <a:pt x="3583" y="119806"/>
                  </a:lnTo>
                  <a:lnTo>
                    <a:pt x="4517" y="120000"/>
                  </a:lnTo>
                  <a:lnTo>
                    <a:pt x="4517" y="120000"/>
                  </a:lnTo>
                  <a:lnTo>
                    <a:pt x="5088" y="120000"/>
                  </a:lnTo>
                  <a:lnTo>
                    <a:pt x="36115" y="115482"/>
                  </a:lnTo>
                  <a:lnTo>
                    <a:pt x="36115" y="115482"/>
                  </a:lnTo>
                  <a:lnTo>
                    <a:pt x="37436" y="115103"/>
                  </a:lnTo>
                  <a:lnTo>
                    <a:pt x="38000" y="114733"/>
                  </a:lnTo>
                  <a:lnTo>
                    <a:pt x="38563" y="114169"/>
                  </a:lnTo>
                  <a:lnTo>
                    <a:pt x="119992" y="3291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974225" y="1711575"/>
              <a:ext cx="261900" cy="2619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934650" y="2014200"/>
              <a:ext cx="444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32" y="11993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944375" y="1947225"/>
              <a:ext cx="101700" cy="1017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29" y="1445"/>
                  </a:moveTo>
                  <a:lnTo>
                    <a:pt x="29" y="1445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9970" y="119262"/>
                  </a:lnTo>
                  <a:lnTo>
                    <a:pt x="118554" y="12000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1150</Words>
  <Application>Microsoft Office PowerPoint</Application>
  <PresentationFormat>Affichage à l'écran (16:9)</PresentationFormat>
  <Paragraphs>176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Montserrat</vt:lpstr>
      <vt:lpstr>Karla</vt:lpstr>
      <vt:lpstr>Arial</vt:lpstr>
      <vt:lpstr>Arvirargus template</vt:lpstr>
      <vt:lpstr>Présentation PowerPoint</vt:lpstr>
      <vt:lpstr>PRESENTATION INTRODUCTION</vt:lpstr>
      <vt:lpstr>PHISHING</vt:lpstr>
      <vt:lpstr>1. SPEAR PHISHING</vt:lpstr>
      <vt:lpstr>SPEAR PHISHING</vt:lpstr>
      <vt:lpstr>SPEAR PHISHING</vt:lpstr>
      <vt:lpstr>CURRENT CONSEQUENCES OF SPEAR PHISHING</vt:lpstr>
      <vt:lpstr>FUTURE OF SPEAR PHISHING</vt:lpstr>
      <vt:lpstr>NUMBERS</vt:lpstr>
      <vt:lpstr>2. POWER GRIDS</vt:lpstr>
      <vt:lpstr> Power/Smart Grids</vt:lpstr>
      <vt:lpstr>Ukraine’s Power Grid attack</vt:lpstr>
      <vt:lpstr>Power grid attack history</vt:lpstr>
      <vt:lpstr>Current risks and consequences of power grid phishing attacks</vt:lpstr>
      <vt:lpstr>Critical infrastructure attack survey</vt:lpstr>
      <vt:lpstr>Main threat vectors</vt:lpstr>
      <vt:lpstr>Future threats and developments</vt:lpstr>
      <vt:lpstr>Smart Grids: Conceptual Model</vt:lpstr>
      <vt:lpstr>Existing grids/Smart grids: Comparison</vt:lpstr>
      <vt:lpstr>Smart grids: Key and future threats, developments</vt:lpstr>
      <vt:lpstr>Smart Meters: Risk, threats and vulnerabilities</vt:lpstr>
      <vt:lpstr>Smart Meters in the UK</vt:lpstr>
      <vt:lpstr>3. IDENTITY KIDNAPPING</vt:lpstr>
      <vt:lpstr>Digital Identity Kidnapping</vt:lpstr>
      <vt:lpstr>How does it start?</vt:lpstr>
      <vt:lpstr>Consequences</vt:lpstr>
      <vt:lpstr>How will it improve in the future? – An Attack on you</vt:lpstr>
      <vt:lpstr>Conclusion and Countermeasures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tio nogueras g. (gtn1n16)</cp:lastModifiedBy>
  <cp:revision>5</cp:revision>
  <dcterms:modified xsi:type="dcterms:W3CDTF">2017-03-14T12:41:30Z</dcterms:modified>
</cp:coreProperties>
</file>