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6A416E3B-9A8B-4FFE-92A9-A77D46E981E0}" type="datetimeFigureOut">
              <a:rPr lang="en-GB" smtClean="0"/>
              <a:t>27/01/2015</a:t>
            </a:fld>
            <a:endParaRPr lang="en-GB"/>
          </a:p>
        </p:txBody>
      </p:sp>
      <p:sp>
        <p:nvSpPr>
          <p:cNvPr id="23" name="Slide Number Placeholder 22"/>
          <p:cNvSpPr>
            <a:spLocks noGrp="1"/>
          </p:cNvSpPr>
          <p:nvPr>
            <p:ph type="sldNum" sz="quarter" idx="11"/>
          </p:nvPr>
        </p:nvSpPr>
        <p:spPr/>
        <p:txBody>
          <a:bodyPr/>
          <a:lstStyle/>
          <a:p>
            <a:fld id="{2EDCAD4E-6321-4B26-851B-86B81A78652E}" type="slidenum">
              <a:rPr lang="en-GB" smtClean="0"/>
              <a:t>‹#›</a:t>
            </a:fld>
            <a:endParaRPr lang="en-GB"/>
          </a:p>
        </p:txBody>
      </p:sp>
      <p:sp>
        <p:nvSpPr>
          <p:cNvPr id="24" name="Footer Placeholder 23"/>
          <p:cNvSpPr>
            <a:spLocks noGrp="1"/>
          </p:cNvSpPr>
          <p:nvPr>
            <p:ph type="ftr" sz="quarter" idx="12"/>
          </p:nvPr>
        </p:nvSpPr>
        <p:spPr/>
        <p:txBody>
          <a:bodyPr/>
          <a:lstStyle/>
          <a:p>
            <a:endParaRPr lang="en-GB"/>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16E3B-9A8B-4FFE-92A9-A77D46E981E0}" type="datetimeFigureOut">
              <a:rPr lang="en-GB" smtClean="0"/>
              <a:t>27/01/2015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DCAD4E-6321-4B26-851B-86B81A78652E}"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16E3B-9A8B-4FFE-92A9-A77D46E981E0}" type="datetimeFigureOut">
              <a:rPr lang="en-GB" smtClean="0"/>
              <a:t>27/01/2015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DCAD4E-6321-4B26-851B-86B81A78652E}"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6A416E3B-9A8B-4FFE-92A9-A77D46E981E0}" type="datetimeFigureOut">
              <a:rPr lang="en-GB" smtClean="0"/>
              <a:t>27/01/2015</a:t>
            </a:fld>
            <a:endParaRPr lang="en-GB"/>
          </a:p>
        </p:txBody>
      </p:sp>
      <p:sp>
        <p:nvSpPr>
          <p:cNvPr id="19" name="Slide Number Placeholder 18"/>
          <p:cNvSpPr>
            <a:spLocks noGrp="1"/>
          </p:cNvSpPr>
          <p:nvPr>
            <p:ph type="sldNum" sz="quarter" idx="15"/>
          </p:nvPr>
        </p:nvSpPr>
        <p:spPr/>
        <p:txBody>
          <a:bodyPr/>
          <a:lstStyle/>
          <a:p>
            <a:fld id="{2EDCAD4E-6321-4B26-851B-86B81A78652E}" type="slidenum">
              <a:rPr lang="en-GB" smtClean="0"/>
              <a:t>‹#›</a:t>
            </a:fld>
            <a:endParaRPr lang="en-GB"/>
          </a:p>
        </p:txBody>
      </p:sp>
      <p:sp>
        <p:nvSpPr>
          <p:cNvPr id="21" name="Footer Placeholder 20"/>
          <p:cNvSpPr>
            <a:spLocks noGrp="1"/>
          </p:cNvSpPr>
          <p:nvPr>
            <p:ph type="ftr" sz="quarter" idx="16"/>
          </p:nvPr>
        </p:nvSpPr>
        <p:spPr/>
        <p:txBody>
          <a:bodyPr/>
          <a:lstStyle/>
          <a:p>
            <a:endParaRPr lang="en-GB"/>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6A416E3B-9A8B-4FFE-92A9-A77D46E981E0}" type="datetimeFigureOut">
              <a:rPr lang="en-GB" smtClean="0"/>
              <a:t>27/01/2015</a:t>
            </a:fld>
            <a:endParaRPr lang="en-GB"/>
          </a:p>
        </p:txBody>
      </p:sp>
      <p:sp>
        <p:nvSpPr>
          <p:cNvPr id="20" name="Slide Number Placeholder 19"/>
          <p:cNvSpPr>
            <a:spLocks noGrp="1"/>
          </p:cNvSpPr>
          <p:nvPr>
            <p:ph type="sldNum" sz="quarter" idx="11"/>
          </p:nvPr>
        </p:nvSpPr>
        <p:spPr/>
        <p:txBody>
          <a:bodyPr/>
          <a:lstStyle/>
          <a:p>
            <a:fld id="{2EDCAD4E-6321-4B26-851B-86B81A78652E}" type="slidenum">
              <a:rPr lang="en-GB" smtClean="0"/>
              <a:t>‹#›</a:t>
            </a:fld>
            <a:endParaRPr lang="en-GB"/>
          </a:p>
        </p:txBody>
      </p:sp>
      <p:sp>
        <p:nvSpPr>
          <p:cNvPr id="21" name="Footer Placeholder 20"/>
          <p:cNvSpPr>
            <a:spLocks noGrp="1"/>
          </p:cNvSpPr>
          <p:nvPr>
            <p:ph type="ftr" sz="quarter" idx="12"/>
          </p:nvPr>
        </p:nvSpPr>
        <p:spPr/>
        <p:txBody>
          <a:bodyPr/>
          <a:lstStyle/>
          <a:p>
            <a:endParaRPr lang="en-GB"/>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6A416E3B-9A8B-4FFE-92A9-A77D46E981E0}" type="datetimeFigureOut">
              <a:rPr lang="en-GB" smtClean="0"/>
              <a:t>27/01/2015</a:t>
            </a:fld>
            <a:endParaRPr lang="en-GB"/>
          </a:p>
        </p:txBody>
      </p:sp>
      <p:sp>
        <p:nvSpPr>
          <p:cNvPr id="25" name="Slide Number Placeholder 24"/>
          <p:cNvSpPr>
            <a:spLocks noGrp="1"/>
          </p:cNvSpPr>
          <p:nvPr>
            <p:ph type="sldNum" sz="quarter" idx="16"/>
          </p:nvPr>
        </p:nvSpPr>
        <p:spPr/>
        <p:txBody>
          <a:bodyPr/>
          <a:lstStyle/>
          <a:p>
            <a:fld id="{2EDCAD4E-6321-4B26-851B-86B81A78652E}" type="slidenum">
              <a:rPr lang="en-GB" smtClean="0"/>
              <a:t>‹#›</a:t>
            </a:fld>
            <a:endParaRPr lang="en-GB"/>
          </a:p>
        </p:txBody>
      </p:sp>
      <p:sp>
        <p:nvSpPr>
          <p:cNvPr id="26" name="Footer Placeholder 25"/>
          <p:cNvSpPr>
            <a:spLocks noGrp="1"/>
          </p:cNvSpPr>
          <p:nvPr>
            <p:ph type="ftr" sz="quarter" idx="17"/>
          </p:nvPr>
        </p:nvSpPr>
        <p:spPr/>
        <p:txBody>
          <a:bodyPr/>
          <a:lstStyle/>
          <a:p>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6A416E3B-9A8B-4FFE-92A9-A77D46E981E0}" type="datetimeFigureOut">
              <a:rPr lang="en-GB" smtClean="0"/>
              <a:t>27/01/2015</a:t>
            </a:fld>
            <a:endParaRPr lang="en-GB"/>
          </a:p>
        </p:txBody>
      </p:sp>
      <p:sp>
        <p:nvSpPr>
          <p:cNvPr id="24" name="Slide Number Placeholder 23"/>
          <p:cNvSpPr>
            <a:spLocks noGrp="1"/>
          </p:cNvSpPr>
          <p:nvPr>
            <p:ph type="sldNum" sz="quarter" idx="17"/>
          </p:nvPr>
        </p:nvSpPr>
        <p:spPr/>
        <p:txBody>
          <a:bodyPr/>
          <a:lstStyle/>
          <a:p>
            <a:fld id="{2EDCAD4E-6321-4B26-851B-86B81A78652E}" type="slidenum">
              <a:rPr lang="en-GB" smtClean="0"/>
              <a:t>‹#›</a:t>
            </a:fld>
            <a:endParaRPr lang="en-GB"/>
          </a:p>
        </p:txBody>
      </p:sp>
      <p:sp>
        <p:nvSpPr>
          <p:cNvPr id="29" name="Footer Placeholder 28"/>
          <p:cNvSpPr>
            <a:spLocks noGrp="1"/>
          </p:cNvSpPr>
          <p:nvPr>
            <p:ph type="ftr" sz="quarter" idx="18"/>
          </p:nvPr>
        </p:nvSpPr>
        <p:spPr/>
        <p:txBody>
          <a:bodyPr/>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6A416E3B-9A8B-4FFE-92A9-A77D46E981E0}" type="datetimeFigureOut">
              <a:rPr lang="en-GB" smtClean="0"/>
              <a:t>27/01/2015</a:t>
            </a:fld>
            <a:endParaRPr lang="en-GB"/>
          </a:p>
        </p:txBody>
      </p:sp>
      <p:sp>
        <p:nvSpPr>
          <p:cNvPr id="14" name="Slide Number Placeholder 13"/>
          <p:cNvSpPr>
            <a:spLocks noGrp="1"/>
          </p:cNvSpPr>
          <p:nvPr>
            <p:ph type="sldNum" sz="quarter" idx="11"/>
          </p:nvPr>
        </p:nvSpPr>
        <p:spPr/>
        <p:txBody>
          <a:bodyPr/>
          <a:lstStyle/>
          <a:p>
            <a:fld id="{2EDCAD4E-6321-4B26-851B-86B81A78652E}" type="slidenum">
              <a:rPr lang="en-GB" smtClean="0"/>
              <a:t>‹#›</a:t>
            </a:fld>
            <a:endParaRPr lang="en-GB"/>
          </a:p>
        </p:txBody>
      </p:sp>
      <p:sp>
        <p:nvSpPr>
          <p:cNvPr id="18" name="Footer Placeholder 17"/>
          <p:cNvSpPr>
            <a:spLocks noGrp="1"/>
          </p:cNvSpPr>
          <p:nvPr>
            <p:ph type="ftr" sz="quarter" idx="12"/>
          </p:nvPr>
        </p:nvSpPr>
        <p:spPr/>
        <p:txBody>
          <a:bodyPr/>
          <a:lstStyle/>
          <a:p>
            <a:endParaRPr lang="en-GB"/>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6A416E3B-9A8B-4FFE-92A9-A77D46E981E0}" type="datetimeFigureOut">
              <a:rPr lang="en-GB" smtClean="0"/>
              <a:t>27/01/2015</a:t>
            </a:fld>
            <a:endParaRPr lang="en-GB"/>
          </a:p>
        </p:txBody>
      </p:sp>
      <p:sp>
        <p:nvSpPr>
          <p:cNvPr id="12" name="Slide Number Placeholder 11"/>
          <p:cNvSpPr>
            <a:spLocks noGrp="1"/>
          </p:cNvSpPr>
          <p:nvPr>
            <p:ph type="sldNum" sz="quarter" idx="11"/>
          </p:nvPr>
        </p:nvSpPr>
        <p:spPr/>
        <p:txBody>
          <a:bodyPr/>
          <a:lstStyle/>
          <a:p>
            <a:fld id="{2EDCAD4E-6321-4B26-851B-86B81A78652E}" type="slidenum">
              <a:rPr lang="en-GB" smtClean="0"/>
              <a:t>‹#›</a:t>
            </a:fld>
            <a:endParaRPr lang="en-GB"/>
          </a:p>
        </p:txBody>
      </p:sp>
      <p:sp>
        <p:nvSpPr>
          <p:cNvPr id="13" name="Footer Placeholder 12"/>
          <p:cNvSpPr>
            <a:spLocks noGrp="1"/>
          </p:cNvSpPr>
          <p:nvPr>
            <p:ph type="ftr" sz="quarter" idx="12"/>
          </p:nvPr>
        </p:nvSpPr>
        <p:spPr/>
        <p:txBody>
          <a:bodyPr/>
          <a:lstStyle/>
          <a:p>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6A416E3B-9A8B-4FFE-92A9-A77D46E981E0}" type="datetimeFigureOut">
              <a:rPr lang="en-GB" smtClean="0"/>
              <a:t>27/01/2015</a:t>
            </a:fld>
            <a:endParaRPr lang="en-GB"/>
          </a:p>
        </p:txBody>
      </p:sp>
      <p:sp>
        <p:nvSpPr>
          <p:cNvPr id="18" name="Slide Number Placeholder 17"/>
          <p:cNvSpPr>
            <a:spLocks noGrp="1"/>
          </p:cNvSpPr>
          <p:nvPr>
            <p:ph type="sldNum" sz="quarter" idx="16"/>
          </p:nvPr>
        </p:nvSpPr>
        <p:spPr/>
        <p:txBody>
          <a:bodyPr/>
          <a:lstStyle/>
          <a:p>
            <a:fld id="{2EDCAD4E-6321-4B26-851B-86B81A78652E}" type="slidenum">
              <a:rPr lang="en-GB" smtClean="0"/>
              <a:t>‹#›</a:t>
            </a:fld>
            <a:endParaRPr lang="en-GB"/>
          </a:p>
        </p:txBody>
      </p:sp>
      <p:sp>
        <p:nvSpPr>
          <p:cNvPr id="20" name="Footer Placeholder 19"/>
          <p:cNvSpPr>
            <a:spLocks noGrp="1"/>
          </p:cNvSpPr>
          <p:nvPr>
            <p:ph type="ftr" sz="quarter" idx="17"/>
          </p:nvPr>
        </p:nvSpPr>
        <p:spPr/>
        <p:txBody>
          <a:body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6A416E3B-9A8B-4FFE-92A9-A77D46E981E0}" type="datetimeFigureOut">
              <a:rPr lang="en-GB" smtClean="0"/>
              <a:t>27/01/2015</a:t>
            </a:fld>
            <a:endParaRPr lang="en-GB"/>
          </a:p>
        </p:txBody>
      </p:sp>
      <p:sp>
        <p:nvSpPr>
          <p:cNvPr id="20" name="Slide Number Placeholder 19"/>
          <p:cNvSpPr>
            <a:spLocks noGrp="1"/>
          </p:cNvSpPr>
          <p:nvPr>
            <p:ph type="sldNum" sz="quarter" idx="15"/>
          </p:nvPr>
        </p:nvSpPr>
        <p:spPr/>
        <p:txBody>
          <a:bodyPr/>
          <a:lstStyle/>
          <a:p>
            <a:fld id="{2EDCAD4E-6321-4B26-851B-86B81A78652E}" type="slidenum">
              <a:rPr lang="en-GB" smtClean="0"/>
              <a:t>‹#›</a:t>
            </a:fld>
            <a:endParaRPr lang="en-GB"/>
          </a:p>
        </p:txBody>
      </p:sp>
      <p:sp>
        <p:nvSpPr>
          <p:cNvPr id="21" name="Footer Placeholder 20"/>
          <p:cNvSpPr>
            <a:spLocks noGrp="1"/>
          </p:cNvSpPr>
          <p:nvPr>
            <p:ph type="ftr" sz="quarter" idx="16"/>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6A416E3B-9A8B-4FFE-92A9-A77D46E981E0}" type="datetimeFigureOut">
              <a:rPr lang="en-GB" smtClean="0"/>
              <a:t>27/01/2015</a:t>
            </a:fld>
            <a:endParaRPr lang="en-GB"/>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GB"/>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2EDCAD4E-6321-4B26-851B-86B81A78652E}"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Gregory_Bateson" TargetMode="External"/><Relationship Id="rId13" Type="http://schemas.openxmlformats.org/officeDocument/2006/relationships/hyperlink" Target="http://en.wikipedia.org/wiki/Herbert_Brun" TargetMode="External"/><Relationship Id="rId3" Type="http://schemas.openxmlformats.org/officeDocument/2006/relationships/hyperlink" Target="http://en.wikipedia.org/wiki/Cybernetics#cite_note-LRReader-6" TargetMode="External"/><Relationship Id="rId7" Type="http://schemas.openxmlformats.org/officeDocument/2006/relationships/hyperlink" Target="http://en.wikipedia.org/wiki/W._Ross_Ashby" TargetMode="External"/><Relationship Id="rId12" Type="http://schemas.openxmlformats.org/officeDocument/2006/relationships/hyperlink" Target="http://en.wikipedia.org/wiki/Humberto_Maturana" TargetMode="External"/><Relationship Id="rId2" Type="http://schemas.openxmlformats.org/officeDocument/2006/relationships/hyperlink" Target="http://en.wikipedia.org/wiki/Stuart_Umpleby" TargetMode="External"/><Relationship Id="rId1" Type="http://schemas.openxmlformats.org/officeDocument/2006/relationships/slideLayout" Target="../slideLayouts/slideLayout2.xml"/><Relationship Id="rId6" Type="http://schemas.openxmlformats.org/officeDocument/2006/relationships/hyperlink" Target="http://en.wikipedia.org/wiki/Cybernetics#cite_note-7" TargetMode="External"/><Relationship Id="rId11" Type="http://schemas.openxmlformats.org/officeDocument/2006/relationships/hyperlink" Target="http://en.wikipedia.org/wiki/Ernst_von_Glasersfeld" TargetMode="External"/><Relationship Id="rId5" Type="http://schemas.openxmlformats.org/officeDocument/2006/relationships/hyperlink" Target="http://en.wikipedia.org/wiki/Louis_Couffignal" TargetMode="External"/><Relationship Id="rId10" Type="http://schemas.openxmlformats.org/officeDocument/2006/relationships/hyperlink" Target="http://en.wikipedia.org/wiki/Gordon_Pask" TargetMode="External"/><Relationship Id="rId4" Type="http://schemas.openxmlformats.org/officeDocument/2006/relationships/hyperlink" Target="http://en.wikipedia.org/wiki/A._N._Kolmogorov" TargetMode="External"/><Relationship Id="rId9" Type="http://schemas.openxmlformats.org/officeDocument/2006/relationships/hyperlink" Target="http://en.wikipedia.org/wiki/Stafford_Be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Workshop 1</a:t>
            </a:r>
          </a:p>
          <a:p>
            <a:r>
              <a:rPr lang="en-GB" dirty="0" smtClean="0"/>
              <a:t>Dr Craig Webber</a:t>
            </a:r>
            <a:endParaRPr lang="en-GB" dirty="0"/>
          </a:p>
        </p:txBody>
      </p:sp>
      <p:sp>
        <p:nvSpPr>
          <p:cNvPr id="2" name="Title 1"/>
          <p:cNvSpPr>
            <a:spLocks noGrp="1"/>
          </p:cNvSpPr>
          <p:nvPr>
            <p:ph type="title"/>
          </p:nvPr>
        </p:nvSpPr>
        <p:spPr/>
        <p:txBody>
          <a:bodyPr>
            <a:normAutofit fontScale="90000"/>
          </a:bodyPr>
          <a:lstStyle/>
          <a:p>
            <a:r>
              <a:rPr lang="en-GB" u="sng" dirty="0"/>
              <a:t>Cyber Crime, Insecurity and the Dark Web</a:t>
            </a:r>
            <a:endParaRPr lang="en-GB" dirty="0"/>
          </a:p>
        </p:txBody>
      </p:sp>
    </p:spTree>
    <p:extLst>
      <p:ext uri="{BB962C8B-B14F-4D97-AF65-F5344CB8AC3E}">
        <p14:creationId xmlns:p14="http://schemas.microsoft.com/office/powerpoint/2010/main" val="204824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GB" sz="2800" dirty="0" smtClean="0"/>
              <a:t>An approach encouraged by RCUK (The UK Research councils such as the Economic and Social Research Council)</a:t>
            </a:r>
          </a:p>
          <a:p>
            <a:r>
              <a:rPr lang="en-GB" sz="2800" dirty="0" smtClean="0"/>
              <a:t>The Human Dimension of Cyber Security: Even hosted by the EPSRC (Engineering and Physical Sciences Research Council)</a:t>
            </a:r>
          </a:p>
          <a:p>
            <a:r>
              <a:rPr lang="en-GB" sz="2800" dirty="0" smtClean="0"/>
              <a:t>Southampton is one of the leaders in this field</a:t>
            </a:r>
          </a:p>
          <a:p>
            <a:r>
              <a:rPr lang="en-GB" sz="2800" dirty="0" smtClean="0"/>
              <a:t>Web Science Institute and ACE Cyber Security</a:t>
            </a:r>
          </a:p>
          <a:p>
            <a:r>
              <a:rPr lang="en-GB" sz="2800" dirty="0" smtClean="0"/>
              <a:t>Criminology central to both</a:t>
            </a:r>
            <a:endParaRPr lang="en-GB" sz="2800" dirty="0"/>
          </a:p>
        </p:txBody>
      </p:sp>
      <p:sp>
        <p:nvSpPr>
          <p:cNvPr id="2" name="Title 1"/>
          <p:cNvSpPr>
            <a:spLocks noGrp="1"/>
          </p:cNvSpPr>
          <p:nvPr>
            <p:ph type="title"/>
          </p:nvPr>
        </p:nvSpPr>
        <p:spPr/>
        <p:txBody>
          <a:bodyPr/>
          <a:lstStyle/>
          <a:p>
            <a:r>
              <a:rPr lang="en-GB" dirty="0" smtClean="0"/>
              <a:t>A Transdisciplinary approach</a:t>
            </a:r>
            <a:endParaRPr lang="en-GB" dirty="0"/>
          </a:p>
        </p:txBody>
      </p:sp>
    </p:spTree>
    <p:extLst>
      <p:ext uri="{BB962C8B-B14F-4D97-AF65-F5344CB8AC3E}">
        <p14:creationId xmlns:p14="http://schemas.microsoft.com/office/powerpoint/2010/main" val="706339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GB" sz="2800" dirty="0" smtClean="0"/>
              <a:t>Interdisciplinary/Multi-disciplinary approach?</a:t>
            </a:r>
          </a:p>
          <a:p>
            <a:r>
              <a:rPr lang="en-GB" sz="2800" dirty="0" smtClean="0"/>
              <a:t>More than one discipline looking at a subject, often remaining self-contained and approaching the topic from the perspective of the originating subject. Criminology remains Criminology, no paradigm shift</a:t>
            </a:r>
          </a:p>
          <a:p>
            <a:r>
              <a:rPr lang="en-GB" sz="2800" dirty="0" smtClean="0"/>
              <a:t>Transdisciplinary approach: can lead to significant shifts in a discipline’s key approaches, even if that is only at the local level</a:t>
            </a:r>
          </a:p>
          <a:p>
            <a:endParaRPr lang="en-GB" dirty="0"/>
          </a:p>
        </p:txBody>
      </p:sp>
      <p:sp>
        <p:nvSpPr>
          <p:cNvPr id="2" name="Title 1"/>
          <p:cNvSpPr>
            <a:spLocks noGrp="1"/>
          </p:cNvSpPr>
          <p:nvPr>
            <p:ph type="title"/>
          </p:nvPr>
        </p:nvSpPr>
        <p:spPr/>
        <p:txBody>
          <a:bodyPr>
            <a:normAutofit fontScale="90000"/>
          </a:bodyPr>
          <a:lstStyle/>
          <a:p>
            <a:r>
              <a:rPr lang="en-GB" dirty="0" smtClean="0"/>
              <a:t>What does a Transdisciplinary approach look like?</a:t>
            </a:r>
            <a:endParaRPr lang="en-GB" dirty="0"/>
          </a:p>
        </p:txBody>
      </p:sp>
    </p:spTree>
    <p:extLst>
      <p:ext uri="{BB962C8B-B14F-4D97-AF65-F5344CB8AC3E}">
        <p14:creationId xmlns:p14="http://schemas.microsoft.com/office/powerpoint/2010/main" val="391372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GB" sz="2400" dirty="0" smtClean="0"/>
              <a:t>Derived from the term Cybernetics</a:t>
            </a:r>
          </a:p>
          <a:p>
            <a:r>
              <a:rPr lang="en-GB" sz="2400" dirty="0" smtClean="0"/>
              <a:t>Itself made up from </a:t>
            </a:r>
            <a:r>
              <a:rPr lang="en-GB" sz="2400" dirty="0"/>
              <a:t> Ancient Greek </a:t>
            </a:r>
            <a:r>
              <a:rPr lang="el-GR" sz="2400" dirty="0"/>
              <a:t>κυβερνητικός (</a:t>
            </a:r>
            <a:r>
              <a:rPr lang="en-GB" sz="2400" dirty="0" err="1" smtClean="0"/>
              <a:t>kybernetikos</a:t>
            </a:r>
            <a:r>
              <a:rPr lang="en-GB" sz="2400" dirty="0" smtClean="0"/>
              <a:t>): To steer, </a:t>
            </a:r>
            <a:r>
              <a:rPr lang="en-GB" sz="2400" dirty="0" err="1" smtClean="0"/>
              <a:t>pilot,guide</a:t>
            </a:r>
            <a:endParaRPr lang="en-GB" sz="2400" dirty="0" smtClean="0"/>
          </a:p>
          <a:p>
            <a:r>
              <a:rPr lang="en-GB" sz="2400" dirty="0" smtClean="0"/>
              <a:t>Norbert Weiner (1948), </a:t>
            </a:r>
            <a:r>
              <a:rPr lang="en-GB" sz="2400" i="1" dirty="0"/>
              <a:t>Cybernetics: Or Control and Communication in the Animal and the </a:t>
            </a:r>
            <a:r>
              <a:rPr lang="en-GB" sz="2400" i="1" dirty="0" smtClean="0"/>
              <a:t>Machine</a:t>
            </a:r>
          </a:p>
          <a:p>
            <a:r>
              <a:rPr lang="en-GB" sz="2400" dirty="0" smtClean="0"/>
              <a:t>First use of the term Cybernetic</a:t>
            </a:r>
          </a:p>
          <a:p>
            <a:r>
              <a:rPr lang="en-GB" sz="2400" dirty="0" smtClean="0"/>
              <a:t>The book is itself transdisciplinary and prophetic</a:t>
            </a:r>
          </a:p>
          <a:p>
            <a:r>
              <a:rPr lang="en-GB" sz="2400" dirty="0" smtClean="0"/>
              <a:t>Foreshadows advances in computer science, medicine, engineering and much more</a:t>
            </a:r>
          </a:p>
          <a:p>
            <a:endParaRPr lang="en-GB" dirty="0" smtClean="0"/>
          </a:p>
          <a:p>
            <a:endParaRPr lang="en-GB" dirty="0"/>
          </a:p>
        </p:txBody>
      </p:sp>
      <p:sp>
        <p:nvSpPr>
          <p:cNvPr id="2" name="Title 1"/>
          <p:cNvSpPr>
            <a:spLocks noGrp="1"/>
          </p:cNvSpPr>
          <p:nvPr>
            <p:ph type="title"/>
          </p:nvPr>
        </p:nvSpPr>
        <p:spPr/>
        <p:txBody>
          <a:bodyPr/>
          <a:lstStyle/>
          <a:p>
            <a:r>
              <a:rPr lang="en-GB" dirty="0" smtClean="0"/>
              <a:t>So what is Cyber?</a:t>
            </a:r>
            <a:endParaRPr lang="en-GB" dirty="0"/>
          </a:p>
        </p:txBody>
      </p:sp>
    </p:spTree>
    <p:extLst>
      <p:ext uri="{BB962C8B-B14F-4D97-AF65-F5344CB8AC3E}">
        <p14:creationId xmlns:p14="http://schemas.microsoft.com/office/powerpoint/2010/main" val="248122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77500" lnSpcReduction="20000"/>
          </a:bodyPr>
          <a:lstStyle/>
          <a:p>
            <a:r>
              <a:rPr lang="en-GB" dirty="0"/>
              <a:t>Cybernetics has been defined in a variety of ways, by a variety of people, from a variety of disciplines. The </a:t>
            </a:r>
            <a:r>
              <a:rPr lang="en-GB" i="1" dirty="0"/>
              <a:t>Larry Richards Reader</a:t>
            </a:r>
            <a:r>
              <a:rPr lang="en-GB" dirty="0"/>
              <a:t> includes a listing by </a:t>
            </a:r>
            <a:r>
              <a:rPr lang="en-GB" dirty="0">
                <a:hlinkClick r:id="rId2" tooltip="Stuart Umpleby"/>
              </a:rPr>
              <a:t>Stuart </a:t>
            </a:r>
            <a:r>
              <a:rPr lang="en-GB" dirty="0" err="1">
                <a:hlinkClick r:id="rId2" tooltip="Stuart Umpleby"/>
              </a:rPr>
              <a:t>Umpleby</a:t>
            </a:r>
            <a:r>
              <a:rPr lang="en-GB" dirty="0"/>
              <a:t> of notable definitions:</a:t>
            </a:r>
            <a:r>
              <a:rPr lang="en-GB" baseline="30000" dirty="0">
                <a:hlinkClick r:id="rId3"/>
              </a:rPr>
              <a:t>[6]</a:t>
            </a:r>
            <a:endParaRPr lang="en-GB" dirty="0"/>
          </a:p>
          <a:p>
            <a:r>
              <a:rPr lang="en-GB" dirty="0"/>
              <a:t>"Science concerned with the study of systems of any nature which are capable of receiving, storing and processing information so as to use it for control." — </a:t>
            </a:r>
            <a:r>
              <a:rPr lang="en-GB" dirty="0">
                <a:hlinkClick r:id="rId4" tooltip="A. N. Kolmogorov"/>
              </a:rPr>
              <a:t>A. N. Kolmogorov</a:t>
            </a:r>
            <a:endParaRPr lang="en-GB" dirty="0"/>
          </a:p>
          <a:p>
            <a:r>
              <a:rPr lang="en-GB" dirty="0"/>
              <a:t>"The art of securing efficient operation." — </a:t>
            </a:r>
            <a:r>
              <a:rPr lang="en-GB" dirty="0">
                <a:hlinkClick r:id="rId5" tooltip="Louis Couffignal"/>
              </a:rPr>
              <a:t>Louis </a:t>
            </a:r>
            <a:r>
              <a:rPr lang="en-GB" dirty="0" err="1">
                <a:hlinkClick r:id="rId5" tooltip="Louis Couffignal"/>
              </a:rPr>
              <a:t>Couffignal</a:t>
            </a:r>
            <a:r>
              <a:rPr lang="en-GB" baseline="30000" dirty="0">
                <a:hlinkClick r:id="rId6"/>
              </a:rPr>
              <a:t>[7]</a:t>
            </a:r>
            <a:endParaRPr lang="en-GB" dirty="0"/>
          </a:p>
          <a:p>
            <a:r>
              <a:rPr lang="en-GB" dirty="0"/>
              <a:t>"'The art of </a:t>
            </a:r>
            <a:r>
              <a:rPr lang="en-GB" dirty="0" err="1"/>
              <a:t>steersmanship</a:t>
            </a:r>
            <a:r>
              <a:rPr lang="en-GB" dirty="0"/>
              <a:t>': deals with all forms of </a:t>
            </a:r>
            <a:r>
              <a:rPr lang="en-GB" dirty="0" err="1"/>
              <a:t>behavior</a:t>
            </a:r>
            <a:r>
              <a:rPr lang="en-GB" dirty="0"/>
              <a:t> in so far as they are regular, or determinate, or reproducible: stands to the real machine -- electronic, mechanical, neural, or economic -- much as geometry stands to real object in our terrestrial space; offers a method for the scientific treatment of the system in which complexity is outstanding and too important to be ignored." — </a:t>
            </a:r>
            <a:r>
              <a:rPr lang="en-GB" dirty="0">
                <a:hlinkClick r:id="rId7" tooltip="W. Ross Ashby"/>
              </a:rPr>
              <a:t>W. Ross Ashby</a:t>
            </a:r>
            <a:endParaRPr lang="en-GB" dirty="0"/>
          </a:p>
          <a:p>
            <a:r>
              <a:rPr lang="en-GB" dirty="0"/>
              <a:t>"A branch of mathematics dealing with problems of control, </a:t>
            </a:r>
            <a:r>
              <a:rPr lang="en-GB" dirty="0" err="1"/>
              <a:t>recursiveness</a:t>
            </a:r>
            <a:r>
              <a:rPr lang="en-GB" dirty="0"/>
              <a:t>, and information, focuses on forms and the patterns that connect." — </a:t>
            </a:r>
            <a:r>
              <a:rPr lang="en-GB" dirty="0">
                <a:hlinkClick r:id="rId8" tooltip="Gregory Bateson"/>
              </a:rPr>
              <a:t>Gregory Bateson</a:t>
            </a:r>
            <a:endParaRPr lang="en-GB" dirty="0"/>
          </a:p>
          <a:p>
            <a:r>
              <a:rPr lang="en-GB" dirty="0"/>
              <a:t>"The art of effective organization." — </a:t>
            </a:r>
            <a:r>
              <a:rPr lang="en-GB" dirty="0">
                <a:hlinkClick r:id="rId9" tooltip="Stafford Beer"/>
              </a:rPr>
              <a:t>Stafford Beer</a:t>
            </a:r>
            <a:endParaRPr lang="en-GB" dirty="0"/>
          </a:p>
          <a:p>
            <a:r>
              <a:rPr lang="en-GB" dirty="0"/>
              <a:t>"The art and science of manipulating defensible metaphors." — </a:t>
            </a:r>
            <a:r>
              <a:rPr lang="en-GB" dirty="0">
                <a:hlinkClick r:id="rId10" tooltip="Gordon Pask"/>
              </a:rPr>
              <a:t>Gordon </a:t>
            </a:r>
            <a:r>
              <a:rPr lang="en-GB" dirty="0" err="1">
                <a:hlinkClick r:id="rId10" tooltip="Gordon Pask"/>
              </a:rPr>
              <a:t>Pask</a:t>
            </a:r>
            <a:endParaRPr lang="en-GB" dirty="0"/>
          </a:p>
          <a:p>
            <a:r>
              <a:rPr lang="en-GB" dirty="0"/>
              <a:t>"The art of creating equilibrium in a world of constraints and possibilities." — </a:t>
            </a:r>
            <a:r>
              <a:rPr lang="en-GB" dirty="0">
                <a:hlinkClick r:id="rId11" tooltip="Ernst von Glasersfeld"/>
              </a:rPr>
              <a:t>Ernst von </a:t>
            </a:r>
            <a:r>
              <a:rPr lang="en-GB" dirty="0" err="1">
                <a:hlinkClick r:id="rId11" tooltip="Ernst von Glasersfeld"/>
              </a:rPr>
              <a:t>Glasersfeld</a:t>
            </a:r>
            <a:endParaRPr lang="en-GB" dirty="0"/>
          </a:p>
          <a:p>
            <a:r>
              <a:rPr lang="en-GB" dirty="0"/>
              <a:t>"The science and art of understanding." — </a:t>
            </a:r>
            <a:r>
              <a:rPr lang="en-GB" dirty="0">
                <a:hlinkClick r:id="rId12" tooltip="Humberto Maturana"/>
              </a:rPr>
              <a:t>Humberto </a:t>
            </a:r>
            <a:r>
              <a:rPr lang="en-GB" dirty="0" err="1">
                <a:hlinkClick r:id="rId12" tooltip="Humberto Maturana"/>
              </a:rPr>
              <a:t>Maturana</a:t>
            </a:r>
            <a:endParaRPr lang="en-GB" dirty="0"/>
          </a:p>
          <a:p>
            <a:r>
              <a:rPr lang="en-GB" dirty="0"/>
              <a:t>"The ability to cure all temporary truth of eternal triteness." — </a:t>
            </a:r>
            <a:r>
              <a:rPr lang="en-GB" dirty="0">
                <a:hlinkClick r:id="rId13" tooltip="Herbert Brun"/>
              </a:rPr>
              <a:t>Herbert </a:t>
            </a:r>
            <a:r>
              <a:rPr lang="en-GB" dirty="0" err="1">
                <a:hlinkClick r:id="rId13" tooltip="Herbert Brun"/>
              </a:rPr>
              <a:t>Brun</a:t>
            </a:r>
            <a:endParaRPr lang="en-GB" dirty="0"/>
          </a:p>
          <a:p>
            <a:endParaRPr lang="en-GB" dirty="0"/>
          </a:p>
        </p:txBody>
      </p:sp>
      <p:sp>
        <p:nvSpPr>
          <p:cNvPr id="2" name="Title 1"/>
          <p:cNvSpPr>
            <a:spLocks noGrp="1"/>
          </p:cNvSpPr>
          <p:nvPr>
            <p:ph type="title"/>
          </p:nvPr>
        </p:nvSpPr>
        <p:spPr/>
        <p:txBody>
          <a:bodyPr/>
          <a:lstStyle/>
          <a:p>
            <a:r>
              <a:rPr lang="en-GB" dirty="0" smtClean="0"/>
              <a:t>Definitions of Cybernetics</a:t>
            </a:r>
            <a:endParaRPr lang="en-GB" dirty="0"/>
          </a:p>
        </p:txBody>
      </p:sp>
    </p:spTree>
    <p:extLst>
      <p:ext uri="{BB962C8B-B14F-4D97-AF65-F5344CB8AC3E}">
        <p14:creationId xmlns:p14="http://schemas.microsoft.com/office/powerpoint/2010/main" val="1593877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GB" sz="2000" dirty="0" smtClean="0"/>
              <a:t>Cyberspace. A consensual hallucination experienced daily by billions of legitimate operators, in every nation, by children being taught mathematical concepts... A graphic representation of data abstracted from the banks of every computer in the human system. Unthinkable complexity. Lines of light ranged in the </a:t>
            </a:r>
            <a:r>
              <a:rPr lang="en-GB" sz="2000" dirty="0" err="1" smtClean="0"/>
              <a:t>nonspace</a:t>
            </a:r>
            <a:r>
              <a:rPr lang="en-GB" sz="2000" dirty="0" smtClean="0"/>
              <a:t> of the mind, clusters and constellations of data. Like city lights, receding. Gibson </a:t>
            </a:r>
            <a:r>
              <a:rPr lang="en-GB" sz="2000" dirty="0" err="1" smtClean="0"/>
              <a:t>Neuromancer</a:t>
            </a:r>
            <a:r>
              <a:rPr lang="en-GB" sz="2000" dirty="0" smtClean="0"/>
              <a:t> 1984:69</a:t>
            </a:r>
          </a:p>
          <a:p>
            <a:r>
              <a:rPr lang="en-GB" sz="2000" dirty="0" smtClean="0"/>
              <a:t>Gibson criticises the term</a:t>
            </a:r>
          </a:p>
          <a:p>
            <a:r>
              <a:rPr lang="en-GB" sz="2000" dirty="0" smtClean="0"/>
              <a:t>“All </a:t>
            </a:r>
            <a:r>
              <a:rPr lang="en-GB" sz="2000" dirty="0"/>
              <a:t>I knew about the word "cyberspace" when I coined it, was that it seemed like an effective buzzword. It seemed evocative and essentially meaningless. It was suggestive of something, but had no real semantic meaning, even for me, as I saw it emerge on the page</a:t>
            </a:r>
            <a:r>
              <a:rPr lang="en-GB" sz="2000" dirty="0" smtClean="0"/>
              <a:t>.”</a:t>
            </a:r>
            <a:endParaRPr lang="en-GB" sz="2000" dirty="0"/>
          </a:p>
          <a:p>
            <a:r>
              <a:rPr lang="en-GB" sz="2000" dirty="0" smtClean="0"/>
              <a:t>So Cyber is really just a cool prefix that we have to live with</a:t>
            </a:r>
            <a:endParaRPr lang="en-GB" sz="2000" dirty="0"/>
          </a:p>
        </p:txBody>
      </p:sp>
      <p:sp>
        <p:nvSpPr>
          <p:cNvPr id="2" name="Title 1"/>
          <p:cNvSpPr>
            <a:spLocks noGrp="1"/>
          </p:cNvSpPr>
          <p:nvPr>
            <p:ph type="title"/>
          </p:nvPr>
        </p:nvSpPr>
        <p:spPr/>
        <p:txBody>
          <a:bodyPr/>
          <a:lstStyle/>
          <a:p>
            <a:r>
              <a:rPr lang="en-GB" dirty="0" smtClean="0"/>
              <a:t>Cyberspace</a:t>
            </a:r>
            <a:endParaRPr lang="en-GB" dirty="0"/>
          </a:p>
        </p:txBody>
      </p:sp>
    </p:spTree>
    <p:extLst>
      <p:ext uri="{BB962C8B-B14F-4D97-AF65-F5344CB8AC3E}">
        <p14:creationId xmlns:p14="http://schemas.microsoft.com/office/powerpoint/2010/main" val="296772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Autofit/>
          </a:bodyPr>
          <a:lstStyle/>
          <a:p>
            <a:r>
              <a:rPr lang="en-GB" sz="3200" dirty="0" smtClean="0"/>
              <a:t>Having found out that ‘cyber’ derives from Cybernetics, and “cyberspace’ was just a buzzword without much sematic meaning, how are we to define cybercrime?</a:t>
            </a:r>
          </a:p>
          <a:p>
            <a:r>
              <a:rPr lang="en-GB" sz="3200" dirty="0" smtClean="0"/>
              <a:t>The usual problems arise: What is crime? Is it deviation from the norm? Against the law? </a:t>
            </a:r>
          </a:p>
          <a:p>
            <a:r>
              <a:rPr lang="en-GB" sz="3200" dirty="0" smtClean="0"/>
              <a:t>Task: List all the activities that might be called Cybercrime. Use the Web if you have access </a:t>
            </a:r>
            <a:endParaRPr lang="en-GB" sz="3200" dirty="0"/>
          </a:p>
        </p:txBody>
      </p:sp>
      <p:sp>
        <p:nvSpPr>
          <p:cNvPr id="2" name="Title 1"/>
          <p:cNvSpPr>
            <a:spLocks noGrp="1"/>
          </p:cNvSpPr>
          <p:nvPr>
            <p:ph type="title"/>
          </p:nvPr>
        </p:nvSpPr>
        <p:spPr/>
        <p:txBody>
          <a:bodyPr/>
          <a:lstStyle/>
          <a:p>
            <a:r>
              <a:rPr lang="en-GB" dirty="0" smtClean="0"/>
              <a:t>Cybercrime</a:t>
            </a:r>
            <a:endParaRPr lang="en-GB" dirty="0"/>
          </a:p>
        </p:txBody>
      </p:sp>
    </p:spTree>
    <p:extLst>
      <p:ext uri="{BB962C8B-B14F-4D97-AF65-F5344CB8AC3E}">
        <p14:creationId xmlns:p14="http://schemas.microsoft.com/office/powerpoint/2010/main" val="1038397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GB" sz="2800" dirty="0" smtClean="0"/>
              <a:t>The </a:t>
            </a:r>
            <a:r>
              <a:rPr lang="en-GB" sz="2800" dirty="0" err="1" smtClean="0"/>
              <a:t>Responsibilisation</a:t>
            </a:r>
            <a:r>
              <a:rPr lang="en-GB" sz="2800" dirty="0" smtClean="0"/>
              <a:t> Thesis: David Garland 2001</a:t>
            </a:r>
          </a:p>
          <a:p>
            <a:r>
              <a:rPr lang="en-GB" sz="2800" dirty="0" smtClean="0"/>
              <a:t>The ever widening group of individuals and </a:t>
            </a:r>
            <a:r>
              <a:rPr lang="en-GB" sz="2800" dirty="0" err="1" smtClean="0"/>
              <a:t>organsiations</a:t>
            </a:r>
            <a:r>
              <a:rPr lang="en-GB" sz="2800" dirty="0" smtClean="0"/>
              <a:t> deemed responsible for their own victimisation</a:t>
            </a:r>
          </a:p>
          <a:p>
            <a:r>
              <a:rPr lang="en-GB" sz="2800" dirty="0" smtClean="0"/>
              <a:t>Blame-shifting from Offender </a:t>
            </a:r>
            <a:r>
              <a:rPr lang="en-GB" sz="2800" smtClean="0"/>
              <a:t>to Victim</a:t>
            </a:r>
            <a:endParaRPr lang="en-GB" sz="2800" dirty="0"/>
          </a:p>
        </p:txBody>
      </p:sp>
      <p:sp>
        <p:nvSpPr>
          <p:cNvPr id="2" name="Title 1"/>
          <p:cNvSpPr>
            <a:spLocks noGrp="1"/>
          </p:cNvSpPr>
          <p:nvPr>
            <p:ph type="title"/>
          </p:nvPr>
        </p:nvSpPr>
        <p:spPr/>
        <p:txBody>
          <a:bodyPr>
            <a:normAutofit fontScale="90000"/>
          </a:bodyPr>
          <a:lstStyle/>
          <a:p>
            <a:r>
              <a:rPr lang="en-GB" dirty="0" smtClean="0"/>
              <a:t>Key Issue: The Human Dimension of Cybercrime and Cyber Security</a:t>
            </a:r>
            <a:endParaRPr lang="en-GB" dirty="0"/>
          </a:p>
        </p:txBody>
      </p:sp>
    </p:spTree>
    <p:extLst>
      <p:ext uri="{BB962C8B-B14F-4D97-AF65-F5344CB8AC3E}">
        <p14:creationId xmlns:p14="http://schemas.microsoft.com/office/powerpoint/2010/main" val="2520597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TM01790491[[fn=Mylar]]</Template>
  <TotalTime>56</TotalTime>
  <Words>434</Words>
  <Application>Microsoft Office PowerPoint</Application>
  <PresentationFormat>On-screen Show (4:3)</PresentationFormat>
  <Paragraphs>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Mylar</vt:lpstr>
      <vt:lpstr>Cyber Crime, Insecurity and the Dark Web</vt:lpstr>
      <vt:lpstr>A Transdisciplinary approach</vt:lpstr>
      <vt:lpstr>What does a Transdisciplinary approach look like?</vt:lpstr>
      <vt:lpstr>So what is Cyber?</vt:lpstr>
      <vt:lpstr>Definitions of Cybernetics</vt:lpstr>
      <vt:lpstr>Cyberspace</vt:lpstr>
      <vt:lpstr>Cybercrime</vt:lpstr>
      <vt:lpstr>Key Issue: The Human Dimension of Cybercrime and Cyber Security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 Insecurity and the Dark Web</dc:title>
  <dc:creator>User</dc:creator>
  <cp:lastModifiedBy>User</cp:lastModifiedBy>
  <cp:revision>4</cp:revision>
  <dcterms:created xsi:type="dcterms:W3CDTF">2015-01-27T11:15:33Z</dcterms:created>
  <dcterms:modified xsi:type="dcterms:W3CDTF">2015-01-27T12:12:00Z</dcterms:modified>
</cp:coreProperties>
</file>