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36" autoAdjust="0"/>
  </p:normalViewPr>
  <p:slideViewPr>
    <p:cSldViewPr>
      <p:cViewPr varScale="1">
        <p:scale>
          <a:sx n="82" d="100"/>
          <a:sy n="82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72D3D-1289-4178-B7FD-FB78BACE9DD0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DCB7A-D28C-4BB6-912A-4B16F3EC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2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DCB7A-D28C-4BB6-912A-4B16F3EC33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6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2517A5A-7C6C-42C2-B3A6-404C57DECEEE}" type="datetimeFigureOut">
              <a:rPr lang="en-GB" smtClean="0"/>
              <a:t>03/02/2015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04C9069-12EC-4570-87BE-EEB7C5D332A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bfQzED" TargetMode="External"/><Relationship Id="rId2" Type="http://schemas.openxmlformats.org/officeDocument/2006/relationships/hyperlink" Target="https://bitcointalk.org/index.php?board=83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Cryptocurrencies and Crime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Dom Hobson</a:t>
            </a:r>
          </a:p>
          <a:p>
            <a:r>
              <a:rPr lang="en-GB" sz="2000" i="1" dirty="0" smtClean="0"/>
              <a:t>Dom.hobson@soton.ac.uk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33705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Anti-Money Laundering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Anti Money Laundering/Know Your Customer (AML/KYC) laws are intended to reduce laundering.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Rely on knowing your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Identifying customers and businesses properly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Monitoring transactions (SARs)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Risk management</a:t>
            </a:r>
          </a:p>
          <a:p>
            <a:pPr marL="457200" indent="-457200">
              <a:buFont typeface="+mj-lt"/>
              <a:buAutoNum type="arabicPeriod"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+ Cryptocurrencies: </a:t>
            </a:r>
            <a:r>
              <a:rPr lang="en-GB" dirty="0" smtClean="0"/>
              <a:t>Can see all transactions &amp; business!</a:t>
            </a:r>
          </a:p>
          <a:p>
            <a:pPr marL="0" indent="0">
              <a:buNone/>
            </a:pPr>
            <a:r>
              <a:rPr lang="en-GB" b="1" dirty="0" smtClean="0"/>
              <a:t>- Cryptocurrencies: </a:t>
            </a:r>
            <a:r>
              <a:rPr lang="en-GB" dirty="0" smtClean="0"/>
              <a:t>Ideals, and technology not geared towards identification.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55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York </a:t>
            </a:r>
            <a:r>
              <a:rPr lang="en-GB" dirty="0" err="1" smtClean="0"/>
              <a:t>BitLicence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GB" i="1" dirty="0" smtClean="0"/>
              <a:t>Businesses </a:t>
            </a:r>
            <a:r>
              <a:rPr lang="en-GB" i="1" dirty="0"/>
              <a:t>that receive, transmit, store or convert virtual currency for customers; buy and sell virtual currency as a customer business; control, administer or issue a virtual currency; or perform conversions between bitcoin and fiat or any value exchange will need to be licensed to operate in New </a:t>
            </a:r>
            <a:r>
              <a:rPr lang="en-GB" i="1" dirty="0" smtClean="0"/>
              <a:t>York</a:t>
            </a:r>
            <a:r>
              <a:rPr lang="en-GB" i="1" dirty="0"/>
              <a:t>. </a:t>
            </a:r>
            <a:r>
              <a:rPr lang="en-GB" dirty="0" smtClean="0"/>
              <a:t>”</a:t>
            </a:r>
          </a:p>
          <a:p>
            <a:r>
              <a:rPr lang="en-GB" b="1" dirty="0" smtClean="0"/>
              <a:t>Background check for all employees + founders</a:t>
            </a:r>
          </a:p>
          <a:p>
            <a:r>
              <a:rPr lang="en-GB" b="1" dirty="0" smtClean="0"/>
              <a:t>Fingerprints of the above submitted to FBI</a:t>
            </a:r>
          </a:p>
          <a:p>
            <a:r>
              <a:rPr lang="en-GB" b="1" dirty="0" smtClean="0"/>
              <a:t>Capital bond held by NY State</a:t>
            </a:r>
          </a:p>
          <a:p>
            <a:r>
              <a:rPr lang="en-GB" b="1" dirty="0" smtClean="0"/>
              <a:t>Written approval from NY State for all new business offerings</a:t>
            </a:r>
          </a:p>
          <a:p>
            <a:r>
              <a:rPr lang="en-GB" b="1" dirty="0" smtClean="0"/>
              <a:t>10 years of transaction records required.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4643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police cryptocurrencies?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Community attempts self policing where possible: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 smtClean="0"/>
              <a:t>BitcoinTalk</a:t>
            </a:r>
            <a:r>
              <a:rPr lang="en-GB" dirty="0" smtClean="0"/>
              <a:t> “Scam accusations” Board:</a:t>
            </a:r>
          </a:p>
          <a:p>
            <a:pPr marL="0" indent="0">
              <a:buNone/>
            </a:pPr>
            <a:r>
              <a:rPr lang="en-GB" b="1" dirty="0">
                <a:hlinkClick r:id="rId2"/>
              </a:rPr>
              <a:t>https://</a:t>
            </a:r>
            <a:r>
              <a:rPr lang="en-GB" b="1" dirty="0" smtClean="0">
                <a:hlinkClick r:id="rId2"/>
              </a:rPr>
              <a:t>bitcointalk.org/index.php?board=83.0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>
                <a:hlinkClick r:id="rId3"/>
              </a:rPr>
              <a:t>http://</a:t>
            </a:r>
            <a:r>
              <a:rPr lang="en-GB" b="1" dirty="0" smtClean="0">
                <a:hlinkClick r:id="rId3"/>
              </a:rPr>
              <a:t>goo.gl/bfQzED</a:t>
            </a: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3000" b="1" dirty="0" smtClean="0"/>
              <a:t>Activity: </a:t>
            </a:r>
            <a:r>
              <a:rPr lang="en-GB" sz="3000" dirty="0" smtClean="0"/>
              <a:t>Have a look at the board, and some threads. Anything interesting?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308910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Cryptocurrencies are similar to lots of things, but different to everything we know of.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Many current regulatory frameworks unsuitable</a:t>
            </a:r>
          </a:p>
          <a:p>
            <a:r>
              <a:rPr lang="en-GB" dirty="0" smtClean="0"/>
              <a:t>Unenforceable</a:t>
            </a:r>
          </a:p>
          <a:p>
            <a:r>
              <a:rPr lang="en-GB" dirty="0" smtClean="0"/>
              <a:t>Clash with ideals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Lots and lots of unknowns with cryptocurrencies, technically, economically and socially.</a:t>
            </a:r>
          </a:p>
          <a:p>
            <a:r>
              <a:rPr lang="en-GB" dirty="0" smtClean="0"/>
              <a:t>Are cryptocurrencies a symptom of wider socio-political issues?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96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Cryptocurrencies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Bitcoin</a:t>
            </a:r>
          </a:p>
          <a:p>
            <a:pPr marL="0" indent="0">
              <a:buNone/>
            </a:pPr>
            <a:r>
              <a:rPr lang="en-GB" dirty="0" smtClean="0"/>
              <a:t>Created by pseudonym Satoshi </a:t>
            </a:r>
            <a:r>
              <a:rPr lang="en-GB" dirty="0" err="1" smtClean="0"/>
              <a:t>Nakamoto</a:t>
            </a:r>
            <a:r>
              <a:rPr lang="en-GB" dirty="0" smtClean="0"/>
              <a:t> 2008/2009</a:t>
            </a:r>
          </a:p>
          <a:p>
            <a:pPr marL="0" indent="0">
              <a:buNone/>
            </a:pPr>
            <a:r>
              <a:rPr lang="en-GB" dirty="0" smtClean="0"/>
              <a:t>Maximum of 21 million “bitcoins” (BTC) to be produced</a:t>
            </a:r>
          </a:p>
          <a:p>
            <a:r>
              <a:rPr lang="en-GB" dirty="0" smtClean="0"/>
              <a:t>Currently 25BTC every 10 minutes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1 bitcoin costs as much as people are willing to pay: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21000" r="4562" b="36750"/>
          <a:stretch/>
        </p:blipFill>
        <p:spPr bwMode="auto">
          <a:xfrm>
            <a:off x="328537" y="4509120"/>
            <a:ext cx="8435280" cy="217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64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Cryptocurrency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Decentralised</a:t>
            </a:r>
          </a:p>
          <a:p>
            <a:pPr marL="0" indent="0">
              <a:buNone/>
            </a:pPr>
            <a:r>
              <a:rPr lang="en-GB" dirty="0" smtClean="0"/>
              <a:t>“No central point of failure”</a:t>
            </a:r>
          </a:p>
          <a:p>
            <a:pPr marL="0" indent="0">
              <a:buNone/>
            </a:pPr>
            <a:r>
              <a:rPr lang="en-GB" dirty="0" smtClean="0"/>
              <a:t>In both the context of technology and management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err="1" smtClean="0"/>
              <a:t>Blockchain</a:t>
            </a:r>
            <a:r>
              <a:rPr lang="en-GB" b="1" dirty="0" smtClean="0"/>
              <a:t> - ledger of all transactions between addresses</a:t>
            </a:r>
          </a:p>
          <a:p>
            <a:pPr marL="0" indent="0">
              <a:buNone/>
            </a:pPr>
            <a:r>
              <a:rPr lang="en-GB" dirty="0" smtClean="0"/>
              <a:t>Non-reversible</a:t>
            </a:r>
          </a:p>
          <a:p>
            <a:pPr marL="0" indent="0">
              <a:buNone/>
            </a:pPr>
            <a:r>
              <a:rPr lang="en-GB" dirty="0" smtClean="0"/>
              <a:t>Privacy considerations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Governed by code</a:t>
            </a:r>
          </a:p>
          <a:p>
            <a:pPr marL="0" indent="0">
              <a:buNone/>
            </a:pPr>
            <a:r>
              <a:rPr lang="en-GB" dirty="0" smtClean="0"/>
              <a:t>Potential for democratic fiscal policy</a:t>
            </a:r>
          </a:p>
          <a:p>
            <a:pPr marL="0" indent="0">
              <a:buNone/>
            </a:pPr>
            <a:r>
              <a:rPr lang="en-GB" dirty="0" smtClean="0"/>
              <a:t>Appealing to certain ideals</a:t>
            </a:r>
          </a:p>
        </p:txBody>
      </p:sp>
    </p:spTree>
    <p:extLst>
      <p:ext uri="{BB962C8B-B14F-4D97-AF65-F5344CB8AC3E}">
        <p14:creationId xmlns:p14="http://schemas.microsoft.com/office/powerpoint/2010/main" val="84602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Cryptocurrency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Open Source</a:t>
            </a:r>
          </a:p>
          <a:p>
            <a:pPr marL="0" indent="0">
              <a:buNone/>
            </a:pPr>
            <a:r>
              <a:rPr lang="en-GB" dirty="0" smtClean="0"/>
              <a:t>Anyone can contribute to code</a:t>
            </a:r>
          </a:p>
          <a:p>
            <a:pPr marL="0" indent="0">
              <a:buNone/>
            </a:pPr>
            <a:r>
              <a:rPr lang="en-GB" dirty="0" smtClean="0"/>
              <a:t>Anyone can copy or reproduce any or all of Bitcoin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Protocol</a:t>
            </a:r>
          </a:p>
          <a:p>
            <a:pPr marL="0" indent="0">
              <a:buNone/>
            </a:pPr>
            <a:r>
              <a:rPr lang="en-GB" dirty="0" smtClean="0"/>
              <a:t>Described a set of rules for behaving</a:t>
            </a:r>
          </a:p>
          <a:p>
            <a:pPr marL="0" indent="0">
              <a:buNone/>
            </a:pPr>
            <a:r>
              <a:rPr lang="en-GB" dirty="0" smtClean="0"/>
              <a:t>Anyone can create software to implement rules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Ecosystem</a:t>
            </a:r>
          </a:p>
          <a:p>
            <a:pPr marL="0" indent="0">
              <a:buNone/>
            </a:pPr>
            <a:r>
              <a:rPr lang="en-GB" dirty="0" smtClean="0"/>
              <a:t>Relies on a host of other services for trading</a:t>
            </a:r>
          </a:p>
          <a:p>
            <a:pPr marL="0" indent="0">
              <a:buNone/>
            </a:pPr>
            <a:r>
              <a:rPr lang="en-GB" dirty="0" smtClean="0"/>
              <a:t>Other services not so secure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71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624064"/>
          </a:xfrm>
        </p:spPr>
        <p:txBody>
          <a:bodyPr/>
          <a:lstStyle/>
          <a:p>
            <a:pPr marL="0" indent="0" algn="ctr">
              <a:buNone/>
            </a:pPr>
            <a:r>
              <a:rPr lang="en-GB" sz="3000" b="1" dirty="0" smtClean="0"/>
              <a:t>“What illegal, deviant or otherwise nefarious things could you do with cryptocurrencies?”</a:t>
            </a:r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3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Purchasing illegal goods or services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Drugs</a:t>
            </a:r>
          </a:p>
          <a:p>
            <a:pPr marL="0" indent="0">
              <a:buNone/>
            </a:pPr>
            <a:r>
              <a:rPr lang="en-GB" dirty="0" smtClean="0"/>
              <a:t>	Guns/</a:t>
            </a:r>
            <a:r>
              <a:rPr lang="en-GB" dirty="0" err="1" smtClean="0"/>
              <a:t>Hitmen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Counterfeits</a:t>
            </a:r>
          </a:p>
          <a:p>
            <a:pPr marL="0" indent="0">
              <a:buNone/>
            </a:pPr>
            <a:r>
              <a:rPr lang="en-GB" b="1" dirty="0" smtClean="0"/>
              <a:t>Theft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Malware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Targeted hacking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Money laundering/tax evasion</a:t>
            </a:r>
          </a:p>
          <a:p>
            <a:pPr marL="0" indent="0">
              <a:buNone/>
            </a:pPr>
            <a:r>
              <a:rPr lang="en-GB" b="1" dirty="0" smtClean="0"/>
              <a:t>Fraud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Ponzi schemes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No product scams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32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dodgy things!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Funding illegal causes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Terrorist groups etc.</a:t>
            </a:r>
          </a:p>
          <a:p>
            <a:pPr marL="0" indent="0">
              <a:buNone/>
            </a:pPr>
            <a:r>
              <a:rPr lang="en-GB" b="1" dirty="0" smtClean="0"/>
              <a:t>Breach of trade embargoes</a:t>
            </a:r>
          </a:p>
          <a:p>
            <a:pPr marL="0" indent="0">
              <a:buNone/>
            </a:pPr>
            <a:r>
              <a:rPr lang="en-GB" b="1" dirty="0" smtClean="0"/>
              <a:t>Sales of unregistered shares or securities</a:t>
            </a:r>
          </a:p>
          <a:p>
            <a:pPr marL="0" indent="0">
              <a:buNone/>
            </a:pPr>
            <a:r>
              <a:rPr lang="en-GB" b="1" dirty="0" smtClean="0"/>
              <a:t>Distribution of illegal material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Child abuse image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Wikileaks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Ransoms</a:t>
            </a:r>
          </a:p>
        </p:txBody>
      </p:sp>
    </p:spTree>
    <p:extLst>
      <p:ext uri="{BB962C8B-B14F-4D97-AF65-F5344CB8AC3E}">
        <p14:creationId xmlns:p14="http://schemas.microsoft.com/office/powerpoint/2010/main" val="25996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Regulating money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Cryptocurrencies fall between the laws: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For </a:t>
            </a:r>
            <a:r>
              <a:rPr lang="en-GB" b="1" dirty="0" smtClean="0"/>
              <a:t>Electronic Money Directive </a:t>
            </a:r>
            <a:r>
              <a:rPr lang="en-GB" dirty="0" smtClean="0"/>
              <a:t>to apply, must: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Have electronic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Issued on receipt of funds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Acceptance as a means of payment by others</a:t>
            </a:r>
          </a:p>
          <a:p>
            <a:pPr marL="457200" indent="-457200">
              <a:buFont typeface="+mj-lt"/>
              <a:buAutoNum type="arabicPeriod"/>
            </a:pPr>
            <a:endParaRPr lang="en-GB" b="1" dirty="0"/>
          </a:p>
          <a:p>
            <a:pPr marL="0" indent="0">
              <a:buNone/>
            </a:pPr>
            <a:r>
              <a:rPr lang="en-GB" dirty="0" smtClean="0"/>
              <a:t>For </a:t>
            </a:r>
            <a:r>
              <a:rPr lang="en-GB" b="1" dirty="0" smtClean="0"/>
              <a:t>Payment Services Directive </a:t>
            </a:r>
            <a:r>
              <a:rPr lang="en-GB" dirty="0" smtClean="0"/>
              <a:t>to apply: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 smtClean="0">
                <a:solidFill>
                  <a:srgbClr val="FF0000"/>
                </a:solidFill>
              </a:rPr>
              <a:t>ust not issue currency</a:t>
            </a:r>
          </a:p>
        </p:txBody>
      </p:sp>
    </p:spTree>
    <p:extLst>
      <p:ext uri="{BB962C8B-B14F-4D97-AF65-F5344CB8AC3E}">
        <p14:creationId xmlns:p14="http://schemas.microsoft.com/office/powerpoint/2010/main" val="168881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Laundering/Tax evasion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Authorities seem most worried about this. </a:t>
            </a:r>
          </a:p>
          <a:p>
            <a:pPr marL="0" indent="0">
              <a:buNone/>
            </a:pPr>
            <a:r>
              <a:rPr lang="en-GB" b="1" dirty="0" smtClean="0"/>
              <a:t>“It costs everyone”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Basic stages in laundering:</a:t>
            </a:r>
          </a:p>
          <a:p>
            <a:pPr marL="457200" indent="-457200">
              <a:buFont typeface="+mj-lt"/>
              <a:buAutoNum type="arabicPeriod"/>
            </a:pPr>
            <a:r>
              <a:rPr lang="en-GB" u="sng" dirty="0" smtClean="0"/>
              <a:t>Placement</a:t>
            </a:r>
            <a:r>
              <a:rPr lang="en-GB" dirty="0" smtClean="0"/>
              <a:t> – get it in the system (e.g. drug funds maybe small bills needs to be lump sums)</a:t>
            </a:r>
          </a:p>
          <a:p>
            <a:pPr marL="457200" indent="-457200">
              <a:buFont typeface="+mj-lt"/>
              <a:buAutoNum type="arabicPeriod"/>
            </a:pPr>
            <a:r>
              <a:rPr lang="en-GB" u="sng" dirty="0" smtClean="0"/>
              <a:t>Layering</a:t>
            </a:r>
            <a:r>
              <a:rPr lang="en-GB" dirty="0" smtClean="0"/>
              <a:t> – mix up the money, hide it’s trail</a:t>
            </a:r>
          </a:p>
          <a:p>
            <a:pPr marL="457200" indent="-457200">
              <a:buFont typeface="+mj-lt"/>
              <a:buAutoNum type="arabicPeriod"/>
            </a:pPr>
            <a:r>
              <a:rPr lang="en-GB" u="sng" dirty="0" smtClean="0"/>
              <a:t>Integration</a:t>
            </a:r>
            <a:r>
              <a:rPr lang="en-GB" dirty="0" smtClean="0"/>
              <a:t> – get the money to it’s final destination from a seemingly legal source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Cryptocurrencies can be useful for any of these stages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05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</TotalTime>
  <Words>488</Words>
  <Application>Microsoft Office PowerPoint</Application>
  <PresentationFormat>On-screen Show (4:3)</PresentationFormat>
  <Paragraphs>113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Cryptocurrencies and Crime</vt:lpstr>
      <vt:lpstr>Cryptocurrencies </vt:lpstr>
      <vt:lpstr>Cryptocurrency Features</vt:lpstr>
      <vt:lpstr>Cryptocurrency Features</vt:lpstr>
      <vt:lpstr>Activity</vt:lpstr>
      <vt:lpstr>Some Crimes</vt:lpstr>
      <vt:lpstr>More dodgy things!</vt:lpstr>
      <vt:lpstr>Regulating money</vt:lpstr>
      <vt:lpstr>Laundering/Tax evasion</vt:lpstr>
      <vt:lpstr>Anti-Money Laundering law</vt:lpstr>
      <vt:lpstr>New York BitLicence</vt:lpstr>
      <vt:lpstr>How to police cryptocurrencies?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 and Crime</dc:title>
  <dc:creator>Dom</dc:creator>
  <cp:lastModifiedBy>Webber C.</cp:lastModifiedBy>
  <cp:revision>9</cp:revision>
  <dcterms:created xsi:type="dcterms:W3CDTF">2015-02-03T11:42:53Z</dcterms:created>
  <dcterms:modified xsi:type="dcterms:W3CDTF">2015-02-03T15:38:49Z</dcterms:modified>
</cp:coreProperties>
</file>