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9.xml" ContentType="application/vnd.openxmlformats-officedocument.presentationml.notesSlide+xml"/>
  <Override PartName="/ppt/charts/chart2.xml" ContentType="application/vnd.openxmlformats-officedocument.drawingml.chart+xml"/>
  <Override PartName="/ppt/notesSlides/notesSlide10.xml" ContentType="application/vnd.openxmlformats-officedocument.presentationml.notesSlide+xml"/>
  <Override PartName="/ppt/charts/chart3.xml" ContentType="application/vnd.openxmlformats-officedocument.drawingml.chart+xml"/>
  <Override PartName="/ppt/drawings/drawing2.xml" ContentType="application/vnd.openxmlformats-officedocument.drawingml.chartshape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50" r:id="rId2"/>
    <p:sldMasterId id="2147483653" r:id="rId3"/>
  </p:sldMasterIdLst>
  <p:notesMasterIdLst>
    <p:notesMasterId r:id="rId19"/>
  </p:notesMasterIdLst>
  <p:handoutMasterIdLst>
    <p:handoutMasterId r:id="rId20"/>
  </p:handoutMasterIdLst>
  <p:sldIdLst>
    <p:sldId id="256" r:id="rId4"/>
    <p:sldId id="259" r:id="rId5"/>
    <p:sldId id="280" r:id="rId6"/>
    <p:sldId id="281" r:id="rId7"/>
    <p:sldId id="278" r:id="rId8"/>
    <p:sldId id="279" r:id="rId9"/>
    <p:sldId id="268" r:id="rId10"/>
    <p:sldId id="277" r:id="rId11"/>
    <p:sldId id="269" r:id="rId12"/>
    <p:sldId id="271" r:id="rId13"/>
    <p:sldId id="272" r:id="rId14"/>
    <p:sldId id="273" r:id="rId15"/>
    <p:sldId id="274" r:id="rId16"/>
    <p:sldId id="275" r:id="rId17"/>
    <p:sldId id="276" r:id="rId18"/>
  </p:sldIdLst>
  <p:sldSz cx="9144000" cy="6858000" type="screen4x3"/>
  <p:notesSz cx="6858000" cy="9144000"/>
  <p:defaultTextStyle>
    <a:defPPr>
      <a:defRPr lang="en-US"/>
    </a:defPPr>
    <a:lvl1pPr algn="ctr" rtl="0" eaLnBrk="0" fontAlgn="base" hangingPunct="0">
      <a:spcBef>
        <a:spcPct val="0"/>
      </a:spcBef>
      <a:spcAft>
        <a:spcPct val="0"/>
      </a:spcAft>
      <a:defRPr sz="1200" kern="1200">
        <a:solidFill>
          <a:schemeClr val="tx1"/>
        </a:solidFill>
        <a:latin typeface="Lucida Sans" pitchFamily="16" charset="0"/>
        <a:ea typeface="ＭＳ Ｐゴシック" pitchFamily="16" charset="-128"/>
        <a:cs typeface="+mn-cs"/>
      </a:defRPr>
    </a:lvl1pPr>
    <a:lvl2pPr marL="457200" algn="ctr" rtl="0" eaLnBrk="0" fontAlgn="base" hangingPunct="0">
      <a:spcBef>
        <a:spcPct val="0"/>
      </a:spcBef>
      <a:spcAft>
        <a:spcPct val="0"/>
      </a:spcAft>
      <a:defRPr sz="1200" kern="1200">
        <a:solidFill>
          <a:schemeClr val="tx1"/>
        </a:solidFill>
        <a:latin typeface="Lucida Sans" pitchFamily="16" charset="0"/>
        <a:ea typeface="ＭＳ Ｐゴシック" pitchFamily="16" charset="-128"/>
        <a:cs typeface="+mn-cs"/>
      </a:defRPr>
    </a:lvl2pPr>
    <a:lvl3pPr marL="914400" algn="ctr" rtl="0" eaLnBrk="0" fontAlgn="base" hangingPunct="0">
      <a:spcBef>
        <a:spcPct val="0"/>
      </a:spcBef>
      <a:spcAft>
        <a:spcPct val="0"/>
      </a:spcAft>
      <a:defRPr sz="1200" kern="1200">
        <a:solidFill>
          <a:schemeClr val="tx1"/>
        </a:solidFill>
        <a:latin typeface="Lucida Sans" pitchFamily="16" charset="0"/>
        <a:ea typeface="ＭＳ Ｐゴシック" pitchFamily="16" charset="-128"/>
        <a:cs typeface="+mn-cs"/>
      </a:defRPr>
    </a:lvl3pPr>
    <a:lvl4pPr marL="1371600" algn="ctr" rtl="0" eaLnBrk="0" fontAlgn="base" hangingPunct="0">
      <a:spcBef>
        <a:spcPct val="0"/>
      </a:spcBef>
      <a:spcAft>
        <a:spcPct val="0"/>
      </a:spcAft>
      <a:defRPr sz="1200" kern="1200">
        <a:solidFill>
          <a:schemeClr val="tx1"/>
        </a:solidFill>
        <a:latin typeface="Lucida Sans" pitchFamily="16" charset="0"/>
        <a:ea typeface="ＭＳ Ｐゴシック" pitchFamily="16" charset="-128"/>
        <a:cs typeface="+mn-cs"/>
      </a:defRPr>
    </a:lvl4pPr>
    <a:lvl5pPr marL="1828800" algn="ctr" rtl="0" eaLnBrk="0" fontAlgn="base" hangingPunct="0">
      <a:spcBef>
        <a:spcPct val="0"/>
      </a:spcBef>
      <a:spcAft>
        <a:spcPct val="0"/>
      </a:spcAft>
      <a:defRPr sz="1200" kern="1200">
        <a:solidFill>
          <a:schemeClr val="tx1"/>
        </a:solidFill>
        <a:latin typeface="Lucida Sans" pitchFamily="16" charset="0"/>
        <a:ea typeface="ＭＳ Ｐゴシック" pitchFamily="16" charset="-128"/>
        <a:cs typeface="+mn-cs"/>
      </a:defRPr>
    </a:lvl5pPr>
    <a:lvl6pPr marL="2286000" algn="l" defTabSz="914400" rtl="0" eaLnBrk="1" latinLnBrk="0" hangingPunct="1">
      <a:defRPr sz="1200" kern="1200">
        <a:solidFill>
          <a:schemeClr val="tx1"/>
        </a:solidFill>
        <a:latin typeface="Lucida Sans" pitchFamily="16" charset="0"/>
        <a:ea typeface="ＭＳ Ｐゴシック" pitchFamily="16" charset="-128"/>
        <a:cs typeface="+mn-cs"/>
      </a:defRPr>
    </a:lvl6pPr>
    <a:lvl7pPr marL="2743200" algn="l" defTabSz="914400" rtl="0" eaLnBrk="1" latinLnBrk="0" hangingPunct="1">
      <a:defRPr sz="1200" kern="1200">
        <a:solidFill>
          <a:schemeClr val="tx1"/>
        </a:solidFill>
        <a:latin typeface="Lucida Sans" pitchFamily="16" charset="0"/>
        <a:ea typeface="ＭＳ Ｐゴシック" pitchFamily="16" charset="-128"/>
        <a:cs typeface="+mn-cs"/>
      </a:defRPr>
    </a:lvl7pPr>
    <a:lvl8pPr marL="3200400" algn="l" defTabSz="914400" rtl="0" eaLnBrk="1" latinLnBrk="0" hangingPunct="1">
      <a:defRPr sz="1200" kern="1200">
        <a:solidFill>
          <a:schemeClr val="tx1"/>
        </a:solidFill>
        <a:latin typeface="Lucida Sans" pitchFamily="16" charset="0"/>
        <a:ea typeface="ＭＳ Ｐゴシック" pitchFamily="16" charset="-128"/>
        <a:cs typeface="+mn-cs"/>
      </a:defRPr>
    </a:lvl8pPr>
    <a:lvl9pPr marL="3657600" algn="l" defTabSz="914400" rtl="0" eaLnBrk="1" latinLnBrk="0" hangingPunct="1">
      <a:defRPr sz="1200" kern="1200">
        <a:solidFill>
          <a:schemeClr val="tx1"/>
        </a:solidFill>
        <a:latin typeface="Lucida Sans" pitchFamily="16" charset="0"/>
        <a:ea typeface="ＭＳ Ｐゴシック" pitchFamily="16"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412B"/>
    <a:srgbClr val="B2D5D5"/>
    <a:srgbClr val="F00F2C"/>
    <a:srgbClr val="A6D85F"/>
    <a:srgbClr val="615A20"/>
    <a:srgbClr val="FFB300"/>
    <a:srgbClr val="FE3E14"/>
    <a:srgbClr val="CCDA86"/>
    <a:srgbClr val="531F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42" autoAdjust="0"/>
    <p:restoredTop sz="61047" autoAdjust="0"/>
  </p:normalViewPr>
  <p:slideViewPr>
    <p:cSldViewPr>
      <p:cViewPr>
        <p:scale>
          <a:sx n="59" d="100"/>
          <a:sy n="59" d="100"/>
        </p:scale>
        <p:origin x="-1926" y="-72"/>
      </p:cViewPr>
      <p:guideLst>
        <p:guide orient="horz" pos="2160"/>
        <p:guide pos="288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michael\Documents\My%20Dropbox\hacktivism-pub\membership_trend.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michael\Documents\My%20Dropbox\hacktivism-pub\membership_trend.xlsx" TargetMode="External"/></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michael\Documents\My%20Dropbox\hacktivism-pub\membership_tren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Sheet2!$B$1</c:f>
              <c:strCache>
                <c:ptCount val="1"/>
                <c:pt idx="0">
                  <c:v>cnhonker.com (2001)</c:v>
                </c:pt>
              </c:strCache>
            </c:strRef>
          </c:tx>
          <c:spPr>
            <a:ln w="50800">
              <a:solidFill>
                <a:schemeClr val="bg2"/>
              </a:solidFill>
            </a:ln>
          </c:spPr>
          <c:marker>
            <c:symbol val="none"/>
          </c:marker>
          <c:cat>
            <c:numRef>
              <c:f>Sheet2!$A$2:$A$14</c:f>
              <c:numCache>
                <c:formatCode>dd/mm/yyyy</c:formatCode>
                <c:ptCount val="13"/>
                <c:pt idx="0">
                  <c:v>36918</c:v>
                </c:pt>
                <c:pt idx="1">
                  <c:v>36925</c:v>
                </c:pt>
                <c:pt idx="2">
                  <c:v>36951</c:v>
                </c:pt>
                <c:pt idx="3">
                  <c:v>36981</c:v>
                </c:pt>
                <c:pt idx="4">
                  <c:v>36986</c:v>
                </c:pt>
                <c:pt idx="5">
                  <c:v>36987</c:v>
                </c:pt>
                <c:pt idx="6">
                  <c:v>36991</c:v>
                </c:pt>
                <c:pt idx="7">
                  <c:v>36998</c:v>
                </c:pt>
                <c:pt idx="8">
                  <c:v>37057</c:v>
                </c:pt>
                <c:pt idx="9">
                  <c:v>37065</c:v>
                </c:pt>
                <c:pt idx="10">
                  <c:v>37067</c:v>
                </c:pt>
                <c:pt idx="11">
                  <c:v>37073</c:v>
                </c:pt>
                <c:pt idx="12">
                  <c:v>37093</c:v>
                </c:pt>
              </c:numCache>
            </c:numRef>
          </c:cat>
          <c:val>
            <c:numRef>
              <c:f>Sheet2!$B$2:$B$14</c:f>
              <c:numCache>
                <c:formatCode>General</c:formatCode>
                <c:ptCount val="13"/>
                <c:pt idx="0">
                  <c:v>463</c:v>
                </c:pt>
                <c:pt idx="1">
                  <c:v>1297</c:v>
                </c:pt>
                <c:pt idx="2">
                  <c:v>1086</c:v>
                </c:pt>
                <c:pt idx="3">
                  <c:v>2766</c:v>
                </c:pt>
                <c:pt idx="4">
                  <c:v>2766</c:v>
                </c:pt>
                <c:pt idx="5">
                  <c:v>3052</c:v>
                </c:pt>
                <c:pt idx="6">
                  <c:v>3052</c:v>
                </c:pt>
                <c:pt idx="7">
                  <c:v>3743</c:v>
                </c:pt>
                <c:pt idx="8">
                  <c:v>9814</c:v>
                </c:pt>
                <c:pt idx="9">
                  <c:v>16099</c:v>
                </c:pt>
                <c:pt idx="10">
                  <c:v>17851</c:v>
                </c:pt>
                <c:pt idx="11">
                  <c:v>22120</c:v>
                </c:pt>
                <c:pt idx="12">
                  <c:v>31879</c:v>
                </c:pt>
              </c:numCache>
            </c:numRef>
          </c:val>
          <c:smooth val="0"/>
        </c:ser>
        <c:dLbls>
          <c:showLegendKey val="0"/>
          <c:showVal val="0"/>
          <c:showCatName val="0"/>
          <c:showSerName val="0"/>
          <c:showPercent val="0"/>
          <c:showBubbleSize val="0"/>
        </c:dLbls>
        <c:marker val="1"/>
        <c:smooth val="0"/>
        <c:axId val="174586368"/>
        <c:axId val="142540800"/>
      </c:lineChart>
      <c:dateAx>
        <c:axId val="174586368"/>
        <c:scaling>
          <c:orientation val="minMax"/>
        </c:scaling>
        <c:delete val="0"/>
        <c:axPos val="b"/>
        <c:title>
          <c:tx>
            <c:rich>
              <a:bodyPr/>
              <a:lstStyle/>
              <a:p>
                <a:pPr>
                  <a:defRPr/>
                </a:pPr>
                <a:r>
                  <a:rPr lang="en-GB" sz="1800" dirty="0"/>
                  <a:t>Date</a:t>
                </a:r>
              </a:p>
            </c:rich>
          </c:tx>
          <c:layout/>
          <c:overlay val="0"/>
        </c:title>
        <c:numFmt formatCode="dd/mm/yyyy" sourceLinked="1"/>
        <c:majorTickMark val="out"/>
        <c:minorTickMark val="none"/>
        <c:tickLblPos val="nextTo"/>
        <c:crossAx val="142540800"/>
        <c:crosses val="autoZero"/>
        <c:auto val="1"/>
        <c:lblOffset val="100"/>
        <c:baseTimeUnit val="days"/>
        <c:majorUnit val="14"/>
        <c:majorTimeUnit val="days"/>
      </c:dateAx>
      <c:valAx>
        <c:axId val="142540800"/>
        <c:scaling>
          <c:orientation val="minMax"/>
        </c:scaling>
        <c:delete val="0"/>
        <c:axPos val="l"/>
        <c:title>
          <c:tx>
            <c:rich>
              <a:bodyPr rot="-5400000" vert="horz"/>
              <a:lstStyle/>
              <a:p>
                <a:pPr>
                  <a:defRPr/>
                </a:pPr>
                <a:r>
                  <a:rPr lang="en-GB" sz="1800" dirty="0"/>
                  <a:t>No. of registered users</a:t>
                </a:r>
              </a:p>
            </c:rich>
          </c:tx>
          <c:layout/>
          <c:overlay val="0"/>
        </c:title>
        <c:numFmt formatCode="General" sourceLinked="1"/>
        <c:majorTickMark val="out"/>
        <c:minorTickMark val="none"/>
        <c:tickLblPos val="nextTo"/>
        <c:crossAx val="174586368"/>
        <c:crosses val="autoZero"/>
        <c:crossBetween val="between"/>
      </c:valAx>
    </c:plotArea>
    <c:plotVisOnly val="1"/>
    <c:dispBlanksAs val="gap"/>
    <c:showDLblsOverMax val="0"/>
  </c:chart>
  <c:spPr>
    <a:solidFill>
      <a:schemeClr val="bg1"/>
    </a:solidFill>
  </c:sp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v>cnhonker.com (2003+)</c:v>
          </c:tx>
          <c:spPr>
            <a:ln w="50800">
              <a:solidFill>
                <a:schemeClr val="bg2"/>
              </a:solidFill>
            </a:ln>
          </c:spPr>
          <c:marker>
            <c:symbol val="none"/>
          </c:marker>
          <c:cat>
            <c:numRef>
              <c:f>Sheet2!$A$15:$A$36</c:f>
              <c:numCache>
                <c:formatCode>dd/mm/yyyy</c:formatCode>
                <c:ptCount val="22"/>
                <c:pt idx="0">
                  <c:v>37838</c:v>
                </c:pt>
                <c:pt idx="1">
                  <c:v>37897</c:v>
                </c:pt>
                <c:pt idx="2">
                  <c:v>37944</c:v>
                </c:pt>
                <c:pt idx="3">
                  <c:v>37959</c:v>
                </c:pt>
                <c:pt idx="4">
                  <c:v>38018</c:v>
                </c:pt>
                <c:pt idx="5">
                  <c:v>38038</c:v>
                </c:pt>
                <c:pt idx="6">
                  <c:v>38083</c:v>
                </c:pt>
                <c:pt idx="7">
                  <c:v>38154</c:v>
                </c:pt>
                <c:pt idx="8">
                  <c:v>38157</c:v>
                </c:pt>
                <c:pt idx="9">
                  <c:v>38168</c:v>
                </c:pt>
                <c:pt idx="10">
                  <c:v>38183</c:v>
                </c:pt>
                <c:pt idx="11">
                  <c:v>38195</c:v>
                </c:pt>
                <c:pt idx="12">
                  <c:v>38214</c:v>
                </c:pt>
                <c:pt idx="13">
                  <c:v>38230</c:v>
                </c:pt>
                <c:pt idx="14">
                  <c:v>38245</c:v>
                </c:pt>
                <c:pt idx="15">
                  <c:v>38260</c:v>
                </c:pt>
                <c:pt idx="16">
                  <c:v>38275</c:v>
                </c:pt>
                <c:pt idx="17">
                  <c:v>38290</c:v>
                </c:pt>
                <c:pt idx="18">
                  <c:v>38308</c:v>
                </c:pt>
                <c:pt idx="19">
                  <c:v>38320</c:v>
                </c:pt>
                <c:pt idx="20">
                  <c:v>38336</c:v>
                </c:pt>
                <c:pt idx="21">
                  <c:v>38352</c:v>
                </c:pt>
              </c:numCache>
            </c:numRef>
          </c:cat>
          <c:val>
            <c:numRef>
              <c:f>Sheet2!$C$15:$C$36</c:f>
              <c:numCache>
                <c:formatCode>General</c:formatCode>
                <c:ptCount val="22"/>
                <c:pt idx="0">
                  <c:v>2530</c:v>
                </c:pt>
                <c:pt idx="1">
                  <c:v>14259</c:v>
                </c:pt>
                <c:pt idx="2">
                  <c:v>25327</c:v>
                </c:pt>
                <c:pt idx="3">
                  <c:v>29590</c:v>
                </c:pt>
                <c:pt idx="4">
                  <c:v>38376</c:v>
                </c:pt>
                <c:pt idx="5">
                  <c:v>41620</c:v>
                </c:pt>
                <c:pt idx="6">
                  <c:v>50885</c:v>
                </c:pt>
                <c:pt idx="7">
                  <c:v>64846</c:v>
                </c:pt>
                <c:pt idx="8">
                  <c:v>65412</c:v>
                </c:pt>
                <c:pt idx="9">
                  <c:v>68055</c:v>
                </c:pt>
                <c:pt idx="10">
                  <c:v>70763</c:v>
                </c:pt>
                <c:pt idx="11">
                  <c:v>72926</c:v>
                </c:pt>
                <c:pt idx="12">
                  <c:v>77072</c:v>
                </c:pt>
                <c:pt idx="13">
                  <c:v>79704</c:v>
                </c:pt>
                <c:pt idx="14">
                  <c:v>82194</c:v>
                </c:pt>
                <c:pt idx="15">
                  <c:v>86197</c:v>
                </c:pt>
                <c:pt idx="16">
                  <c:v>88396</c:v>
                </c:pt>
                <c:pt idx="17">
                  <c:v>91850</c:v>
                </c:pt>
                <c:pt idx="18">
                  <c:v>95006</c:v>
                </c:pt>
                <c:pt idx="19">
                  <c:v>97172</c:v>
                </c:pt>
                <c:pt idx="20">
                  <c:v>100233</c:v>
                </c:pt>
                <c:pt idx="21">
                  <c:v>102904</c:v>
                </c:pt>
              </c:numCache>
            </c:numRef>
          </c:val>
          <c:smooth val="0"/>
        </c:ser>
        <c:dLbls>
          <c:showLegendKey val="0"/>
          <c:showVal val="0"/>
          <c:showCatName val="0"/>
          <c:showSerName val="0"/>
          <c:showPercent val="0"/>
          <c:showBubbleSize val="0"/>
        </c:dLbls>
        <c:marker val="1"/>
        <c:smooth val="0"/>
        <c:axId val="116940800"/>
        <c:axId val="142545408"/>
      </c:lineChart>
      <c:dateAx>
        <c:axId val="116940800"/>
        <c:scaling>
          <c:orientation val="minMax"/>
        </c:scaling>
        <c:delete val="0"/>
        <c:axPos val="b"/>
        <c:title>
          <c:tx>
            <c:rich>
              <a:bodyPr/>
              <a:lstStyle/>
              <a:p>
                <a:pPr>
                  <a:defRPr/>
                </a:pPr>
                <a:r>
                  <a:rPr lang="en-GB" sz="1800" dirty="0"/>
                  <a:t>Date</a:t>
                </a:r>
              </a:p>
            </c:rich>
          </c:tx>
          <c:overlay val="0"/>
        </c:title>
        <c:numFmt formatCode="dd/mm/yyyy" sourceLinked="1"/>
        <c:majorTickMark val="out"/>
        <c:minorTickMark val="none"/>
        <c:tickLblPos val="nextTo"/>
        <c:crossAx val="142545408"/>
        <c:crosses val="autoZero"/>
        <c:auto val="1"/>
        <c:lblOffset val="100"/>
        <c:baseTimeUnit val="days"/>
      </c:dateAx>
      <c:valAx>
        <c:axId val="142545408"/>
        <c:scaling>
          <c:orientation val="minMax"/>
        </c:scaling>
        <c:delete val="0"/>
        <c:axPos val="l"/>
        <c:title>
          <c:tx>
            <c:rich>
              <a:bodyPr rot="-5400000" vert="horz"/>
              <a:lstStyle/>
              <a:p>
                <a:pPr>
                  <a:defRPr/>
                </a:pPr>
                <a:r>
                  <a:rPr lang="en-GB" sz="1800" dirty="0"/>
                  <a:t>No. of registered users</a:t>
                </a:r>
              </a:p>
            </c:rich>
          </c:tx>
          <c:overlay val="0"/>
        </c:title>
        <c:numFmt formatCode="General" sourceLinked="1"/>
        <c:majorTickMark val="out"/>
        <c:minorTickMark val="none"/>
        <c:tickLblPos val="nextTo"/>
        <c:crossAx val="116940800"/>
        <c:crosses val="autoZero"/>
        <c:crossBetween val="between"/>
      </c:valAx>
    </c:plotArea>
    <c:plotVisOnly val="1"/>
    <c:dispBlanksAs val="gap"/>
    <c:showDLblsOverMax val="0"/>
  </c:chart>
  <c:spPr>
    <a:solidFill>
      <a:schemeClr val="bg1"/>
    </a:solidFill>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Chinahonker.com</c:v>
                </c:pt>
              </c:strCache>
            </c:strRef>
          </c:tx>
          <c:spPr>
            <a:ln w="50800">
              <a:solidFill>
                <a:schemeClr val="bg2"/>
              </a:solidFill>
            </a:ln>
          </c:spPr>
          <c:marker>
            <c:symbol val="none"/>
          </c:marker>
          <c:cat>
            <c:numRef>
              <c:f>Sheet1!$A$2:$A$70</c:f>
              <c:numCache>
                <c:formatCode>dd/mm/yyyy</c:formatCode>
                <c:ptCount val="69"/>
                <c:pt idx="0">
                  <c:v>38410</c:v>
                </c:pt>
                <c:pt idx="1">
                  <c:v>38412</c:v>
                </c:pt>
                <c:pt idx="2">
                  <c:v>38415</c:v>
                </c:pt>
                <c:pt idx="3">
                  <c:v>38418</c:v>
                </c:pt>
                <c:pt idx="4">
                  <c:v>38420</c:v>
                </c:pt>
                <c:pt idx="5">
                  <c:v>38421</c:v>
                </c:pt>
                <c:pt idx="6">
                  <c:v>38431</c:v>
                </c:pt>
                <c:pt idx="7">
                  <c:v>38435</c:v>
                </c:pt>
                <c:pt idx="8">
                  <c:v>38448</c:v>
                </c:pt>
                <c:pt idx="9">
                  <c:v>38449</c:v>
                </c:pt>
                <c:pt idx="10">
                  <c:v>38456</c:v>
                </c:pt>
                <c:pt idx="11">
                  <c:v>38458</c:v>
                </c:pt>
                <c:pt idx="12">
                  <c:v>38459</c:v>
                </c:pt>
                <c:pt idx="13">
                  <c:v>38460</c:v>
                </c:pt>
                <c:pt idx="14">
                  <c:v>38461</c:v>
                </c:pt>
                <c:pt idx="15">
                  <c:v>38464</c:v>
                </c:pt>
                <c:pt idx="16">
                  <c:v>38467</c:v>
                </c:pt>
                <c:pt idx="17">
                  <c:v>38468</c:v>
                </c:pt>
                <c:pt idx="18">
                  <c:v>38479</c:v>
                </c:pt>
                <c:pt idx="19">
                  <c:v>38483</c:v>
                </c:pt>
                <c:pt idx="20">
                  <c:v>38484</c:v>
                </c:pt>
                <c:pt idx="21">
                  <c:v>38488</c:v>
                </c:pt>
                <c:pt idx="22">
                  <c:v>38489</c:v>
                </c:pt>
                <c:pt idx="23">
                  <c:v>38490</c:v>
                </c:pt>
                <c:pt idx="24">
                  <c:v>38491</c:v>
                </c:pt>
                <c:pt idx="25">
                  <c:v>38492</c:v>
                </c:pt>
                <c:pt idx="26">
                  <c:v>38494</c:v>
                </c:pt>
                <c:pt idx="27">
                  <c:v>38495</c:v>
                </c:pt>
                <c:pt idx="28">
                  <c:v>38497</c:v>
                </c:pt>
                <c:pt idx="29">
                  <c:v>38498</c:v>
                </c:pt>
                <c:pt idx="30">
                  <c:v>38499</c:v>
                </c:pt>
                <c:pt idx="31">
                  <c:v>38501</c:v>
                </c:pt>
                <c:pt idx="32">
                  <c:v>38502</c:v>
                </c:pt>
                <c:pt idx="33">
                  <c:v>38503</c:v>
                </c:pt>
                <c:pt idx="34">
                  <c:v>38504</c:v>
                </c:pt>
                <c:pt idx="35">
                  <c:v>38506</c:v>
                </c:pt>
                <c:pt idx="36">
                  <c:v>38519</c:v>
                </c:pt>
                <c:pt idx="37">
                  <c:v>38522</c:v>
                </c:pt>
                <c:pt idx="38">
                  <c:v>38523</c:v>
                </c:pt>
                <c:pt idx="39">
                  <c:v>38525</c:v>
                </c:pt>
                <c:pt idx="40">
                  <c:v>38530</c:v>
                </c:pt>
                <c:pt idx="41">
                  <c:v>38535</c:v>
                </c:pt>
                <c:pt idx="42">
                  <c:v>38539</c:v>
                </c:pt>
                <c:pt idx="43">
                  <c:v>38540</c:v>
                </c:pt>
                <c:pt idx="44">
                  <c:v>38542</c:v>
                </c:pt>
                <c:pt idx="45">
                  <c:v>38543</c:v>
                </c:pt>
                <c:pt idx="46">
                  <c:v>38546</c:v>
                </c:pt>
                <c:pt idx="47">
                  <c:v>38547</c:v>
                </c:pt>
                <c:pt idx="48">
                  <c:v>38549</c:v>
                </c:pt>
                <c:pt idx="49">
                  <c:v>38550</c:v>
                </c:pt>
                <c:pt idx="50">
                  <c:v>38551</c:v>
                </c:pt>
                <c:pt idx="51">
                  <c:v>38557</c:v>
                </c:pt>
                <c:pt idx="52">
                  <c:v>38562</c:v>
                </c:pt>
                <c:pt idx="53">
                  <c:v>38564</c:v>
                </c:pt>
                <c:pt idx="54">
                  <c:v>38571</c:v>
                </c:pt>
                <c:pt idx="55">
                  <c:v>38572</c:v>
                </c:pt>
                <c:pt idx="56">
                  <c:v>38576</c:v>
                </c:pt>
                <c:pt idx="57">
                  <c:v>38577</c:v>
                </c:pt>
                <c:pt idx="58">
                  <c:v>38582</c:v>
                </c:pt>
                <c:pt idx="59">
                  <c:v>38584</c:v>
                </c:pt>
                <c:pt idx="60">
                  <c:v>38587</c:v>
                </c:pt>
                <c:pt idx="61">
                  <c:v>38588</c:v>
                </c:pt>
                <c:pt idx="62">
                  <c:v>38589</c:v>
                </c:pt>
                <c:pt idx="63">
                  <c:v>38590</c:v>
                </c:pt>
                <c:pt idx="64">
                  <c:v>38591</c:v>
                </c:pt>
                <c:pt idx="65">
                  <c:v>38592</c:v>
                </c:pt>
                <c:pt idx="66">
                  <c:v>38593</c:v>
                </c:pt>
                <c:pt idx="67">
                  <c:v>38594</c:v>
                </c:pt>
                <c:pt idx="68">
                  <c:v>38595</c:v>
                </c:pt>
              </c:numCache>
            </c:numRef>
          </c:cat>
          <c:val>
            <c:numRef>
              <c:f>Sheet1!$B$2:$B$70</c:f>
              <c:numCache>
                <c:formatCode>General</c:formatCode>
                <c:ptCount val="69"/>
                <c:pt idx="0">
                  <c:v>1671</c:v>
                </c:pt>
                <c:pt idx="1">
                  <c:v>2309</c:v>
                </c:pt>
                <c:pt idx="2">
                  <c:v>3012</c:v>
                </c:pt>
                <c:pt idx="3">
                  <c:v>3348</c:v>
                </c:pt>
                <c:pt idx="4">
                  <c:v>3542</c:v>
                </c:pt>
                <c:pt idx="5">
                  <c:v>3626</c:v>
                </c:pt>
                <c:pt idx="6">
                  <c:v>4524</c:v>
                </c:pt>
                <c:pt idx="7">
                  <c:v>4899</c:v>
                </c:pt>
                <c:pt idx="8">
                  <c:v>6710</c:v>
                </c:pt>
                <c:pt idx="9">
                  <c:v>6710</c:v>
                </c:pt>
                <c:pt idx="10">
                  <c:v>8319</c:v>
                </c:pt>
                <c:pt idx="11">
                  <c:v>8985</c:v>
                </c:pt>
                <c:pt idx="12">
                  <c:v>9291</c:v>
                </c:pt>
                <c:pt idx="13">
                  <c:v>9679</c:v>
                </c:pt>
                <c:pt idx="14">
                  <c:v>9945</c:v>
                </c:pt>
                <c:pt idx="15">
                  <c:v>15689</c:v>
                </c:pt>
                <c:pt idx="16">
                  <c:v>22140</c:v>
                </c:pt>
                <c:pt idx="17">
                  <c:v>30151</c:v>
                </c:pt>
                <c:pt idx="18">
                  <c:v>36166</c:v>
                </c:pt>
                <c:pt idx="19">
                  <c:v>36098</c:v>
                </c:pt>
                <c:pt idx="20">
                  <c:v>36098</c:v>
                </c:pt>
                <c:pt idx="21">
                  <c:v>36007</c:v>
                </c:pt>
                <c:pt idx="22">
                  <c:v>36008</c:v>
                </c:pt>
                <c:pt idx="23">
                  <c:v>36008</c:v>
                </c:pt>
                <c:pt idx="24">
                  <c:v>36008</c:v>
                </c:pt>
                <c:pt idx="25">
                  <c:v>36009</c:v>
                </c:pt>
                <c:pt idx="26">
                  <c:v>35956</c:v>
                </c:pt>
                <c:pt idx="27">
                  <c:v>35956</c:v>
                </c:pt>
                <c:pt idx="28">
                  <c:v>35957</c:v>
                </c:pt>
                <c:pt idx="29">
                  <c:v>35957</c:v>
                </c:pt>
                <c:pt idx="30">
                  <c:v>35957</c:v>
                </c:pt>
                <c:pt idx="31">
                  <c:v>35957</c:v>
                </c:pt>
                <c:pt idx="32">
                  <c:v>35958</c:v>
                </c:pt>
                <c:pt idx="33">
                  <c:v>35958</c:v>
                </c:pt>
                <c:pt idx="34">
                  <c:v>35958</c:v>
                </c:pt>
                <c:pt idx="35">
                  <c:v>35958</c:v>
                </c:pt>
                <c:pt idx="36">
                  <c:v>35962</c:v>
                </c:pt>
                <c:pt idx="37">
                  <c:v>35962</c:v>
                </c:pt>
                <c:pt idx="38">
                  <c:v>35962</c:v>
                </c:pt>
                <c:pt idx="39">
                  <c:v>35962</c:v>
                </c:pt>
                <c:pt idx="40">
                  <c:v>36490</c:v>
                </c:pt>
                <c:pt idx="41">
                  <c:v>37134</c:v>
                </c:pt>
                <c:pt idx="42">
                  <c:v>38888</c:v>
                </c:pt>
                <c:pt idx="43">
                  <c:v>38888</c:v>
                </c:pt>
                <c:pt idx="44">
                  <c:v>38891</c:v>
                </c:pt>
                <c:pt idx="45">
                  <c:v>38891</c:v>
                </c:pt>
                <c:pt idx="46">
                  <c:v>38946</c:v>
                </c:pt>
                <c:pt idx="47">
                  <c:v>38946</c:v>
                </c:pt>
                <c:pt idx="48">
                  <c:v>39405</c:v>
                </c:pt>
                <c:pt idx="49">
                  <c:v>39453</c:v>
                </c:pt>
                <c:pt idx="50">
                  <c:v>39688</c:v>
                </c:pt>
                <c:pt idx="51">
                  <c:v>40221</c:v>
                </c:pt>
                <c:pt idx="52">
                  <c:v>40908</c:v>
                </c:pt>
                <c:pt idx="53">
                  <c:v>41343</c:v>
                </c:pt>
                <c:pt idx="54">
                  <c:v>42359</c:v>
                </c:pt>
                <c:pt idx="55">
                  <c:v>42484</c:v>
                </c:pt>
                <c:pt idx="56">
                  <c:v>43257</c:v>
                </c:pt>
                <c:pt idx="57">
                  <c:v>43409</c:v>
                </c:pt>
                <c:pt idx="58">
                  <c:v>43519</c:v>
                </c:pt>
                <c:pt idx="59">
                  <c:v>43699</c:v>
                </c:pt>
                <c:pt idx="60">
                  <c:v>43994</c:v>
                </c:pt>
                <c:pt idx="61">
                  <c:v>44111</c:v>
                </c:pt>
                <c:pt idx="62">
                  <c:v>44216</c:v>
                </c:pt>
                <c:pt idx="63">
                  <c:v>44334</c:v>
                </c:pt>
                <c:pt idx="64">
                  <c:v>44392</c:v>
                </c:pt>
                <c:pt idx="65">
                  <c:v>44437</c:v>
                </c:pt>
                <c:pt idx="66">
                  <c:v>44586</c:v>
                </c:pt>
                <c:pt idx="67">
                  <c:v>44646</c:v>
                </c:pt>
                <c:pt idx="68">
                  <c:v>44701</c:v>
                </c:pt>
              </c:numCache>
            </c:numRef>
          </c:val>
          <c:smooth val="0"/>
        </c:ser>
        <c:dLbls>
          <c:showLegendKey val="0"/>
          <c:showVal val="0"/>
          <c:showCatName val="0"/>
          <c:showSerName val="0"/>
          <c:showPercent val="0"/>
          <c:showBubbleSize val="0"/>
        </c:dLbls>
        <c:marker val="1"/>
        <c:smooth val="0"/>
        <c:axId val="213021184"/>
        <c:axId val="142547712"/>
      </c:lineChart>
      <c:dateAx>
        <c:axId val="213021184"/>
        <c:scaling>
          <c:orientation val="minMax"/>
        </c:scaling>
        <c:delete val="0"/>
        <c:axPos val="b"/>
        <c:title>
          <c:tx>
            <c:rich>
              <a:bodyPr/>
              <a:lstStyle/>
              <a:p>
                <a:pPr>
                  <a:defRPr/>
                </a:pPr>
                <a:r>
                  <a:rPr lang="en-GB" sz="1800" dirty="0"/>
                  <a:t>Date</a:t>
                </a:r>
              </a:p>
            </c:rich>
          </c:tx>
          <c:overlay val="0"/>
        </c:title>
        <c:numFmt formatCode="dd/mm/yyyy" sourceLinked="1"/>
        <c:majorTickMark val="out"/>
        <c:minorTickMark val="none"/>
        <c:tickLblPos val="nextTo"/>
        <c:crossAx val="142547712"/>
        <c:crosses val="autoZero"/>
        <c:auto val="1"/>
        <c:lblOffset val="100"/>
        <c:baseTimeUnit val="days"/>
        <c:majorUnit val="14"/>
        <c:majorTimeUnit val="days"/>
      </c:dateAx>
      <c:valAx>
        <c:axId val="142547712"/>
        <c:scaling>
          <c:orientation val="minMax"/>
        </c:scaling>
        <c:delete val="0"/>
        <c:axPos val="l"/>
        <c:title>
          <c:tx>
            <c:rich>
              <a:bodyPr rot="-5400000" vert="horz"/>
              <a:lstStyle/>
              <a:p>
                <a:pPr>
                  <a:defRPr/>
                </a:pPr>
                <a:r>
                  <a:rPr lang="en-GB" sz="1800" dirty="0"/>
                  <a:t>No. of registered users</a:t>
                </a:r>
              </a:p>
            </c:rich>
          </c:tx>
          <c:overlay val="0"/>
        </c:title>
        <c:numFmt formatCode="General" sourceLinked="1"/>
        <c:majorTickMark val="out"/>
        <c:minorTickMark val="none"/>
        <c:tickLblPos val="nextTo"/>
        <c:crossAx val="213021184"/>
        <c:crosses val="autoZero"/>
        <c:crossBetween val="between"/>
      </c:valAx>
    </c:plotArea>
    <c:plotVisOnly val="1"/>
    <c:dispBlanksAs val="gap"/>
    <c:showDLblsOverMax val="0"/>
  </c:chart>
  <c:spPr>
    <a:solidFill>
      <a:schemeClr val="bg1"/>
    </a:solidFill>
  </c:spPr>
  <c:externalData r:id="rId1">
    <c:autoUpdate val="0"/>
  </c:externalData>
  <c:userShapes r:id="rId2"/>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3066C5-1A7C-40D5-B41B-7ED37078A08F}" type="doc">
      <dgm:prSet loTypeId="urn:microsoft.com/office/officeart/2005/8/layout/cycle4#1" loCatId="cycle" qsTypeId="urn:microsoft.com/office/officeart/2005/8/quickstyle/simple1" qsCatId="simple" csTypeId="urn:microsoft.com/office/officeart/2005/8/colors/accent1_2" csCatId="accent1" phldr="1"/>
      <dgm:spPr/>
      <dgm:t>
        <a:bodyPr/>
        <a:lstStyle/>
        <a:p>
          <a:endParaRPr lang="en-GB"/>
        </a:p>
      </dgm:t>
    </dgm:pt>
    <dgm:pt modelId="{816DBA1D-9F49-4D57-91D0-B943399155E3}">
      <dgm:prSet phldrT="[Text]"/>
      <dgm:spPr/>
      <dgm:t>
        <a:bodyPr/>
        <a:lstStyle/>
        <a:p>
          <a:r>
            <a:rPr lang="en-GB" dirty="0" smtClean="0"/>
            <a:t>Relative Deprivation</a:t>
          </a:r>
          <a:endParaRPr lang="en-GB" dirty="0"/>
        </a:p>
      </dgm:t>
    </dgm:pt>
    <dgm:pt modelId="{B38FDD78-0C61-467B-AC77-063E68D770A7}" type="parTrans" cxnId="{6FE3C2B9-0F64-45FE-90F5-95CE5EEB1269}">
      <dgm:prSet/>
      <dgm:spPr/>
      <dgm:t>
        <a:bodyPr/>
        <a:lstStyle/>
        <a:p>
          <a:endParaRPr lang="en-GB"/>
        </a:p>
      </dgm:t>
    </dgm:pt>
    <dgm:pt modelId="{BEDC2DCB-4E49-43FE-9447-BE4D395F49FF}" type="sibTrans" cxnId="{6FE3C2B9-0F64-45FE-90F5-95CE5EEB1269}">
      <dgm:prSet/>
      <dgm:spPr/>
      <dgm:t>
        <a:bodyPr/>
        <a:lstStyle/>
        <a:p>
          <a:endParaRPr lang="en-GB"/>
        </a:p>
      </dgm:t>
    </dgm:pt>
    <dgm:pt modelId="{ADA01E5A-B911-4DFC-8F83-350A2435F06D}">
      <dgm:prSet phldrT="[Text]" custT="1"/>
      <dgm:spPr/>
      <dgm:t>
        <a:bodyPr/>
        <a:lstStyle/>
        <a:p>
          <a:pPr marL="630238" indent="0"/>
          <a:endParaRPr lang="en-GB" sz="2000" dirty="0"/>
        </a:p>
      </dgm:t>
    </dgm:pt>
    <dgm:pt modelId="{4A0A2273-248D-42A1-BD29-00BE5537386F}" type="parTrans" cxnId="{E0446331-D516-4B21-B3AC-AC5F84992C4B}">
      <dgm:prSet/>
      <dgm:spPr/>
      <dgm:t>
        <a:bodyPr/>
        <a:lstStyle/>
        <a:p>
          <a:endParaRPr lang="en-GB"/>
        </a:p>
      </dgm:t>
    </dgm:pt>
    <dgm:pt modelId="{5761B799-844C-46CA-B454-55E01743D705}" type="sibTrans" cxnId="{E0446331-D516-4B21-B3AC-AC5F84992C4B}">
      <dgm:prSet/>
      <dgm:spPr/>
      <dgm:t>
        <a:bodyPr/>
        <a:lstStyle/>
        <a:p>
          <a:endParaRPr lang="en-GB"/>
        </a:p>
      </dgm:t>
    </dgm:pt>
    <dgm:pt modelId="{B2D23386-81E4-4BBF-A6C7-B99A159C76F5}">
      <dgm:prSet phldrT="[Text]"/>
      <dgm:spPr/>
      <dgm:t>
        <a:bodyPr/>
        <a:lstStyle/>
        <a:p>
          <a:r>
            <a:rPr lang="en-GB" i="0" dirty="0" smtClean="0"/>
            <a:t>Chinese Nationalism and Humiliation</a:t>
          </a:r>
          <a:endParaRPr lang="en-GB" i="0" dirty="0"/>
        </a:p>
      </dgm:t>
    </dgm:pt>
    <dgm:pt modelId="{021D65FA-4B52-4433-AD83-80F828832C01}" type="parTrans" cxnId="{756DBC3E-F21E-468A-B1F4-3898391395DF}">
      <dgm:prSet/>
      <dgm:spPr/>
      <dgm:t>
        <a:bodyPr/>
        <a:lstStyle/>
        <a:p>
          <a:endParaRPr lang="en-GB"/>
        </a:p>
      </dgm:t>
    </dgm:pt>
    <dgm:pt modelId="{0CF84736-64AD-4B79-8349-22AB5430BEA1}" type="sibTrans" cxnId="{756DBC3E-F21E-468A-B1F4-3898391395DF}">
      <dgm:prSet/>
      <dgm:spPr/>
      <dgm:t>
        <a:bodyPr/>
        <a:lstStyle/>
        <a:p>
          <a:endParaRPr lang="en-GB"/>
        </a:p>
      </dgm:t>
    </dgm:pt>
    <dgm:pt modelId="{9D2ABDD0-FE0A-43BD-BDC6-DC524C5B0E7C}">
      <dgm:prSet phldrT="[Text]" custT="1"/>
      <dgm:spPr/>
      <dgm:t>
        <a:bodyPr/>
        <a:lstStyle/>
        <a:p>
          <a:endParaRPr lang="en-GB" sz="2400" dirty="0"/>
        </a:p>
      </dgm:t>
    </dgm:pt>
    <dgm:pt modelId="{A1F293FD-79E2-48A1-A923-8D870B7AA3E6}" type="sibTrans" cxnId="{EDFD4491-74C3-42D8-971D-00C1BE33CE04}">
      <dgm:prSet/>
      <dgm:spPr/>
      <dgm:t>
        <a:bodyPr/>
        <a:lstStyle/>
        <a:p>
          <a:endParaRPr lang="en-GB"/>
        </a:p>
      </dgm:t>
    </dgm:pt>
    <dgm:pt modelId="{7CC3D888-8C0D-4A52-B07A-05600795C054}" type="parTrans" cxnId="{EDFD4491-74C3-42D8-971D-00C1BE33CE04}">
      <dgm:prSet/>
      <dgm:spPr/>
      <dgm:t>
        <a:bodyPr/>
        <a:lstStyle/>
        <a:p>
          <a:endParaRPr lang="en-GB"/>
        </a:p>
      </dgm:t>
    </dgm:pt>
    <dgm:pt modelId="{597652DD-90DD-4A8A-9253-8F407835D02E}">
      <dgm:prSet phldrT="[Text]" custT="1"/>
      <dgm:spPr/>
      <dgm:t>
        <a:bodyPr/>
        <a:lstStyle/>
        <a:p>
          <a:endParaRPr lang="en-GB" sz="2000" dirty="0"/>
        </a:p>
      </dgm:t>
    </dgm:pt>
    <dgm:pt modelId="{ADCF7FBD-F172-45D4-92D7-FD798AB85DE9}" type="sibTrans" cxnId="{164AC6EA-5FA1-4DC5-86DA-4F9B5FC33C57}">
      <dgm:prSet/>
      <dgm:spPr/>
      <dgm:t>
        <a:bodyPr/>
        <a:lstStyle/>
        <a:p>
          <a:endParaRPr lang="en-GB"/>
        </a:p>
      </dgm:t>
    </dgm:pt>
    <dgm:pt modelId="{94A97F71-D9F1-4F88-994C-4A2837643CCD}" type="parTrans" cxnId="{164AC6EA-5FA1-4DC5-86DA-4F9B5FC33C57}">
      <dgm:prSet/>
      <dgm:spPr/>
      <dgm:t>
        <a:bodyPr/>
        <a:lstStyle/>
        <a:p>
          <a:endParaRPr lang="en-GB"/>
        </a:p>
      </dgm:t>
    </dgm:pt>
    <dgm:pt modelId="{078217DE-07D4-4E28-8C81-2DFE5E462D0C}">
      <dgm:prSet phldrT="[Text]" custT="1"/>
      <dgm:spPr/>
      <dgm:t>
        <a:bodyPr/>
        <a:lstStyle/>
        <a:p>
          <a:endParaRPr lang="en-GB" sz="2400" dirty="0"/>
        </a:p>
      </dgm:t>
    </dgm:pt>
    <dgm:pt modelId="{59ED3E32-A49F-47A9-912C-B7436FF1BB42}" type="sibTrans" cxnId="{09B59AAB-ACCB-4300-A81F-5AC9B5DA13CB}">
      <dgm:prSet/>
      <dgm:spPr/>
      <dgm:t>
        <a:bodyPr/>
        <a:lstStyle/>
        <a:p>
          <a:endParaRPr lang="en-GB"/>
        </a:p>
      </dgm:t>
    </dgm:pt>
    <dgm:pt modelId="{30530174-73AC-41BE-B4C8-627640D71F77}" type="parTrans" cxnId="{09B59AAB-ACCB-4300-A81F-5AC9B5DA13CB}">
      <dgm:prSet/>
      <dgm:spPr/>
      <dgm:t>
        <a:bodyPr/>
        <a:lstStyle/>
        <a:p>
          <a:endParaRPr lang="en-GB"/>
        </a:p>
      </dgm:t>
    </dgm:pt>
    <dgm:pt modelId="{356C4EBA-6D90-4990-9FEC-C4FE14142C36}">
      <dgm:prSet phldrT="[Text]"/>
      <dgm:spPr/>
      <dgm:t>
        <a:bodyPr/>
        <a:lstStyle/>
        <a:p>
          <a:r>
            <a:rPr lang="en-GB" i="1" dirty="0" err="1" smtClean="0"/>
            <a:t>ressentiment</a:t>
          </a:r>
          <a:endParaRPr lang="en-GB" i="1" dirty="0"/>
        </a:p>
      </dgm:t>
    </dgm:pt>
    <dgm:pt modelId="{9E6BE943-96DB-4F14-81DC-02540DC1A06A}" type="sibTrans" cxnId="{CCA0BCB1-C7F4-4020-BC94-868CC25877B5}">
      <dgm:prSet/>
      <dgm:spPr/>
      <dgm:t>
        <a:bodyPr/>
        <a:lstStyle/>
        <a:p>
          <a:endParaRPr lang="en-GB"/>
        </a:p>
      </dgm:t>
    </dgm:pt>
    <dgm:pt modelId="{6581CAA3-B724-4432-8918-EAA2D5549B70}" type="parTrans" cxnId="{CCA0BCB1-C7F4-4020-BC94-868CC25877B5}">
      <dgm:prSet/>
      <dgm:spPr/>
      <dgm:t>
        <a:bodyPr/>
        <a:lstStyle/>
        <a:p>
          <a:endParaRPr lang="en-GB"/>
        </a:p>
      </dgm:t>
    </dgm:pt>
    <dgm:pt modelId="{E2B24477-E79C-4C4D-B81B-EF4639711940}">
      <dgm:prSet phldrT="[Text]"/>
      <dgm:spPr/>
      <dgm:t>
        <a:bodyPr/>
        <a:lstStyle/>
        <a:p>
          <a:r>
            <a:rPr lang="en-GB" dirty="0" smtClean="0"/>
            <a:t>Social Identity Theory</a:t>
          </a:r>
          <a:endParaRPr lang="en-GB" dirty="0"/>
        </a:p>
      </dgm:t>
    </dgm:pt>
    <dgm:pt modelId="{267157B3-412C-4B7A-A3DF-79A0D01F0ADF}" type="sibTrans" cxnId="{A269083D-9279-4944-A1BD-F2D1B8ED4178}">
      <dgm:prSet/>
      <dgm:spPr/>
      <dgm:t>
        <a:bodyPr/>
        <a:lstStyle/>
        <a:p>
          <a:endParaRPr lang="en-GB"/>
        </a:p>
      </dgm:t>
    </dgm:pt>
    <dgm:pt modelId="{78085A5A-A339-4A9B-9935-AB1CF2EBD216}" type="parTrans" cxnId="{A269083D-9279-4944-A1BD-F2D1B8ED4178}">
      <dgm:prSet/>
      <dgm:spPr/>
      <dgm:t>
        <a:bodyPr/>
        <a:lstStyle/>
        <a:p>
          <a:endParaRPr lang="en-GB"/>
        </a:p>
      </dgm:t>
    </dgm:pt>
    <dgm:pt modelId="{D65289B3-2DD6-4020-BEBE-677F1B01B575}" type="pres">
      <dgm:prSet presAssocID="{DF3066C5-1A7C-40D5-B41B-7ED37078A08F}" presName="cycleMatrixDiagram" presStyleCnt="0">
        <dgm:presLayoutVars>
          <dgm:chMax val="1"/>
          <dgm:dir/>
          <dgm:animLvl val="lvl"/>
          <dgm:resizeHandles val="exact"/>
        </dgm:presLayoutVars>
      </dgm:prSet>
      <dgm:spPr/>
      <dgm:t>
        <a:bodyPr/>
        <a:lstStyle/>
        <a:p>
          <a:endParaRPr lang="en-GB"/>
        </a:p>
      </dgm:t>
    </dgm:pt>
    <dgm:pt modelId="{0E0E32CE-BEB8-48FE-B126-385CC0940ADA}" type="pres">
      <dgm:prSet presAssocID="{DF3066C5-1A7C-40D5-B41B-7ED37078A08F}" presName="children" presStyleCnt="0"/>
      <dgm:spPr/>
    </dgm:pt>
    <dgm:pt modelId="{594B7730-A17B-4268-89D5-4860AE1CC5BA}" type="pres">
      <dgm:prSet presAssocID="{DF3066C5-1A7C-40D5-B41B-7ED37078A08F}" presName="child1group" presStyleCnt="0"/>
      <dgm:spPr/>
    </dgm:pt>
    <dgm:pt modelId="{4A49B1EE-0B7A-408F-AEDC-349B6E68DEDF}" type="pres">
      <dgm:prSet presAssocID="{DF3066C5-1A7C-40D5-B41B-7ED37078A08F}" presName="child1" presStyleLbl="bgAcc1" presStyleIdx="0" presStyleCnt="4" custScaleX="177164" custScaleY="130100" custLinFactNeighborX="-9007" custLinFactNeighborY="12439"/>
      <dgm:spPr/>
      <dgm:t>
        <a:bodyPr/>
        <a:lstStyle/>
        <a:p>
          <a:endParaRPr lang="en-GB"/>
        </a:p>
      </dgm:t>
    </dgm:pt>
    <dgm:pt modelId="{9FD98145-6B0B-4DF1-BBC3-BF166D1454A9}" type="pres">
      <dgm:prSet presAssocID="{DF3066C5-1A7C-40D5-B41B-7ED37078A08F}" presName="child1Text" presStyleLbl="bgAcc1" presStyleIdx="0" presStyleCnt="4">
        <dgm:presLayoutVars>
          <dgm:bulletEnabled val="1"/>
        </dgm:presLayoutVars>
      </dgm:prSet>
      <dgm:spPr/>
      <dgm:t>
        <a:bodyPr/>
        <a:lstStyle/>
        <a:p>
          <a:endParaRPr lang="en-GB"/>
        </a:p>
      </dgm:t>
    </dgm:pt>
    <dgm:pt modelId="{D0F190F9-377B-4B5C-AF65-FC4E463E8E59}" type="pres">
      <dgm:prSet presAssocID="{DF3066C5-1A7C-40D5-B41B-7ED37078A08F}" presName="child2group" presStyleCnt="0"/>
      <dgm:spPr/>
    </dgm:pt>
    <dgm:pt modelId="{AB34A851-7EAB-44FA-86A5-B7A7AAC24C8A}" type="pres">
      <dgm:prSet presAssocID="{DF3066C5-1A7C-40D5-B41B-7ED37078A08F}" presName="child2" presStyleLbl="bgAcc1" presStyleIdx="1" presStyleCnt="4" custScaleX="174866" custScaleY="129308" custLinFactNeighborX="6232" custLinFactNeighborY="13040"/>
      <dgm:spPr/>
      <dgm:t>
        <a:bodyPr/>
        <a:lstStyle/>
        <a:p>
          <a:endParaRPr lang="en-GB"/>
        </a:p>
      </dgm:t>
    </dgm:pt>
    <dgm:pt modelId="{E7254674-5E85-497D-8636-E78CAE3276ED}" type="pres">
      <dgm:prSet presAssocID="{DF3066C5-1A7C-40D5-B41B-7ED37078A08F}" presName="child2Text" presStyleLbl="bgAcc1" presStyleIdx="1" presStyleCnt="4">
        <dgm:presLayoutVars>
          <dgm:bulletEnabled val="1"/>
        </dgm:presLayoutVars>
      </dgm:prSet>
      <dgm:spPr/>
      <dgm:t>
        <a:bodyPr/>
        <a:lstStyle/>
        <a:p>
          <a:endParaRPr lang="en-GB"/>
        </a:p>
      </dgm:t>
    </dgm:pt>
    <dgm:pt modelId="{05B5A761-9440-4BA1-A8AB-F72D1D03E511}" type="pres">
      <dgm:prSet presAssocID="{DF3066C5-1A7C-40D5-B41B-7ED37078A08F}" presName="child3group" presStyleCnt="0"/>
      <dgm:spPr/>
    </dgm:pt>
    <dgm:pt modelId="{21AE01FD-2148-4995-B024-E634A459D57F}" type="pres">
      <dgm:prSet presAssocID="{DF3066C5-1A7C-40D5-B41B-7ED37078A08F}" presName="child3" presStyleLbl="bgAcc1" presStyleIdx="2" presStyleCnt="4" custScaleX="175039" custScaleY="129542" custLinFactNeighborX="6835" custLinFactNeighborY="-12806"/>
      <dgm:spPr/>
      <dgm:t>
        <a:bodyPr/>
        <a:lstStyle/>
        <a:p>
          <a:endParaRPr lang="en-GB"/>
        </a:p>
      </dgm:t>
    </dgm:pt>
    <dgm:pt modelId="{0964084C-5116-4904-BFE9-AEF48D0C8586}" type="pres">
      <dgm:prSet presAssocID="{DF3066C5-1A7C-40D5-B41B-7ED37078A08F}" presName="child3Text" presStyleLbl="bgAcc1" presStyleIdx="2" presStyleCnt="4">
        <dgm:presLayoutVars>
          <dgm:bulletEnabled val="1"/>
        </dgm:presLayoutVars>
      </dgm:prSet>
      <dgm:spPr/>
      <dgm:t>
        <a:bodyPr/>
        <a:lstStyle/>
        <a:p>
          <a:endParaRPr lang="en-GB"/>
        </a:p>
      </dgm:t>
    </dgm:pt>
    <dgm:pt modelId="{BD32819C-E5D6-4A2C-BAF4-8DE4E5954F0A}" type="pres">
      <dgm:prSet presAssocID="{DF3066C5-1A7C-40D5-B41B-7ED37078A08F}" presName="child4group" presStyleCnt="0"/>
      <dgm:spPr/>
    </dgm:pt>
    <dgm:pt modelId="{F5655096-AAE6-4113-8797-656D64A61CEF}" type="pres">
      <dgm:prSet presAssocID="{DF3066C5-1A7C-40D5-B41B-7ED37078A08F}" presName="child4" presStyleLbl="bgAcc1" presStyleIdx="3" presStyleCnt="4" custScaleX="177251" custScaleY="128741" custLinFactNeighborX="-9025" custLinFactNeighborY="-13206"/>
      <dgm:spPr/>
      <dgm:t>
        <a:bodyPr/>
        <a:lstStyle/>
        <a:p>
          <a:endParaRPr lang="en-GB"/>
        </a:p>
      </dgm:t>
    </dgm:pt>
    <dgm:pt modelId="{AC16A685-9C4D-4839-9E61-E5440F88D405}" type="pres">
      <dgm:prSet presAssocID="{DF3066C5-1A7C-40D5-B41B-7ED37078A08F}" presName="child4Text" presStyleLbl="bgAcc1" presStyleIdx="3" presStyleCnt="4">
        <dgm:presLayoutVars>
          <dgm:bulletEnabled val="1"/>
        </dgm:presLayoutVars>
      </dgm:prSet>
      <dgm:spPr/>
      <dgm:t>
        <a:bodyPr/>
        <a:lstStyle/>
        <a:p>
          <a:endParaRPr lang="en-GB"/>
        </a:p>
      </dgm:t>
    </dgm:pt>
    <dgm:pt modelId="{0A38EA61-EE01-4FF7-9C6B-29271AE9B194}" type="pres">
      <dgm:prSet presAssocID="{DF3066C5-1A7C-40D5-B41B-7ED37078A08F}" presName="childPlaceholder" presStyleCnt="0"/>
      <dgm:spPr/>
    </dgm:pt>
    <dgm:pt modelId="{A7CAED6D-A616-44C0-8285-81383809C404}" type="pres">
      <dgm:prSet presAssocID="{DF3066C5-1A7C-40D5-B41B-7ED37078A08F}" presName="circle" presStyleCnt="0"/>
      <dgm:spPr/>
    </dgm:pt>
    <dgm:pt modelId="{C4F63195-461D-440F-A881-E44D95677021}" type="pres">
      <dgm:prSet presAssocID="{DF3066C5-1A7C-40D5-B41B-7ED37078A08F}" presName="quadrant1" presStyleLbl="node1" presStyleIdx="0" presStyleCnt="4">
        <dgm:presLayoutVars>
          <dgm:chMax val="1"/>
          <dgm:bulletEnabled val="1"/>
        </dgm:presLayoutVars>
      </dgm:prSet>
      <dgm:spPr/>
      <dgm:t>
        <a:bodyPr/>
        <a:lstStyle/>
        <a:p>
          <a:endParaRPr lang="en-GB"/>
        </a:p>
      </dgm:t>
    </dgm:pt>
    <dgm:pt modelId="{0929DA45-C12A-4BE1-B1EE-F4B491C372D5}" type="pres">
      <dgm:prSet presAssocID="{DF3066C5-1A7C-40D5-B41B-7ED37078A08F}" presName="quadrant2" presStyleLbl="node1" presStyleIdx="1" presStyleCnt="4">
        <dgm:presLayoutVars>
          <dgm:chMax val="1"/>
          <dgm:bulletEnabled val="1"/>
        </dgm:presLayoutVars>
      </dgm:prSet>
      <dgm:spPr/>
      <dgm:t>
        <a:bodyPr/>
        <a:lstStyle/>
        <a:p>
          <a:endParaRPr lang="en-GB"/>
        </a:p>
      </dgm:t>
    </dgm:pt>
    <dgm:pt modelId="{9E1F51E3-D8C7-4B53-8B88-66F0FA0F5C8F}" type="pres">
      <dgm:prSet presAssocID="{DF3066C5-1A7C-40D5-B41B-7ED37078A08F}" presName="quadrant3" presStyleLbl="node1" presStyleIdx="2" presStyleCnt="4">
        <dgm:presLayoutVars>
          <dgm:chMax val="1"/>
          <dgm:bulletEnabled val="1"/>
        </dgm:presLayoutVars>
      </dgm:prSet>
      <dgm:spPr/>
      <dgm:t>
        <a:bodyPr/>
        <a:lstStyle/>
        <a:p>
          <a:endParaRPr lang="en-GB"/>
        </a:p>
      </dgm:t>
    </dgm:pt>
    <dgm:pt modelId="{21F53535-B8B8-4069-8250-2963A99D2AB7}" type="pres">
      <dgm:prSet presAssocID="{DF3066C5-1A7C-40D5-B41B-7ED37078A08F}" presName="quadrant4" presStyleLbl="node1" presStyleIdx="3" presStyleCnt="4">
        <dgm:presLayoutVars>
          <dgm:chMax val="1"/>
          <dgm:bulletEnabled val="1"/>
        </dgm:presLayoutVars>
      </dgm:prSet>
      <dgm:spPr/>
      <dgm:t>
        <a:bodyPr/>
        <a:lstStyle/>
        <a:p>
          <a:endParaRPr lang="en-GB"/>
        </a:p>
      </dgm:t>
    </dgm:pt>
    <dgm:pt modelId="{B436E027-B532-4685-8C51-B4B1FE79DC6F}" type="pres">
      <dgm:prSet presAssocID="{DF3066C5-1A7C-40D5-B41B-7ED37078A08F}" presName="quadrantPlaceholder" presStyleCnt="0"/>
      <dgm:spPr/>
    </dgm:pt>
    <dgm:pt modelId="{B93FCBA2-2AF1-4D6A-8C3C-F5345362CC6F}" type="pres">
      <dgm:prSet presAssocID="{DF3066C5-1A7C-40D5-B41B-7ED37078A08F}" presName="center1" presStyleLbl="fgShp" presStyleIdx="0" presStyleCnt="2"/>
      <dgm:spPr/>
    </dgm:pt>
    <dgm:pt modelId="{5460C975-E0CA-44E9-B832-644DACB608C5}" type="pres">
      <dgm:prSet presAssocID="{DF3066C5-1A7C-40D5-B41B-7ED37078A08F}" presName="center2" presStyleLbl="fgShp" presStyleIdx="1" presStyleCnt="2"/>
      <dgm:spPr/>
    </dgm:pt>
  </dgm:ptLst>
  <dgm:cxnLst>
    <dgm:cxn modelId="{164AC6EA-5FA1-4DC5-86DA-4F9B5FC33C57}" srcId="{B2D23386-81E4-4BBF-A6C7-B99A159C76F5}" destId="{597652DD-90DD-4A8A-9253-8F407835D02E}" srcOrd="0" destOrd="0" parTransId="{94A97F71-D9F1-4F88-994C-4A2837643CCD}" sibTransId="{ADCF7FBD-F172-45D4-92D7-FD798AB85DE9}"/>
    <dgm:cxn modelId="{756DBC3E-F21E-468A-B1F4-3898391395DF}" srcId="{DF3066C5-1A7C-40D5-B41B-7ED37078A08F}" destId="{B2D23386-81E4-4BBF-A6C7-B99A159C76F5}" srcOrd="3" destOrd="0" parTransId="{021D65FA-4B52-4433-AD83-80F828832C01}" sibTransId="{0CF84736-64AD-4B79-8349-22AB5430BEA1}"/>
    <dgm:cxn modelId="{4068FD5E-7E62-45AB-B3AC-951FB94AE5F2}" type="presOf" srcId="{356C4EBA-6D90-4990-9FEC-C4FE14142C36}" destId="{9E1F51E3-D8C7-4B53-8B88-66F0FA0F5C8F}" srcOrd="0" destOrd="0" presId="urn:microsoft.com/office/officeart/2005/8/layout/cycle4#1"/>
    <dgm:cxn modelId="{E0446331-D516-4B21-B3AC-AC5F84992C4B}" srcId="{356C4EBA-6D90-4990-9FEC-C4FE14142C36}" destId="{ADA01E5A-B911-4DFC-8F83-350A2435F06D}" srcOrd="0" destOrd="0" parTransId="{4A0A2273-248D-42A1-BD29-00BE5537386F}" sibTransId="{5761B799-844C-46CA-B454-55E01743D705}"/>
    <dgm:cxn modelId="{CCA0BCB1-C7F4-4020-BC94-868CC25877B5}" srcId="{DF3066C5-1A7C-40D5-B41B-7ED37078A08F}" destId="{356C4EBA-6D90-4990-9FEC-C4FE14142C36}" srcOrd="2" destOrd="0" parTransId="{6581CAA3-B724-4432-8918-EAA2D5549B70}" sibTransId="{9E6BE943-96DB-4F14-81DC-02540DC1A06A}"/>
    <dgm:cxn modelId="{CC07EAC9-BD9F-480D-BD3A-01AA3754830B}" type="presOf" srcId="{597652DD-90DD-4A8A-9253-8F407835D02E}" destId="{F5655096-AAE6-4113-8797-656D64A61CEF}" srcOrd="0" destOrd="0" presId="urn:microsoft.com/office/officeart/2005/8/layout/cycle4#1"/>
    <dgm:cxn modelId="{58BBD816-A0F8-43AF-B8E6-D8F2A2C3F591}" type="presOf" srcId="{078217DE-07D4-4E28-8C81-2DFE5E462D0C}" destId="{4A49B1EE-0B7A-408F-AEDC-349B6E68DEDF}" srcOrd="0" destOrd="0" presId="urn:microsoft.com/office/officeart/2005/8/layout/cycle4#1"/>
    <dgm:cxn modelId="{B0BE273E-B50F-464F-B7C9-A539F7EDC7F8}" type="presOf" srcId="{9D2ABDD0-FE0A-43BD-BDC6-DC524C5B0E7C}" destId="{E7254674-5E85-497D-8636-E78CAE3276ED}" srcOrd="1" destOrd="0" presId="urn:microsoft.com/office/officeart/2005/8/layout/cycle4#1"/>
    <dgm:cxn modelId="{3CCBDB04-8D22-4903-A111-C102E1EF82B7}" type="presOf" srcId="{ADA01E5A-B911-4DFC-8F83-350A2435F06D}" destId="{21AE01FD-2148-4995-B024-E634A459D57F}" srcOrd="0" destOrd="0" presId="urn:microsoft.com/office/officeart/2005/8/layout/cycle4#1"/>
    <dgm:cxn modelId="{EDFD4491-74C3-42D8-971D-00C1BE33CE04}" srcId="{E2B24477-E79C-4C4D-B81B-EF4639711940}" destId="{9D2ABDD0-FE0A-43BD-BDC6-DC524C5B0E7C}" srcOrd="0" destOrd="0" parTransId="{7CC3D888-8C0D-4A52-B07A-05600795C054}" sibTransId="{A1F293FD-79E2-48A1-A923-8D870B7AA3E6}"/>
    <dgm:cxn modelId="{A269083D-9279-4944-A1BD-F2D1B8ED4178}" srcId="{DF3066C5-1A7C-40D5-B41B-7ED37078A08F}" destId="{E2B24477-E79C-4C4D-B81B-EF4639711940}" srcOrd="1" destOrd="0" parTransId="{78085A5A-A339-4A9B-9935-AB1CF2EBD216}" sibTransId="{267157B3-412C-4B7A-A3DF-79A0D01F0ADF}"/>
    <dgm:cxn modelId="{6FE3C2B9-0F64-45FE-90F5-95CE5EEB1269}" srcId="{DF3066C5-1A7C-40D5-B41B-7ED37078A08F}" destId="{816DBA1D-9F49-4D57-91D0-B943399155E3}" srcOrd="0" destOrd="0" parTransId="{B38FDD78-0C61-467B-AC77-063E68D770A7}" sibTransId="{BEDC2DCB-4E49-43FE-9447-BE4D395F49FF}"/>
    <dgm:cxn modelId="{4D7609EE-AF64-431A-83D9-880CCF647E73}" type="presOf" srcId="{816DBA1D-9F49-4D57-91D0-B943399155E3}" destId="{C4F63195-461D-440F-A881-E44D95677021}" srcOrd="0" destOrd="0" presId="urn:microsoft.com/office/officeart/2005/8/layout/cycle4#1"/>
    <dgm:cxn modelId="{65B01C40-C687-41B8-923F-522F0C3DD41D}" type="presOf" srcId="{597652DD-90DD-4A8A-9253-8F407835D02E}" destId="{AC16A685-9C4D-4839-9E61-E5440F88D405}" srcOrd="1" destOrd="0" presId="urn:microsoft.com/office/officeart/2005/8/layout/cycle4#1"/>
    <dgm:cxn modelId="{D758CE0B-3B60-4A8A-BD45-F3F071062082}" type="presOf" srcId="{078217DE-07D4-4E28-8C81-2DFE5E462D0C}" destId="{9FD98145-6B0B-4DF1-BBC3-BF166D1454A9}" srcOrd="1" destOrd="0" presId="urn:microsoft.com/office/officeart/2005/8/layout/cycle4#1"/>
    <dgm:cxn modelId="{6FDADD42-63DB-4057-B64B-30400B2331D7}" type="presOf" srcId="{B2D23386-81E4-4BBF-A6C7-B99A159C76F5}" destId="{21F53535-B8B8-4069-8250-2963A99D2AB7}" srcOrd="0" destOrd="0" presId="urn:microsoft.com/office/officeart/2005/8/layout/cycle4#1"/>
    <dgm:cxn modelId="{C0EB0A8B-D463-41F9-AA97-39AA04822F1E}" type="presOf" srcId="{DF3066C5-1A7C-40D5-B41B-7ED37078A08F}" destId="{D65289B3-2DD6-4020-BEBE-677F1B01B575}" srcOrd="0" destOrd="0" presId="urn:microsoft.com/office/officeart/2005/8/layout/cycle4#1"/>
    <dgm:cxn modelId="{876AEAAE-2F30-4A82-BC2E-5F1F6FFC5AA7}" type="presOf" srcId="{ADA01E5A-B911-4DFC-8F83-350A2435F06D}" destId="{0964084C-5116-4904-BFE9-AEF48D0C8586}" srcOrd="1" destOrd="0" presId="urn:microsoft.com/office/officeart/2005/8/layout/cycle4#1"/>
    <dgm:cxn modelId="{57A30507-38E0-48DE-8B73-97A8A79876C7}" type="presOf" srcId="{E2B24477-E79C-4C4D-B81B-EF4639711940}" destId="{0929DA45-C12A-4BE1-B1EE-F4B491C372D5}" srcOrd="0" destOrd="0" presId="urn:microsoft.com/office/officeart/2005/8/layout/cycle4#1"/>
    <dgm:cxn modelId="{EABFFB0F-A377-4A6E-A898-8118C4BE77A4}" type="presOf" srcId="{9D2ABDD0-FE0A-43BD-BDC6-DC524C5B0E7C}" destId="{AB34A851-7EAB-44FA-86A5-B7A7AAC24C8A}" srcOrd="0" destOrd="0" presId="urn:microsoft.com/office/officeart/2005/8/layout/cycle4#1"/>
    <dgm:cxn modelId="{09B59AAB-ACCB-4300-A81F-5AC9B5DA13CB}" srcId="{816DBA1D-9F49-4D57-91D0-B943399155E3}" destId="{078217DE-07D4-4E28-8C81-2DFE5E462D0C}" srcOrd="0" destOrd="0" parTransId="{30530174-73AC-41BE-B4C8-627640D71F77}" sibTransId="{59ED3E32-A49F-47A9-912C-B7436FF1BB42}"/>
    <dgm:cxn modelId="{FAAE6787-CDC6-4921-AB39-37D09ADB178C}" type="presParOf" srcId="{D65289B3-2DD6-4020-BEBE-677F1B01B575}" destId="{0E0E32CE-BEB8-48FE-B126-385CC0940ADA}" srcOrd="0" destOrd="0" presId="urn:microsoft.com/office/officeart/2005/8/layout/cycle4#1"/>
    <dgm:cxn modelId="{FC682EBB-5E18-41DF-AA8E-8C7CD6DC838F}" type="presParOf" srcId="{0E0E32CE-BEB8-48FE-B126-385CC0940ADA}" destId="{594B7730-A17B-4268-89D5-4860AE1CC5BA}" srcOrd="0" destOrd="0" presId="urn:microsoft.com/office/officeart/2005/8/layout/cycle4#1"/>
    <dgm:cxn modelId="{CE498AC1-433D-44A6-BB97-A985847EC60A}" type="presParOf" srcId="{594B7730-A17B-4268-89D5-4860AE1CC5BA}" destId="{4A49B1EE-0B7A-408F-AEDC-349B6E68DEDF}" srcOrd="0" destOrd="0" presId="urn:microsoft.com/office/officeart/2005/8/layout/cycle4#1"/>
    <dgm:cxn modelId="{513EA153-2D51-47D6-90A2-1B1DE82BEA94}" type="presParOf" srcId="{594B7730-A17B-4268-89D5-4860AE1CC5BA}" destId="{9FD98145-6B0B-4DF1-BBC3-BF166D1454A9}" srcOrd="1" destOrd="0" presId="urn:microsoft.com/office/officeart/2005/8/layout/cycle4#1"/>
    <dgm:cxn modelId="{8959D9E2-4821-46D0-921E-20FCDC5C74BC}" type="presParOf" srcId="{0E0E32CE-BEB8-48FE-B126-385CC0940ADA}" destId="{D0F190F9-377B-4B5C-AF65-FC4E463E8E59}" srcOrd="1" destOrd="0" presId="urn:microsoft.com/office/officeart/2005/8/layout/cycle4#1"/>
    <dgm:cxn modelId="{86951D9B-F40F-4642-BB6D-F7959D656106}" type="presParOf" srcId="{D0F190F9-377B-4B5C-AF65-FC4E463E8E59}" destId="{AB34A851-7EAB-44FA-86A5-B7A7AAC24C8A}" srcOrd="0" destOrd="0" presId="urn:microsoft.com/office/officeart/2005/8/layout/cycle4#1"/>
    <dgm:cxn modelId="{7ACEF053-099D-4CEF-8500-DC2AB07786B7}" type="presParOf" srcId="{D0F190F9-377B-4B5C-AF65-FC4E463E8E59}" destId="{E7254674-5E85-497D-8636-E78CAE3276ED}" srcOrd="1" destOrd="0" presId="urn:microsoft.com/office/officeart/2005/8/layout/cycle4#1"/>
    <dgm:cxn modelId="{9355F17C-9853-4FA1-9AEC-94734022CEA2}" type="presParOf" srcId="{0E0E32CE-BEB8-48FE-B126-385CC0940ADA}" destId="{05B5A761-9440-4BA1-A8AB-F72D1D03E511}" srcOrd="2" destOrd="0" presId="urn:microsoft.com/office/officeart/2005/8/layout/cycle4#1"/>
    <dgm:cxn modelId="{3B99C597-B921-4A57-B56A-134F377E8605}" type="presParOf" srcId="{05B5A761-9440-4BA1-A8AB-F72D1D03E511}" destId="{21AE01FD-2148-4995-B024-E634A459D57F}" srcOrd="0" destOrd="0" presId="urn:microsoft.com/office/officeart/2005/8/layout/cycle4#1"/>
    <dgm:cxn modelId="{DA8E92E9-5268-4FB6-BCAD-C9DECDAA84C8}" type="presParOf" srcId="{05B5A761-9440-4BA1-A8AB-F72D1D03E511}" destId="{0964084C-5116-4904-BFE9-AEF48D0C8586}" srcOrd="1" destOrd="0" presId="urn:microsoft.com/office/officeart/2005/8/layout/cycle4#1"/>
    <dgm:cxn modelId="{9301D2D2-53D1-4D8A-94AC-5C855AB3F785}" type="presParOf" srcId="{0E0E32CE-BEB8-48FE-B126-385CC0940ADA}" destId="{BD32819C-E5D6-4A2C-BAF4-8DE4E5954F0A}" srcOrd="3" destOrd="0" presId="urn:microsoft.com/office/officeart/2005/8/layout/cycle4#1"/>
    <dgm:cxn modelId="{8E6A0876-3F4C-4262-B372-479AA13305AD}" type="presParOf" srcId="{BD32819C-E5D6-4A2C-BAF4-8DE4E5954F0A}" destId="{F5655096-AAE6-4113-8797-656D64A61CEF}" srcOrd="0" destOrd="0" presId="urn:microsoft.com/office/officeart/2005/8/layout/cycle4#1"/>
    <dgm:cxn modelId="{EBBF11E7-67BD-41AF-9C08-96FCAF5D2DD6}" type="presParOf" srcId="{BD32819C-E5D6-4A2C-BAF4-8DE4E5954F0A}" destId="{AC16A685-9C4D-4839-9E61-E5440F88D405}" srcOrd="1" destOrd="0" presId="urn:microsoft.com/office/officeart/2005/8/layout/cycle4#1"/>
    <dgm:cxn modelId="{2479727C-AC8A-4DC2-87BB-1E350D7891BA}" type="presParOf" srcId="{0E0E32CE-BEB8-48FE-B126-385CC0940ADA}" destId="{0A38EA61-EE01-4FF7-9C6B-29271AE9B194}" srcOrd="4" destOrd="0" presId="urn:microsoft.com/office/officeart/2005/8/layout/cycle4#1"/>
    <dgm:cxn modelId="{372CA73A-6181-4C1E-BA2C-B61DB8F42FDF}" type="presParOf" srcId="{D65289B3-2DD6-4020-BEBE-677F1B01B575}" destId="{A7CAED6D-A616-44C0-8285-81383809C404}" srcOrd="1" destOrd="0" presId="urn:microsoft.com/office/officeart/2005/8/layout/cycle4#1"/>
    <dgm:cxn modelId="{0BCFBC4B-910C-42FF-8C97-6E65476E05A1}" type="presParOf" srcId="{A7CAED6D-A616-44C0-8285-81383809C404}" destId="{C4F63195-461D-440F-A881-E44D95677021}" srcOrd="0" destOrd="0" presId="urn:microsoft.com/office/officeart/2005/8/layout/cycle4#1"/>
    <dgm:cxn modelId="{37E45285-4197-48A7-B56A-9F0150448B80}" type="presParOf" srcId="{A7CAED6D-A616-44C0-8285-81383809C404}" destId="{0929DA45-C12A-4BE1-B1EE-F4B491C372D5}" srcOrd="1" destOrd="0" presId="urn:microsoft.com/office/officeart/2005/8/layout/cycle4#1"/>
    <dgm:cxn modelId="{BABBD1BD-5469-4E4E-BE37-28F3E9E3D2CB}" type="presParOf" srcId="{A7CAED6D-A616-44C0-8285-81383809C404}" destId="{9E1F51E3-D8C7-4B53-8B88-66F0FA0F5C8F}" srcOrd="2" destOrd="0" presId="urn:microsoft.com/office/officeart/2005/8/layout/cycle4#1"/>
    <dgm:cxn modelId="{DE761001-4A29-4D7C-A0E9-625BA215E119}" type="presParOf" srcId="{A7CAED6D-A616-44C0-8285-81383809C404}" destId="{21F53535-B8B8-4069-8250-2963A99D2AB7}" srcOrd="3" destOrd="0" presId="urn:microsoft.com/office/officeart/2005/8/layout/cycle4#1"/>
    <dgm:cxn modelId="{6A4C0F23-780B-4C17-87F7-5D467E41318E}" type="presParOf" srcId="{A7CAED6D-A616-44C0-8285-81383809C404}" destId="{B436E027-B532-4685-8C51-B4B1FE79DC6F}" srcOrd="4" destOrd="0" presId="urn:microsoft.com/office/officeart/2005/8/layout/cycle4#1"/>
    <dgm:cxn modelId="{778C4055-44E2-48D9-ADCF-7A3833B55314}" type="presParOf" srcId="{D65289B3-2DD6-4020-BEBE-677F1B01B575}" destId="{B93FCBA2-2AF1-4D6A-8C3C-F5345362CC6F}" srcOrd="2" destOrd="0" presId="urn:microsoft.com/office/officeart/2005/8/layout/cycle4#1"/>
    <dgm:cxn modelId="{F16C75AA-3F64-44D5-9231-4C705993204E}" type="presParOf" srcId="{D65289B3-2DD6-4020-BEBE-677F1B01B575}" destId="{5460C975-E0CA-44E9-B832-644DACB608C5}" srcOrd="3" destOrd="0" presId="urn:microsoft.com/office/officeart/2005/8/layout/cycle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E01FD-2148-4995-B024-E634A459D57F}">
      <dsp:nvSpPr>
        <dsp:cNvPr id="0" name=""/>
        <dsp:cNvSpPr/>
      </dsp:nvSpPr>
      <dsp:spPr>
        <a:xfrm>
          <a:off x="4897080" y="3027452"/>
          <a:ext cx="4418827" cy="21183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630238" lvl="1" indent="0" algn="l" defTabSz="889000">
            <a:lnSpc>
              <a:spcPct val="90000"/>
            </a:lnSpc>
            <a:spcBef>
              <a:spcPct val="0"/>
            </a:spcBef>
            <a:spcAft>
              <a:spcPct val="15000"/>
            </a:spcAft>
            <a:buChar char="••"/>
          </a:pPr>
          <a:endParaRPr lang="en-GB" sz="2000" kern="1200" dirty="0"/>
        </a:p>
      </dsp:txBody>
      <dsp:txXfrm>
        <a:off x="6269262" y="3603583"/>
        <a:ext cx="3000111" cy="1495724"/>
      </dsp:txXfrm>
    </dsp:sp>
    <dsp:sp modelId="{F5655096-AAE6-4113-8797-656D64A61CEF}">
      <dsp:nvSpPr>
        <dsp:cNvPr id="0" name=""/>
        <dsp:cNvSpPr/>
      </dsp:nvSpPr>
      <dsp:spPr>
        <a:xfrm>
          <a:off x="349885" y="3027460"/>
          <a:ext cx="4474668" cy="210529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l" defTabSz="889000">
            <a:lnSpc>
              <a:spcPct val="90000"/>
            </a:lnSpc>
            <a:spcBef>
              <a:spcPct val="0"/>
            </a:spcBef>
            <a:spcAft>
              <a:spcPct val="15000"/>
            </a:spcAft>
            <a:buChar char="••"/>
          </a:pPr>
          <a:endParaRPr lang="en-GB" sz="2000" kern="1200" dirty="0"/>
        </a:p>
      </dsp:txBody>
      <dsp:txXfrm>
        <a:off x="396131" y="3600029"/>
        <a:ext cx="3039776" cy="1486476"/>
      </dsp:txXfrm>
    </dsp:sp>
    <dsp:sp modelId="{AB34A851-7EAB-44FA-86A5-B7A7AAC24C8A}">
      <dsp:nvSpPr>
        <dsp:cNvPr id="0" name=""/>
        <dsp:cNvSpPr/>
      </dsp:nvSpPr>
      <dsp:spPr>
        <a:xfrm>
          <a:off x="4884041" y="-22971"/>
          <a:ext cx="4414460" cy="211456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228600" lvl="1" indent="-228600" algn="l" defTabSz="1066800">
            <a:lnSpc>
              <a:spcPct val="90000"/>
            </a:lnSpc>
            <a:spcBef>
              <a:spcPct val="0"/>
            </a:spcBef>
            <a:spcAft>
              <a:spcPct val="15000"/>
            </a:spcAft>
            <a:buChar char="••"/>
          </a:pPr>
          <a:endParaRPr lang="en-GB" sz="2400" kern="1200" dirty="0"/>
        </a:p>
      </dsp:txBody>
      <dsp:txXfrm>
        <a:off x="6254829" y="23479"/>
        <a:ext cx="2997222" cy="1493022"/>
      </dsp:txXfrm>
    </dsp:sp>
    <dsp:sp modelId="{4A49B1EE-0B7A-408F-AEDC-349B6E68DEDF}">
      <dsp:nvSpPr>
        <dsp:cNvPr id="0" name=""/>
        <dsp:cNvSpPr/>
      </dsp:nvSpPr>
      <dsp:spPr>
        <a:xfrm>
          <a:off x="351438" y="-39275"/>
          <a:ext cx="4472472" cy="212751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t" anchorCtr="0">
          <a:noAutofit/>
        </a:bodyPr>
        <a:lstStyle/>
        <a:p>
          <a:pPr marL="228600" lvl="1" indent="-228600" algn="l" defTabSz="1066800">
            <a:lnSpc>
              <a:spcPct val="90000"/>
            </a:lnSpc>
            <a:spcBef>
              <a:spcPct val="0"/>
            </a:spcBef>
            <a:spcAft>
              <a:spcPct val="15000"/>
            </a:spcAft>
            <a:buChar char="••"/>
          </a:pPr>
          <a:endParaRPr lang="en-GB" sz="2400" kern="1200" dirty="0"/>
        </a:p>
      </dsp:txBody>
      <dsp:txXfrm>
        <a:off x="398173" y="7460"/>
        <a:ext cx="3037260" cy="1502165"/>
      </dsp:txXfrm>
    </dsp:sp>
    <dsp:sp modelId="{C4F63195-461D-440F-A881-E44D95677021}">
      <dsp:nvSpPr>
        <dsp:cNvPr id="0" name=""/>
        <dsp:cNvSpPr/>
      </dsp:nvSpPr>
      <dsp:spPr>
        <a:xfrm>
          <a:off x="2596682" y="292426"/>
          <a:ext cx="2212754" cy="2212754"/>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GB" sz="1700" kern="1200" dirty="0" smtClean="0"/>
            <a:t>Relative Deprivation</a:t>
          </a:r>
          <a:endParaRPr lang="en-GB" sz="1700" kern="1200" dirty="0"/>
        </a:p>
      </dsp:txBody>
      <dsp:txXfrm>
        <a:off x="3244783" y="940527"/>
        <a:ext cx="1564653" cy="1564653"/>
      </dsp:txXfrm>
    </dsp:sp>
    <dsp:sp modelId="{0929DA45-C12A-4BE1-B1EE-F4B491C372D5}">
      <dsp:nvSpPr>
        <dsp:cNvPr id="0" name=""/>
        <dsp:cNvSpPr/>
      </dsp:nvSpPr>
      <dsp:spPr>
        <a:xfrm rot="5400000">
          <a:off x="4911642" y="292426"/>
          <a:ext cx="2212754" cy="2212754"/>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GB" sz="1700" kern="1200" dirty="0" smtClean="0"/>
            <a:t>Social Identity Theory</a:t>
          </a:r>
          <a:endParaRPr lang="en-GB" sz="1700" kern="1200" dirty="0"/>
        </a:p>
      </dsp:txBody>
      <dsp:txXfrm rot="-5400000">
        <a:off x="4911642" y="940527"/>
        <a:ext cx="1564653" cy="1564653"/>
      </dsp:txXfrm>
    </dsp:sp>
    <dsp:sp modelId="{9E1F51E3-D8C7-4B53-8B88-66F0FA0F5C8F}">
      <dsp:nvSpPr>
        <dsp:cNvPr id="0" name=""/>
        <dsp:cNvSpPr/>
      </dsp:nvSpPr>
      <dsp:spPr>
        <a:xfrm rot="10800000">
          <a:off x="4911642" y="2607386"/>
          <a:ext cx="2212754" cy="2212754"/>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GB" sz="1700" i="1" kern="1200" dirty="0" err="1" smtClean="0"/>
            <a:t>ressentiment</a:t>
          </a:r>
          <a:endParaRPr lang="en-GB" sz="1700" i="1" kern="1200" dirty="0"/>
        </a:p>
      </dsp:txBody>
      <dsp:txXfrm rot="10800000">
        <a:off x="4911642" y="2607386"/>
        <a:ext cx="1564653" cy="1564653"/>
      </dsp:txXfrm>
    </dsp:sp>
    <dsp:sp modelId="{21F53535-B8B8-4069-8250-2963A99D2AB7}">
      <dsp:nvSpPr>
        <dsp:cNvPr id="0" name=""/>
        <dsp:cNvSpPr/>
      </dsp:nvSpPr>
      <dsp:spPr>
        <a:xfrm rot="16200000">
          <a:off x="2596682" y="2607386"/>
          <a:ext cx="2212754" cy="2212754"/>
        </a:xfrm>
        <a:prstGeom prst="pieWedg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a:lnSpc>
              <a:spcPct val="90000"/>
            </a:lnSpc>
            <a:spcBef>
              <a:spcPct val="0"/>
            </a:spcBef>
            <a:spcAft>
              <a:spcPct val="35000"/>
            </a:spcAft>
          </a:pPr>
          <a:r>
            <a:rPr lang="en-GB" sz="1700" i="0" kern="1200" dirty="0" smtClean="0"/>
            <a:t>Chinese Nationalism and Humiliation</a:t>
          </a:r>
          <a:endParaRPr lang="en-GB" sz="1700" i="0" kern="1200" dirty="0"/>
        </a:p>
      </dsp:txBody>
      <dsp:txXfrm rot="5400000">
        <a:off x="3244783" y="2607386"/>
        <a:ext cx="1564653" cy="1564653"/>
      </dsp:txXfrm>
    </dsp:sp>
    <dsp:sp modelId="{B93FCBA2-2AF1-4D6A-8C3C-F5345362CC6F}">
      <dsp:nvSpPr>
        <dsp:cNvPr id="0" name=""/>
        <dsp:cNvSpPr/>
      </dsp:nvSpPr>
      <dsp:spPr>
        <a:xfrm>
          <a:off x="4478546" y="2096358"/>
          <a:ext cx="763987" cy="664337"/>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60C975-E0CA-44E9-B832-644DACB608C5}">
      <dsp:nvSpPr>
        <dsp:cNvPr id="0" name=""/>
        <dsp:cNvSpPr/>
      </dsp:nvSpPr>
      <dsp:spPr>
        <a:xfrm rot="10800000">
          <a:off x="4478546" y="2351872"/>
          <a:ext cx="763987" cy="664337"/>
        </a:xfrm>
        <a:prstGeom prst="circular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4#1">
  <dgm:title val=""/>
  <dgm:desc val=""/>
  <dgm:catLst>
    <dgm:cat type="relationship" pri="26000"/>
    <dgm:cat type="cycle" pri="13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0.22642</cdr:x>
      <cdr:y>0.01695</cdr:y>
    </cdr:from>
    <cdr:to>
      <cdr:x>0.69811</cdr:x>
      <cdr:y>0.45763</cdr:y>
    </cdr:to>
    <cdr:sp macro="" textlink="">
      <cdr:nvSpPr>
        <cdr:cNvPr id="2" name="TextBox 1"/>
        <cdr:cNvSpPr txBox="1"/>
      </cdr:nvSpPr>
      <cdr:spPr>
        <a:xfrm xmlns:a="http://schemas.openxmlformats.org/drawingml/2006/main">
          <a:off x="1728192" y="72008"/>
          <a:ext cx="3600400" cy="187220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GB" sz="1600" b="1" dirty="0" smtClean="0"/>
            <a:t>April 2001: </a:t>
          </a:r>
          <a:r>
            <a:rPr lang="en-GB" sz="1600" dirty="0" smtClean="0"/>
            <a:t>a U.S. spy plane collided with a Chinese jet fighter and killed the Chinese pilot.</a:t>
          </a:r>
        </a:p>
        <a:p xmlns:a="http://schemas.openxmlformats.org/drawingml/2006/main">
          <a:endParaRPr lang="en-GB" sz="1600" dirty="0" smtClean="0"/>
        </a:p>
        <a:p xmlns:a="http://schemas.openxmlformats.org/drawingml/2006/main">
          <a:r>
            <a:rPr lang="en-GB" sz="1600" b="1" dirty="0" smtClean="0"/>
            <a:t>June 2001: </a:t>
          </a:r>
          <a:r>
            <a:rPr lang="en-GB" sz="1600" dirty="0" smtClean="0"/>
            <a:t>tension with Taiwan became intense with strong speculation of invasion.</a:t>
          </a:r>
          <a:endParaRPr lang="en-GB" sz="1600" dirty="0"/>
        </a:p>
      </cdr:txBody>
    </cdr:sp>
  </cdr:relSizeAnchor>
</c:userShapes>
</file>

<file path=ppt/drawings/drawing2.xml><?xml version="1.0" encoding="utf-8"?>
<c:userShapes xmlns:c="http://schemas.openxmlformats.org/drawingml/2006/chart">
  <cdr:relSizeAnchor xmlns:cdr="http://schemas.openxmlformats.org/drawingml/2006/chartDrawing">
    <cdr:from>
      <cdr:x>0.48624</cdr:x>
      <cdr:y>0.29032</cdr:y>
    </cdr:from>
    <cdr:to>
      <cdr:x>0.94495</cdr:x>
      <cdr:y>0.64191</cdr:y>
    </cdr:to>
    <cdr:sp macro="" textlink="">
      <cdr:nvSpPr>
        <cdr:cNvPr id="2" name="TextBox 5"/>
        <cdr:cNvSpPr txBox="1"/>
      </cdr:nvSpPr>
      <cdr:spPr>
        <a:xfrm xmlns:a="http://schemas.openxmlformats.org/drawingml/2006/main">
          <a:off x="3816436" y="1296132"/>
          <a:ext cx="3600356" cy="156966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algn="ctr" rtl="0" eaLnBrk="0" fontAlgn="base" hangingPunct="0">
            <a:spcBef>
              <a:spcPct val="0"/>
            </a:spcBef>
            <a:spcAft>
              <a:spcPct val="0"/>
            </a:spcAft>
            <a:defRPr sz="1200" kern="1200">
              <a:solidFill>
                <a:srgbClr val="323D43"/>
              </a:solidFill>
              <a:latin typeface="Lucida Sans" pitchFamily="16" charset="0"/>
              <a:ea typeface="ＭＳ Ｐゴシック" pitchFamily="16" charset="-128"/>
            </a:defRPr>
          </a:lvl1pPr>
          <a:lvl2pPr marL="457200" algn="ctr" rtl="0" eaLnBrk="0" fontAlgn="base" hangingPunct="0">
            <a:spcBef>
              <a:spcPct val="0"/>
            </a:spcBef>
            <a:spcAft>
              <a:spcPct val="0"/>
            </a:spcAft>
            <a:defRPr sz="1200" kern="1200">
              <a:solidFill>
                <a:srgbClr val="323D43"/>
              </a:solidFill>
              <a:latin typeface="Lucida Sans" pitchFamily="16" charset="0"/>
              <a:ea typeface="ＭＳ Ｐゴシック" pitchFamily="16" charset="-128"/>
            </a:defRPr>
          </a:lvl2pPr>
          <a:lvl3pPr marL="914400" algn="ctr" rtl="0" eaLnBrk="0" fontAlgn="base" hangingPunct="0">
            <a:spcBef>
              <a:spcPct val="0"/>
            </a:spcBef>
            <a:spcAft>
              <a:spcPct val="0"/>
            </a:spcAft>
            <a:defRPr sz="1200" kern="1200">
              <a:solidFill>
                <a:srgbClr val="323D43"/>
              </a:solidFill>
              <a:latin typeface="Lucida Sans" pitchFamily="16" charset="0"/>
              <a:ea typeface="ＭＳ Ｐゴシック" pitchFamily="16" charset="-128"/>
            </a:defRPr>
          </a:lvl3pPr>
          <a:lvl4pPr marL="1371600" algn="ctr" rtl="0" eaLnBrk="0" fontAlgn="base" hangingPunct="0">
            <a:spcBef>
              <a:spcPct val="0"/>
            </a:spcBef>
            <a:spcAft>
              <a:spcPct val="0"/>
            </a:spcAft>
            <a:defRPr sz="1200" kern="1200">
              <a:solidFill>
                <a:srgbClr val="323D43"/>
              </a:solidFill>
              <a:latin typeface="Lucida Sans" pitchFamily="16" charset="0"/>
              <a:ea typeface="ＭＳ Ｐゴシック" pitchFamily="16" charset="-128"/>
            </a:defRPr>
          </a:lvl4pPr>
          <a:lvl5pPr marL="1828800" algn="ctr" rtl="0" eaLnBrk="0" fontAlgn="base" hangingPunct="0">
            <a:spcBef>
              <a:spcPct val="0"/>
            </a:spcBef>
            <a:spcAft>
              <a:spcPct val="0"/>
            </a:spcAft>
            <a:defRPr sz="1200" kern="1200">
              <a:solidFill>
                <a:srgbClr val="323D43"/>
              </a:solidFill>
              <a:latin typeface="Lucida Sans" pitchFamily="16" charset="0"/>
              <a:ea typeface="ＭＳ Ｐゴシック" pitchFamily="16" charset="-128"/>
            </a:defRPr>
          </a:lvl5pPr>
          <a:lvl6pPr marL="2286000" algn="l" defTabSz="914400" rtl="0" eaLnBrk="1" latinLnBrk="0" hangingPunct="1">
            <a:defRPr sz="1200" kern="1200">
              <a:solidFill>
                <a:srgbClr val="323D43"/>
              </a:solidFill>
              <a:latin typeface="Lucida Sans" pitchFamily="16" charset="0"/>
              <a:ea typeface="ＭＳ Ｐゴシック" pitchFamily="16" charset="-128"/>
            </a:defRPr>
          </a:lvl6pPr>
          <a:lvl7pPr marL="2743200" algn="l" defTabSz="914400" rtl="0" eaLnBrk="1" latinLnBrk="0" hangingPunct="1">
            <a:defRPr sz="1200" kern="1200">
              <a:solidFill>
                <a:srgbClr val="323D43"/>
              </a:solidFill>
              <a:latin typeface="Lucida Sans" pitchFamily="16" charset="0"/>
              <a:ea typeface="ＭＳ Ｐゴシック" pitchFamily="16" charset="-128"/>
            </a:defRPr>
          </a:lvl7pPr>
          <a:lvl8pPr marL="3200400" algn="l" defTabSz="914400" rtl="0" eaLnBrk="1" latinLnBrk="0" hangingPunct="1">
            <a:defRPr sz="1200" kern="1200">
              <a:solidFill>
                <a:srgbClr val="323D43"/>
              </a:solidFill>
              <a:latin typeface="Lucida Sans" pitchFamily="16" charset="0"/>
              <a:ea typeface="ＭＳ Ｐゴシック" pitchFamily="16" charset="-128"/>
            </a:defRPr>
          </a:lvl8pPr>
          <a:lvl9pPr marL="3657600" algn="l" defTabSz="914400" rtl="0" eaLnBrk="1" latinLnBrk="0" hangingPunct="1">
            <a:defRPr sz="1200" kern="1200">
              <a:solidFill>
                <a:srgbClr val="323D43"/>
              </a:solidFill>
              <a:latin typeface="Lucida Sans" pitchFamily="16" charset="0"/>
              <a:ea typeface="ＭＳ Ｐゴシック" pitchFamily="16" charset="-128"/>
            </a:defRPr>
          </a:lvl9pPr>
        </a:lstStyle>
        <a:p xmlns:a="http://schemas.openxmlformats.org/drawingml/2006/main">
          <a:pPr algn="l"/>
          <a:r>
            <a:rPr lang="en-GB" sz="1600" b="1" dirty="0" smtClean="0">
              <a:solidFill>
                <a:schemeClr val="tx1"/>
              </a:solidFill>
              <a:latin typeface="+mn-lt"/>
            </a:rPr>
            <a:t>April 2005</a:t>
          </a:r>
          <a:r>
            <a:rPr lang="en-GB" sz="1600" dirty="0" smtClean="0">
              <a:solidFill>
                <a:schemeClr val="tx1"/>
              </a:solidFill>
              <a:latin typeface="+mn-lt"/>
            </a:rPr>
            <a:t>: the Japanese Education Ministry was accused of deliberately whitewashing the atrocities committed by the Japanese Imperial Army during WW2 by changing content of textbooks</a:t>
          </a:r>
          <a:endParaRPr lang="en-GB" sz="1600" dirty="0">
            <a:solidFill>
              <a:schemeClr val="tx1"/>
            </a:solidFill>
            <a:latin typeface="+mn-lt"/>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a:latin typeface="Arial" charset="0"/>
              </a:defRPr>
            </a:lvl1pPr>
          </a:lstStyle>
          <a:p>
            <a:endParaRPr lang="en-US"/>
          </a:p>
        </p:txBody>
      </p:sp>
      <p:sp>
        <p:nvSpPr>
          <p:cNvPr id="2048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atin typeface="Arial" charset="0"/>
              </a:defRPr>
            </a:lvl1pPr>
          </a:lstStyle>
          <a:p>
            <a:endParaRPr lang="en-US"/>
          </a:p>
        </p:txBody>
      </p:sp>
      <p:sp>
        <p:nvSpPr>
          <p:cNvPr id="2048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a:latin typeface="Arial" charset="0"/>
              </a:defRPr>
            </a:lvl1pPr>
          </a:lstStyle>
          <a:p>
            <a:endParaRPr lang="en-US"/>
          </a:p>
        </p:txBody>
      </p:sp>
      <p:sp>
        <p:nvSpPr>
          <p:cNvPr id="2048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atin typeface="Arial" charset="0"/>
              </a:defRPr>
            </a:lvl1pPr>
          </a:lstStyle>
          <a:p>
            <a:fld id="{27FA3ACB-581F-41BD-A24E-BB8B45A3A517}" type="slidenum">
              <a:rPr lang="en-US"/>
              <a:pPr/>
              <a:t>‹#›</a:t>
            </a:fld>
            <a:endParaRPr lang="en-US"/>
          </a:p>
        </p:txBody>
      </p:sp>
    </p:spTree>
    <p:extLst>
      <p:ext uri="{BB962C8B-B14F-4D97-AF65-F5344CB8AC3E}">
        <p14:creationId xmlns:p14="http://schemas.microsoft.com/office/powerpoint/2010/main" val="273548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a:latin typeface="Arial" charset="0"/>
              </a:defRPr>
            </a:lvl1pPr>
          </a:lstStyle>
          <a:p>
            <a:endParaRPr lang="en-US"/>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a:latin typeface="Arial" charset="0"/>
              </a:defRPr>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l">
              <a:defRPr>
                <a:latin typeface="Arial" charset="0"/>
              </a:defRPr>
            </a:lvl1pPr>
          </a:lstStyle>
          <a:p>
            <a:endParaRPr lang="en-US"/>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a:latin typeface="Arial" charset="0"/>
              </a:defRPr>
            </a:lvl1pPr>
          </a:lstStyle>
          <a:p>
            <a:fld id="{15B721C2-6039-43BB-B8E7-9766BC0A6744}" type="slidenum">
              <a:rPr lang="en-US"/>
              <a:pPr/>
              <a:t>‹#›</a:t>
            </a:fld>
            <a:endParaRPr lang="en-US"/>
          </a:p>
        </p:txBody>
      </p:sp>
    </p:spTree>
    <p:extLst>
      <p:ext uri="{BB962C8B-B14F-4D97-AF65-F5344CB8AC3E}">
        <p14:creationId xmlns:p14="http://schemas.microsoft.com/office/powerpoint/2010/main" val="178948620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ＭＳ Ｐゴシック" pitchFamily="16" charset="-128"/>
        <a:cs typeface="+mn-cs"/>
      </a:defRPr>
    </a:lvl1pPr>
    <a:lvl2pPr marL="457200" algn="l" rtl="0" fontAlgn="base">
      <a:spcBef>
        <a:spcPct val="30000"/>
      </a:spcBef>
      <a:spcAft>
        <a:spcPct val="0"/>
      </a:spcAft>
      <a:defRPr sz="1200" kern="1200">
        <a:solidFill>
          <a:schemeClr val="tx1"/>
        </a:solidFill>
        <a:latin typeface="Arial" charset="0"/>
        <a:ea typeface="ＭＳ Ｐゴシック" pitchFamily="16" charset="-128"/>
        <a:cs typeface="+mn-cs"/>
      </a:defRPr>
    </a:lvl2pPr>
    <a:lvl3pPr marL="914400" algn="l" rtl="0" fontAlgn="base">
      <a:spcBef>
        <a:spcPct val="30000"/>
      </a:spcBef>
      <a:spcAft>
        <a:spcPct val="0"/>
      </a:spcAft>
      <a:defRPr sz="1200" kern="1200">
        <a:solidFill>
          <a:schemeClr val="tx1"/>
        </a:solidFill>
        <a:latin typeface="Arial" charset="0"/>
        <a:ea typeface="ＭＳ Ｐゴシック" pitchFamily="16" charset="-128"/>
        <a:cs typeface="+mn-cs"/>
      </a:defRPr>
    </a:lvl3pPr>
    <a:lvl4pPr marL="1371600" algn="l" rtl="0" fontAlgn="base">
      <a:spcBef>
        <a:spcPct val="30000"/>
      </a:spcBef>
      <a:spcAft>
        <a:spcPct val="0"/>
      </a:spcAft>
      <a:defRPr sz="1200" kern="1200">
        <a:solidFill>
          <a:schemeClr val="tx1"/>
        </a:solidFill>
        <a:latin typeface="Arial" charset="0"/>
        <a:ea typeface="ＭＳ Ｐゴシック" pitchFamily="16" charset="-128"/>
        <a:cs typeface="+mn-cs"/>
      </a:defRPr>
    </a:lvl4pPr>
    <a:lvl5pPr marL="1828800" algn="l" rtl="0" fontAlgn="base">
      <a:spcBef>
        <a:spcPct val="30000"/>
      </a:spcBef>
      <a:spcAft>
        <a:spcPct val="0"/>
      </a:spcAft>
      <a:defRPr sz="1200" kern="1200">
        <a:solidFill>
          <a:schemeClr val="tx1"/>
        </a:solidFill>
        <a:latin typeface="Arial" charset="0"/>
        <a:ea typeface="ＭＳ Ｐゴシック" pitchFamily="1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7F7BFF-9C00-4B9D-9ABC-6C02EB56FD95}" type="slidenum">
              <a:rPr lang="en-US"/>
              <a:pPr/>
              <a:t>1</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Several incidents occurred including the Japanese Education Ministry’s attempt to change course textbook content and</a:t>
            </a:r>
            <a:r>
              <a:rPr lang="en-GB" baseline="0" dirty="0" smtClean="0"/>
              <a:t> eliminate the actions by the Japanese Imperial Army in WW2.</a:t>
            </a:r>
            <a:endParaRPr lang="en-GB" dirty="0"/>
          </a:p>
        </p:txBody>
      </p:sp>
      <p:sp>
        <p:nvSpPr>
          <p:cNvPr id="4" name="Slide Number Placeholder 3"/>
          <p:cNvSpPr>
            <a:spLocks noGrp="1"/>
          </p:cNvSpPr>
          <p:nvPr>
            <p:ph type="sldNum" sz="quarter" idx="10"/>
          </p:nvPr>
        </p:nvSpPr>
        <p:spPr/>
        <p:txBody>
          <a:bodyPr/>
          <a:lstStyle/>
          <a:p>
            <a:fld id="{E6339500-CD1F-4945-8613-4A48E50A9114}" type="slidenum">
              <a:rPr lang="en-GB" smtClean="0"/>
              <a:pPr/>
              <a:t>12</a:t>
            </a:fld>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What does the change in dataset mean when we changed to examine Web traffic rather than membership</a:t>
            </a:r>
          </a:p>
          <a:p>
            <a:r>
              <a:rPr lang="en-GB" dirty="0" smtClean="0"/>
              <a:t>- so, we studied the time spent on</a:t>
            </a:r>
            <a:r>
              <a:rPr lang="en-GB" baseline="0" dirty="0" smtClean="0"/>
              <a:t> site to see if people where engaging in the activities on the forum</a:t>
            </a:r>
          </a:p>
          <a:p>
            <a:pPr>
              <a:buFontTx/>
              <a:buChar char="-"/>
            </a:pPr>
            <a:r>
              <a:rPr lang="en-GB" baseline="0" dirty="0" smtClean="0"/>
              <a:t>cnhonkerarmy.com yes, honker.net no.</a:t>
            </a:r>
          </a:p>
          <a:p>
            <a:pPr>
              <a:buFontTx/>
              <a:buChar char="-"/>
            </a:pPr>
            <a:endParaRPr lang="en-GB" baseline="0" dirty="0" smtClean="0"/>
          </a:p>
          <a:p>
            <a:pPr>
              <a:buFontTx/>
              <a:buChar char="-"/>
            </a:pPr>
            <a:r>
              <a:rPr lang="en-GB" baseline="0" dirty="0" smtClean="0"/>
              <a:t>Time spent on a site demonstrates that the members do more than just register, time spent also indicates some degree of engagement. In lieu of interview or other direct research engagement, this is the best that can be achieved. </a:t>
            </a:r>
          </a:p>
          <a:p>
            <a:pPr>
              <a:buFontTx/>
              <a:buChar char="-"/>
            </a:pPr>
            <a:endParaRPr lang="en-GB" baseline="0" dirty="0" smtClean="0"/>
          </a:p>
          <a:p>
            <a:pPr>
              <a:buFontTx/>
              <a:buChar char="-"/>
            </a:pPr>
            <a:r>
              <a:rPr lang="en-GB" baseline="0" dirty="0" smtClean="0"/>
              <a:t>Membership, plus time spent, plus the showcasing of defaced websites all demonstrate a specific form of political activism based on the </a:t>
            </a:r>
            <a:r>
              <a:rPr lang="en-GB" baseline="0" dirty="0" err="1" smtClean="0"/>
              <a:t>ressentiment</a:t>
            </a:r>
            <a:r>
              <a:rPr lang="en-GB" baseline="0" dirty="0" smtClean="0"/>
              <a:t> and relative deprivation engendered by the patriotic education campaign and the limits placed on physical dissent. </a:t>
            </a:r>
            <a:endParaRPr lang="en-GB" dirty="0" smtClean="0"/>
          </a:p>
          <a:p>
            <a:endParaRPr lang="en-GB" dirty="0" smtClean="0"/>
          </a:p>
        </p:txBody>
      </p:sp>
      <p:sp>
        <p:nvSpPr>
          <p:cNvPr id="4" name="Slide Number Placeholder 3"/>
          <p:cNvSpPr>
            <a:spLocks noGrp="1"/>
          </p:cNvSpPr>
          <p:nvPr>
            <p:ph type="sldNum" sz="quarter" idx="10"/>
          </p:nvPr>
        </p:nvSpPr>
        <p:spPr/>
        <p:txBody>
          <a:bodyPr/>
          <a:lstStyle/>
          <a:p>
            <a:fld id="{15B721C2-6039-43BB-B8E7-9766BC0A6744}"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5B721C2-6039-43BB-B8E7-9766BC0A6744}"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5B721C2-6039-43BB-B8E7-9766BC0A6744}" type="slidenum">
              <a:rPr lang="en-US" smtClean="0"/>
              <a:pPr/>
              <a:t>15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2438EC-BC08-4A76-93DD-CFAE67AB4602}" type="slidenum">
              <a:rPr lang="en-US"/>
              <a:pPr/>
              <a:t>2</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Forums are the main communication</a:t>
            </a:r>
            <a:r>
              <a:rPr lang="en-GB" baseline="0" dirty="0" smtClean="0"/>
              <a:t> tool</a:t>
            </a:r>
            <a:r>
              <a:rPr lang="en-GB" dirty="0" smtClean="0"/>
              <a:t> for Chinese activists.</a:t>
            </a:r>
            <a:r>
              <a:rPr lang="en-GB" baseline="0" dirty="0" smtClean="0"/>
              <a:t> In china, this is tolerated, easy to be </a:t>
            </a:r>
            <a:r>
              <a:rPr lang="en-GB" baseline="0" dirty="0" err="1" smtClean="0"/>
              <a:t>surveilled</a:t>
            </a:r>
            <a:r>
              <a:rPr lang="en-GB" baseline="0" dirty="0" smtClean="0"/>
              <a:t> but allowed. Demonstrates Chinese State tolerance. </a:t>
            </a:r>
            <a:endParaRPr lang="en-GB" dirty="0"/>
          </a:p>
        </p:txBody>
      </p:sp>
      <p:sp>
        <p:nvSpPr>
          <p:cNvPr id="4" name="Slide Number Placeholder 3"/>
          <p:cNvSpPr>
            <a:spLocks noGrp="1"/>
          </p:cNvSpPr>
          <p:nvPr>
            <p:ph type="sldNum" sz="quarter" idx="10"/>
          </p:nvPr>
        </p:nvSpPr>
        <p:spPr/>
        <p:txBody>
          <a:bodyPr/>
          <a:lstStyle/>
          <a:p>
            <a:fld id="{15B721C2-6039-43BB-B8E7-9766BC0A6744}"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5B721C2-6039-43BB-B8E7-9766BC0A6744}"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GB" b="1" i="0" dirty="0" smtClean="0"/>
              <a:t>Relative Deprivation</a:t>
            </a:r>
            <a:r>
              <a:rPr lang="en-GB" i="0" dirty="0" smtClean="0"/>
              <a:t>:</a:t>
            </a:r>
            <a:r>
              <a:rPr lang="en-GB" i="0" baseline="0" dirty="0" smtClean="0"/>
              <a:t> it</a:t>
            </a:r>
            <a:r>
              <a:rPr lang="en-GB" i="0" dirty="0" smtClean="0"/>
              <a:t> is distinct from absolute deprivation, and results from negative comparisons with an </a:t>
            </a:r>
            <a:r>
              <a:rPr lang="en-GB" i="0" dirty="0" err="1" smtClean="0"/>
              <a:t>outgroup</a:t>
            </a:r>
            <a:r>
              <a:rPr lang="en-GB" i="0" dirty="0" smtClean="0"/>
              <a:t>. If A, who does not have something</a:t>
            </a:r>
            <a:r>
              <a:rPr lang="en-GB" i="0" baseline="0" dirty="0" smtClean="0"/>
              <a:t> but wants it, and compares himself to B, who does have it, then A is said to be “relatively deprived” with reference to B. </a:t>
            </a:r>
            <a:endParaRPr lang="en-GB" b="1" i="0" dirty="0" smtClean="0"/>
          </a:p>
          <a:p>
            <a:endParaRPr lang="en-GB" b="1" i="0" dirty="0" smtClean="0"/>
          </a:p>
          <a:p>
            <a:r>
              <a:rPr lang="en-GB" b="1" i="0" dirty="0" smtClean="0"/>
              <a:t>Social Identity Theory</a:t>
            </a:r>
            <a:r>
              <a:rPr lang="en-GB" i="0" dirty="0" smtClean="0"/>
              <a:t>: according</a:t>
            </a:r>
            <a:r>
              <a:rPr lang="en-GB" i="0" baseline="0" dirty="0" smtClean="0"/>
              <a:t> to SIT, we define ourselves in terms of our social group memberships and tend to seek a POSTIVE SOCIAL IDENTITY (or self-definition in terms of group membership) which is achieved by comparing one’s own group with other groups to establish a POSTIVELY VALUED DISTINCTIVENESS (e.g. we are better) between the two groups. It is this need to maintain positive social identity which can cause conflict.</a:t>
            </a:r>
            <a:endParaRPr lang="en-GB" i="0" dirty="0" smtClean="0"/>
          </a:p>
          <a:p>
            <a:endParaRPr lang="en-GB" i="0" dirty="0" smtClean="0"/>
          </a:p>
          <a:p>
            <a:r>
              <a:rPr lang="en-GB" i="0" dirty="0" smtClean="0"/>
              <a:t>Furthermore,</a:t>
            </a:r>
            <a:r>
              <a:rPr lang="en-GB" i="0" baseline="0" dirty="0" smtClean="0"/>
              <a:t> a</a:t>
            </a:r>
            <a:r>
              <a:rPr lang="en-GB" i="0" dirty="0" smtClean="0"/>
              <a:t>ccording to Tajfel and Turner, the</a:t>
            </a:r>
            <a:r>
              <a:rPr lang="en-GB" i="0" baseline="0" dirty="0" smtClean="0"/>
              <a:t> </a:t>
            </a:r>
            <a:r>
              <a:rPr lang="en-GB" i="0" u="sng" baseline="0" dirty="0" smtClean="0"/>
              <a:t>inter group conflicts </a:t>
            </a:r>
            <a:r>
              <a:rPr lang="en-GB" i="0" baseline="0" dirty="0" smtClean="0"/>
              <a:t>can occur without the competition for resources. The mere identity with a group is enough to cause conflict when a comparison is made with an </a:t>
            </a:r>
            <a:r>
              <a:rPr lang="en-GB" i="0" baseline="0" dirty="0" err="1" smtClean="0"/>
              <a:t>outgroup</a:t>
            </a:r>
            <a:r>
              <a:rPr lang="en-GB" i="0" baseline="0" dirty="0" smtClean="0"/>
              <a:t> as </a:t>
            </a:r>
            <a:r>
              <a:rPr lang="en-GB" i="0" baseline="0" dirty="0" err="1" smtClean="0"/>
              <a:t>ingroup</a:t>
            </a:r>
            <a:r>
              <a:rPr lang="en-GB" i="0" baseline="0" dirty="0" smtClean="0"/>
              <a:t> members strive to POSITIVELY DISTINCGUISH themselves from the </a:t>
            </a:r>
            <a:r>
              <a:rPr lang="en-GB" i="0" baseline="0" dirty="0" err="1" smtClean="0"/>
              <a:t>outgroup</a:t>
            </a:r>
            <a:r>
              <a:rPr lang="en-GB" i="0" baseline="0" dirty="0" smtClean="0"/>
              <a:t>.</a:t>
            </a:r>
          </a:p>
          <a:p>
            <a:endParaRPr lang="en-GB" i="0" dirty="0" smtClean="0"/>
          </a:p>
          <a:p>
            <a:r>
              <a:rPr lang="en-GB" b="1" i="0" dirty="0" smtClean="0"/>
              <a:t>Chinese nationalism</a:t>
            </a:r>
            <a:r>
              <a:rPr lang="en-GB" i="0" dirty="0" smtClean="0"/>
              <a:t>: since the Tiananmen</a:t>
            </a:r>
            <a:r>
              <a:rPr lang="en-GB" i="0" baseline="0" dirty="0" smtClean="0"/>
              <a:t> Square incident in 1989, the shocked Chinese rulers launched a patriotic education campaign in which </a:t>
            </a:r>
            <a:r>
              <a:rPr lang="en-GB" i="0" dirty="0" smtClean="0"/>
              <a:t>people, in particular </a:t>
            </a:r>
            <a:r>
              <a:rPr lang="en-GB" i="0" baseline="0" dirty="0" smtClean="0"/>
              <a:t>youths, </a:t>
            </a:r>
            <a:r>
              <a:rPr lang="en-GB" i="0" dirty="0" smtClean="0"/>
              <a:t>are actively encouraged to love their nation. This has resulted in a surge of patriotism in the last 20 years. </a:t>
            </a:r>
            <a:endParaRPr lang="en-GB" i="0" baseline="0" dirty="0" smtClean="0"/>
          </a:p>
          <a:p>
            <a:endParaRPr lang="en-GB" i="0" dirty="0" smtClean="0"/>
          </a:p>
          <a:p>
            <a:r>
              <a:rPr lang="en-GB" b="1" i="1" dirty="0" err="1" smtClean="0"/>
              <a:t>ressentiment</a:t>
            </a:r>
            <a:r>
              <a:rPr lang="en-GB" i="0" dirty="0" smtClean="0"/>
              <a:t>: According</a:t>
            </a:r>
            <a:r>
              <a:rPr lang="en-GB" i="0" baseline="0" dirty="0" smtClean="0"/>
              <a:t> to </a:t>
            </a:r>
            <a:r>
              <a:rPr lang="en-GB" i="0" baseline="0" dirty="0" err="1" smtClean="0"/>
              <a:t>Nietzche</a:t>
            </a:r>
            <a:r>
              <a:rPr lang="en-GB" i="0" baseline="0" dirty="0" smtClean="0"/>
              <a:t> and </a:t>
            </a:r>
            <a:r>
              <a:rPr lang="en-GB" i="0" baseline="0" dirty="0" err="1" smtClean="0"/>
              <a:t>Scheler</a:t>
            </a:r>
            <a:r>
              <a:rPr lang="en-GB" i="0" baseline="0" dirty="0" smtClean="0"/>
              <a:t>, </a:t>
            </a:r>
            <a:r>
              <a:rPr lang="en-GB" i="1" baseline="0" dirty="0" err="1" smtClean="0"/>
              <a:t>ressentiment</a:t>
            </a:r>
            <a:r>
              <a:rPr lang="en-GB" i="0" baseline="0" dirty="0" smtClean="0"/>
              <a:t> is </a:t>
            </a:r>
            <a:r>
              <a:rPr lang="en-GB" i="0" dirty="0" smtClean="0"/>
              <a:t>an INCURABLE and PERSISTENT</a:t>
            </a:r>
            <a:r>
              <a:rPr lang="en-GB" i="0" baseline="0" dirty="0" smtClean="0"/>
              <a:t> emotion characterised by </a:t>
            </a:r>
            <a:r>
              <a:rPr lang="en-GB" b="1" i="0" baseline="0" dirty="0" smtClean="0"/>
              <a:t>hate</a:t>
            </a:r>
            <a:r>
              <a:rPr lang="en-GB" i="0" baseline="0" dirty="0" smtClean="0"/>
              <a:t> and </a:t>
            </a:r>
            <a:r>
              <a:rPr lang="en-GB" b="1" i="0" baseline="0" dirty="0" smtClean="0"/>
              <a:t>despising of selected groups</a:t>
            </a:r>
            <a:r>
              <a:rPr lang="en-GB" i="0" baseline="0" dirty="0" smtClean="0"/>
              <a:t>. People experiencing </a:t>
            </a:r>
            <a:r>
              <a:rPr lang="en-GB" i="1" baseline="0" dirty="0" err="1" smtClean="0"/>
              <a:t>ressentiment</a:t>
            </a:r>
            <a:r>
              <a:rPr lang="en-GB" i="0" baseline="0" dirty="0" smtClean="0"/>
              <a:t> have a strong desire for revenge but unable to do so for various reasons. That is why this is a long term emotion as it cannot be satisfied.</a:t>
            </a:r>
          </a:p>
          <a:p>
            <a:endParaRPr lang="en-GB" i="0" baseline="0" dirty="0" smtClean="0"/>
          </a:p>
          <a:p>
            <a:r>
              <a:rPr lang="en-GB" i="0" baseline="0" dirty="0" smtClean="0"/>
              <a:t>It is </a:t>
            </a:r>
            <a:r>
              <a:rPr lang="en-GB" i="0" dirty="0" smtClean="0"/>
              <a:t>a long term emotion</a:t>
            </a:r>
            <a:r>
              <a:rPr lang="en-GB" i="0" baseline="0" dirty="0" smtClean="0"/>
              <a:t> that </a:t>
            </a:r>
            <a:r>
              <a:rPr lang="en-GB" b="1" i="0" baseline="0" dirty="0" smtClean="0"/>
              <a:t>lingers without relief </a:t>
            </a:r>
            <a:r>
              <a:rPr lang="en-GB" i="0" baseline="0" dirty="0" smtClean="0"/>
              <a:t>and the perception that something can be done that may result in individual or collective </a:t>
            </a:r>
            <a:r>
              <a:rPr lang="en-GB" i="0" baseline="0" dirty="0" err="1" smtClean="0"/>
              <a:t>action.h</a:t>
            </a:r>
            <a:endParaRPr lang="en-GB" i="0" dirty="0" smtClean="0"/>
          </a:p>
        </p:txBody>
      </p:sp>
      <p:sp>
        <p:nvSpPr>
          <p:cNvPr id="4" name="Slide Number Placeholder 3"/>
          <p:cNvSpPr>
            <a:spLocks noGrp="1"/>
          </p:cNvSpPr>
          <p:nvPr>
            <p:ph type="sldNum" sz="quarter" idx="10"/>
          </p:nvPr>
        </p:nvSpPr>
        <p:spPr/>
        <p:txBody>
          <a:bodyPr/>
          <a:lstStyle/>
          <a:p>
            <a:fld id="{15B721C2-6039-43BB-B8E7-9766BC0A6744}"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Reminding</a:t>
            </a:r>
            <a:r>
              <a:rPr lang="en-GB" baseline="0" dirty="0" smtClean="0"/>
              <a:t> of Chinese glory + national humiliation + negative portrayal of foreign powers = relative deprivation</a:t>
            </a:r>
            <a:endParaRPr lang="en-GB" dirty="0"/>
          </a:p>
        </p:txBody>
      </p:sp>
      <p:sp>
        <p:nvSpPr>
          <p:cNvPr id="4" name="Slide Number Placeholder 3"/>
          <p:cNvSpPr>
            <a:spLocks noGrp="1"/>
          </p:cNvSpPr>
          <p:nvPr>
            <p:ph type="sldNum" sz="quarter" idx="10"/>
          </p:nvPr>
        </p:nvSpPr>
        <p:spPr/>
        <p:txBody>
          <a:bodyPr/>
          <a:lstStyle/>
          <a:p>
            <a:fld id="{15B721C2-6039-43BB-B8E7-9766BC0A6744}"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HUC largest</a:t>
            </a:r>
            <a:r>
              <a:rPr lang="en-GB" baseline="0" dirty="0" smtClean="0"/>
              <a:t> and most representative group, created the name honkers.</a:t>
            </a:r>
          </a:p>
          <a:p>
            <a:endParaRPr lang="en-GB" baseline="0" dirty="0" smtClean="0"/>
          </a:p>
          <a:p>
            <a:r>
              <a:rPr lang="en-GB" baseline="0" dirty="0" smtClean="0"/>
              <a:t>Hypothesis: forum membership surge at the times of political conflicts. Thus, as membership surge, the number of volunteers participating in the </a:t>
            </a:r>
            <a:r>
              <a:rPr lang="en-GB" baseline="0" dirty="0" err="1" smtClean="0"/>
              <a:t>hacktivist</a:t>
            </a:r>
            <a:r>
              <a:rPr lang="en-GB" baseline="0" dirty="0" smtClean="0"/>
              <a:t> attacks would also increase.</a:t>
            </a:r>
          </a:p>
          <a:p>
            <a:endParaRPr lang="en-GB" dirty="0"/>
          </a:p>
        </p:txBody>
      </p:sp>
      <p:sp>
        <p:nvSpPr>
          <p:cNvPr id="4" name="Slide Number Placeholder 3"/>
          <p:cNvSpPr>
            <a:spLocks noGrp="1"/>
          </p:cNvSpPr>
          <p:nvPr>
            <p:ph type="sldNum" sz="quarter" idx="10"/>
          </p:nvPr>
        </p:nvSpPr>
        <p:spPr/>
        <p:txBody>
          <a:bodyPr/>
          <a:lstStyle/>
          <a:p>
            <a:fld id="{15B721C2-6039-43BB-B8E7-9766BC0A6744}"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U.S.</a:t>
            </a:r>
            <a:r>
              <a:rPr lang="en-GB" baseline="0" dirty="0" smtClean="0"/>
              <a:t> hacker war in May which helped them gain publicity and “honkers” became symbolic. Widely reported in the media.</a:t>
            </a:r>
          </a:p>
          <a:p>
            <a:endParaRPr lang="en-GB" baseline="0" dirty="0" smtClean="0"/>
          </a:p>
          <a:p>
            <a:r>
              <a:rPr lang="en-GB" baseline="0" dirty="0" smtClean="0"/>
              <a:t>In June, tension with Taiwan grew and there were signs China was preparing for an invasion of Taiwan</a:t>
            </a:r>
          </a:p>
          <a:p>
            <a:endParaRPr lang="en-GB" baseline="0" dirty="0" smtClean="0"/>
          </a:p>
          <a:p>
            <a:r>
              <a:rPr lang="en-GB" baseline="0" dirty="0" smtClean="0"/>
              <a:t>The rather delayed surge may be due to the fact that the H.U.C. was not well known at the time.</a:t>
            </a:r>
            <a:endParaRPr lang="en-GB" dirty="0"/>
          </a:p>
        </p:txBody>
      </p:sp>
      <p:sp>
        <p:nvSpPr>
          <p:cNvPr id="4" name="Slide Number Placeholder 3"/>
          <p:cNvSpPr>
            <a:spLocks noGrp="1"/>
          </p:cNvSpPr>
          <p:nvPr>
            <p:ph type="sldNum" sz="quarter" idx="10"/>
          </p:nvPr>
        </p:nvSpPr>
        <p:spPr/>
        <p:txBody>
          <a:bodyPr/>
          <a:lstStyle/>
          <a:p>
            <a:fld id="{E6339500-CD1F-4945-8613-4A48E50A9114}" type="slidenum">
              <a:rPr lang="en-GB" smtClean="0"/>
              <a:pPr/>
              <a:t>10</a:t>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15B721C2-6039-43BB-B8E7-9766BC0A6744}"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247" name="Rectangle 1031"/>
          <p:cNvSpPr>
            <a:spLocks noChangeArrowheads="1"/>
          </p:cNvSpPr>
          <p:nvPr/>
        </p:nvSpPr>
        <p:spPr bwMode="auto">
          <a:xfrm>
            <a:off x="-79375" y="3200400"/>
            <a:ext cx="9223375" cy="3657600"/>
          </a:xfrm>
          <a:prstGeom prst="rect">
            <a:avLst/>
          </a:prstGeom>
          <a:gradFill rotWithShape="0">
            <a:gsLst>
              <a:gs pos="0">
                <a:srgbClr val="014359"/>
              </a:gs>
              <a:gs pos="100000">
                <a:srgbClr val="007275"/>
              </a:gs>
            </a:gsLst>
            <a:lin ang="5400000" scaled="1"/>
          </a:gradFill>
          <a:ln w="9525">
            <a:noFill/>
            <a:miter lim="800000"/>
            <a:headEnd/>
            <a:tailEnd/>
          </a:ln>
        </p:spPr>
        <p:txBody>
          <a:bodyPr wrap="none" anchor="ctr"/>
          <a:lstStyle/>
          <a:p>
            <a:endParaRPr lang="en-US"/>
          </a:p>
        </p:txBody>
      </p:sp>
      <p:sp>
        <p:nvSpPr>
          <p:cNvPr id="10248" name="Rectangle 1032"/>
          <p:cNvSpPr>
            <a:spLocks noChangeArrowheads="1"/>
          </p:cNvSpPr>
          <p:nvPr/>
        </p:nvSpPr>
        <p:spPr bwMode="auto">
          <a:xfrm>
            <a:off x="-79375" y="0"/>
            <a:ext cx="9223375" cy="3276600"/>
          </a:xfrm>
          <a:prstGeom prst="rect">
            <a:avLst/>
          </a:prstGeom>
          <a:solidFill>
            <a:srgbClr val="014359"/>
          </a:solidFill>
          <a:ln w="9525">
            <a:noFill/>
            <a:miter lim="800000"/>
            <a:headEnd/>
            <a:tailEnd/>
          </a:ln>
        </p:spPr>
        <p:txBody>
          <a:bodyPr wrap="none" anchor="ctr"/>
          <a:lstStyle/>
          <a:p>
            <a:endParaRPr lang="en-US" sz="2400">
              <a:latin typeface="Arial" charset="0"/>
            </a:endParaRPr>
          </a:p>
        </p:txBody>
      </p:sp>
      <p:sp>
        <p:nvSpPr>
          <p:cNvPr id="10242" name="Rectangle 1026"/>
          <p:cNvSpPr>
            <a:spLocks noGrp="1" noChangeArrowheads="1"/>
          </p:cNvSpPr>
          <p:nvPr>
            <p:ph type="ctrTitle"/>
          </p:nvPr>
        </p:nvSpPr>
        <p:spPr>
          <a:xfrm>
            <a:off x="323850" y="1700213"/>
            <a:ext cx="8496300" cy="2160587"/>
          </a:xfrm>
        </p:spPr>
        <p:txBody>
          <a:bodyPr lIns="91440"/>
          <a:lstStyle>
            <a:lvl1pPr>
              <a:defRPr sz="7500">
                <a:solidFill>
                  <a:schemeClr val="bg1"/>
                </a:solidFill>
              </a:defRPr>
            </a:lvl1pPr>
          </a:lstStyle>
          <a:p>
            <a:r>
              <a:rPr lang="en-US" smtClean="0"/>
              <a:t>Click to edit Master title style</a:t>
            </a:r>
            <a:endParaRPr lang="en-US"/>
          </a:p>
        </p:txBody>
      </p:sp>
      <p:sp>
        <p:nvSpPr>
          <p:cNvPr id="10243" name="Rectangle 1027"/>
          <p:cNvSpPr>
            <a:spLocks noGrp="1" noChangeArrowheads="1"/>
          </p:cNvSpPr>
          <p:nvPr>
            <p:ph type="subTitle" idx="1"/>
          </p:nvPr>
        </p:nvSpPr>
        <p:spPr>
          <a:xfrm>
            <a:off x="323850" y="3933825"/>
            <a:ext cx="8496300" cy="1752600"/>
          </a:xfrm>
        </p:spPr>
        <p:txBody>
          <a:bodyPr lIns="91440"/>
          <a:lstStyle>
            <a:lvl1pPr marL="0" indent="0">
              <a:buFontTx/>
              <a:buNone/>
              <a:defRPr sz="3500">
                <a:solidFill>
                  <a:schemeClr val="accent1"/>
                </a:solidFill>
              </a:defRPr>
            </a:lvl1pPr>
          </a:lstStyle>
          <a:p>
            <a:r>
              <a:rPr lang="en-US" smtClean="0"/>
              <a:t>Click to edit Master subtitle style</a:t>
            </a:r>
            <a:endParaRPr lang="en-US"/>
          </a:p>
        </p:txBody>
      </p:sp>
      <p:sp>
        <p:nvSpPr>
          <p:cNvPr id="10246" name="Rectangle 1030"/>
          <p:cNvSpPr>
            <a:spLocks noGrp="1" noChangeArrowheads="1"/>
          </p:cNvSpPr>
          <p:nvPr>
            <p:ph type="sldNum" sz="quarter" idx="4"/>
          </p:nvPr>
        </p:nvSpPr>
        <p:spPr>
          <a:xfrm>
            <a:off x="6553200" y="6245225"/>
            <a:ext cx="2133600" cy="476250"/>
          </a:xfrm>
        </p:spPr>
        <p:txBody>
          <a:bodyPr rIns="91440"/>
          <a:lstStyle>
            <a:lvl1pPr>
              <a:defRPr>
                <a:latin typeface="Arial" charset="0"/>
              </a:defRPr>
            </a:lvl1pPr>
          </a:lstStyle>
          <a:p>
            <a:fld id="{7D721525-B54F-4EB1-91BE-6E781502C205}" type="slidenum">
              <a:rPr lang="en-US"/>
              <a:pPr/>
              <a:t>‹#›</a:t>
            </a:fld>
            <a:endParaRPr lang="en-US"/>
          </a:p>
        </p:txBody>
      </p:sp>
      <p:pic>
        <p:nvPicPr>
          <p:cNvPr id="10254" name="Picture 1038" descr="electronics"/>
          <p:cNvPicPr>
            <a:picLocks noChangeAspect="1" noChangeArrowheads="1"/>
          </p:cNvPicPr>
          <p:nvPr userDrawn="1"/>
        </p:nvPicPr>
        <p:blipFill>
          <a:blip r:embed="rId2" cstate="print"/>
          <a:srcRect/>
          <a:stretch>
            <a:fillRect/>
          </a:stretch>
        </p:blipFill>
        <p:spPr bwMode="auto">
          <a:xfrm>
            <a:off x="6011863" y="381000"/>
            <a:ext cx="2771775" cy="1103313"/>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0B0A7BA-2B3A-411C-92E8-4FE7E0EF385D}"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908050"/>
            <a:ext cx="2124075" cy="490696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908050"/>
            <a:ext cx="6219825" cy="490696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57006B9-8DD4-4324-9646-752D5BDFD09B}"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323850" y="908050"/>
            <a:ext cx="8496300" cy="64928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3850" y="1700213"/>
            <a:ext cx="417195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648200" y="1700213"/>
            <a:ext cx="4171950" cy="4114800"/>
          </a:xfrm>
        </p:spPr>
        <p:txBody>
          <a:bodyPr/>
          <a:lstStyle/>
          <a:p>
            <a:r>
              <a:rPr lang="en-US" smtClean="0"/>
              <a:t>Click icon to add chart</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877050" y="6308725"/>
            <a:ext cx="1905000" cy="457200"/>
          </a:xfrm>
        </p:spPr>
        <p:txBody>
          <a:bodyPr/>
          <a:lstStyle>
            <a:lvl1pPr>
              <a:defRPr/>
            </a:lvl1pPr>
          </a:lstStyle>
          <a:p>
            <a:fld id="{CF42895A-109A-4EB7-A47F-F729F4B438B3}"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23850" y="908050"/>
            <a:ext cx="8496300" cy="649288"/>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23850" y="1700213"/>
            <a:ext cx="8496300" cy="41148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685800" y="6248400"/>
            <a:ext cx="1905000" cy="457200"/>
          </a:xfrm>
        </p:spPr>
        <p:txBody>
          <a:bodyPr/>
          <a:lstStyle>
            <a:lvl1pPr>
              <a:defRPr/>
            </a:lvl1pPr>
          </a:lstStyle>
          <a:p>
            <a:endParaRPr lang="en-US"/>
          </a:p>
        </p:txBody>
      </p:sp>
      <p:sp>
        <p:nvSpPr>
          <p:cNvPr id="5" name="Footer Placeholder 4"/>
          <p:cNvSpPr>
            <a:spLocks noGrp="1"/>
          </p:cNvSpPr>
          <p:nvPr>
            <p:ph type="ftr" sz="quarter" idx="11"/>
          </p:nvPr>
        </p:nvSpPr>
        <p:spPr>
          <a:xfrm>
            <a:off x="3124200" y="6248400"/>
            <a:ext cx="2895600" cy="457200"/>
          </a:xfrm>
        </p:spPr>
        <p:txBody>
          <a:bodyPr/>
          <a:lstStyle>
            <a:lvl1pPr>
              <a:defRPr/>
            </a:lvl1pPr>
          </a:lstStyle>
          <a:p>
            <a:endParaRPr lang="en-US"/>
          </a:p>
        </p:txBody>
      </p:sp>
      <p:sp>
        <p:nvSpPr>
          <p:cNvPr id="6" name="Slide Number Placeholder 5"/>
          <p:cNvSpPr>
            <a:spLocks noGrp="1"/>
          </p:cNvSpPr>
          <p:nvPr>
            <p:ph type="sldNum" sz="quarter" idx="12"/>
          </p:nvPr>
        </p:nvSpPr>
        <p:spPr>
          <a:xfrm>
            <a:off x="6877050" y="6308725"/>
            <a:ext cx="1905000" cy="457200"/>
          </a:xfrm>
        </p:spPr>
        <p:txBody>
          <a:bodyPr/>
          <a:lstStyle>
            <a:lvl1pPr>
              <a:defRPr/>
            </a:lvl1pPr>
          </a:lstStyle>
          <a:p>
            <a:fld id="{8CD77D52-9255-4833-922C-3D7EE2CEB144}"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2295" name="Rectangle 1031"/>
          <p:cNvSpPr>
            <a:spLocks noChangeArrowheads="1"/>
          </p:cNvSpPr>
          <p:nvPr/>
        </p:nvSpPr>
        <p:spPr bwMode="auto">
          <a:xfrm>
            <a:off x="-90488" y="3200400"/>
            <a:ext cx="9234488" cy="3657600"/>
          </a:xfrm>
          <a:prstGeom prst="rect">
            <a:avLst/>
          </a:prstGeom>
          <a:gradFill rotWithShape="0">
            <a:gsLst>
              <a:gs pos="0">
                <a:srgbClr val="007275"/>
              </a:gs>
              <a:gs pos="100000">
                <a:srgbClr val="008CAC"/>
              </a:gs>
            </a:gsLst>
            <a:lin ang="5400000" scaled="1"/>
          </a:gradFill>
          <a:ln w="9525">
            <a:noFill/>
            <a:miter lim="800000"/>
            <a:headEnd/>
            <a:tailEnd/>
          </a:ln>
        </p:spPr>
        <p:txBody>
          <a:bodyPr wrap="none" anchor="ctr"/>
          <a:lstStyle/>
          <a:p>
            <a:endParaRPr lang="en-US"/>
          </a:p>
        </p:txBody>
      </p:sp>
      <p:sp>
        <p:nvSpPr>
          <p:cNvPr id="12296" name="Rectangle 1032"/>
          <p:cNvSpPr>
            <a:spLocks noChangeArrowheads="1"/>
          </p:cNvSpPr>
          <p:nvPr/>
        </p:nvSpPr>
        <p:spPr bwMode="auto">
          <a:xfrm>
            <a:off x="-90488" y="0"/>
            <a:ext cx="9234488" cy="3276600"/>
          </a:xfrm>
          <a:prstGeom prst="rect">
            <a:avLst/>
          </a:prstGeom>
          <a:solidFill>
            <a:srgbClr val="007275"/>
          </a:solidFill>
          <a:ln w="9525">
            <a:noFill/>
            <a:miter lim="800000"/>
            <a:headEnd/>
            <a:tailEnd/>
          </a:ln>
        </p:spPr>
        <p:txBody>
          <a:bodyPr wrap="none" anchor="ctr"/>
          <a:lstStyle/>
          <a:p>
            <a:endParaRPr lang="en-US" sz="2400">
              <a:latin typeface="Arial" charset="0"/>
            </a:endParaRPr>
          </a:p>
        </p:txBody>
      </p:sp>
      <p:sp>
        <p:nvSpPr>
          <p:cNvPr id="12290" name="Rectangle 1026"/>
          <p:cNvSpPr>
            <a:spLocks noGrp="1" noChangeArrowheads="1"/>
          </p:cNvSpPr>
          <p:nvPr>
            <p:ph type="ctrTitle"/>
          </p:nvPr>
        </p:nvSpPr>
        <p:spPr>
          <a:xfrm>
            <a:off x="323850" y="1700213"/>
            <a:ext cx="8496300" cy="4105275"/>
          </a:xfrm>
        </p:spPr>
        <p:txBody>
          <a:bodyPr lIns="91440"/>
          <a:lstStyle>
            <a:lvl1pPr algn="r">
              <a:defRPr sz="7500">
                <a:solidFill>
                  <a:schemeClr val="bg1"/>
                </a:solidFill>
              </a:defRPr>
            </a:lvl1pPr>
          </a:lstStyle>
          <a:p>
            <a:r>
              <a:rPr lang="en-US"/>
              <a:t>Click to edit Master title style</a:t>
            </a:r>
          </a:p>
        </p:txBody>
      </p:sp>
      <p:sp>
        <p:nvSpPr>
          <p:cNvPr id="12291" name="Rectangle 1027"/>
          <p:cNvSpPr>
            <a:spLocks noGrp="1" noChangeArrowheads="1"/>
          </p:cNvSpPr>
          <p:nvPr>
            <p:ph type="subTitle" idx="1"/>
          </p:nvPr>
        </p:nvSpPr>
        <p:spPr>
          <a:xfrm>
            <a:off x="-69850" y="7461250"/>
            <a:ext cx="69850" cy="69850"/>
          </a:xfrm>
        </p:spPr>
        <p:txBody>
          <a:bodyPr lIns="91440"/>
          <a:lstStyle>
            <a:lvl1pPr marL="0" indent="0" algn="ctr">
              <a:buFontTx/>
              <a:buNone/>
              <a:defRPr/>
            </a:lvl1pPr>
          </a:lstStyle>
          <a:p>
            <a:r>
              <a:rPr lang="en-US"/>
              <a:t>Click to edit Master subtitle style</a:t>
            </a:r>
          </a:p>
        </p:txBody>
      </p:sp>
      <p:pic>
        <p:nvPicPr>
          <p:cNvPr id="12300" name="Picture 1036" descr="electronics"/>
          <p:cNvPicPr>
            <a:picLocks noChangeAspect="1" noChangeArrowheads="1"/>
          </p:cNvPicPr>
          <p:nvPr userDrawn="1"/>
        </p:nvPicPr>
        <p:blipFill>
          <a:blip r:embed="rId2" cstate="print"/>
          <a:srcRect/>
          <a:stretch>
            <a:fillRect/>
          </a:stretch>
        </p:blipFill>
        <p:spPr bwMode="auto">
          <a:xfrm>
            <a:off x="6011863" y="381000"/>
            <a:ext cx="2771775" cy="1103313"/>
          </a:xfrm>
          <a:prstGeom prst="rect">
            <a:avLst/>
          </a:prstGeom>
          <a:noFill/>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6865D41-53A2-47D9-A1A6-1A3C17544BD8}"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B031523-E5B4-4E65-AEDA-FF3AAD018816}"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1700213"/>
            <a:ext cx="417195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00213"/>
            <a:ext cx="417195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C3F71EB-97DD-4B24-A87D-F3FF6A4546FC}"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100B1D12-2112-458F-8C28-57384B00EBD5}"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6056CDA5-9C6D-4709-B0A8-E5BF59309E8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19EF683-EA20-49D7-8A43-64B208FACD21}"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C2A03972-20D7-45EB-ABD1-C3FE79C714C7}"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5106711-B685-4C6C-BC2E-3405FCF4ADAB}"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A72C638-7F0A-4735-AA4B-318D41A36657}"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614FAE2-8522-4507-969C-51BD393C753E}"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908050"/>
            <a:ext cx="2124075" cy="5318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908050"/>
            <a:ext cx="6219825" cy="5318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26E5F5-9B33-444D-8535-6EC8FFD19EEE}"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1700213"/>
            <a:ext cx="417195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00213"/>
            <a:ext cx="417195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4C3130A-F57A-4740-BF2A-DD8AB2930000}"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908050"/>
            <a:ext cx="2124075" cy="53181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3850" y="908050"/>
            <a:ext cx="6219825" cy="5318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3850" y="1700213"/>
            <a:ext cx="41719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00213"/>
            <a:ext cx="41719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202742F0-74E3-4897-A9E3-3EFAF50FF50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917DD11A-7029-4FF4-87C9-3E68A3F6C3A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1265ACE6-47A6-4F89-B67C-EE062277366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E72EB64-0EA3-4DF9-A9D3-0ECBB1F568C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11CDEAF5-EA8B-4068-80E5-364F83ACAFF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A03DDB3-FC4D-4E58-A123-64A55ED824F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pn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79375" y="0"/>
            <a:ext cx="9223375" cy="3810000"/>
          </a:xfrm>
          <a:prstGeom prst="rect">
            <a:avLst/>
          </a:prstGeom>
          <a:solidFill>
            <a:schemeClr val="bg1"/>
          </a:solidFill>
          <a:ln w="9525">
            <a:noFill/>
            <a:miter lim="800000"/>
            <a:headEnd/>
            <a:tailEnd/>
          </a:ln>
        </p:spPr>
        <p:txBody>
          <a:bodyPr wrap="none" anchor="ctr"/>
          <a:lstStyle/>
          <a:p>
            <a:endParaRPr lang="en-US" sz="2400">
              <a:latin typeface="Arial" charset="0"/>
            </a:endParaRPr>
          </a:p>
        </p:txBody>
      </p:sp>
      <p:sp>
        <p:nvSpPr>
          <p:cNvPr id="1033" name="Rectangle 9"/>
          <p:cNvSpPr>
            <a:spLocks noChangeArrowheads="1"/>
          </p:cNvSpPr>
          <p:nvPr/>
        </p:nvSpPr>
        <p:spPr bwMode="auto">
          <a:xfrm>
            <a:off x="-79375" y="3048000"/>
            <a:ext cx="9223375" cy="3810000"/>
          </a:xfrm>
          <a:prstGeom prst="rect">
            <a:avLst/>
          </a:prstGeom>
          <a:gradFill rotWithShape="0">
            <a:gsLst>
              <a:gs pos="0">
                <a:schemeClr val="bg1"/>
              </a:gs>
              <a:gs pos="100000">
                <a:srgbClr val="DCDEDE"/>
              </a:gs>
            </a:gsLst>
            <a:lin ang="5400000" scaled="1"/>
          </a:gradFill>
          <a:ln w="9525">
            <a:noFill/>
            <a:miter lim="800000"/>
            <a:headEnd/>
            <a:tailEnd/>
          </a:ln>
        </p:spPr>
        <p:txBody>
          <a:bodyPr wrap="none" anchor="ctr"/>
          <a:lstStyle/>
          <a:p>
            <a:endParaRPr lang="en-US"/>
          </a:p>
        </p:txBody>
      </p:sp>
      <p:sp>
        <p:nvSpPr>
          <p:cNvPr id="1026" name="Rectangle 2"/>
          <p:cNvSpPr>
            <a:spLocks noGrp="1" noChangeArrowheads="1"/>
          </p:cNvSpPr>
          <p:nvPr>
            <p:ph type="title"/>
          </p:nvPr>
        </p:nvSpPr>
        <p:spPr bwMode="auto">
          <a:xfrm>
            <a:off x="323850" y="908050"/>
            <a:ext cx="8496300" cy="649288"/>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323850" y="1700213"/>
            <a:ext cx="8496300" cy="4114800"/>
          </a:xfrm>
          <a:prstGeom prst="rect">
            <a:avLst/>
          </a:prstGeom>
          <a:noFill/>
          <a:ln w="9525">
            <a:noFill/>
            <a:miter lim="800000"/>
            <a:headEnd/>
            <a:tailEnd/>
          </a:ln>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a:defRPr sz="1400">
                <a:latin typeface="Arial" charset="0"/>
              </a:defRPr>
            </a:lvl1pPr>
          </a:lstStyle>
          <a:p>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defRPr>
            </a:lvl1pPr>
          </a:lstStyle>
          <a:p>
            <a:endParaRPr lang="en-US"/>
          </a:p>
        </p:txBody>
      </p:sp>
      <p:sp>
        <p:nvSpPr>
          <p:cNvPr id="1030" name="Rectangle 6"/>
          <p:cNvSpPr>
            <a:spLocks noGrp="1" noChangeArrowheads="1"/>
          </p:cNvSpPr>
          <p:nvPr>
            <p:ph type="sldNum" sz="quarter" idx="4"/>
          </p:nvPr>
        </p:nvSpPr>
        <p:spPr bwMode="auto">
          <a:xfrm>
            <a:off x="6877050" y="6308725"/>
            <a:ext cx="1905000" cy="457200"/>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lvl1pPr algn="r">
              <a:defRPr sz="1400">
                <a:latin typeface="+mn-lt"/>
              </a:defRPr>
            </a:lvl1pPr>
          </a:lstStyle>
          <a:p>
            <a:fld id="{FDA05687-03CF-4918-A749-63167BA68BBF}" type="slidenum">
              <a:rPr lang="en-US"/>
              <a:pPr/>
              <a:t>‹#›</a:t>
            </a:fld>
            <a:endParaRPr lang="en-US"/>
          </a:p>
        </p:txBody>
      </p:sp>
      <p:pic>
        <p:nvPicPr>
          <p:cNvPr id="1035" name="Picture 11" descr="electronics"/>
          <p:cNvPicPr>
            <a:picLocks noChangeAspect="1" noChangeArrowheads="1"/>
          </p:cNvPicPr>
          <p:nvPr/>
        </p:nvPicPr>
        <p:blipFill>
          <a:blip r:embed="rId15" cstate="print"/>
          <a:srcRect/>
          <a:stretch>
            <a:fillRect/>
          </a:stretch>
        </p:blipFill>
        <p:spPr bwMode="auto">
          <a:xfrm>
            <a:off x="6588125" y="260350"/>
            <a:ext cx="2166938" cy="8636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85" r:id="rId12"/>
    <p:sldLayoutId id="2147483686" r:id="rId13"/>
  </p:sldLayoutIdLst>
  <p:hf sldNum="0" hdr="0" ftr="0" dt="0"/>
  <p:txStyles>
    <p:titleStyle>
      <a:lvl1pPr algn="l" rtl="0" eaLnBrk="1" fontAlgn="base" hangingPunct="1">
        <a:spcBef>
          <a:spcPct val="0"/>
        </a:spcBef>
        <a:spcAft>
          <a:spcPct val="0"/>
        </a:spcAft>
        <a:defRPr sz="3500">
          <a:solidFill>
            <a:schemeClr val="tx2"/>
          </a:solidFill>
          <a:latin typeface="+mj-lt"/>
          <a:ea typeface="+mj-ea"/>
          <a:cs typeface="+mj-cs"/>
        </a:defRPr>
      </a:lvl1pPr>
      <a:lvl2pPr algn="l" rtl="0" eaLnBrk="1" fontAlgn="base" hangingPunct="1">
        <a:spcBef>
          <a:spcPct val="0"/>
        </a:spcBef>
        <a:spcAft>
          <a:spcPct val="0"/>
        </a:spcAft>
        <a:defRPr sz="3500">
          <a:solidFill>
            <a:schemeClr val="tx2"/>
          </a:solidFill>
          <a:latin typeface="Georgia" pitchFamily="16" charset="0"/>
          <a:ea typeface="ＭＳ Ｐゴシック" pitchFamily="16" charset="-128"/>
        </a:defRPr>
      </a:lvl2pPr>
      <a:lvl3pPr algn="l" rtl="0" eaLnBrk="1" fontAlgn="base" hangingPunct="1">
        <a:spcBef>
          <a:spcPct val="0"/>
        </a:spcBef>
        <a:spcAft>
          <a:spcPct val="0"/>
        </a:spcAft>
        <a:defRPr sz="3500">
          <a:solidFill>
            <a:schemeClr val="tx2"/>
          </a:solidFill>
          <a:latin typeface="Georgia" pitchFamily="16" charset="0"/>
          <a:ea typeface="ＭＳ Ｐゴシック" pitchFamily="16" charset="-128"/>
        </a:defRPr>
      </a:lvl3pPr>
      <a:lvl4pPr algn="l" rtl="0" eaLnBrk="1" fontAlgn="base" hangingPunct="1">
        <a:spcBef>
          <a:spcPct val="0"/>
        </a:spcBef>
        <a:spcAft>
          <a:spcPct val="0"/>
        </a:spcAft>
        <a:defRPr sz="3500">
          <a:solidFill>
            <a:schemeClr val="tx2"/>
          </a:solidFill>
          <a:latin typeface="Georgia" pitchFamily="16" charset="0"/>
          <a:ea typeface="ＭＳ Ｐゴシック" pitchFamily="16" charset="-128"/>
        </a:defRPr>
      </a:lvl4pPr>
      <a:lvl5pPr algn="l" rtl="0" eaLnBrk="1" fontAlgn="base" hangingPunct="1">
        <a:spcBef>
          <a:spcPct val="0"/>
        </a:spcBef>
        <a:spcAft>
          <a:spcPct val="0"/>
        </a:spcAft>
        <a:defRPr sz="3500">
          <a:solidFill>
            <a:schemeClr val="tx2"/>
          </a:solidFill>
          <a:latin typeface="Georgia" pitchFamily="16" charset="0"/>
          <a:ea typeface="ＭＳ Ｐゴシック" pitchFamily="16" charset="-128"/>
        </a:defRPr>
      </a:lvl5pPr>
      <a:lvl6pPr marL="457200" algn="l" rtl="0" eaLnBrk="1" fontAlgn="base" hangingPunct="1">
        <a:spcBef>
          <a:spcPct val="0"/>
        </a:spcBef>
        <a:spcAft>
          <a:spcPct val="0"/>
        </a:spcAft>
        <a:defRPr sz="3500">
          <a:solidFill>
            <a:schemeClr val="tx2"/>
          </a:solidFill>
          <a:latin typeface="Georgia" pitchFamily="16" charset="0"/>
          <a:ea typeface="ＭＳ Ｐゴシック" pitchFamily="16" charset="-128"/>
        </a:defRPr>
      </a:lvl6pPr>
      <a:lvl7pPr marL="914400" algn="l" rtl="0" eaLnBrk="1" fontAlgn="base" hangingPunct="1">
        <a:spcBef>
          <a:spcPct val="0"/>
        </a:spcBef>
        <a:spcAft>
          <a:spcPct val="0"/>
        </a:spcAft>
        <a:defRPr sz="3500">
          <a:solidFill>
            <a:schemeClr val="tx2"/>
          </a:solidFill>
          <a:latin typeface="Georgia" pitchFamily="16" charset="0"/>
          <a:ea typeface="ＭＳ Ｐゴシック" pitchFamily="16" charset="-128"/>
        </a:defRPr>
      </a:lvl7pPr>
      <a:lvl8pPr marL="1371600" algn="l" rtl="0" eaLnBrk="1" fontAlgn="base" hangingPunct="1">
        <a:spcBef>
          <a:spcPct val="0"/>
        </a:spcBef>
        <a:spcAft>
          <a:spcPct val="0"/>
        </a:spcAft>
        <a:defRPr sz="3500">
          <a:solidFill>
            <a:schemeClr val="tx2"/>
          </a:solidFill>
          <a:latin typeface="Georgia" pitchFamily="16" charset="0"/>
          <a:ea typeface="ＭＳ Ｐゴシック" pitchFamily="16" charset="-128"/>
        </a:defRPr>
      </a:lvl8pPr>
      <a:lvl9pPr marL="1828800" algn="l" rtl="0" eaLnBrk="1" fontAlgn="base" hangingPunct="1">
        <a:spcBef>
          <a:spcPct val="0"/>
        </a:spcBef>
        <a:spcAft>
          <a:spcPct val="0"/>
        </a:spcAft>
        <a:defRPr sz="3500">
          <a:solidFill>
            <a:schemeClr val="tx2"/>
          </a:solidFill>
          <a:latin typeface="Georgia" pitchFamily="16" charset="0"/>
          <a:ea typeface="ＭＳ Ｐゴシック" pitchFamily="16" charset="-128"/>
        </a:defRPr>
      </a:lvl9pPr>
    </p:titleStyle>
    <p:bodyStyle>
      <a:lvl1pPr marL="342900" indent="-342900" algn="l" rtl="0" eaLnBrk="1" fontAlgn="base" hangingPunct="1">
        <a:spcBef>
          <a:spcPct val="0"/>
        </a:spcBef>
        <a:spcAft>
          <a:spcPct val="70000"/>
        </a:spcAft>
        <a:buChar char="•"/>
        <a:defRPr sz="2400">
          <a:solidFill>
            <a:schemeClr val="tx1"/>
          </a:solidFill>
          <a:latin typeface="+mn-lt"/>
          <a:ea typeface="+mn-ea"/>
          <a:cs typeface="+mn-cs"/>
        </a:defRPr>
      </a:lvl1pPr>
      <a:lvl2pPr marL="811213" indent="-288925" algn="l" rtl="0" eaLnBrk="1" fontAlgn="base" hangingPunct="1">
        <a:lnSpc>
          <a:spcPct val="90000"/>
        </a:lnSpc>
        <a:spcBef>
          <a:spcPct val="0"/>
        </a:spcBef>
        <a:spcAft>
          <a:spcPct val="50000"/>
        </a:spcAft>
        <a:buChar char="–"/>
        <a:defRPr sz="2400">
          <a:solidFill>
            <a:schemeClr val="tx1"/>
          </a:solidFill>
          <a:latin typeface="+mn-lt"/>
          <a:ea typeface="+mn-ea"/>
        </a:defRPr>
      </a:lvl2pPr>
      <a:lvl3pPr marL="1219200" indent="-228600" algn="l" rtl="0" eaLnBrk="1" fontAlgn="base" hangingPunct="1">
        <a:lnSpc>
          <a:spcPct val="90000"/>
        </a:lnSpc>
        <a:spcBef>
          <a:spcPct val="20000"/>
        </a:spcBef>
        <a:spcAft>
          <a:spcPct val="0"/>
        </a:spcAft>
        <a:buChar char="•"/>
        <a:defRPr sz="2400">
          <a:solidFill>
            <a:schemeClr val="tx1"/>
          </a:solidFill>
          <a:latin typeface="+mn-lt"/>
          <a:ea typeface="+mn-ea"/>
        </a:defRPr>
      </a:lvl3pPr>
      <a:lvl4pPr marL="1627188" indent="-228600" algn="l" rtl="0" eaLnBrk="1" fontAlgn="base" hangingPunct="1">
        <a:lnSpc>
          <a:spcPct val="90000"/>
        </a:lnSpc>
        <a:spcBef>
          <a:spcPct val="20000"/>
        </a:spcBef>
        <a:spcAft>
          <a:spcPct val="0"/>
        </a:spcAft>
        <a:buChar char="–"/>
        <a:defRPr sz="2400">
          <a:solidFill>
            <a:schemeClr val="tx1"/>
          </a:solidFill>
          <a:latin typeface="+mn-lt"/>
          <a:ea typeface="+mn-ea"/>
        </a:defRPr>
      </a:lvl4pPr>
      <a:lvl5pPr marL="2057400" indent="-228600" algn="l" rtl="0" eaLnBrk="1" fontAlgn="base" hangingPunct="1">
        <a:lnSpc>
          <a:spcPct val="90000"/>
        </a:lnSpc>
        <a:spcBef>
          <a:spcPct val="20000"/>
        </a:spcBef>
        <a:spcAft>
          <a:spcPct val="0"/>
        </a:spcAft>
        <a:buChar char="»"/>
        <a:defRPr sz="2400">
          <a:solidFill>
            <a:schemeClr val="tx1"/>
          </a:solidFill>
          <a:latin typeface="+mn-lt"/>
          <a:ea typeface="+mn-ea"/>
        </a:defRPr>
      </a:lvl5pPr>
      <a:lvl6pPr marL="2514600" indent="-228600" algn="l" rtl="0" eaLnBrk="1" fontAlgn="base" hangingPunct="1">
        <a:lnSpc>
          <a:spcPct val="90000"/>
        </a:lnSpc>
        <a:spcBef>
          <a:spcPct val="20000"/>
        </a:spcBef>
        <a:spcAft>
          <a:spcPct val="0"/>
        </a:spcAft>
        <a:buChar char="»"/>
        <a:defRPr sz="2400">
          <a:solidFill>
            <a:schemeClr val="tx1"/>
          </a:solidFill>
          <a:latin typeface="+mn-lt"/>
          <a:ea typeface="+mn-ea"/>
        </a:defRPr>
      </a:lvl6pPr>
      <a:lvl7pPr marL="2971800" indent="-228600" algn="l" rtl="0" eaLnBrk="1" fontAlgn="base" hangingPunct="1">
        <a:lnSpc>
          <a:spcPct val="90000"/>
        </a:lnSpc>
        <a:spcBef>
          <a:spcPct val="20000"/>
        </a:spcBef>
        <a:spcAft>
          <a:spcPct val="0"/>
        </a:spcAft>
        <a:buChar char="»"/>
        <a:defRPr sz="2400">
          <a:solidFill>
            <a:schemeClr val="tx1"/>
          </a:solidFill>
          <a:latin typeface="+mn-lt"/>
          <a:ea typeface="+mn-ea"/>
        </a:defRPr>
      </a:lvl7pPr>
      <a:lvl8pPr marL="3429000" indent="-228600" algn="l" rtl="0" eaLnBrk="1" fontAlgn="base" hangingPunct="1">
        <a:lnSpc>
          <a:spcPct val="90000"/>
        </a:lnSpc>
        <a:spcBef>
          <a:spcPct val="20000"/>
        </a:spcBef>
        <a:spcAft>
          <a:spcPct val="0"/>
        </a:spcAft>
        <a:buChar char="»"/>
        <a:defRPr sz="2400">
          <a:solidFill>
            <a:schemeClr val="tx1"/>
          </a:solidFill>
          <a:latin typeface="+mn-lt"/>
          <a:ea typeface="+mn-ea"/>
        </a:defRPr>
      </a:lvl8pPr>
      <a:lvl9pPr marL="3886200" indent="-228600" algn="l" rtl="0" eaLnBrk="1" fontAlgn="base" hangingPunct="1">
        <a:lnSpc>
          <a:spcPct val="90000"/>
        </a:lnSpc>
        <a:spcBef>
          <a:spcPct val="20000"/>
        </a:spcBef>
        <a:spcAft>
          <a:spcPct val="0"/>
        </a:spcAft>
        <a:buChar char="»"/>
        <a:defRPr sz="2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323850" y="908050"/>
            <a:ext cx="8496300" cy="649288"/>
          </a:xfrm>
          <a:prstGeom prst="rect">
            <a:avLst/>
          </a:prstGeom>
          <a:noFill/>
          <a:ln w="9525">
            <a:noFill/>
            <a:miter lim="800000"/>
            <a:headEnd/>
            <a:tailEnd/>
          </a:ln>
          <a:effectLst/>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11267" name="Rectangle 3"/>
          <p:cNvSpPr>
            <a:spLocks noGrp="1" noChangeArrowheads="1"/>
          </p:cNvSpPr>
          <p:nvPr>
            <p:ph type="body" idx="1"/>
          </p:nvPr>
        </p:nvSpPr>
        <p:spPr bwMode="auto">
          <a:xfrm>
            <a:off x="323850" y="1700213"/>
            <a:ext cx="8496300" cy="4525962"/>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12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defRPr>
            </a:lvl1pPr>
          </a:lstStyle>
          <a:p>
            <a:endParaRPr lang="en-US"/>
          </a:p>
        </p:txBody>
      </p:sp>
      <p:sp>
        <p:nvSpPr>
          <p:cNvPr id="1126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endParaRPr lang="en-US"/>
          </a:p>
        </p:txBody>
      </p:sp>
      <p:sp>
        <p:nvSpPr>
          <p:cNvPr id="11270" name="Rectangle 6"/>
          <p:cNvSpPr>
            <a:spLocks noGrp="1" noChangeArrowheads="1"/>
          </p:cNvSpPr>
          <p:nvPr>
            <p:ph type="sldNum" sz="quarter" idx="4"/>
          </p:nvPr>
        </p:nvSpPr>
        <p:spPr bwMode="auto">
          <a:xfrm>
            <a:off x="6642100" y="6308725"/>
            <a:ext cx="2133600" cy="476250"/>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lvl1pPr algn="r">
              <a:defRPr sz="1400">
                <a:latin typeface="+mn-lt"/>
              </a:defRPr>
            </a:lvl1pPr>
          </a:lstStyle>
          <a:p>
            <a:fld id="{5AF96282-24B7-4C1E-B48A-0A8E8A21880C}" type="slidenum">
              <a:rPr lang="en-US"/>
              <a:pPr/>
              <a:t>‹#›</a:t>
            </a:fld>
            <a:endParaRPr lang="en-US"/>
          </a:p>
        </p:txBody>
      </p:sp>
      <p:pic>
        <p:nvPicPr>
          <p:cNvPr id="11276" name="Picture 12" descr="electronics"/>
          <p:cNvPicPr>
            <a:picLocks noChangeAspect="1" noChangeArrowheads="1"/>
          </p:cNvPicPr>
          <p:nvPr/>
        </p:nvPicPr>
        <p:blipFill>
          <a:blip r:embed="rId13" cstate="print"/>
          <a:srcRect/>
          <a:stretch>
            <a:fillRect/>
          </a:stretch>
        </p:blipFill>
        <p:spPr bwMode="auto">
          <a:xfrm>
            <a:off x="6588125" y="260350"/>
            <a:ext cx="2166938" cy="863600"/>
          </a:xfrm>
          <a:prstGeom prst="rect">
            <a:avLst/>
          </a:prstGeom>
          <a:noFill/>
        </p:spPr>
      </p:pic>
    </p:spTree>
  </p:cSld>
  <p:clrMap bg1="lt1" tx1="dk1" bg2="lt2" tx2="dk2" accent1="accent1" accent2="accent2" accent3="accent3" accent4="accent4" accent5="accent5" accent6="accent6" hlink="hlink" folHlink="folHlink"/>
  <p:sldLayoutIdLst>
    <p:sldLayoutId id="2147483651"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sldNum="0" hdr="0" ftr="0" dt="0"/>
  <p:txStyles>
    <p:titleStyle>
      <a:lvl1pPr algn="l" rtl="0" fontAlgn="base">
        <a:spcBef>
          <a:spcPct val="0"/>
        </a:spcBef>
        <a:spcAft>
          <a:spcPct val="0"/>
        </a:spcAft>
        <a:defRPr sz="3500">
          <a:solidFill>
            <a:schemeClr val="tx2"/>
          </a:solidFill>
          <a:latin typeface="+mj-lt"/>
          <a:ea typeface="+mj-ea"/>
          <a:cs typeface="+mj-cs"/>
        </a:defRPr>
      </a:lvl1pPr>
      <a:lvl2pPr algn="l" rtl="0" fontAlgn="base">
        <a:spcBef>
          <a:spcPct val="0"/>
        </a:spcBef>
        <a:spcAft>
          <a:spcPct val="0"/>
        </a:spcAft>
        <a:defRPr sz="3500">
          <a:solidFill>
            <a:schemeClr val="tx2"/>
          </a:solidFill>
          <a:latin typeface="Georgia" pitchFamily="16" charset="0"/>
        </a:defRPr>
      </a:lvl2pPr>
      <a:lvl3pPr algn="l" rtl="0" fontAlgn="base">
        <a:spcBef>
          <a:spcPct val="0"/>
        </a:spcBef>
        <a:spcAft>
          <a:spcPct val="0"/>
        </a:spcAft>
        <a:defRPr sz="3500">
          <a:solidFill>
            <a:schemeClr val="tx2"/>
          </a:solidFill>
          <a:latin typeface="Georgia" pitchFamily="16" charset="0"/>
        </a:defRPr>
      </a:lvl3pPr>
      <a:lvl4pPr algn="l" rtl="0" fontAlgn="base">
        <a:spcBef>
          <a:spcPct val="0"/>
        </a:spcBef>
        <a:spcAft>
          <a:spcPct val="0"/>
        </a:spcAft>
        <a:defRPr sz="3500">
          <a:solidFill>
            <a:schemeClr val="tx2"/>
          </a:solidFill>
          <a:latin typeface="Georgia" pitchFamily="16" charset="0"/>
        </a:defRPr>
      </a:lvl4pPr>
      <a:lvl5pPr algn="l" rtl="0" fontAlgn="base">
        <a:spcBef>
          <a:spcPct val="0"/>
        </a:spcBef>
        <a:spcAft>
          <a:spcPct val="0"/>
        </a:spcAft>
        <a:defRPr sz="3500">
          <a:solidFill>
            <a:schemeClr val="tx2"/>
          </a:solidFill>
          <a:latin typeface="Georgia" pitchFamily="16" charset="0"/>
        </a:defRPr>
      </a:lvl5pPr>
      <a:lvl6pPr marL="457200" algn="l" rtl="0" fontAlgn="base">
        <a:spcBef>
          <a:spcPct val="0"/>
        </a:spcBef>
        <a:spcAft>
          <a:spcPct val="0"/>
        </a:spcAft>
        <a:defRPr sz="3500">
          <a:solidFill>
            <a:schemeClr val="tx2"/>
          </a:solidFill>
          <a:latin typeface="Georgia" pitchFamily="16" charset="0"/>
        </a:defRPr>
      </a:lvl6pPr>
      <a:lvl7pPr marL="914400" algn="l" rtl="0" fontAlgn="base">
        <a:spcBef>
          <a:spcPct val="0"/>
        </a:spcBef>
        <a:spcAft>
          <a:spcPct val="0"/>
        </a:spcAft>
        <a:defRPr sz="3500">
          <a:solidFill>
            <a:schemeClr val="tx2"/>
          </a:solidFill>
          <a:latin typeface="Georgia" pitchFamily="16" charset="0"/>
        </a:defRPr>
      </a:lvl7pPr>
      <a:lvl8pPr marL="1371600" algn="l" rtl="0" fontAlgn="base">
        <a:spcBef>
          <a:spcPct val="0"/>
        </a:spcBef>
        <a:spcAft>
          <a:spcPct val="0"/>
        </a:spcAft>
        <a:defRPr sz="3500">
          <a:solidFill>
            <a:schemeClr val="tx2"/>
          </a:solidFill>
          <a:latin typeface="Georgia" pitchFamily="16" charset="0"/>
        </a:defRPr>
      </a:lvl8pPr>
      <a:lvl9pPr marL="1828800" algn="l" rtl="0" fontAlgn="base">
        <a:spcBef>
          <a:spcPct val="0"/>
        </a:spcBef>
        <a:spcAft>
          <a:spcPct val="0"/>
        </a:spcAft>
        <a:defRPr sz="3500">
          <a:solidFill>
            <a:schemeClr val="tx2"/>
          </a:solidFill>
          <a:latin typeface="Georgia" pitchFamily="16" charset="0"/>
        </a:defRPr>
      </a:lvl9pPr>
    </p:titleStyle>
    <p:bodyStyle>
      <a:lvl1pPr marL="342900" indent="-342900" algn="l" rtl="0" fontAlgn="base">
        <a:spcBef>
          <a:spcPct val="0"/>
        </a:spcBef>
        <a:spcAft>
          <a:spcPct val="70000"/>
        </a:spcAft>
        <a:buChar char="•"/>
        <a:defRPr sz="2400">
          <a:solidFill>
            <a:schemeClr val="tx1"/>
          </a:solidFill>
          <a:latin typeface="+mn-lt"/>
          <a:ea typeface="+mn-ea"/>
          <a:cs typeface="+mn-cs"/>
        </a:defRPr>
      </a:lvl1pPr>
      <a:lvl2pPr marL="742950" indent="-285750" algn="l" rtl="0" fontAlgn="base">
        <a:lnSpc>
          <a:spcPct val="90000"/>
        </a:lnSpc>
        <a:spcBef>
          <a:spcPct val="0"/>
        </a:spcBef>
        <a:spcAft>
          <a:spcPct val="50000"/>
        </a:spcAft>
        <a:buChar char="–"/>
        <a:defRPr sz="2400">
          <a:solidFill>
            <a:schemeClr val="tx1"/>
          </a:solidFill>
          <a:latin typeface="+mn-lt"/>
        </a:defRPr>
      </a:lvl2pPr>
      <a:lvl3pPr marL="1143000" indent="-228600" algn="l" rtl="0" fontAlgn="base">
        <a:spcBef>
          <a:spcPct val="20000"/>
        </a:spcBef>
        <a:spcAft>
          <a:spcPct val="50000"/>
        </a:spcAft>
        <a:buChar char="•"/>
        <a:defRPr sz="2400">
          <a:solidFill>
            <a:schemeClr val="tx1"/>
          </a:solidFill>
          <a:latin typeface="+mn-lt"/>
        </a:defRPr>
      </a:lvl3pPr>
      <a:lvl4pPr marL="1600200" indent="-228600" algn="l" rtl="0" fontAlgn="base">
        <a:spcBef>
          <a:spcPct val="20000"/>
        </a:spcBef>
        <a:spcAft>
          <a:spcPct val="50000"/>
        </a:spcAft>
        <a:buChar char="–"/>
        <a:defRPr sz="2400">
          <a:solidFill>
            <a:schemeClr val="tx1"/>
          </a:solidFill>
          <a:latin typeface="+mn-lt"/>
        </a:defRPr>
      </a:lvl4pPr>
      <a:lvl5pPr marL="2057400" indent="-228600" algn="l" rtl="0" fontAlgn="base">
        <a:spcBef>
          <a:spcPct val="20000"/>
        </a:spcBef>
        <a:spcAft>
          <a:spcPct val="50000"/>
        </a:spcAft>
        <a:buChar char="»"/>
        <a:defRPr sz="2400">
          <a:solidFill>
            <a:schemeClr val="tx1"/>
          </a:solidFill>
          <a:latin typeface="+mn-lt"/>
        </a:defRPr>
      </a:lvl5pPr>
      <a:lvl6pPr marL="2514600" indent="-228600" algn="l" rtl="0" fontAlgn="base">
        <a:spcBef>
          <a:spcPct val="20000"/>
        </a:spcBef>
        <a:spcAft>
          <a:spcPct val="50000"/>
        </a:spcAft>
        <a:buChar char="»"/>
        <a:defRPr sz="2400">
          <a:solidFill>
            <a:schemeClr val="tx1"/>
          </a:solidFill>
          <a:latin typeface="+mn-lt"/>
        </a:defRPr>
      </a:lvl6pPr>
      <a:lvl7pPr marL="2971800" indent="-228600" algn="l" rtl="0" fontAlgn="base">
        <a:spcBef>
          <a:spcPct val="20000"/>
        </a:spcBef>
        <a:spcAft>
          <a:spcPct val="50000"/>
        </a:spcAft>
        <a:buChar char="»"/>
        <a:defRPr sz="2400">
          <a:solidFill>
            <a:schemeClr val="tx1"/>
          </a:solidFill>
          <a:latin typeface="+mn-lt"/>
        </a:defRPr>
      </a:lvl7pPr>
      <a:lvl8pPr marL="3429000" indent="-228600" algn="l" rtl="0" fontAlgn="base">
        <a:spcBef>
          <a:spcPct val="20000"/>
        </a:spcBef>
        <a:spcAft>
          <a:spcPct val="50000"/>
        </a:spcAft>
        <a:buChar char="»"/>
        <a:defRPr sz="2400">
          <a:solidFill>
            <a:schemeClr val="tx1"/>
          </a:solidFill>
          <a:latin typeface="+mn-lt"/>
        </a:defRPr>
      </a:lvl8pPr>
      <a:lvl9pPr marL="3886200" indent="-228600" algn="l" rtl="0" fontAlgn="base">
        <a:spcBef>
          <a:spcPct val="20000"/>
        </a:spcBef>
        <a:spcAft>
          <a:spcPct val="5000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bwMode="auto">
          <a:xfrm>
            <a:off x="323850" y="908050"/>
            <a:ext cx="8496300" cy="649288"/>
          </a:xfrm>
          <a:prstGeom prst="rect">
            <a:avLst/>
          </a:prstGeom>
          <a:noFill/>
          <a:ln w="9525">
            <a:noFill/>
            <a:miter lim="800000"/>
            <a:headEnd/>
            <a:tailEnd/>
          </a:ln>
          <a:effectLst/>
        </p:spPr>
        <p:txBody>
          <a:bodyPr vert="horz" wrap="square" lIns="0" tIns="45720" rIns="91440" bIns="45720" numCol="1" anchor="ctr" anchorCtr="0" compatLnSpc="1">
            <a:prstTxWarp prst="textNoShape">
              <a:avLst/>
            </a:prstTxWarp>
          </a:bodyPr>
          <a:lstStyle/>
          <a:p>
            <a:pPr lvl="0"/>
            <a:r>
              <a:rPr lang="en-US" smtClean="0"/>
              <a:t>Click to edit Master title style</a:t>
            </a:r>
          </a:p>
        </p:txBody>
      </p:sp>
      <p:sp>
        <p:nvSpPr>
          <p:cNvPr id="95235" name="Rectangle 3"/>
          <p:cNvSpPr>
            <a:spLocks noGrp="1" noChangeArrowheads="1"/>
          </p:cNvSpPr>
          <p:nvPr>
            <p:ph type="body" idx="1"/>
          </p:nvPr>
        </p:nvSpPr>
        <p:spPr bwMode="auto">
          <a:xfrm>
            <a:off x="323850" y="1700213"/>
            <a:ext cx="8496300" cy="4525962"/>
          </a:xfrm>
          <a:prstGeom prst="rect">
            <a:avLst/>
          </a:prstGeom>
          <a:noFill/>
          <a:ln w="9525">
            <a:noFill/>
            <a:miter lim="800000"/>
            <a:headEnd/>
            <a:tailEnd/>
          </a:ln>
          <a:effectLst/>
        </p:spPr>
        <p:txBody>
          <a:bodyPr vert="horz" wrap="square" lIns="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95236"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Arial" charset="0"/>
              </a:defRPr>
            </a:lvl1pPr>
          </a:lstStyle>
          <a:p>
            <a:endParaRPr lang="en-US"/>
          </a:p>
        </p:txBody>
      </p:sp>
      <p:sp>
        <p:nvSpPr>
          <p:cNvPr id="95237"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rtl="0" fontAlgn="base">
        <a:spcBef>
          <a:spcPct val="0"/>
        </a:spcBef>
        <a:spcAft>
          <a:spcPct val="0"/>
        </a:spcAft>
        <a:defRPr sz="3500">
          <a:solidFill>
            <a:schemeClr val="tx2"/>
          </a:solidFill>
          <a:latin typeface="+mj-lt"/>
          <a:ea typeface="+mj-ea"/>
          <a:cs typeface="+mj-cs"/>
        </a:defRPr>
      </a:lvl1pPr>
      <a:lvl2pPr algn="l" rtl="0" fontAlgn="base">
        <a:spcBef>
          <a:spcPct val="0"/>
        </a:spcBef>
        <a:spcAft>
          <a:spcPct val="0"/>
        </a:spcAft>
        <a:defRPr sz="3500">
          <a:solidFill>
            <a:schemeClr val="tx2"/>
          </a:solidFill>
          <a:latin typeface="Georgia" pitchFamily="16" charset="0"/>
        </a:defRPr>
      </a:lvl2pPr>
      <a:lvl3pPr algn="l" rtl="0" fontAlgn="base">
        <a:spcBef>
          <a:spcPct val="0"/>
        </a:spcBef>
        <a:spcAft>
          <a:spcPct val="0"/>
        </a:spcAft>
        <a:defRPr sz="3500">
          <a:solidFill>
            <a:schemeClr val="tx2"/>
          </a:solidFill>
          <a:latin typeface="Georgia" pitchFamily="16" charset="0"/>
        </a:defRPr>
      </a:lvl3pPr>
      <a:lvl4pPr algn="l" rtl="0" fontAlgn="base">
        <a:spcBef>
          <a:spcPct val="0"/>
        </a:spcBef>
        <a:spcAft>
          <a:spcPct val="0"/>
        </a:spcAft>
        <a:defRPr sz="3500">
          <a:solidFill>
            <a:schemeClr val="tx2"/>
          </a:solidFill>
          <a:latin typeface="Georgia" pitchFamily="16" charset="0"/>
        </a:defRPr>
      </a:lvl4pPr>
      <a:lvl5pPr algn="l" rtl="0" fontAlgn="base">
        <a:spcBef>
          <a:spcPct val="0"/>
        </a:spcBef>
        <a:spcAft>
          <a:spcPct val="0"/>
        </a:spcAft>
        <a:defRPr sz="3500">
          <a:solidFill>
            <a:schemeClr val="tx2"/>
          </a:solidFill>
          <a:latin typeface="Georgia" pitchFamily="16" charset="0"/>
        </a:defRPr>
      </a:lvl5pPr>
      <a:lvl6pPr marL="457200" algn="l" rtl="0" fontAlgn="base">
        <a:spcBef>
          <a:spcPct val="0"/>
        </a:spcBef>
        <a:spcAft>
          <a:spcPct val="0"/>
        </a:spcAft>
        <a:defRPr sz="3500">
          <a:solidFill>
            <a:schemeClr val="tx2"/>
          </a:solidFill>
          <a:latin typeface="Georgia" pitchFamily="16" charset="0"/>
        </a:defRPr>
      </a:lvl6pPr>
      <a:lvl7pPr marL="914400" algn="l" rtl="0" fontAlgn="base">
        <a:spcBef>
          <a:spcPct val="0"/>
        </a:spcBef>
        <a:spcAft>
          <a:spcPct val="0"/>
        </a:spcAft>
        <a:defRPr sz="3500">
          <a:solidFill>
            <a:schemeClr val="tx2"/>
          </a:solidFill>
          <a:latin typeface="Georgia" pitchFamily="16" charset="0"/>
        </a:defRPr>
      </a:lvl7pPr>
      <a:lvl8pPr marL="1371600" algn="l" rtl="0" fontAlgn="base">
        <a:spcBef>
          <a:spcPct val="0"/>
        </a:spcBef>
        <a:spcAft>
          <a:spcPct val="0"/>
        </a:spcAft>
        <a:defRPr sz="3500">
          <a:solidFill>
            <a:schemeClr val="tx2"/>
          </a:solidFill>
          <a:latin typeface="Georgia" pitchFamily="16" charset="0"/>
        </a:defRPr>
      </a:lvl8pPr>
      <a:lvl9pPr marL="1828800" algn="l" rtl="0" fontAlgn="base">
        <a:spcBef>
          <a:spcPct val="0"/>
        </a:spcBef>
        <a:spcAft>
          <a:spcPct val="0"/>
        </a:spcAft>
        <a:defRPr sz="3500">
          <a:solidFill>
            <a:schemeClr val="tx2"/>
          </a:solidFill>
          <a:latin typeface="Georgia" pitchFamily="16" charset="0"/>
        </a:defRPr>
      </a:lvl9pPr>
    </p:titleStyle>
    <p:bodyStyle>
      <a:lvl1pPr marL="342900" indent="-342900" algn="l" rtl="0" fontAlgn="base">
        <a:spcBef>
          <a:spcPct val="0"/>
        </a:spcBef>
        <a:spcAft>
          <a:spcPct val="70000"/>
        </a:spcAft>
        <a:buChar char="•"/>
        <a:defRPr sz="2400">
          <a:solidFill>
            <a:schemeClr val="tx1"/>
          </a:solidFill>
          <a:latin typeface="+mn-lt"/>
          <a:ea typeface="+mn-ea"/>
          <a:cs typeface="+mn-cs"/>
        </a:defRPr>
      </a:lvl1pPr>
      <a:lvl2pPr marL="742950" indent="-285750" algn="l" rtl="0" fontAlgn="base">
        <a:lnSpc>
          <a:spcPct val="90000"/>
        </a:lnSpc>
        <a:spcBef>
          <a:spcPct val="0"/>
        </a:spcBef>
        <a:spcAft>
          <a:spcPct val="50000"/>
        </a:spcAft>
        <a:buChar char="–"/>
        <a:defRPr sz="2400">
          <a:solidFill>
            <a:schemeClr val="tx1"/>
          </a:solidFill>
          <a:latin typeface="+mn-lt"/>
        </a:defRPr>
      </a:lvl2pPr>
      <a:lvl3pPr marL="1143000" indent="-228600" algn="l" rtl="0" fontAlgn="base">
        <a:spcBef>
          <a:spcPct val="20000"/>
        </a:spcBef>
        <a:spcAft>
          <a:spcPct val="50000"/>
        </a:spcAft>
        <a:buChar char="•"/>
        <a:defRPr sz="2400">
          <a:solidFill>
            <a:schemeClr val="tx1"/>
          </a:solidFill>
          <a:latin typeface="+mn-lt"/>
        </a:defRPr>
      </a:lvl3pPr>
      <a:lvl4pPr marL="1600200" indent="-228600" algn="l" rtl="0" fontAlgn="base">
        <a:spcBef>
          <a:spcPct val="20000"/>
        </a:spcBef>
        <a:spcAft>
          <a:spcPct val="50000"/>
        </a:spcAft>
        <a:buChar char="–"/>
        <a:defRPr sz="2400">
          <a:solidFill>
            <a:schemeClr val="tx1"/>
          </a:solidFill>
          <a:latin typeface="+mn-lt"/>
        </a:defRPr>
      </a:lvl4pPr>
      <a:lvl5pPr marL="2057400" indent="-228600" algn="l" rtl="0" fontAlgn="base">
        <a:spcBef>
          <a:spcPct val="20000"/>
        </a:spcBef>
        <a:spcAft>
          <a:spcPct val="50000"/>
        </a:spcAft>
        <a:buChar char="»"/>
        <a:defRPr sz="2400">
          <a:solidFill>
            <a:schemeClr val="tx1"/>
          </a:solidFill>
          <a:latin typeface="+mn-lt"/>
        </a:defRPr>
      </a:lvl5pPr>
      <a:lvl6pPr marL="2514600" indent="-228600" algn="l" rtl="0" fontAlgn="base">
        <a:spcBef>
          <a:spcPct val="20000"/>
        </a:spcBef>
        <a:spcAft>
          <a:spcPct val="50000"/>
        </a:spcAft>
        <a:buChar char="»"/>
        <a:defRPr sz="2400">
          <a:solidFill>
            <a:schemeClr val="tx1"/>
          </a:solidFill>
          <a:latin typeface="+mn-lt"/>
        </a:defRPr>
      </a:lvl6pPr>
      <a:lvl7pPr marL="2971800" indent="-228600" algn="l" rtl="0" fontAlgn="base">
        <a:spcBef>
          <a:spcPct val="20000"/>
        </a:spcBef>
        <a:spcAft>
          <a:spcPct val="50000"/>
        </a:spcAft>
        <a:buChar char="»"/>
        <a:defRPr sz="2400">
          <a:solidFill>
            <a:schemeClr val="tx1"/>
          </a:solidFill>
          <a:latin typeface="+mn-lt"/>
        </a:defRPr>
      </a:lvl7pPr>
      <a:lvl8pPr marL="3429000" indent="-228600" algn="l" rtl="0" fontAlgn="base">
        <a:spcBef>
          <a:spcPct val="20000"/>
        </a:spcBef>
        <a:spcAft>
          <a:spcPct val="50000"/>
        </a:spcAft>
        <a:buChar char="»"/>
        <a:defRPr sz="2400">
          <a:solidFill>
            <a:schemeClr val="tx1"/>
          </a:solidFill>
          <a:latin typeface="+mn-lt"/>
        </a:defRPr>
      </a:lvl8pPr>
      <a:lvl9pPr marL="3886200" indent="-228600" algn="l" rtl="0" fontAlgn="base">
        <a:spcBef>
          <a:spcPct val="20000"/>
        </a:spcBef>
        <a:spcAft>
          <a:spcPct val="50000"/>
        </a:spcAft>
        <a:buChar char="»"/>
        <a:defRPr sz="2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hyperlink" Target="http://www.guardian.co.uk/books/2011/nov/27/alan-moore-v-vendetta-mask-protest?INTCMP=SRCH"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3" name="Text Box 25"/>
          <p:cNvSpPr txBox="1">
            <a:spLocks noChangeArrowheads="1"/>
          </p:cNvSpPr>
          <p:nvPr/>
        </p:nvSpPr>
        <p:spPr bwMode="auto">
          <a:xfrm>
            <a:off x="381000" y="5851525"/>
            <a:ext cx="6477000" cy="685800"/>
          </a:xfrm>
          <a:prstGeom prst="rect">
            <a:avLst/>
          </a:prstGeom>
          <a:noFill/>
          <a:ln w="9525">
            <a:noFill/>
            <a:miter lim="800000"/>
            <a:headEnd/>
            <a:tailEnd/>
          </a:ln>
        </p:spPr>
        <p:txBody>
          <a:bodyPr lIns="0" tIns="0" rIns="0" bIns="0" anchor="b"/>
          <a:lstStyle/>
          <a:p>
            <a:pPr algn="l">
              <a:lnSpc>
                <a:spcPts val="2400"/>
              </a:lnSpc>
            </a:pPr>
            <a:r>
              <a:rPr lang="en-US" sz="2000" dirty="0" smtClean="0">
                <a:latin typeface="Georgia" pitchFamily="16" charset="0"/>
              </a:rPr>
              <a:t>Craig Webber &amp; Michael Yip</a:t>
            </a:r>
            <a:r>
              <a:rPr lang="en-US" sz="2000" dirty="0">
                <a:latin typeface="Georgia" pitchFamily="16" charset="0"/>
              </a:rPr>
              <a:t/>
            </a:r>
            <a:br>
              <a:rPr lang="en-US" sz="2000" dirty="0">
                <a:latin typeface="Georgia" pitchFamily="16" charset="0"/>
              </a:rPr>
            </a:br>
            <a:r>
              <a:rPr lang="en-US" sz="2000" dirty="0" smtClean="0">
                <a:latin typeface="Georgia" pitchFamily="16" charset="0"/>
              </a:rPr>
              <a:t> </a:t>
            </a:r>
            <a:endParaRPr lang="en-US" sz="2000" dirty="0">
              <a:latin typeface="Georgia" pitchFamily="16" charset="0"/>
            </a:endParaRPr>
          </a:p>
        </p:txBody>
      </p:sp>
      <p:pic>
        <p:nvPicPr>
          <p:cNvPr id="1027" name="Picture 3"/>
          <p:cNvPicPr>
            <a:picLocks noChangeAspect="1" noChangeArrowheads="1"/>
          </p:cNvPicPr>
          <p:nvPr/>
        </p:nvPicPr>
        <p:blipFill>
          <a:blip r:embed="rId3" cstate="print"/>
          <a:srcRect/>
          <a:stretch>
            <a:fillRect/>
          </a:stretch>
        </p:blipFill>
        <p:spPr bwMode="auto">
          <a:xfrm>
            <a:off x="611560" y="764704"/>
            <a:ext cx="2703003" cy="1800200"/>
          </a:xfrm>
          <a:prstGeom prst="rect">
            <a:avLst/>
          </a:prstGeom>
          <a:noFill/>
          <a:ln w="9525">
            <a:noFill/>
            <a:miter lim="800000"/>
            <a:headEnd/>
            <a:tailEnd/>
          </a:ln>
        </p:spPr>
      </p:pic>
      <p:sp>
        <p:nvSpPr>
          <p:cNvPr id="2072" name="Rectangle 24"/>
          <p:cNvSpPr>
            <a:spLocks noGrp="1" noChangeArrowheads="1"/>
          </p:cNvSpPr>
          <p:nvPr>
            <p:ph type="body" idx="1"/>
          </p:nvPr>
        </p:nvSpPr>
        <p:spPr>
          <a:xfrm>
            <a:off x="544016" y="2204864"/>
            <a:ext cx="5684168" cy="1500187"/>
          </a:xfrm>
        </p:spPr>
        <p:txBody>
          <a:bodyPr/>
          <a:lstStyle/>
          <a:p>
            <a:pPr eaLnBrk="0" hangingPunct="0">
              <a:lnSpc>
                <a:spcPts val="4100"/>
              </a:lnSpc>
            </a:pPr>
            <a:r>
              <a:rPr lang="en-US" sz="6900" dirty="0" smtClean="0">
                <a:solidFill>
                  <a:schemeClr val="tx2"/>
                </a:solidFill>
                <a:latin typeface="+mj-lt"/>
              </a:rPr>
              <a:t>Hacktivism</a:t>
            </a:r>
          </a:p>
        </p:txBody>
      </p:sp>
      <p:sp>
        <p:nvSpPr>
          <p:cNvPr id="7" name="Rectangle 6"/>
          <p:cNvSpPr/>
          <p:nvPr/>
        </p:nvSpPr>
        <p:spPr>
          <a:xfrm>
            <a:off x="6751818" y="2996952"/>
            <a:ext cx="1420582" cy="3046988"/>
          </a:xfrm>
          <a:prstGeom prst="rect">
            <a:avLst/>
          </a:prstGeom>
        </p:spPr>
        <p:txBody>
          <a:bodyPr wrap="none">
            <a:spAutoFit/>
          </a:bodyPr>
          <a:lstStyle/>
          <a:p>
            <a:r>
              <a:rPr lang="zh-CN" altLang="en-US" sz="9600" b="1" dirty="0" smtClean="0">
                <a:solidFill>
                  <a:srgbClr val="C00000"/>
                </a:solidFill>
                <a:latin typeface="楷体" pitchFamily="49" charset="-122"/>
                <a:ea typeface="楷体" pitchFamily="49" charset="-122"/>
              </a:rPr>
              <a:t>红</a:t>
            </a:r>
            <a:endParaRPr lang="en-GB" altLang="zh-CN" sz="9600" b="1" dirty="0" smtClean="0">
              <a:solidFill>
                <a:srgbClr val="C00000"/>
              </a:solidFill>
              <a:latin typeface="楷体" pitchFamily="49" charset="-122"/>
              <a:ea typeface="楷体" pitchFamily="49" charset="-122"/>
            </a:endParaRPr>
          </a:p>
          <a:p>
            <a:r>
              <a:rPr lang="zh-CN" altLang="en-US" sz="9600" b="1" dirty="0" smtClean="0">
                <a:solidFill>
                  <a:srgbClr val="C00000"/>
                </a:solidFill>
                <a:latin typeface="楷体" pitchFamily="49" charset="-122"/>
                <a:ea typeface="楷体" pitchFamily="49" charset="-122"/>
              </a:rPr>
              <a:t>客</a:t>
            </a:r>
            <a:endParaRPr lang="en-GB" sz="9600" b="1" dirty="0">
              <a:solidFill>
                <a:srgbClr val="C00000"/>
              </a:solidFill>
              <a:latin typeface="楷体" pitchFamily="49" charset="-122"/>
              <a:ea typeface="楷体" pitchFamily="49" charset="-122"/>
            </a:endParaRPr>
          </a:p>
        </p:txBody>
      </p:sp>
      <p:sp>
        <p:nvSpPr>
          <p:cNvPr id="9" name="Rectangle 24"/>
          <p:cNvSpPr txBox="1">
            <a:spLocks noChangeArrowheads="1"/>
          </p:cNvSpPr>
          <p:nvPr/>
        </p:nvSpPr>
        <p:spPr bwMode="auto">
          <a:xfrm>
            <a:off x="611560" y="3692624"/>
            <a:ext cx="7981950" cy="1176536"/>
          </a:xfrm>
          <a:prstGeom prst="rect">
            <a:avLst/>
          </a:prstGeom>
          <a:noFill/>
          <a:ln w="9525">
            <a:noFill/>
            <a:miter lim="800000"/>
            <a:headEnd/>
            <a:tailEnd/>
          </a:ln>
        </p:spPr>
        <p:txBody>
          <a:bodyPr vert="horz" wrap="square" lIns="0" tIns="45720" rIns="91440" bIns="45720" numCol="1" anchor="b" anchorCtr="0" compatLnSpc="1">
            <a:prstTxWarp prst="textNoShape">
              <a:avLst/>
            </a:prstTxWarp>
          </a:bodyPr>
          <a:lstStyle/>
          <a:p>
            <a:pPr marL="0" marR="0" lvl="0" indent="0" algn="l" defTabSz="914400" rtl="0" eaLnBrk="0" fontAlgn="base" latinLnBrk="0" hangingPunct="0">
              <a:lnSpc>
                <a:spcPts val="4100"/>
              </a:lnSpc>
              <a:spcBef>
                <a:spcPct val="0"/>
              </a:spcBef>
              <a:spcAft>
                <a:spcPct val="70000"/>
              </a:spcAft>
              <a:buClrTx/>
              <a:buSzTx/>
              <a:buFontTx/>
              <a:buNone/>
              <a:tabLst/>
              <a:defRPr/>
            </a:pPr>
            <a:r>
              <a:rPr kumimoji="0" lang="en-GB" sz="3600" b="0" i="0" u="none" strike="noStrike" kern="0" cap="none" spc="0" normalizeH="0" baseline="0" noProof="0" dirty="0" smtClean="0">
                <a:ln>
                  <a:noFill/>
                </a:ln>
                <a:solidFill>
                  <a:schemeClr val="accent3">
                    <a:lumMod val="50000"/>
                  </a:schemeClr>
                </a:solidFill>
                <a:effectLst/>
                <a:uLnTx/>
                <a:uFillTx/>
                <a:latin typeface="+mn-lt"/>
                <a:ea typeface="+mn-ea"/>
                <a:cs typeface="+mn-cs"/>
              </a:rPr>
              <a:t>A Theoretical</a:t>
            </a:r>
            <a:r>
              <a:rPr kumimoji="0" lang="en-GB" sz="3600" b="0" i="0" u="none" strike="noStrike" kern="0" cap="none" spc="0" normalizeH="0" noProof="0" dirty="0" smtClean="0">
                <a:ln>
                  <a:noFill/>
                </a:ln>
                <a:solidFill>
                  <a:schemeClr val="accent3">
                    <a:lumMod val="50000"/>
                  </a:schemeClr>
                </a:solidFill>
                <a:effectLst/>
                <a:uLnTx/>
                <a:uFillTx/>
                <a:latin typeface="+mn-lt"/>
                <a:ea typeface="+mn-ea"/>
                <a:cs typeface="+mn-cs"/>
              </a:rPr>
              <a:t> and Empirical Exploration of China’s Cyber Warriors</a:t>
            </a:r>
            <a:endParaRPr kumimoji="0" lang="en-GB" sz="3600" b="0" i="0" u="none" strike="noStrike" kern="0" cap="none" spc="0" normalizeH="0" baseline="0" noProof="0" dirty="0">
              <a:ln>
                <a:noFill/>
              </a:ln>
              <a:solidFill>
                <a:schemeClr val="accent3">
                  <a:lumMod val="50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979512"/>
            <a:ext cx="8496300" cy="649288"/>
          </a:xfrm>
        </p:spPr>
        <p:txBody>
          <a:bodyPr>
            <a:normAutofit/>
          </a:bodyPr>
          <a:lstStyle/>
          <a:p>
            <a:r>
              <a:rPr lang="en-GB" dirty="0" smtClean="0"/>
              <a:t>2001: Tension with U.S. and Taiwan</a:t>
            </a:r>
            <a:endParaRPr lang="en-GB" dirty="0"/>
          </a:p>
        </p:txBody>
      </p:sp>
      <p:graphicFrame>
        <p:nvGraphicFramePr>
          <p:cNvPr id="4" name="Chart 3"/>
          <p:cNvGraphicFramePr/>
          <p:nvPr/>
        </p:nvGraphicFramePr>
        <p:xfrm>
          <a:off x="755576" y="1700808"/>
          <a:ext cx="7632848" cy="424847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683568" y="6021288"/>
            <a:ext cx="7776864" cy="276999"/>
          </a:xfrm>
          <a:prstGeom prst="rect">
            <a:avLst/>
          </a:prstGeom>
          <a:noFill/>
        </p:spPr>
        <p:txBody>
          <a:bodyPr wrap="square" rtlCol="0">
            <a:spAutoFit/>
          </a:bodyPr>
          <a:lstStyle/>
          <a:p>
            <a:r>
              <a:rPr lang="en-GB" dirty="0" smtClean="0"/>
              <a:t>Membership growth pattern of the Honker Union of China </a:t>
            </a:r>
            <a:r>
              <a:rPr lang="en-GB" dirty="0" err="1" smtClean="0"/>
              <a:t>hacktivist</a:t>
            </a:r>
            <a:r>
              <a:rPr lang="en-GB" dirty="0" smtClean="0"/>
              <a:t> group in 2001 </a:t>
            </a:r>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979512"/>
            <a:ext cx="8496300" cy="649288"/>
          </a:xfrm>
        </p:spPr>
        <p:txBody>
          <a:bodyPr>
            <a:normAutofit/>
          </a:bodyPr>
          <a:lstStyle/>
          <a:p>
            <a:r>
              <a:rPr lang="en-GB" dirty="0" smtClean="0"/>
              <a:t>2003-2004:  Stable Foreign Relations</a:t>
            </a:r>
            <a:endParaRPr lang="en-GB" dirty="0"/>
          </a:p>
        </p:txBody>
      </p:sp>
      <p:graphicFrame>
        <p:nvGraphicFramePr>
          <p:cNvPr id="5" name="Chart 4"/>
          <p:cNvGraphicFramePr/>
          <p:nvPr/>
        </p:nvGraphicFramePr>
        <p:xfrm>
          <a:off x="755576" y="1700808"/>
          <a:ext cx="7632848" cy="432048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683568" y="6104329"/>
            <a:ext cx="7776864" cy="276999"/>
          </a:xfrm>
          <a:prstGeom prst="rect">
            <a:avLst/>
          </a:prstGeom>
          <a:noFill/>
        </p:spPr>
        <p:txBody>
          <a:bodyPr wrap="square" rtlCol="0">
            <a:spAutoFit/>
          </a:bodyPr>
          <a:lstStyle/>
          <a:p>
            <a:r>
              <a:rPr lang="en-GB" dirty="0" smtClean="0"/>
              <a:t>Membership growth pattern of the Honker Union of China </a:t>
            </a:r>
            <a:r>
              <a:rPr lang="en-GB" dirty="0" err="1" smtClean="0"/>
              <a:t>hacktivist</a:t>
            </a:r>
            <a:r>
              <a:rPr lang="en-GB" dirty="0" smtClean="0"/>
              <a:t> group in 2003-2004 </a:t>
            </a:r>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979512"/>
            <a:ext cx="8496300" cy="649288"/>
          </a:xfrm>
        </p:spPr>
        <p:txBody>
          <a:bodyPr>
            <a:normAutofit/>
          </a:bodyPr>
          <a:lstStyle/>
          <a:p>
            <a:r>
              <a:rPr lang="en-GB" dirty="0" smtClean="0"/>
              <a:t>2005: Japanese Textbook Incident</a:t>
            </a:r>
            <a:endParaRPr lang="en-GB" dirty="0"/>
          </a:p>
        </p:txBody>
      </p:sp>
      <p:graphicFrame>
        <p:nvGraphicFramePr>
          <p:cNvPr id="4" name="Chart 3"/>
          <p:cNvGraphicFramePr/>
          <p:nvPr/>
        </p:nvGraphicFramePr>
        <p:xfrm>
          <a:off x="611560" y="1556792"/>
          <a:ext cx="7848872" cy="4464496"/>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539552" y="6104329"/>
            <a:ext cx="7776864" cy="276999"/>
          </a:xfrm>
          <a:prstGeom prst="rect">
            <a:avLst/>
          </a:prstGeom>
          <a:noFill/>
        </p:spPr>
        <p:txBody>
          <a:bodyPr wrap="square" rtlCol="0">
            <a:spAutoFit/>
          </a:bodyPr>
          <a:lstStyle/>
          <a:p>
            <a:r>
              <a:rPr lang="en-GB" dirty="0" smtClean="0"/>
              <a:t>Membership growth pattern of the Honker Union of China </a:t>
            </a:r>
            <a:r>
              <a:rPr lang="en-GB" dirty="0" err="1" smtClean="0"/>
              <a:t>hacktivist</a:t>
            </a:r>
            <a:r>
              <a:rPr lang="en-GB" dirty="0" smtClean="0"/>
              <a:t> group in 2005 </a:t>
            </a:r>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979512"/>
            <a:ext cx="8496300" cy="649288"/>
          </a:xfrm>
        </p:spPr>
        <p:txBody>
          <a:bodyPr>
            <a:normAutofit/>
          </a:bodyPr>
          <a:lstStyle/>
          <a:p>
            <a:r>
              <a:rPr lang="en-GB" dirty="0" smtClean="0"/>
              <a:t>2010: Diaoyu Island Incident with Japan</a:t>
            </a:r>
            <a:endParaRPr lang="en-GB" dirty="0"/>
          </a:p>
        </p:txBody>
      </p:sp>
      <p:pic>
        <p:nvPicPr>
          <p:cNvPr id="1027" name="Picture 3" descr="C:\Users\michael\Documents\My Dropbox\hacktivism-pub\traffic-data\reach2.jpg"/>
          <p:cNvPicPr>
            <a:picLocks noChangeAspect="1" noChangeArrowheads="1"/>
          </p:cNvPicPr>
          <p:nvPr/>
        </p:nvPicPr>
        <p:blipFill>
          <a:blip r:embed="rId3" cstate="print"/>
          <a:srcRect/>
          <a:stretch>
            <a:fillRect/>
          </a:stretch>
        </p:blipFill>
        <p:spPr bwMode="auto">
          <a:xfrm>
            <a:off x="251522" y="1628800"/>
            <a:ext cx="5342052" cy="3024336"/>
          </a:xfrm>
          <a:prstGeom prst="rect">
            <a:avLst/>
          </a:prstGeom>
          <a:noFill/>
        </p:spPr>
      </p:pic>
      <p:pic>
        <p:nvPicPr>
          <p:cNvPr id="1028" name="Picture 4" descr="C:\Users\michael\Documents\My Dropbox\hacktivism-pub\traffic-data\time-on-site.jpg"/>
          <p:cNvPicPr>
            <a:picLocks noChangeAspect="1" noChangeArrowheads="1"/>
          </p:cNvPicPr>
          <p:nvPr/>
        </p:nvPicPr>
        <p:blipFill>
          <a:blip r:embed="rId4" cstate="print"/>
          <a:srcRect/>
          <a:stretch>
            <a:fillRect/>
          </a:stretch>
        </p:blipFill>
        <p:spPr bwMode="auto">
          <a:xfrm>
            <a:off x="3707904" y="3780624"/>
            <a:ext cx="5194424" cy="2888736"/>
          </a:xfrm>
          <a:prstGeom prst="rect">
            <a:avLst/>
          </a:prstGeom>
          <a:noFill/>
        </p:spPr>
      </p:pic>
      <p:sp>
        <p:nvSpPr>
          <p:cNvPr id="5" name="TextBox 4"/>
          <p:cNvSpPr txBox="1"/>
          <p:nvPr/>
        </p:nvSpPr>
        <p:spPr>
          <a:xfrm>
            <a:off x="5652120" y="1628800"/>
            <a:ext cx="2952328" cy="1815882"/>
          </a:xfrm>
          <a:prstGeom prst="rect">
            <a:avLst/>
          </a:prstGeom>
          <a:noFill/>
        </p:spPr>
        <p:txBody>
          <a:bodyPr wrap="square" rtlCol="0">
            <a:spAutoFit/>
          </a:bodyPr>
          <a:lstStyle/>
          <a:p>
            <a:pPr algn="l"/>
            <a:r>
              <a:rPr lang="en-GB" sz="1400" dirty="0" smtClean="0">
                <a:latin typeface="+mn-lt"/>
              </a:rPr>
              <a:t>Percentage of global Daily Reach which arrived at honker.net and cnhonkerarmy.com over the past 12 months</a:t>
            </a:r>
          </a:p>
          <a:p>
            <a:pPr algn="l"/>
            <a:endParaRPr lang="en-GB" sz="1400" dirty="0" smtClean="0">
              <a:latin typeface="+mn-lt"/>
            </a:endParaRPr>
          </a:p>
          <a:p>
            <a:pPr algn="l"/>
            <a:r>
              <a:rPr lang="en-GB" sz="1400" dirty="0" smtClean="0">
                <a:latin typeface="+mn-lt"/>
              </a:rPr>
              <a:t>honker.net experienced much higher surge in reach due to appearance on news (see paper)</a:t>
            </a:r>
            <a:endParaRPr lang="en-GB" sz="1400" dirty="0">
              <a:latin typeface="+mn-lt"/>
            </a:endParaRPr>
          </a:p>
        </p:txBody>
      </p:sp>
      <p:sp>
        <p:nvSpPr>
          <p:cNvPr id="6" name="TextBox 5"/>
          <p:cNvSpPr txBox="1"/>
          <p:nvPr/>
        </p:nvSpPr>
        <p:spPr>
          <a:xfrm>
            <a:off x="611560" y="5068922"/>
            <a:ext cx="2952328" cy="1600438"/>
          </a:xfrm>
          <a:prstGeom prst="rect">
            <a:avLst/>
          </a:prstGeom>
          <a:noFill/>
        </p:spPr>
        <p:txBody>
          <a:bodyPr wrap="square" rtlCol="0">
            <a:spAutoFit/>
          </a:bodyPr>
          <a:lstStyle/>
          <a:p>
            <a:pPr algn="r"/>
            <a:r>
              <a:rPr lang="en-GB" sz="1400" dirty="0" smtClean="0">
                <a:latin typeface="+mn-lt"/>
              </a:rPr>
              <a:t>Average time spent on site on honker.net and cnhonkerarmy.com over the part 12 months</a:t>
            </a:r>
          </a:p>
          <a:p>
            <a:pPr algn="r"/>
            <a:endParaRPr lang="en-GB" sz="1400" dirty="0" smtClean="0">
              <a:latin typeface="+mn-lt"/>
            </a:endParaRPr>
          </a:p>
          <a:p>
            <a:pPr algn="r"/>
            <a:r>
              <a:rPr lang="en-GB" sz="1400" dirty="0" smtClean="0">
                <a:latin typeface="+mn-lt"/>
              </a:rPr>
              <a:t>This shows that people </a:t>
            </a:r>
            <a:r>
              <a:rPr lang="en-GB" sz="1400" u="sng" dirty="0" smtClean="0">
                <a:latin typeface="+mn-lt"/>
              </a:rPr>
              <a:t>do more</a:t>
            </a:r>
            <a:r>
              <a:rPr lang="en-GB" sz="1400" dirty="0" smtClean="0">
                <a:latin typeface="+mn-lt"/>
              </a:rPr>
              <a:t> than just merely becoming a member</a:t>
            </a:r>
            <a:endParaRPr lang="en-GB" sz="1400" dirty="0">
              <a:latin typeface="+mn-l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Conclusion</a:t>
            </a:r>
            <a:endParaRPr lang="en-GB" dirty="0"/>
          </a:p>
        </p:txBody>
      </p:sp>
      <p:sp>
        <p:nvSpPr>
          <p:cNvPr id="3" name="Content Placeholder 2"/>
          <p:cNvSpPr>
            <a:spLocks noGrp="1"/>
          </p:cNvSpPr>
          <p:nvPr>
            <p:ph idx="1"/>
          </p:nvPr>
        </p:nvSpPr>
        <p:spPr>
          <a:xfrm>
            <a:off x="323850" y="1700212"/>
            <a:ext cx="8496300" cy="4465091"/>
          </a:xfrm>
        </p:spPr>
        <p:txBody>
          <a:bodyPr/>
          <a:lstStyle/>
          <a:p>
            <a:r>
              <a:rPr lang="en-GB" dirty="0" smtClean="0"/>
              <a:t>A theoretical framework combining Relative Deprivation, Social Identity Theory, Nationalism and </a:t>
            </a:r>
            <a:r>
              <a:rPr lang="en-GB" i="1" dirty="0" err="1" smtClean="0"/>
              <a:t>ressentiment</a:t>
            </a:r>
            <a:r>
              <a:rPr lang="en-GB" dirty="0" smtClean="0"/>
              <a:t> fits</a:t>
            </a:r>
          </a:p>
          <a:p>
            <a:r>
              <a:rPr lang="en-GB" dirty="0" smtClean="0"/>
              <a:t>The lack of physical ways to express </a:t>
            </a:r>
            <a:r>
              <a:rPr lang="en-GB" i="1" dirty="0" smtClean="0"/>
              <a:t>ressentiment</a:t>
            </a:r>
            <a:r>
              <a:rPr lang="en-GB" dirty="0" smtClean="0"/>
              <a:t> and availability of the Web drives some people to hacktivism</a:t>
            </a:r>
          </a:p>
          <a:p>
            <a:r>
              <a:rPr lang="en-GB" dirty="0" smtClean="0"/>
              <a:t>Membership growth patterns of </a:t>
            </a:r>
            <a:r>
              <a:rPr lang="en-GB" dirty="0" err="1" smtClean="0"/>
              <a:t>hacktivist</a:t>
            </a:r>
            <a:r>
              <a:rPr lang="en-GB" dirty="0" smtClean="0"/>
              <a:t> forum supports the proposed framework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3850" y="908050"/>
            <a:ext cx="8496300" cy="4825206"/>
          </a:xfrm>
        </p:spPr>
        <p:txBody>
          <a:bodyPr/>
          <a:lstStyle/>
          <a:p>
            <a:pPr algn="ctr"/>
            <a:r>
              <a:rPr lang="en-GB" dirty="0" smtClean="0"/>
              <a:t/>
            </a:r>
            <a:br>
              <a:rPr lang="en-GB" dirty="0" smtClean="0"/>
            </a:br>
            <a:r>
              <a:rPr lang="en-GB" sz="2000" dirty="0" smtClean="0"/>
              <a:t> </a:t>
            </a:r>
            <a:r>
              <a:rPr lang="en-GB" dirty="0" smtClean="0"/>
              <a:t/>
            </a:r>
            <a:br>
              <a:rPr lang="en-GB" dirty="0" smtClean="0"/>
            </a:br>
            <a:r>
              <a:rPr lang="en-GB" sz="2800" dirty="0" smtClean="0"/>
              <a:t> </a:t>
            </a:r>
            <a:r>
              <a:rPr lang="en-GB" sz="4400" b="1" dirty="0" smtClean="0"/>
              <a:t>THANK YOU </a:t>
            </a:r>
            <a:r>
              <a:rPr lang="en-GB" sz="2800" dirty="0" smtClean="0"/>
              <a:t/>
            </a:r>
            <a:br>
              <a:rPr lang="en-GB" sz="2800" dirty="0" smtClean="0"/>
            </a:br>
            <a:r>
              <a:rPr lang="en-GB" sz="2800" dirty="0" smtClean="0"/>
              <a:t/>
            </a:r>
            <a:br>
              <a:rPr lang="en-GB" sz="2800" dirty="0" smtClean="0"/>
            </a:br>
            <a:r>
              <a:rPr lang="en-GB" sz="2800" dirty="0" smtClean="0">
                <a:solidFill>
                  <a:schemeClr val="tx1">
                    <a:lumMod val="50000"/>
                  </a:schemeClr>
                </a:solidFill>
              </a:rPr>
              <a:t>Craig Webber</a:t>
            </a:r>
            <a:br>
              <a:rPr lang="en-GB" sz="2800" dirty="0" smtClean="0">
                <a:solidFill>
                  <a:schemeClr val="tx1">
                    <a:lumMod val="50000"/>
                  </a:schemeClr>
                </a:solidFill>
              </a:rPr>
            </a:br>
            <a:r>
              <a:rPr lang="en-GB" sz="2800" dirty="0" smtClean="0">
                <a:solidFill>
                  <a:schemeClr val="tx1">
                    <a:lumMod val="50000"/>
                  </a:schemeClr>
                </a:solidFill>
              </a:rPr>
              <a:t>c.webber@soton.ac.uk</a:t>
            </a:r>
            <a:br>
              <a:rPr lang="en-GB" sz="2800" dirty="0" smtClean="0">
                <a:solidFill>
                  <a:schemeClr val="tx1">
                    <a:lumMod val="50000"/>
                  </a:schemeClr>
                </a:solidFill>
              </a:rPr>
            </a:br>
            <a:r>
              <a:rPr lang="en-GB" sz="2800" dirty="0" smtClean="0">
                <a:solidFill>
                  <a:schemeClr val="tx1">
                    <a:lumMod val="50000"/>
                  </a:schemeClr>
                </a:solidFill>
              </a:rPr>
              <a:t>my2e09@ecs.soton.ac.uk</a:t>
            </a:r>
            <a:br>
              <a:rPr lang="en-GB" sz="2800" dirty="0" smtClean="0">
                <a:solidFill>
                  <a:schemeClr val="tx1">
                    <a:lumMod val="50000"/>
                  </a:schemeClr>
                </a:solidFill>
              </a:rPr>
            </a:br>
            <a:r>
              <a:rPr lang="en-GB" sz="2800" dirty="0" smtClean="0">
                <a:solidFill>
                  <a:schemeClr val="tx1">
                    <a:lumMod val="50000"/>
                  </a:schemeClr>
                </a:solidFill>
              </a:rPr>
              <a:t/>
            </a:r>
            <a:br>
              <a:rPr lang="en-GB" sz="2800" dirty="0" smtClean="0">
                <a:solidFill>
                  <a:schemeClr val="tx1">
                    <a:lumMod val="50000"/>
                  </a:schemeClr>
                </a:solidFill>
              </a:rPr>
            </a:br>
            <a:r>
              <a:rPr lang="en-GB" sz="2800" dirty="0" smtClean="0">
                <a:solidFill>
                  <a:schemeClr val="tx1">
                    <a:lumMod val="50000"/>
                  </a:schemeClr>
                </a:solidFill>
              </a:rPr>
              <a:t>http://ecs.soton.ac.uk/people/my2e09</a:t>
            </a:r>
            <a:br>
              <a:rPr lang="en-GB" sz="2800" dirty="0" smtClean="0">
                <a:solidFill>
                  <a:schemeClr val="tx1">
                    <a:lumMod val="50000"/>
                  </a:schemeClr>
                </a:solidFill>
              </a:rPr>
            </a:br>
            <a:r>
              <a:rPr lang="en-GB" sz="2800" dirty="0" smtClean="0">
                <a:solidFill>
                  <a:schemeClr val="tx1">
                    <a:lumMod val="50000"/>
                  </a:schemeClr>
                </a:solidFill>
              </a:rPr>
              <a:t>Twitter: @michael_yip</a:t>
            </a:r>
            <a:br>
              <a:rPr lang="en-GB" sz="2800" dirty="0" smtClean="0">
                <a:solidFill>
                  <a:schemeClr val="tx1">
                    <a:lumMod val="50000"/>
                  </a:schemeClr>
                </a:solidFill>
              </a:rPr>
            </a:br>
            <a:r>
              <a:rPr lang="en-GB" sz="1800" dirty="0" smtClean="0"/>
              <a:t/>
            </a:r>
            <a:br>
              <a:rPr lang="en-GB" sz="1800" dirty="0" smtClean="0"/>
            </a:br>
            <a:r>
              <a:rPr lang="en-GB" dirty="0" smtClean="0"/>
              <a:t> </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7" name="Text Box 7"/>
          <p:cNvSpPr txBox="1">
            <a:spLocks noChangeArrowheads="1"/>
          </p:cNvSpPr>
          <p:nvPr/>
        </p:nvSpPr>
        <p:spPr bwMode="auto">
          <a:xfrm>
            <a:off x="361950" y="1752600"/>
            <a:ext cx="8020050" cy="3810000"/>
          </a:xfrm>
          <a:prstGeom prst="rect">
            <a:avLst/>
          </a:prstGeom>
          <a:noFill/>
          <a:ln w="9525">
            <a:noFill/>
            <a:miter lim="800000"/>
            <a:headEnd/>
            <a:tailEnd/>
          </a:ln>
        </p:spPr>
        <p:txBody>
          <a:bodyPr lIns="0" tIns="0" rIns="0" bIns="0"/>
          <a:lstStyle/>
          <a:p>
            <a:pPr marL="190500" indent="-190500" algn="l">
              <a:lnSpc>
                <a:spcPts val="2800"/>
              </a:lnSpc>
              <a:buFont typeface="Times" pitchFamily="48" charset="0"/>
              <a:buChar char="•"/>
            </a:pPr>
            <a:endParaRPr lang="en-US" sz="2400">
              <a:solidFill>
                <a:srgbClr val="2D3F49"/>
              </a:solidFill>
              <a:latin typeface="Georgia" pitchFamily="16" charset="0"/>
            </a:endParaRPr>
          </a:p>
        </p:txBody>
      </p:sp>
      <p:sp>
        <p:nvSpPr>
          <p:cNvPr id="5134" name="Rectangle 14"/>
          <p:cNvSpPr>
            <a:spLocks noGrp="1" noChangeArrowheads="1"/>
          </p:cNvSpPr>
          <p:nvPr>
            <p:ph type="title"/>
          </p:nvPr>
        </p:nvSpPr>
        <p:spPr>
          <a:xfrm>
            <a:off x="323850" y="979512"/>
            <a:ext cx="8496300" cy="649288"/>
          </a:xfrm>
        </p:spPr>
        <p:txBody>
          <a:bodyPr/>
          <a:lstStyle/>
          <a:p>
            <a:r>
              <a:rPr lang="en-GB" dirty="0" err="1" smtClean="0"/>
              <a:t>Hacktivism</a:t>
            </a:r>
            <a:endParaRPr lang="en-US" dirty="0"/>
          </a:p>
        </p:txBody>
      </p:sp>
      <p:sp>
        <p:nvSpPr>
          <p:cNvPr id="5135" name="Rectangle 15"/>
          <p:cNvSpPr>
            <a:spLocks noGrp="1" noChangeArrowheads="1"/>
          </p:cNvSpPr>
          <p:nvPr>
            <p:ph type="body" idx="1"/>
          </p:nvPr>
        </p:nvSpPr>
        <p:spPr>
          <a:xfrm>
            <a:off x="323850" y="1700213"/>
            <a:ext cx="5112246" cy="4913947"/>
          </a:xfrm>
        </p:spPr>
        <p:txBody>
          <a:bodyPr/>
          <a:lstStyle/>
          <a:p>
            <a:r>
              <a:rPr lang="en-GB" dirty="0" err="1" smtClean="0"/>
              <a:t>Hacktivism</a:t>
            </a:r>
            <a:r>
              <a:rPr lang="en-GB" dirty="0" smtClean="0"/>
              <a:t>:  hacking + political activism (Denning 2001)</a:t>
            </a:r>
          </a:p>
          <a:p>
            <a:r>
              <a:rPr lang="en-GB" dirty="0" err="1" smtClean="0"/>
              <a:t>Wikileaks</a:t>
            </a:r>
            <a:r>
              <a:rPr lang="en-GB" dirty="0" smtClean="0"/>
              <a:t> and Anonymous</a:t>
            </a:r>
          </a:p>
          <a:p>
            <a:r>
              <a:rPr lang="en-GB" dirty="0" err="1" smtClean="0"/>
              <a:t>LulzSec</a:t>
            </a:r>
            <a:r>
              <a:rPr lang="en-GB" dirty="0" smtClean="0"/>
              <a:t>; Laughing at your security since 2011</a:t>
            </a:r>
          </a:p>
          <a:p>
            <a:r>
              <a:rPr lang="en-GB" dirty="0" smtClean="0"/>
              <a:t>Lack of academic research on the “why”</a:t>
            </a:r>
          </a:p>
        </p:txBody>
      </p:sp>
      <p:pic>
        <p:nvPicPr>
          <p:cNvPr id="2050" name="Picture 2"/>
          <p:cNvPicPr>
            <a:picLocks noChangeAspect="1" noChangeArrowheads="1"/>
          </p:cNvPicPr>
          <p:nvPr/>
        </p:nvPicPr>
        <p:blipFill>
          <a:blip r:embed="rId3" cstate="print"/>
          <a:srcRect/>
          <a:stretch>
            <a:fillRect/>
          </a:stretch>
        </p:blipFill>
        <p:spPr bwMode="auto">
          <a:xfrm>
            <a:off x="6274734" y="1412776"/>
            <a:ext cx="2545737" cy="2520280"/>
          </a:xfrm>
          <a:prstGeom prst="rect">
            <a:avLst/>
          </a:prstGeom>
          <a:noFill/>
          <a:ln w="9525">
            <a:noFill/>
            <a:miter lim="800000"/>
            <a:headEnd/>
            <a:tailEnd/>
          </a:ln>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4511040"/>
            <a:ext cx="3505200" cy="2103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908050"/>
            <a:ext cx="8496300" cy="1728862"/>
          </a:xfrm>
        </p:spPr>
        <p:txBody>
          <a:bodyPr/>
          <a:lstStyle/>
          <a:p>
            <a:r>
              <a:rPr lang="en-GB" dirty="0" smtClean="0"/>
              <a:t>Anonymous, V for Vendetta (1982-1985) and Guy Fawkes (1604): The Power of an Image</a:t>
            </a:r>
            <a:endParaRPr lang="en-GB"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73016"/>
            <a:ext cx="3238500" cy="176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2723089"/>
            <a:ext cx="25717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88224" y="2723089"/>
            <a:ext cx="2271713" cy="321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3579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188640"/>
            <a:ext cx="8496300" cy="792088"/>
          </a:xfrm>
        </p:spPr>
        <p:txBody>
          <a:bodyPr/>
          <a:lstStyle/>
          <a:p>
            <a:r>
              <a:rPr lang="en-GB" dirty="0" smtClean="0"/>
              <a:t>Alan Moore </a:t>
            </a:r>
            <a:endParaRPr lang="en-GB" dirty="0"/>
          </a:p>
        </p:txBody>
      </p:sp>
      <p:sp>
        <p:nvSpPr>
          <p:cNvPr id="3" name="Content Placeholder 2"/>
          <p:cNvSpPr>
            <a:spLocks noGrp="1"/>
          </p:cNvSpPr>
          <p:nvPr>
            <p:ph idx="1"/>
          </p:nvPr>
        </p:nvSpPr>
        <p:spPr>
          <a:xfrm>
            <a:off x="323850" y="1124744"/>
            <a:ext cx="8496300" cy="5256583"/>
          </a:xfrm>
        </p:spPr>
        <p:txBody>
          <a:bodyPr/>
          <a:lstStyle/>
          <a:p>
            <a:r>
              <a:rPr lang="en-GB" sz="2000" dirty="0" smtClean="0"/>
              <a:t>When the creators of V thought about the image and chose Guy Fawkes it was during a series of anti-Thatcher protests. No masks were available for reference, despite their common occurrence in the Autumn, and Guy Fawkes night was replaced with Bonfire night.</a:t>
            </a:r>
          </a:p>
          <a:p>
            <a:r>
              <a:rPr lang="en-GB" sz="2000" dirty="0" smtClean="0"/>
              <a:t>"</a:t>
            </a:r>
            <a:r>
              <a:rPr lang="en-GB" sz="2000" dirty="0"/>
              <a:t>It turns protests into performances. The mask is very operatic; it creates a sense of romance and drama. I mean, protesting, protest marches, they can be very demanding, very gruelling. They can be quite dismal. They're things that have to be done, but that doesn't necessarily mean that they're tremendously enjoyable – whereas actually, they should be</a:t>
            </a:r>
            <a:r>
              <a:rPr lang="en-GB" sz="2000" dirty="0" smtClean="0"/>
              <a:t>.“</a:t>
            </a:r>
          </a:p>
          <a:p>
            <a:r>
              <a:rPr lang="en-GB" sz="2000" dirty="0">
                <a:hlinkClick r:id="rId2"/>
              </a:rPr>
              <a:t>http://</a:t>
            </a:r>
            <a:r>
              <a:rPr lang="en-GB" sz="2000" dirty="0" smtClean="0">
                <a:hlinkClick r:id="rId2"/>
              </a:rPr>
              <a:t>www.guardian.co.uk/books/2011/nov/27/alan-moore-v-vendetta-mask-protest?INTCMP=SRCH</a:t>
            </a:r>
            <a:endParaRPr lang="en-GB" sz="2000" dirty="0" smtClean="0"/>
          </a:p>
          <a:p>
            <a:r>
              <a:rPr lang="en-GB" sz="2000" dirty="0"/>
              <a:t>Case Study: This lecture explores the emergence of “freelance” Chinese </a:t>
            </a:r>
            <a:r>
              <a:rPr lang="en-GB" sz="2000" dirty="0" err="1"/>
              <a:t>hacktivism</a:t>
            </a:r>
            <a:endParaRPr lang="en-GB" sz="2000" dirty="0"/>
          </a:p>
          <a:p>
            <a:endParaRPr lang="en-GB" dirty="0"/>
          </a:p>
        </p:txBody>
      </p:sp>
    </p:spTree>
    <p:extLst>
      <p:ext uri="{BB962C8B-B14F-4D97-AF65-F5344CB8AC3E}">
        <p14:creationId xmlns:p14="http://schemas.microsoft.com/office/powerpoint/2010/main" val="3545781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ichael\Desktop\cnhonker.com_interface-against-us-hackers.jpg"/>
          <p:cNvPicPr>
            <a:picLocks noChangeAspect="1" noChangeArrowheads="1"/>
          </p:cNvPicPr>
          <p:nvPr/>
        </p:nvPicPr>
        <p:blipFill>
          <a:blip r:embed="rId3" cstate="print"/>
          <a:srcRect/>
          <a:stretch>
            <a:fillRect/>
          </a:stretch>
        </p:blipFill>
        <p:spPr bwMode="auto">
          <a:xfrm>
            <a:off x="323529" y="1571502"/>
            <a:ext cx="6264696" cy="2793602"/>
          </a:xfrm>
          <a:prstGeom prst="rect">
            <a:avLst/>
          </a:prstGeom>
          <a:noFill/>
        </p:spPr>
      </p:pic>
      <p:pic>
        <p:nvPicPr>
          <p:cNvPr id="1028" name="Picture 4" descr="C:\Users\michael\Desktop\Untitled-1.jpg"/>
          <p:cNvPicPr>
            <a:picLocks noChangeAspect="1" noChangeArrowheads="1"/>
          </p:cNvPicPr>
          <p:nvPr/>
        </p:nvPicPr>
        <p:blipFill>
          <a:blip r:embed="rId4" cstate="print"/>
          <a:srcRect/>
          <a:stretch>
            <a:fillRect/>
          </a:stretch>
        </p:blipFill>
        <p:spPr bwMode="auto">
          <a:xfrm>
            <a:off x="3261393" y="3561944"/>
            <a:ext cx="5487072" cy="2891392"/>
          </a:xfrm>
          <a:prstGeom prst="rect">
            <a:avLst/>
          </a:prstGeom>
          <a:noFill/>
        </p:spPr>
      </p:pic>
      <p:sp>
        <p:nvSpPr>
          <p:cNvPr id="5" name="TextBox 4"/>
          <p:cNvSpPr txBox="1"/>
          <p:nvPr/>
        </p:nvSpPr>
        <p:spPr>
          <a:xfrm>
            <a:off x="251520" y="4509120"/>
            <a:ext cx="2952328" cy="1754326"/>
          </a:xfrm>
          <a:prstGeom prst="rect">
            <a:avLst/>
          </a:prstGeom>
          <a:noFill/>
        </p:spPr>
        <p:txBody>
          <a:bodyPr wrap="square" rtlCol="0">
            <a:spAutoFit/>
          </a:bodyPr>
          <a:lstStyle/>
          <a:p>
            <a:pPr algn="l"/>
            <a:r>
              <a:rPr lang="en-GB" sz="1800" dirty="0" smtClean="0">
                <a:latin typeface="+mn-lt"/>
              </a:rPr>
              <a:t>Forums are used to: </a:t>
            </a:r>
          </a:p>
          <a:p>
            <a:pPr algn="l">
              <a:buFont typeface="Arial" pitchFamily="34" charset="0"/>
              <a:buChar char="•"/>
            </a:pPr>
            <a:r>
              <a:rPr lang="en-GB" sz="1800" dirty="0" smtClean="0">
                <a:latin typeface="+mn-lt"/>
              </a:rPr>
              <a:t> organise attacks</a:t>
            </a:r>
          </a:p>
          <a:p>
            <a:pPr algn="l">
              <a:buFont typeface="Arial" pitchFamily="34" charset="0"/>
              <a:buChar char="•"/>
            </a:pPr>
            <a:r>
              <a:rPr lang="en-GB" sz="1800" dirty="0" smtClean="0">
                <a:latin typeface="+mn-lt"/>
              </a:rPr>
              <a:t> attract public support</a:t>
            </a:r>
          </a:p>
          <a:p>
            <a:pPr algn="l">
              <a:buFont typeface="Arial" pitchFamily="34" charset="0"/>
              <a:buChar char="•"/>
            </a:pPr>
            <a:r>
              <a:rPr lang="en-GB" sz="1800" dirty="0" smtClean="0">
                <a:latin typeface="+mn-lt"/>
              </a:rPr>
              <a:t> attract volunteers</a:t>
            </a:r>
          </a:p>
          <a:p>
            <a:pPr marL="96838" indent="-96838" algn="l">
              <a:buFont typeface="Arial" pitchFamily="34" charset="0"/>
              <a:buChar char="•"/>
            </a:pPr>
            <a:r>
              <a:rPr lang="en-GB" sz="1800" dirty="0" smtClean="0">
                <a:latin typeface="+mn-lt"/>
              </a:rPr>
              <a:t>offer free technical training to gain loyalty</a:t>
            </a:r>
            <a:endParaRPr lang="en-GB" sz="1800" dirty="0">
              <a:latin typeface="+mn-lt"/>
            </a:endParaRPr>
          </a:p>
        </p:txBody>
      </p:sp>
      <p:sp>
        <p:nvSpPr>
          <p:cNvPr id="6" name="Title 5"/>
          <p:cNvSpPr>
            <a:spLocks noGrp="1"/>
          </p:cNvSpPr>
          <p:nvPr>
            <p:ph type="title"/>
          </p:nvPr>
        </p:nvSpPr>
        <p:spPr/>
        <p:txBody>
          <a:bodyPr/>
          <a:lstStyle/>
          <a:p>
            <a:r>
              <a:rPr lang="en-GB" dirty="0" smtClean="0"/>
              <a:t> Honkers – “Red Hackers”</a:t>
            </a:r>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C:\Users\michael\Documents\My Dropbox\Soton\msc_dissertation\disso_images\cn_showcase2.jpg"/>
          <p:cNvPicPr>
            <a:picLocks noChangeAspect="1" noChangeArrowheads="1"/>
          </p:cNvPicPr>
          <p:nvPr/>
        </p:nvPicPr>
        <p:blipFill>
          <a:blip r:embed="rId3" cstate="print"/>
          <a:srcRect/>
          <a:stretch>
            <a:fillRect/>
          </a:stretch>
        </p:blipFill>
        <p:spPr bwMode="auto">
          <a:xfrm>
            <a:off x="323528" y="1081906"/>
            <a:ext cx="4925408" cy="3499222"/>
          </a:xfrm>
          <a:prstGeom prst="rect">
            <a:avLst/>
          </a:prstGeom>
          <a:noFill/>
        </p:spPr>
      </p:pic>
      <p:pic>
        <p:nvPicPr>
          <p:cNvPr id="1028" name="Picture 4" descr="C:\Users\michael\Documents\My Dropbox\Soton\presentations\royal_soc_poster\images\honker_msg.jpg"/>
          <p:cNvPicPr>
            <a:picLocks noChangeAspect="1" noChangeArrowheads="1"/>
          </p:cNvPicPr>
          <p:nvPr/>
        </p:nvPicPr>
        <p:blipFill>
          <a:blip r:embed="rId4" cstate="print"/>
          <a:srcRect/>
          <a:stretch>
            <a:fillRect/>
          </a:stretch>
        </p:blipFill>
        <p:spPr bwMode="auto">
          <a:xfrm>
            <a:off x="2920024" y="3212976"/>
            <a:ext cx="5870523" cy="3240360"/>
          </a:xfrm>
          <a:prstGeom prst="rect">
            <a:avLst/>
          </a:prstGeom>
          <a:noFill/>
        </p:spPr>
      </p:pic>
      <p:sp>
        <p:nvSpPr>
          <p:cNvPr id="8" name="TextBox 7"/>
          <p:cNvSpPr txBox="1"/>
          <p:nvPr/>
        </p:nvSpPr>
        <p:spPr>
          <a:xfrm>
            <a:off x="5436096" y="1196752"/>
            <a:ext cx="2952328" cy="1815882"/>
          </a:xfrm>
          <a:prstGeom prst="rect">
            <a:avLst/>
          </a:prstGeom>
          <a:noFill/>
        </p:spPr>
        <p:txBody>
          <a:bodyPr wrap="square" rtlCol="0">
            <a:spAutoFit/>
          </a:bodyPr>
          <a:lstStyle/>
          <a:p>
            <a:pPr algn="l"/>
            <a:r>
              <a:rPr lang="en-GB" sz="1600" dirty="0" smtClean="0">
                <a:latin typeface="+mn-lt"/>
              </a:rPr>
              <a:t>Hackvitist groups deface websites and display their results on their forums</a:t>
            </a:r>
          </a:p>
          <a:p>
            <a:pPr algn="l"/>
            <a:endParaRPr lang="en-GB" sz="1600" dirty="0" smtClean="0">
              <a:latin typeface="+mn-lt"/>
            </a:endParaRPr>
          </a:p>
          <a:p>
            <a:pPr algn="l"/>
            <a:r>
              <a:rPr lang="en-GB" sz="1600" dirty="0" smtClean="0">
                <a:latin typeface="+mn-lt"/>
              </a:rPr>
              <a:t>Symbolic targets and high profile attacks preferred to seek public support</a:t>
            </a:r>
            <a:endParaRPr lang="en-GB" sz="1600" dirty="0">
              <a:latin typeface="+mn-lt"/>
            </a:endParaRPr>
          </a:p>
        </p:txBody>
      </p:sp>
      <p:sp>
        <p:nvSpPr>
          <p:cNvPr id="9" name="TextBox 8"/>
          <p:cNvSpPr txBox="1"/>
          <p:nvPr/>
        </p:nvSpPr>
        <p:spPr>
          <a:xfrm>
            <a:off x="-36512" y="5877272"/>
            <a:ext cx="2952328" cy="584775"/>
          </a:xfrm>
          <a:prstGeom prst="rect">
            <a:avLst/>
          </a:prstGeom>
          <a:noFill/>
        </p:spPr>
        <p:txBody>
          <a:bodyPr wrap="square" rtlCol="0">
            <a:spAutoFit/>
          </a:bodyPr>
          <a:lstStyle/>
          <a:p>
            <a:pPr algn="r"/>
            <a:r>
              <a:rPr lang="en-GB" sz="1600" dirty="0" smtClean="0">
                <a:latin typeface="+mn-lt"/>
              </a:rPr>
              <a:t>Defaced websites are often left with a message</a:t>
            </a:r>
            <a:endParaRPr lang="en-GB" sz="1600" dirty="0">
              <a:latin typeface="+mn-l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979512"/>
            <a:ext cx="8496300" cy="649288"/>
          </a:xfrm>
        </p:spPr>
        <p:txBody>
          <a:bodyPr/>
          <a:lstStyle/>
          <a:p>
            <a:r>
              <a:rPr lang="en-GB" dirty="0" smtClean="0"/>
              <a:t>Theoretical Framework</a:t>
            </a:r>
            <a:endParaRPr lang="en-GB" dirty="0"/>
          </a:p>
        </p:txBody>
      </p:sp>
      <p:graphicFrame>
        <p:nvGraphicFramePr>
          <p:cNvPr id="6" name="Content Placeholder 5"/>
          <p:cNvGraphicFramePr>
            <a:graphicFrameLocks noGrp="1"/>
          </p:cNvGraphicFramePr>
          <p:nvPr>
            <p:ph idx="1"/>
          </p:nvPr>
        </p:nvGraphicFramePr>
        <p:xfrm>
          <a:off x="-252536" y="1628800"/>
          <a:ext cx="9721080" cy="51125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0" y="4672786"/>
            <a:ext cx="2736304" cy="2185214"/>
          </a:xfrm>
          <a:prstGeom prst="rect">
            <a:avLst/>
          </a:prstGeom>
          <a:noFill/>
        </p:spPr>
        <p:txBody>
          <a:bodyPr wrap="square" rtlCol="0">
            <a:spAutoFit/>
          </a:bodyPr>
          <a:lstStyle/>
          <a:p>
            <a:pPr marL="96838" lvl="0" algn="l"/>
            <a:r>
              <a:rPr lang="en-GB" sz="1700" dirty="0" smtClean="0">
                <a:latin typeface="+mn-lt"/>
              </a:rPr>
              <a:t>Chinese nationalism </a:t>
            </a:r>
          </a:p>
          <a:p>
            <a:pPr marL="96838" lvl="0" algn="l"/>
            <a:r>
              <a:rPr lang="en-GB" sz="1700" dirty="0" smtClean="0">
                <a:latin typeface="+mn-lt"/>
              </a:rPr>
              <a:t>is not just about celebrating the glories of Chinese civilization; it also commemorates China’s weakness. (Callahan 2004)</a:t>
            </a:r>
          </a:p>
          <a:p>
            <a:pPr marL="228600" algn="l"/>
            <a:endParaRPr lang="en-GB" sz="1700" dirty="0">
              <a:latin typeface="+mn-lt"/>
            </a:endParaRPr>
          </a:p>
        </p:txBody>
      </p:sp>
      <p:sp>
        <p:nvSpPr>
          <p:cNvPr id="5" name="Text Box 6"/>
          <p:cNvSpPr txBox="1">
            <a:spLocks noChangeArrowheads="1"/>
          </p:cNvSpPr>
          <p:nvPr/>
        </p:nvSpPr>
        <p:spPr bwMode="auto">
          <a:xfrm>
            <a:off x="6804248" y="4628162"/>
            <a:ext cx="2448272" cy="2185214"/>
          </a:xfrm>
          <a:prstGeom prst="rect">
            <a:avLst/>
          </a:prstGeom>
          <a:noFill/>
          <a:ln w="9525">
            <a:noFill/>
            <a:miter lim="800000"/>
            <a:headEnd/>
            <a:tailEnd/>
          </a:ln>
          <a:effectLst/>
        </p:spPr>
        <p:txBody>
          <a:bodyPr wrap="square">
            <a:spAutoFit/>
          </a:bodyPr>
          <a:lstStyle/>
          <a:p>
            <a:pPr algn="l">
              <a:spcBef>
                <a:spcPct val="50000"/>
              </a:spcBef>
            </a:pPr>
            <a:r>
              <a:rPr lang="en-GB" sz="1700" dirty="0" smtClean="0">
                <a:latin typeface="+mn-lt"/>
              </a:rPr>
              <a:t>Following Nietzsche and Max </a:t>
            </a:r>
            <a:r>
              <a:rPr lang="en-GB" sz="1700" dirty="0" err="1" smtClean="0">
                <a:latin typeface="+mn-lt"/>
              </a:rPr>
              <a:t>Scheler</a:t>
            </a:r>
            <a:r>
              <a:rPr lang="en-GB" sz="1700" dirty="0" smtClean="0">
                <a:latin typeface="+mn-lt"/>
              </a:rPr>
              <a:t>, this is an </a:t>
            </a:r>
            <a:r>
              <a:rPr lang="en-GB" sz="1700" dirty="0">
                <a:latin typeface="+mn-lt"/>
              </a:rPr>
              <a:t>emotional state distinguishable from resentment due to its long-term </a:t>
            </a:r>
            <a:r>
              <a:rPr lang="en-GB" sz="1700" dirty="0" smtClean="0">
                <a:latin typeface="+mn-lt"/>
              </a:rPr>
              <a:t> effects and </a:t>
            </a:r>
            <a:r>
              <a:rPr lang="en-GB" sz="1700" dirty="0">
                <a:latin typeface="+mn-lt"/>
              </a:rPr>
              <a:t>the inability to find </a:t>
            </a:r>
            <a:r>
              <a:rPr lang="en-GB" sz="1700" dirty="0" smtClean="0">
                <a:latin typeface="+mn-lt"/>
              </a:rPr>
              <a:t>satisfaction. </a:t>
            </a:r>
            <a:endParaRPr lang="en-GB" sz="1700" dirty="0">
              <a:latin typeface="+mn-lt"/>
            </a:endParaRPr>
          </a:p>
        </p:txBody>
      </p:sp>
      <p:sp>
        <p:nvSpPr>
          <p:cNvPr id="10" name="Text Box 4"/>
          <p:cNvSpPr txBox="1">
            <a:spLocks noChangeArrowheads="1"/>
          </p:cNvSpPr>
          <p:nvPr/>
        </p:nvSpPr>
        <p:spPr bwMode="auto">
          <a:xfrm>
            <a:off x="6516216" y="1571451"/>
            <a:ext cx="2591272" cy="2577629"/>
          </a:xfrm>
          <a:prstGeom prst="rect">
            <a:avLst/>
          </a:prstGeom>
          <a:noFill/>
          <a:ln w="9525">
            <a:noFill/>
            <a:miter lim="800000"/>
            <a:headEnd/>
            <a:tailEnd/>
          </a:ln>
          <a:effectLst/>
        </p:spPr>
        <p:txBody>
          <a:bodyPr wrap="square">
            <a:spAutoFit/>
          </a:bodyPr>
          <a:lstStyle/>
          <a:p>
            <a:pPr marL="179388" algn="l">
              <a:spcBef>
                <a:spcPct val="50000"/>
              </a:spcBef>
            </a:pPr>
            <a:r>
              <a:rPr lang="en-GB" sz="1700" dirty="0" smtClean="0">
                <a:latin typeface="+mn-lt"/>
              </a:rPr>
              <a:t>Proposed by Tajfel and Wilkes (1963) that </a:t>
            </a:r>
            <a:r>
              <a:rPr lang="en-GB" sz="1700" dirty="0" err="1" smtClean="0">
                <a:latin typeface="+mn-lt"/>
              </a:rPr>
              <a:t>ingroup</a:t>
            </a:r>
            <a:r>
              <a:rPr lang="en-GB" sz="1700" dirty="0" smtClean="0">
                <a:latin typeface="+mn-lt"/>
              </a:rPr>
              <a:t> members need to positively distinguish themselves from an </a:t>
            </a:r>
            <a:r>
              <a:rPr lang="en-GB" sz="1700" dirty="0" err="1" smtClean="0">
                <a:latin typeface="+mn-lt"/>
              </a:rPr>
              <a:t>outgroup</a:t>
            </a:r>
            <a:r>
              <a:rPr lang="en-GB" sz="1700" dirty="0" smtClean="0">
                <a:latin typeface="+mn-lt"/>
              </a:rPr>
              <a:t> and this is enough to cause conflict.</a:t>
            </a:r>
          </a:p>
          <a:p>
            <a:pPr marL="179388" algn="l">
              <a:spcBef>
                <a:spcPct val="50000"/>
              </a:spcBef>
            </a:pPr>
            <a:endParaRPr lang="en-GB" sz="1700" dirty="0">
              <a:latin typeface="+mn-lt"/>
            </a:endParaRPr>
          </a:p>
        </p:txBody>
      </p:sp>
      <p:sp>
        <p:nvSpPr>
          <p:cNvPr id="11" name="TextBox 10"/>
          <p:cNvSpPr txBox="1"/>
          <p:nvPr/>
        </p:nvSpPr>
        <p:spPr>
          <a:xfrm>
            <a:off x="107504" y="1577404"/>
            <a:ext cx="2411760" cy="1923604"/>
          </a:xfrm>
          <a:prstGeom prst="rect">
            <a:avLst/>
          </a:prstGeom>
          <a:noFill/>
        </p:spPr>
        <p:txBody>
          <a:bodyPr wrap="square" rtlCol="0">
            <a:spAutoFit/>
          </a:bodyPr>
          <a:lstStyle/>
          <a:p>
            <a:pPr algn="l"/>
            <a:r>
              <a:rPr lang="en-GB" sz="1700" dirty="0" smtClean="0">
                <a:latin typeface="+mn-lt"/>
              </a:rPr>
              <a:t>R.D. is a </a:t>
            </a:r>
            <a:r>
              <a:rPr lang="en-GB" sz="1700" i="1" dirty="0" smtClean="0">
                <a:latin typeface="+mn-lt"/>
              </a:rPr>
              <a:t>sense </a:t>
            </a:r>
            <a:r>
              <a:rPr lang="en-GB" sz="1700" dirty="0" smtClean="0">
                <a:latin typeface="+mn-lt"/>
              </a:rPr>
              <a:t>of deprivation and not necessarily an objectively measurable entity (</a:t>
            </a:r>
            <a:r>
              <a:rPr lang="en-GB" sz="1700" dirty="0" err="1" smtClean="0">
                <a:latin typeface="+mn-lt"/>
              </a:rPr>
              <a:t>Runciman</a:t>
            </a:r>
            <a:r>
              <a:rPr lang="en-GB" sz="1700" dirty="0" smtClean="0">
                <a:latin typeface="+mn-lt"/>
              </a:rPr>
              <a:t> 1966). </a:t>
            </a:r>
          </a:p>
          <a:p>
            <a:pPr algn="l"/>
            <a:endParaRPr lang="en-GB" sz="1700" dirty="0">
              <a:latin typeface="+mn-l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979512"/>
            <a:ext cx="8496300" cy="649288"/>
          </a:xfrm>
        </p:spPr>
        <p:txBody>
          <a:bodyPr/>
          <a:lstStyle/>
          <a:p>
            <a:r>
              <a:rPr lang="en-GB" dirty="0" smtClean="0"/>
              <a:t>Effects of Patriotic Education</a:t>
            </a:r>
            <a:endParaRPr lang="en-GB" dirty="0"/>
          </a:p>
        </p:txBody>
      </p:sp>
      <p:sp>
        <p:nvSpPr>
          <p:cNvPr id="3" name="Content Placeholder 2"/>
          <p:cNvSpPr>
            <a:spLocks noGrp="1"/>
          </p:cNvSpPr>
          <p:nvPr>
            <p:ph idx="1"/>
          </p:nvPr>
        </p:nvSpPr>
        <p:spPr>
          <a:xfrm>
            <a:off x="323850" y="1700212"/>
            <a:ext cx="8496300" cy="4465091"/>
          </a:xfrm>
        </p:spPr>
        <p:txBody>
          <a:bodyPr>
            <a:noAutofit/>
          </a:bodyPr>
          <a:lstStyle/>
          <a:p>
            <a:pPr marL="342900" lvl="1" indent="-342900">
              <a:lnSpc>
                <a:spcPct val="100000"/>
              </a:lnSpc>
              <a:spcAft>
                <a:spcPct val="70000"/>
              </a:spcAft>
              <a:buFontTx/>
              <a:buChar char="•"/>
            </a:pPr>
            <a:r>
              <a:rPr lang="en-GB" dirty="0" smtClean="0"/>
              <a:t>Emphasises Chinese superiority + national humiliation + negative portrayal of foreign nations (Wang 2008)</a:t>
            </a:r>
          </a:p>
          <a:p>
            <a:pPr lvl="1"/>
            <a:r>
              <a:rPr lang="en-GB" dirty="0" smtClean="0"/>
              <a:t>educated to feel relatively deprived towards foreign nations </a:t>
            </a:r>
          </a:p>
          <a:p>
            <a:r>
              <a:rPr lang="en-GB" dirty="0" smtClean="0"/>
              <a:t>Increased sense of national identity:</a:t>
            </a:r>
          </a:p>
          <a:p>
            <a:pPr lvl="1"/>
            <a:r>
              <a:rPr lang="en-GB" dirty="0" smtClean="0"/>
              <a:t>stronger urge to distinguish self from foreign nations</a:t>
            </a:r>
          </a:p>
          <a:p>
            <a:r>
              <a:rPr lang="en-GB" dirty="0" smtClean="0"/>
              <a:t>Increased personal experience of </a:t>
            </a:r>
            <a:r>
              <a:rPr lang="en-GB" i="1" dirty="0" err="1" smtClean="0"/>
              <a:t>ressentiment</a:t>
            </a:r>
            <a:r>
              <a:rPr lang="en-GB" dirty="0" smtClean="0"/>
              <a:t> (hate + despising of foreign nations)</a:t>
            </a:r>
          </a:p>
          <a:p>
            <a:r>
              <a:rPr lang="en-GB" dirty="0" smtClean="0"/>
              <a:t>Need a way to vent out emotions but physical protest restricted (Hughes 2000). Web becomes outlet for protest</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850" y="979512"/>
            <a:ext cx="8496300" cy="649288"/>
          </a:xfrm>
        </p:spPr>
        <p:txBody>
          <a:bodyPr/>
          <a:lstStyle/>
          <a:p>
            <a:r>
              <a:rPr lang="en-GB" dirty="0" smtClean="0"/>
              <a:t>Empirical Study</a:t>
            </a:r>
            <a:endParaRPr lang="en-GB" dirty="0"/>
          </a:p>
        </p:txBody>
      </p:sp>
      <p:sp>
        <p:nvSpPr>
          <p:cNvPr id="3" name="Content Placeholder 2"/>
          <p:cNvSpPr>
            <a:spLocks noGrp="1"/>
          </p:cNvSpPr>
          <p:nvPr>
            <p:ph idx="1"/>
          </p:nvPr>
        </p:nvSpPr>
        <p:spPr/>
        <p:txBody>
          <a:bodyPr>
            <a:normAutofit lnSpcReduction="10000"/>
          </a:bodyPr>
          <a:lstStyle/>
          <a:p>
            <a:r>
              <a:rPr lang="en-GB" dirty="0" smtClean="0"/>
              <a:t>Set out to examine the forum membership growth patterns of Honkers Union of China (H. U. C.)</a:t>
            </a:r>
          </a:p>
          <a:p>
            <a:r>
              <a:rPr lang="en-GB" dirty="0" smtClean="0"/>
              <a:t>Data: archived pages from the Internet Archive</a:t>
            </a:r>
          </a:p>
          <a:p>
            <a:r>
              <a:rPr lang="en-GB" dirty="0" smtClean="0"/>
              <a:t>Study covers the period 2001 – 2010</a:t>
            </a:r>
          </a:p>
          <a:p>
            <a:r>
              <a:rPr lang="en-GB" dirty="0" smtClean="0"/>
              <a:t>Membership growth patterns are correlated with political events</a:t>
            </a:r>
          </a:p>
          <a:p>
            <a:r>
              <a:rPr lang="en-GB" b="1" dirty="0" smtClean="0"/>
              <a:t>Hypothesis</a:t>
            </a:r>
            <a:r>
              <a:rPr lang="en-GB" dirty="0" smtClean="0"/>
              <a:t>: membership surges at times of political conflict, hence a relative increase in the no. of freelance </a:t>
            </a:r>
            <a:r>
              <a:rPr lang="en-GB" dirty="0" err="1" smtClean="0"/>
              <a:t>hacktivists</a:t>
            </a:r>
            <a:endParaRPr lang="en-GB"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uos_ppt__template_electronics">
  <a:themeElements>
    <a:clrScheme name="uos_ppt__template_v7 1">
      <a:dk1>
        <a:srgbClr val="323D43"/>
      </a:dk1>
      <a:lt1>
        <a:srgbClr val="FFFFFF"/>
      </a:lt1>
      <a:dk2>
        <a:srgbClr val="014359"/>
      </a:dk2>
      <a:lt2>
        <a:srgbClr val="77ADD3"/>
      </a:lt2>
      <a:accent1>
        <a:srgbClr val="979E45"/>
      </a:accent1>
      <a:accent2>
        <a:srgbClr val="4F5A20"/>
      </a:accent2>
      <a:accent3>
        <a:srgbClr val="FFFFFF"/>
      </a:accent3>
      <a:accent4>
        <a:srgbClr val="293338"/>
      </a:accent4>
      <a:accent5>
        <a:srgbClr val="C9CCB0"/>
      </a:accent5>
      <a:accent6>
        <a:srgbClr val="47511C"/>
      </a:accent6>
      <a:hlink>
        <a:srgbClr val="A67891"/>
      </a:hlink>
      <a:folHlink>
        <a:srgbClr val="8F9E94"/>
      </a:folHlink>
    </a:clrScheme>
    <a:fontScheme name="uos_ppt__template_v7">
      <a:majorFont>
        <a:latin typeface="Georgia"/>
        <a:ea typeface="ＭＳ Ｐゴシック"/>
        <a:cs typeface=""/>
      </a:majorFont>
      <a:minorFont>
        <a:latin typeface="Georgi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accent2"/>
          </a:solidFill>
          <a:prstDash val="solid"/>
          <a:round/>
          <a:headEnd type="none" w="med" len="med"/>
          <a:tailEnd type="none" w="med" len="med"/>
        </a:ln>
        <a:effectLst/>
      </a:spPr>
      <a:bodyPr vert="horz" wrap="none" lIns="91440" tIns="45720" rIns="91440" bIns="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Lucida Sans" pitchFamily="16"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12700" cap="flat" cmpd="sng" algn="ctr">
          <a:solidFill>
            <a:schemeClr val="accent2"/>
          </a:solidFill>
          <a:prstDash val="solid"/>
          <a:round/>
          <a:headEnd type="none" w="med" len="med"/>
          <a:tailEnd type="none" w="med" len="med"/>
        </a:ln>
        <a:effectLst/>
      </a:spPr>
      <a:bodyPr vert="horz" wrap="none" lIns="91440" tIns="45720" rIns="91440" bIns="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Lucida Sans" pitchFamily="16" charset="0"/>
            <a:ea typeface="ＭＳ Ｐゴシック" pitchFamily="16" charset="-128"/>
          </a:defRPr>
        </a:defPPr>
      </a:lstStyle>
    </a:lnDef>
  </a:objectDefaults>
  <a:extraClrSchemeLst>
    <a:extraClrScheme>
      <a:clrScheme name="uos_ppt__template_v7 1">
        <a:dk1>
          <a:srgbClr val="323D43"/>
        </a:dk1>
        <a:lt1>
          <a:srgbClr val="FFFFFF"/>
        </a:lt1>
        <a:dk2>
          <a:srgbClr val="014359"/>
        </a:dk2>
        <a:lt2>
          <a:srgbClr val="77ADD3"/>
        </a:lt2>
        <a:accent1>
          <a:srgbClr val="979E45"/>
        </a:accent1>
        <a:accent2>
          <a:srgbClr val="4F5A20"/>
        </a:accent2>
        <a:accent3>
          <a:srgbClr val="FFFFFF"/>
        </a:accent3>
        <a:accent4>
          <a:srgbClr val="293338"/>
        </a:accent4>
        <a:accent5>
          <a:srgbClr val="C9CCB0"/>
        </a:accent5>
        <a:accent6>
          <a:srgbClr val="47511C"/>
        </a:accent6>
        <a:hlink>
          <a:srgbClr val="A67891"/>
        </a:hlink>
        <a:folHlink>
          <a:srgbClr val="8F9E9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UOS divider slide design">
  <a:themeElements>
    <a:clrScheme name="UOS divider slide design 1">
      <a:dk1>
        <a:srgbClr val="323D43"/>
      </a:dk1>
      <a:lt1>
        <a:srgbClr val="FFFFFF"/>
      </a:lt1>
      <a:dk2>
        <a:srgbClr val="014359"/>
      </a:dk2>
      <a:lt2>
        <a:srgbClr val="77ADD3"/>
      </a:lt2>
      <a:accent1>
        <a:srgbClr val="979E45"/>
      </a:accent1>
      <a:accent2>
        <a:srgbClr val="4F5A20"/>
      </a:accent2>
      <a:accent3>
        <a:srgbClr val="FFFFFF"/>
      </a:accent3>
      <a:accent4>
        <a:srgbClr val="293338"/>
      </a:accent4>
      <a:accent5>
        <a:srgbClr val="C9CCB0"/>
      </a:accent5>
      <a:accent6>
        <a:srgbClr val="47511C"/>
      </a:accent6>
      <a:hlink>
        <a:srgbClr val="A67891"/>
      </a:hlink>
      <a:folHlink>
        <a:srgbClr val="8F9E94"/>
      </a:folHlink>
    </a:clrScheme>
    <a:fontScheme name="UOS divider slide design">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accent2"/>
          </a:solidFill>
          <a:prstDash val="solid"/>
          <a:round/>
          <a:headEnd type="none" w="med" len="med"/>
          <a:tailEnd type="none" w="med" len="med"/>
        </a:ln>
        <a:effectLst/>
      </a:spPr>
      <a:bodyPr vert="horz" wrap="none" lIns="91440" tIns="45720" rIns="91440" bIns="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Lucida Sans" pitchFamily="16"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12700" cap="flat" cmpd="sng" algn="ctr">
          <a:solidFill>
            <a:schemeClr val="accent2"/>
          </a:solidFill>
          <a:prstDash val="solid"/>
          <a:round/>
          <a:headEnd type="none" w="med" len="med"/>
          <a:tailEnd type="none" w="med" len="med"/>
        </a:ln>
        <a:effectLst/>
      </a:spPr>
      <a:bodyPr vert="horz" wrap="none" lIns="91440" tIns="45720" rIns="91440" bIns="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Lucida Sans" pitchFamily="16" charset="0"/>
            <a:ea typeface="ＭＳ Ｐゴシック" pitchFamily="16" charset="-128"/>
          </a:defRPr>
        </a:defPPr>
      </a:lstStyle>
    </a:lnDef>
  </a:objectDefaults>
  <a:extraClrSchemeLst>
    <a:extraClrScheme>
      <a:clrScheme name="UOS divider slide design 1">
        <a:dk1>
          <a:srgbClr val="323D43"/>
        </a:dk1>
        <a:lt1>
          <a:srgbClr val="FFFFFF"/>
        </a:lt1>
        <a:dk2>
          <a:srgbClr val="014359"/>
        </a:dk2>
        <a:lt2>
          <a:srgbClr val="77ADD3"/>
        </a:lt2>
        <a:accent1>
          <a:srgbClr val="979E45"/>
        </a:accent1>
        <a:accent2>
          <a:srgbClr val="4F5A20"/>
        </a:accent2>
        <a:accent3>
          <a:srgbClr val="FFFFFF"/>
        </a:accent3>
        <a:accent4>
          <a:srgbClr val="293338"/>
        </a:accent4>
        <a:accent5>
          <a:srgbClr val="C9CCB0"/>
        </a:accent5>
        <a:accent6>
          <a:srgbClr val="47511C"/>
        </a:accent6>
        <a:hlink>
          <a:srgbClr val="A67891"/>
        </a:hlink>
        <a:folHlink>
          <a:srgbClr val="8F9E9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UOS full bleed image">
  <a:themeElements>
    <a:clrScheme name="UOS full bleed image 1">
      <a:dk1>
        <a:srgbClr val="323D43"/>
      </a:dk1>
      <a:lt1>
        <a:srgbClr val="FFFFFF"/>
      </a:lt1>
      <a:dk2>
        <a:srgbClr val="014359"/>
      </a:dk2>
      <a:lt2>
        <a:srgbClr val="77ADD3"/>
      </a:lt2>
      <a:accent1>
        <a:srgbClr val="979E45"/>
      </a:accent1>
      <a:accent2>
        <a:srgbClr val="4F5A20"/>
      </a:accent2>
      <a:accent3>
        <a:srgbClr val="FFFFFF"/>
      </a:accent3>
      <a:accent4>
        <a:srgbClr val="293338"/>
      </a:accent4>
      <a:accent5>
        <a:srgbClr val="C9CCB0"/>
      </a:accent5>
      <a:accent6>
        <a:srgbClr val="47511C"/>
      </a:accent6>
      <a:hlink>
        <a:srgbClr val="A67891"/>
      </a:hlink>
      <a:folHlink>
        <a:srgbClr val="8F9E94"/>
      </a:folHlink>
    </a:clrScheme>
    <a:fontScheme name="UOS full bleed image">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accent2"/>
          </a:solidFill>
          <a:prstDash val="solid"/>
          <a:round/>
          <a:headEnd type="none" w="med" len="med"/>
          <a:tailEnd type="none" w="med" len="med"/>
        </a:ln>
        <a:effectLst/>
      </a:spPr>
      <a:bodyPr vert="horz" wrap="none" lIns="91440" tIns="45720" rIns="91440" bIns="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Lucida Sans" pitchFamily="16" charset="0"/>
            <a:ea typeface="ＭＳ Ｐゴシック" pitchFamily="16" charset="-128"/>
          </a:defRPr>
        </a:defPPr>
      </a:lstStyle>
    </a:spDef>
    <a:lnDef>
      <a:spPr bwMode="auto">
        <a:xfrm>
          <a:off x="0" y="0"/>
          <a:ext cx="1" cy="1"/>
        </a:xfrm>
        <a:custGeom>
          <a:avLst/>
          <a:gdLst/>
          <a:ahLst/>
          <a:cxnLst/>
          <a:rect l="0" t="0" r="0" b="0"/>
          <a:pathLst/>
        </a:custGeom>
        <a:solidFill>
          <a:schemeClr val="accent1"/>
        </a:solidFill>
        <a:ln w="12700" cap="flat" cmpd="sng" algn="ctr">
          <a:solidFill>
            <a:schemeClr val="accent2"/>
          </a:solidFill>
          <a:prstDash val="solid"/>
          <a:round/>
          <a:headEnd type="none" w="med" len="med"/>
          <a:tailEnd type="none" w="med" len="med"/>
        </a:ln>
        <a:effectLst/>
      </a:spPr>
      <a:bodyPr vert="horz" wrap="none" lIns="91440" tIns="45720" rIns="91440" bIns="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200" b="0" i="0" u="none" strike="noStrike" cap="none" normalizeH="0" baseline="0" smtClean="0">
            <a:ln>
              <a:noFill/>
            </a:ln>
            <a:solidFill>
              <a:schemeClr val="tx1"/>
            </a:solidFill>
            <a:effectLst/>
            <a:latin typeface="Lucida Sans" pitchFamily="16" charset="0"/>
            <a:ea typeface="ＭＳ Ｐゴシック" pitchFamily="16" charset="-128"/>
          </a:defRPr>
        </a:defPPr>
      </a:lstStyle>
    </a:lnDef>
  </a:objectDefaults>
  <a:extraClrSchemeLst>
    <a:extraClrScheme>
      <a:clrScheme name="UOS full bleed image 1">
        <a:dk1>
          <a:srgbClr val="323D43"/>
        </a:dk1>
        <a:lt1>
          <a:srgbClr val="FFFFFF"/>
        </a:lt1>
        <a:dk2>
          <a:srgbClr val="014359"/>
        </a:dk2>
        <a:lt2>
          <a:srgbClr val="77ADD3"/>
        </a:lt2>
        <a:accent1>
          <a:srgbClr val="979E45"/>
        </a:accent1>
        <a:accent2>
          <a:srgbClr val="4F5A20"/>
        </a:accent2>
        <a:accent3>
          <a:srgbClr val="FFFFFF"/>
        </a:accent3>
        <a:accent4>
          <a:srgbClr val="293338"/>
        </a:accent4>
        <a:accent5>
          <a:srgbClr val="C9CCB0"/>
        </a:accent5>
        <a:accent6>
          <a:srgbClr val="47511C"/>
        </a:accent6>
        <a:hlink>
          <a:srgbClr val="A67891"/>
        </a:hlink>
        <a:folHlink>
          <a:srgbClr val="8F9E94"/>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uos_ppt__template_electronics</Template>
  <TotalTime>3317</TotalTime>
  <Words>1348</Words>
  <Application>Microsoft Office PowerPoint</Application>
  <PresentationFormat>On-screen Show (4:3)</PresentationFormat>
  <Paragraphs>119</Paragraphs>
  <Slides>15</Slides>
  <Notes>13</Notes>
  <HiddenSlides>0</HiddenSlides>
  <MMClips>0</MMClips>
  <ScaleCrop>false</ScaleCrop>
  <HeadingPairs>
    <vt:vector size="4" baseType="variant">
      <vt:variant>
        <vt:lpstr>Theme</vt:lpstr>
      </vt:variant>
      <vt:variant>
        <vt:i4>3</vt:i4>
      </vt:variant>
      <vt:variant>
        <vt:lpstr>Slide Titles</vt:lpstr>
      </vt:variant>
      <vt:variant>
        <vt:i4>15</vt:i4>
      </vt:variant>
    </vt:vector>
  </HeadingPairs>
  <TitlesOfParts>
    <vt:vector size="18" baseType="lpstr">
      <vt:lpstr>uos_ppt__template_electronics</vt:lpstr>
      <vt:lpstr>UOS divider slide design</vt:lpstr>
      <vt:lpstr>UOS full bleed image</vt:lpstr>
      <vt:lpstr>PowerPoint Presentation</vt:lpstr>
      <vt:lpstr>Hacktivism</vt:lpstr>
      <vt:lpstr>Anonymous, V for Vendetta (1982-1985) and Guy Fawkes (1604): The Power of an Image</vt:lpstr>
      <vt:lpstr>Alan Moore </vt:lpstr>
      <vt:lpstr> Honkers – “Red Hackers”</vt:lpstr>
      <vt:lpstr>PowerPoint Presentation</vt:lpstr>
      <vt:lpstr>Theoretical Framework</vt:lpstr>
      <vt:lpstr>Effects of Patriotic Education</vt:lpstr>
      <vt:lpstr>Empirical Study</vt:lpstr>
      <vt:lpstr>2001: Tension with U.S. and Taiwan</vt:lpstr>
      <vt:lpstr>2003-2004:  Stable Foreign Relations</vt:lpstr>
      <vt:lpstr>2005: Japanese Textbook Incident</vt:lpstr>
      <vt:lpstr>2010: Diaoyu Island Incident with Japan</vt:lpstr>
      <vt:lpstr>Conclusion</vt:lpstr>
      <vt:lpstr>    THANK YOU   Craig Webber c.webber@soton.ac.uk my2e09@ecs.soton.ac.uk  http://ecs.soton.ac.uk/people/my2e09 Twitter: @michael_yip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goes here.</dc:title>
  <dc:creator>my2e09</dc:creator>
  <cp:lastModifiedBy>User</cp:lastModifiedBy>
  <cp:revision>326</cp:revision>
  <dcterms:created xsi:type="dcterms:W3CDTF">2011-05-27T12:49:14Z</dcterms:created>
  <dcterms:modified xsi:type="dcterms:W3CDTF">2016-04-20T09:40:28Z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-2119116071</vt:i4>
  </property>
  <property fmtid="{D5CDD505-2E9C-101B-9397-08002B2CF9AE}" pid="3" name="_NewReviewCycle">
    <vt:lpwstr/>
  </property>
  <property fmtid="{D5CDD505-2E9C-101B-9397-08002B2CF9AE}" pid="4" name="_EmailSubject">
    <vt:lpwstr>Whom Can You Trust About Cybercrime?</vt:lpwstr>
  </property>
  <property fmtid="{D5CDD505-2E9C-101B-9397-08002B2CF9AE}" pid="5" name="_AuthorEmail">
    <vt:lpwstr>C.Webber@soton.ac.uk</vt:lpwstr>
  </property>
  <property fmtid="{D5CDD505-2E9C-101B-9397-08002B2CF9AE}" pid="6" name="_AuthorEmailDisplayName">
    <vt:lpwstr>Webber C.</vt:lpwstr>
  </property>
</Properties>
</file>