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CFCD069-4AE7-483C-8461-B8A2CAD5E0D7}" type="datetimeFigureOut">
              <a:rPr lang="en-GB" smtClean="0"/>
              <a:t>17/03/2015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23413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CD069-4AE7-483C-8461-B8A2CAD5E0D7}" type="datetimeFigureOut">
              <a:rPr lang="en-GB" smtClean="0"/>
              <a:t>17/03/2015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259123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CD069-4AE7-483C-8461-B8A2CAD5E0D7}" type="datetimeFigureOut">
              <a:rPr lang="en-GB" smtClean="0"/>
              <a:t>17/03/2015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1344837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CFCD069-4AE7-483C-8461-B8A2CAD5E0D7}" type="datetimeFigureOut">
              <a:rPr lang="en-GB" smtClean="0"/>
              <a:t>17/03/2015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199547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FCD069-4AE7-483C-8461-B8A2CAD5E0D7}" type="datetimeFigureOut">
              <a:rPr lang="en-GB" smtClean="0"/>
              <a:t>17/03/2015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173248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CFCD069-4AE7-483C-8461-B8A2CAD5E0D7}" type="datetimeFigureOut">
              <a:rPr lang="en-GB" smtClean="0"/>
              <a:t>17/03/2015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2893503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CFCD069-4AE7-483C-8461-B8A2CAD5E0D7}" type="datetimeFigureOut">
              <a:rPr lang="en-GB" smtClean="0"/>
              <a:t>17/03/2015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3149010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CFCD069-4AE7-483C-8461-B8A2CAD5E0D7}" type="datetimeFigureOut">
              <a:rPr lang="en-GB" smtClean="0"/>
              <a:t>17/03/2015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234536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FCD069-4AE7-483C-8461-B8A2CAD5E0D7}" type="datetimeFigureOut">
              <a:rPr lang="en-GB" smtClean="0"/>
              <a:t>17/03/2015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3662925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CD069-4AE7-483C-8461-B8A2CAD5E0D7}" type="datetimeFigureOut">
              <a:rPr lang="en-GB" smtClean="0"/>
              <a:t>17/03/2015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147614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FCD069-4AE7-483C-8461-B8A2CAD5E0D7}" type="datetimeFigureOut">
              <a:rPr lang="en-GB" smtClean="0"/>
              <a:t>17/03/2015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1BFA472-BFF5-4653-9DC6-E59E60A320B2}" type="slidenum">
              <a:rPr lang="en-GB" smtClean="0"/>
              <a:t>‹#›</a:t>
            </a:fld>
            <a:endParaRPr lang="en-GB"/>
          </a:p>
        </p:txBody>
      </p:sp>
    </p:spTree>
    <p:extLst>
      <p:ext uri="{BB962C8B-B14F-4D97-AF65-F5344CB8AC3E}">
        <p14:creationId xmlns:p14="http://schemas.microsoft.com/office/powerpoint/2010/main" val="2449245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FCD069-4AE7-483C-8461-B8A2CAD5E0D7}" type="datetimeFigureOut">
              <a:rPr lang="en-GB" smtClean="0"/>
              <a:t>17/03/2015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FA472-BFF5-4653-9DC6-E59E60A320B2}" type="slidenum">
              <a:rPr lang="en-GB" smtClean="0"/>
              <a:t>‹#›</a:t>
            </a:fld>
            <a:endParaRPr lang="en-GB"/>
          </a:p>
        </p:txBody>
      </p:sp>
    </p:spTree>
    <p:extLst>
      <p:ext uri="{BB962C8B-B14F-4D97-AF65-F5344CB8AC3E}">
        <p14:creationId xmlns:p14="http://schemas.microsoft.com/office/powerpoint/2010/main" val="205803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discovery.ucl.ac.uk/20247/2/CACM%20FINAL.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essay</a:t>
            </a:r>
            <a:endParaRPr lang="en-GB" dirty="0"/>
          </a:p>
        </p:txBody>
      </p:sp>
      <p:sp>
        <p:nvSpPr>
          <p:cNvPr id="3" name="Content Placeholder 2"/>
          <p:cNvSpPr>
            <a:spLocks noGrp="1"/>
          </p:cNvSpPr>
          <p:nvPr>
            <p:ph idx="1"/>
          </p:nvPr>
        </p:nvSpPr>
        <p:spPr/>
        <p:txBody>
          <a:bodyPr>
            <a:normAutofit fontScale="85000" lnSpcReduction="10000"/>
          </a:bodyPr>
          <a:lstStyle/>
          <a:p>
            <a:r>
              <a:rPr lang="en-GB" dirty="0" smtClean="0"/>
              <a:t>Horizon scanning</a:t>
            </a:r>
          </a:p>
          <a:p>
            <a:r>
              <a:rPr lang="en-GB" dirty="0" smtClean="0"/>
              <a:t>You are a consultant, I am your client. </a:t>
            </a:r>
          </a:p>
          <a:p>
            <a:r>
              <a:rPr lang="en-GB" dirty="0" smtClean="0"/>
              <a:t>I produce security products. </a:t>
            </a:r>
          </a:p>
          <a:p>
            <a:r>
              <a:rPr lang="en-GB" dirty="0" smtClean="0"/>
              <a:t>What are the problems that might appear in the future? </a:t>
            </a:r>
          </a:p>
          <a:p>
            <a:r>
              <a:rPr lang="en-GB" dirty="0" smtClean="0"/>
              <a:t>What is your evidence for this? </a:t>
            </a:r>
          </a:p>
          <a:p>
            <a:r>
              <a:rPr lang="en-GB" dirty="0" smtClean="0"/>
              <a:t>What have others said about this? </a:t>
            </a:r>
          </a:p>
          <a:p>
            <a:r>
              <a:rPr lang="en-GB" smtClean="0"/>
              <a:t>Use </a:t>
            </a:r>
            <a:r>
              <a:rPr lang="en-GB" dirty="0" smtClean="0"/>
              <a:t>references to support your work, follow the rules of Harvard referencing system (see library </a:t>
            </a:r>
            <a:r>
              <a:rPr lang="en-GB" smtClean="0"/>
              <a:t>website).</a:t>
            </a:r>
          </a:p>
          <a:p>
            <a:r>
              <a:rPr lang="en-GB" smtClean="0"/>
              <a:t>Everything </a:t>
            </a:r>
            <a:r>
              <a:rPr lang="en-GB" dirty="0" smtClean="0"/>
              <a:t>you say must be supported by a reference.  </a:t>
            </a:r>
            <a:endParaRPr lang="en-GB" dirty="0"/>
          </a:p>
        </p:txBody>
      </p:sp>
    </p:spTree>
    <p:extLst>
      <p:ext uri="{BB962C8B-B14F-4D97-AF65-F5344CB8AC3E}">
        <p14:creationId xmlns:p14="http://schemas.microsoft.com/office/powerpoint/2010/main" val="54547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64705"/>
            <a:ext cx="7772400" cy="1944215"/>
          </a:xfrm>
        </p:spPr>
        <p:txBody>
          <a:bodyPr>
            <a:normAutofit fontScale="90000"/>
          </a:bodyPr>
          <a:lstStyle/>
          <a:p>
            <a:r>
              <a:rPr lang="en-GB" dirty="0" smtClean="0"/>
              <a:t>The limits of the human brain: The end of passwords and the biosocial future?</a:t>
            </a:r>
            <a:endParaRPr lang="en-GB" dirty="0"/>
          </a:p>
        </p:txBody>
      </p:sp>
      <p:sp>
        <p:nvSpPr>
          <p:cNvPr id="3" name="Subtitle 2"/>
          <p:cNvSpPr>
            <a:spLocks noGrp="1"/>
          </p:cNvSpPr>
          <p:nvPr>
            <p:ph type="subTitle" idx="1"/>
          </p:nvPr>
        </p:nvSpPr>
        <p:spPr/>
        <p:txBody>
          <a:bodyPr>
            <a:normAutofit fontScale="70000" lnSpcReduction="20000"/>
          </a:bodyPr>
          <a:lstStyle/>
          <a:p>
            <a:r>
              <a:rPr lang="en-GB" dirty="0" smtClean="0"/>
              <a:t>Key issues this week</a:t>
            </a:r>
          </a:p>
          <a:p>
            <a:pPr marL="457200" indent="-457200">
              <a:buFont typeface="Arial" panose="020B0604020202020204" pitchFamily="34" charset="0"/>
              <a:buChar char="•"/>
            </a:pPr>
            <a:r>
              <a:rPr lang="en-GB" dirty="0" smtClean="0"/>
              <a:t>Will the human capacity to remember passwords slow the expansion of the web?</a:t>
            </a:r>
          </a:p>
          <a:p>
            <a:pPr marL="457200" indent="-457200">
              <a:buFont typeface="Arial" panose="020B0604020202020204" pitchFamily="34" charset="0"/>
              <a:buChar char="•"/>
            </a:pPr>
            <a:r>
              <a:rPr lang="en-GB" dirty="0" smtClean="0"/>
              <a:t>What will replace the password?</a:t>
            </a:r>
          </a:p>
          <a:p>
            <a:pPr marL="457200" indent="-457200">
              <a:buFont typeface="Arial" panose="020B0604020202020204" pitchFamily="34" charset="0"/>
              <a:buChar char="•"/>
            </a:pPr>
            <a:r>
              <a:rPr lang="en-GB" dirty="0" smtClean="0"/>
              <a:t>What effect will this have on the human? </a:t>
            </a:r>
            <a:endParaRPr lang="en-GB" dirty="0"/>
          </a:p>
        </p:txBody>
      </p:sp>
    </p:spTree>
    <p:extLst>
      <p:ext uri="{BB962C8B-B14F-4D97-AF65-F5344CB8AC3E}">
        <p14:creationId xmlns:p14="http://schemas.microsoft.com/office/powerpoint/2010/main" val="192976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psychology of memory</a:t>
            </a:r>
            <a:endParaRPr lang="en-GB" dirty="0"/>
          </a:p>
        </p:txBody>
      </p:sp>
      <p:sp>
        <p:nvSpPr>
          <p:cNvPr id="3" name="Content Placeholder 2"/>
          <p:cNvSpPr>
            <a:spLocks noGrp="1"/>
          </p:cNvSpPr>
          <p:nvPr>
            <p:ph idx="1"/>
          </p:nvPr>
        </p:nvSpPr>
        <p:spPr>
          <a:xfrm>
            <a:off x="457200" y="1268760"/>
            <a:ext cx="8229600" cy="5328592"/>
          </a:xfrm>
        </p:spPr>
        <p:txBody>
          <a:bodyPr>
            <a:normAutofit fontScale="92500"/>
          </a:bodyPr>
          <a:lstStyle/>
          <a:p>
            <a:r>
              <a:rPr lang="en-GB" dirty="0" smtClean="0"/>
              <a:t>7 +/- 2 items is the typical short-term memory capacity</a:t>
            </a:r>
          </a:p>
          <a:p>
            <a:r>
              <a:rPr lang="en-GB" dirty="0" smtClean="0"/>
              <a:t>So between 5 and 9 names can be remembered at a time</a:t>
            </a:r>
          </a:p>
          <a:p>
            <a:r>
              <a:rPr lang="en-GB" dirty="0" smtClean="0"/>
              <a:t>Systems to improve memory:</a:t>
            </a:r>
          </a:p>
          <a:p>
            <a:r>
              <a:rPr lang="en-GB" dirty="0" smtClean="0"/>
              <a:t>Chunking – clustering several words together into a semantically meaningful group</a:t>
            </a:r>
          </a:p>
          <a:p>
            <a:r>
              <a:rPr lang="en-GB" dirty="0" smtClean="0"/>
              <a:t>Mnemonic – Richard of York gained battle in vain</a:t>
            </a:r>
          </a:p>
          <a:p>
            <a:r>
              <a:rPr lang="en-GB" dirty="0" smtClean="0"/>
              <a:t>Simple algorithm – one difficult password with website specific addition.</a:t>
            </a:r>
          </a:p>
          <a:p>
            <a:pPr marL="0" indent="0">
              <a:buNone/>
            </a:pPr>
            <a:endParaRPr lang="en-GB" dirty="0" smtClean="0"/>
          </a:p>
          <a:p>
            <a:endParaRPr lang="en-GB" dirty="0"/>
          </a:p>
        </p:txBody>
      </p:sp>
    </p:spTree>
    <p:extLst>
      <p:ext uri="{BB962C8B-B14F-4D97-AF65-F5344CB8AC3E}">
        <p14:creationId xmlns:p14="http://schemas.microsoft.com/office/powerpoint/2010/main" val="120316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Such as…</a:t>
            </a:r>
            <a:endParaRPr lang="en-GB" dirty="0"/>
          </a:p>
        </p:txBody>
      </p:sp>
      <p:sp>
        <p:nvSpPr>
          <p:cNvPr id="3" name="Content Placeholder 2"/>
          <p:cNvSpPr>
            <a:spLocks noGrp="1"/>
          </p:cNvSpPr>
          <p:nvPr>
            <p:ph idx="1"/>
          </p:nvPr>
        </p:nvSpPr>
        <p:spPr/>
        <p:txBody>
          <a:bodyPr/>
          <a:lstStyle/>
          <a:p>
            <a:r>
              <a:rPr lang="en-GB" dirty="0" smtClean="0"/>
              <a:t>Pa$$word;’\</a:t>
            </a:r>
            <a:r>
              <a:rPr lang="en-GB" dirty="0" err="1" smtClean="0"/>
              <a:t>ama</a:t>
            </a:r>
            <a:r>
              <a:rPr lang="en-GB" dirty="0" smtClean="0"/>
              <a:t> = amazon</a:t>
            </a:r>
          </a:p>
          <a:p>
            <a:r>
              <a:rPr lang="en-GB" dirty="0" smtClean="0"/>
              <a:t>Pa$$word;’\</a:t>
            </a:r>
            <a:r>
              <a:rPr lang="en-GB" dirty="0" err="1" smtClean="0"/>
              <a:t>fac</a:t>
            </a:r>
            <a:r>
              <a:rPr lang="en-GB" dirty="0" smtClean="0"/>
              <a:t> = </a:t>
            </a:r>
            <a:r>
              <a:rPr lang="en-GB" dirty="0" err="1" smtClean="0"/>
              <a:t>facbook</a:t>
            </a:r>
            <a:endParaRPr lang="en-GB" dirty="0" smtClean="0"/>
          </a:p>
          <a:p>
            <a:pPr marL="0" indent="0">
              <a:buNone/>
            </a:pPr>
            <a:endParaRPr lang="en-GB" dirty="0" smtClean="0"/>
          </a:p>
        </p:txBody>
      </p:sp>
    </p:spTree>
    <p:extLst>
      <p:ext uri="{BB962C8B-B14F-4D97-AF65-F5344CB8AC3E}">
        <p14:creationId xmlns:p14="http://schemas.microsoft.com/office/powerpoint/2010/main" val="3809110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Should we be blamed if we forget?</a:t>
            </a:r>
            <a:br>
              <a:rPr lang="en-GB" dirty="0" smtClean="0"/>
            </a:br>
            <a:endParaRPr lang="en-GB" dirty="0"/>
          </a:p>
        </p:txBody>
      </p:sp>
      <p:sp>
        <p:nvSpPr>
          <p:cNvPr id="3" name="Content Placeholder 2"/>
          <p:cNvSpPr>
            <a:spLocks noGrp="1"/>
          </p:cNvSpPr>
          <p:nvPr>
            <p:ph idx="1"/>
          </p:nvPr>
        </p:nvSpPr>
        <p:spPr/>
        <p:txBody>
          <a:bodyPr>
            <a:normAutofit fontScale="62500" lnSpcReduction="20000"/>
          </a:bodyPr>
          <a:lstStyle/>
          <a:p>
            <a:r>
              <a:rPr lang="en-GB" dirty="0" smtClean="0"/>
              <a:t>Angela </a:t>
            </a:r>
            <a:r>
              <a:rPr lang="en-GB" dirty="0" err="1" smtClean="0"/>
              <a:t>Sasse</a:t>
            </a:r>
            <a:r>
              <a:rPr lang="en-GB" dirty="0" smtClean="0"/>
              <a:t> </a:t>
            </a:r>
          </a:p>
          <a:p>
            <a:pPr marL="0" indent="0">
              <a:buNone/>
            </a:pPr>
            <a:r>
              <a:rPr lang="en-GB" b="1" dirty="0" smtClean="0"/>
              <a:t>‘USERS </a:t>
            </a:r>
            <a:r>
              <a:rPr lang="en-GB" b="1" dirty="0"/>
              <a:t>ARE NOT THE </a:t>
            </a:r>
            <a:r>
              <a:rPr lang="en-GB" b="1" dirty="0" smtClean="0"/>
              <a:t>ENEMY’ </a:t>
            </a:r>
            <a:endParaRPr lang="en-GB" dirty="0"/>
          </a:p>
          <a:p>
            <a:pPr marL="0" indent="0">
              <a:buNone/>
            </a:pPr>
            <a:r>
              <a:rPr lang="it-IT" dirty="0" smtClean="0"/>
              <a:t>Anne </a:t>
            </a:r>
            <a:r>
              <a:rPr lang="it-IT" dirty="0"/>
              <a:t>Adams &amp; Martina Angela </a:t>
            </a:r>
            <a:r>
              <a:rPr lang="it-IT" dirty="0" smtClean="0"/>
              <a:t>Sasse  1999 Communications of the ACM</a:t>
            </a:r>
          </a:p>
          <a:p>
            <a:pPr marL="0" indent="0">
              <a:buNone/>
            </a:pPr>
            <a:r>
              <a:rPr lang="en-GB" dirty="0" smtClean="0"/>
              <a:t>Many system security departments treat users as a security risk to be controlled. The general consensus is that most users are careless and unmotivated when it comes to system security. In a recent study, we found that users may indeed compromise computer security mechanisms, such as password authentication, both knowing and unknowingly. A closer analysis, however, revealed that such </a:t>
            </a:r>
            <a:r>
              <a:rPr lang="en-GB" dirty="0" err="1" smtClean="0"/>
              <a:t>behavior</a:t>
            </a:r>
            <a:r>
              <a:rPr lang="en-GB" dirty="0" smtClean="0"/>
              <a:t> is often caused by the way in which security mechanisms are implemented, and users’ lack of knowledge. We argue that to change this state of affairs, security departments need to communicate more with users, and adopt a user-</a:t>
            </a:r>
            <a:r>
              <a:rPr lang="en-GB" dirty="0" err="1" smtClean="0"/>
              <a:t>centered</a:t>
            </a:r>
            <a:r>
              <a:rPr lang="en-GB" dirty="0" smtClean="0"/>
              <a:t> design approach.</a:t>
            </a:r>
          </a:p>
          <a:p>
            <a:pPr marL="0" indent="0">
              <a:buNone/>
            </a:pPr>
            <a:endParaRPr lang="en-GB" dirty="0"/>
          </a:p>
          <a:p>
            <a:pPr marL="0" indent="0">
              <a:buNone/>
            </a:pPr>
            <a:r>
              <a:rPr lang="en-GB" dirty="0" smtClean="0">
                <a:hlinkClick r:id="rId2"/>
              </a:rPr>
              <a:t>http://discovery.ucl.ac.uk/20247/2/CACM%20FINAL.pdf</a:t>
            </a:r>
            <a:endParaRPr lang="en-GB" dirty="0" smtClean="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98523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the recommendations pp6-7</a:t>
            </a:r>
            <a:endParaRPr lang="en-GB" dirty="0"/>
          </a:p>
        </p:txBody>
      </p:sp>
      <p:sp>
        <p:nvSpPr>
          <p:cNvPr id="3" name="Content Placeholder 2"/>
          <p:cNvSpPr>
            <a:spLocks noGrp="1"/>
          </p:cNvSpPr>
          <p:nvPr>
            <p:ph idx="1"/>
          </p:nvPr>
        </p:nvSpPr>
        <p:spPr/>
        <p:txBody>
          <a:bodyPr/>
          <a:lstStyle/>
          <a:p>
            <a:r>
              <a:rPr lang="en-GB" dirty="0" smtClean="0"/>
              <a:t>In small groups:</a:t>
            </a:r>
          </a:p>
          <a:p>
            <a:r>
              <a:rPr lang="en-GB" dirty="0" smtClean="0"/>
              <a:t>How easy are these to implement? Use an example of a recommendation and apply it in practice</a:t>
            </a:r>
          </a:p>
          <a:p>
            <a:r>
              <a:rPr lang="en-GB" dirty="0" smtClean="0"/>
              <a:t>What changes have occurred since 1999 that might make these more difficult?</a:t>
            </a:r>
            <a:endParaRPr lang="en-GB" dirty="0"/>
          </a:p>
        </p:txBody>
      </p:sp>
    </p:spTree>
    <p:extLst>
      <p:ext uri="{BB962C8B-B14F-4D97-AF65-F5344CB8AC3E}">
        <p14:creationId xmlns:p14="http://schemas.microsoft.com/office/powerpoint/2010/main" val="126196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8528119"/>
            <a:ext cx="4572000" cy="3970318"/>
          </a:xfrm>
          <a:prstGeom prst="rect">
            <a:avLst/>
          </a:prstGeom>
        </p:spPr>
        <p:txBody>
          <a:bodyPr>
            <a:spAutoFit/>
          </a:bodyPr>
          <a:lstStyle/>
          <a:p>
            <a:r>
              <a:rPr lang="en-GB" i="1" dirty="0"/>
              <a:t>Password Content </a:t>
            </a:r>
            <a:endParaRPr lang="en-GB" dirty="0"/>
          </a:p>
          <a:p>
            <a:r>
              <a:rPr lang="en-GB" dirty="0"/>
              <a:t>• Provide instruction and training on how to construct usable and secure passwords. Users must be shown, proactively, how to construct memorable passwords which do not circumvent security mechanisms. </a:t>
            </a:r>
          </a:p>
          <a:p>
            <a:r>
              <a:rPr lang="en-GB" dirty="0"/>
              <a:t>• Provide constructive on-line feedback during the password construction process, incorporating explanation if/when a password is rejected as insecure. This should also help to refresh users’ knowledge of password design procedures. </a:t>
            </a:r>
          </a:p>
          <a:p>
            <a:endParaRPr lang="en-GB" dirty="0"/>
          </a:p>
          <a:p>
            <a:r>
              <a:rPr lang="en-GB" dirty="0" smtClean="0"/>
              <a:t>. </a:t>
            </a:r>
            <a:endParaRPr lang="en-GB" dirty="0"/>
          </a:p>
        </p:txBody>
      </p:sp>
      <p:sp>
        <p:nvSpPr>
          <p:cNvPr id="2" name="Title 1"/>
          <p:cNvSpPr>
            <a:spLocks noGrp="1"/>
          </p:cNvSpPr>
          <p:nvPr>
            <p:ph type="ctrTitle"/>
          </p:nvPr>
        </p:nvSpPr>
        <p:spPr>
          <a:xfrm>
            <a:off x="899592" y="404664"/>
            <a:ext cx="7486600" cy="1226567"/>
          </a:xfrm>
        </p:spPr>
        <p:txBody>
          <a:bodyPr>
            <a:normAutofit fontScale="90000"/>
          </a:bodyPr>
          <a:lstStyle/>
          <a:p>
            <a:r>
              <a:rPr lang="en-GB" dirty="0" smtClean="0"/>
              <a:t>The Future?</a:t>
            </a:r>
            <a:br>
              <a:rPr lang="en-GB" dirty="0" smtClean="0"/>
            </a:br>
            <a:endParaRPr lang="en-GB" dirty="0"/>
          </a:p>
        </p:txBody>
      </p:sp>
      <p:sp>
        <p:nvSpPr>
          <p:cNvPr id="3" name="Subtitle 2"/>
          <p:cNvSpPr>
            <a:spLocks noGrp="1"/>
          </p:cNvSpPr>
          <p:nvPr>
            <p:ph type="subTitle" idx="1"/>
          </p:nvPr>
        </p:nvSpPr>
        <p:spPr>
          <a:xfrm>
            <a:off x="1371600" y="1772816"/>
            <a:ext cx="6400800" cy="3865984"/>
          </a:xfrm>
        </p:spPr>
        <p:txBody>
          <a:bodyPr>
            <a:normAutofit fontScale="85000" lnSpcReduction="20000"/>
          </a:bodyPr>
          <a:lstStyle/>
          <a:p>
            <a:r>
              <a:rPr lang="en-GB" b="1" dirty="0" smtClean="0"/>
              <a:t>Biometrics?</a:t>
            </a:r>
          </a:p>
          <a:p>
            <a:r>
              <a:rPr lang="en-GB" b="1" dirty="0" smtClean="0"/>
              <a:t>The passkey that you can never forget?</a:t>
            </a:r>
          </a:p>
          <a:p>
            <a:r>
              <a:rPr lang="en-GB" b="1" dirty="0" smtClean="0"/>
              <a:t>What are the potential problems?</a:t>
            </a:r>
          </a:p>
          <a:p>
            <a:r>
              <a:rPr lang="en-GB" b="1" dirty="0" smtClean="0"/>
              <a:t>If key parts of who we are become ‘owned’ by companies, governments and services, what becomes of our humanity? </a:t>
            </a:r>
            <a:endParaRPr lang="en-GB" b="1" dirty="0"/>
          </a:p>
          <a:p>
            <a:endParaRPr lang="en-GB" b="1" dirty="0" smtClean="0"/>
          </a:p>
          <a:p>
            <a:r>
              <a:rPr lang="en-GB" b="1" dirty="0" smtClean="0"/>
              <a:t>Do we need this much security?</a:t>
            </a:r>
          </a:p>
          <a:p>
            <a:r>
              <a:rPr lang="en-GB" b="1" dirty="0" smtClean="0"/>
              <a:t>Can we code anything open by default?</a:t>
            </a:r>
            <a:endParaRPr lang="en-GB" b="1" dirty="0"/>
          </a:p>
        </p:txBody>
      </p:sp>
    </p:spTree>
    <p:extLst>
      <p:ext uri="{BB962C8B-B14F-4D97-AF65-F5344CB8AC3E}">
        <p14:creationId xmlns:p14="http://schemas.microsoft.com/office/powerpoint/2010/main" val="179061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Contactless payments</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8025" y="2696369"/>
            <a:ext cx="264795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0354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516</Words>
  <Application>Microsoft Office PowerPoint</Application>
  <PresentationFormat>On-screen Show (4:3)</PresentationFormat>
  <Paragraphs>49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The essay</vt:lpstr>
      <vt:lpstr>The limits of the human brain: The end of passwords and the biosocial future?</vt:lpstr>
      <vt:lpstr>The psychology of memory</vt:lpstr>
      <vt:lpstr>Such as…</vt:lpstr>
      <vt:lpstr>Should we be blamed if we forget? </vt:lpstr>
      <vt:lpstr>Read the recommendations pp6-7</vt:lpstr>
      <vt:lpstr>The Future? </vt:lpstr>
      <vt:lpstr>Contactless payments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limits of the human brain: The end of passwords and the biosocial future?</dc:title>
  <dc:creator>User</dc:creator>
  <cp:lastModifiedBy>User</cp:lastModifiedBy>
  <cp:revision>7</cp:revision>
  <dcterms:created xsi:type="dcterms:W3CDTF">2015-03-17T13:09:01Z</dcterms:created>
  <dcterms:modified xsi:type="dcterms:W3CDTF">2015-03-17T15:21:36Z</dcterms:modified>
</cp:coreProperties>
</file>