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20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8C79480-D3E1-47C4-8E73-833BAA692FB8}" type="datetimeFigureOut">
              <a:rPr lang="en-GB" smtClean="0"/>
              <a:t>25/04/2017</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22B220-104F-4D54-9A50-F85793C1A2AD}" type="slidenum">
              <a:rPr lang="en-GB" smtClean="0"/>
              <a:t>‹#›</a:t>
            </a:fld>
            <a:endParaRPr lang="en-GB"/>
          </a:p>
        </p:txBody>
      </p:sp>
    </p:spTree>
    <p:extLst>
      <p:ext uri="{BB962C8B-B14F-4D97-AF65-F5344CB8AC3E}">
        <p14:creationId xmlns:p14="http://schemas.microsoft.com/office/powerpoint/2010/main" val="4142429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D3222C-79AA-4A9A-B898-FBBA8566918B}" type="slidenum">
              <a:rPr lang="en-GB" altLang="en-US">
                <a:solidFill>
                  <a:prstClr val="black"/>
                </a:solidFill>
              </a:rPr>
              <a:pPr/>
              <a:t>4</a:t>
            </a:fld>
            <a:endParaRPr lang="en-GB" altLang="en-US">
              <a:solidFill>
                <a:prstClr val="black"/>
              </a:solidFill>
            </a:endParaRPr>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3D5B16F-7BCA-4D9D-A0B1-8FCFD80C5FB5}" type="slidenum">
              <a:rPr lang="en-GB" altLang="en-US">
                <a:solidFill>
                  <a:prstClr val="black"/>
                </a:solidFill>
              </a:rPr>
              <a:pPr/>
              <a:t>5</a:t>
            </a:fld>
            <a:endParaRPr lang="en-GB" altLang="en-US">
              <a:solidFill>
                <a:prstClr val="black"/>
              </a:solidFill>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BE2D45-772F-4C48-A69F-B13807EE7731}" type="slidenum">
              <a:rPr lang="en-GB" altLang="en-US">
                <a:solidFill>
                  <a:prstClr val="black"/>
                </a:solidFill>
              </a:rPr>
              <a:pPr/>
              <a:t>6</a:t>
            </a:fld>
            <a:endParaRPr lang="en-GB" altLang="en-US">
              <a:solidFill>
                <a:prstClr val="black"/>
              </a:solidFill>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7054A1D-1EED-4B60-BFFA-87D078EF005D}" type="datetimeFigureOut">
              <a:rPr lang="en-GB" smtClean="0"/>
              <a:t>25/04/2017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E9BA2D-683B-489B-9E76-CF0AF0BBCB5C}" type="slidenum">
              <a:rPr lang="en-GB" smtClean="0"/>
              <a:t>‹#›</a:t>
            </a:fld>
            <a:endParaRPr lang="en-GB"/>
          </a:p>
        </p:txBody>
      </p:sp>
    </p:spTree>
    <p:extLst>
      <p:ext uri="{BB962C8B-B14F-4D97-AF65-F5344CB8AC3E}">
        <p14:creationId xmlns:p14="http://schemas.microsoft.com/office/powerpoint/2010/main" val="4220732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7054A1D-1EED-4B60-BFFA-87D078EF005D}" type="datetimeFigureOut">
              <a:rPr lang="en-GB" smtClean="0"/>
              <a:t>25/04/2017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E9BA2D-683B-489B-9E76-CF0AF0BBCB5C}" type="slidenum">
              <a:rPr lang="en-GB" smtClean="0"/>
              <a:t>‹#›</a:t>
            </a:fld>
            <a:endParaRPr lang="en-GB"/>
          </a:p>
        </p:txBody>
      </p:sp>
    </p:spTree>
    <p:extLst>
      <p:ext uri="{BB962C8B-B14F-4D97-AF65-F5344CB8AC3E}">
        <p14:creationId xmlns:p14="http://schemas.microsoft.com/office/powerpoint/2010/main" val="31413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7054A1D-1EED-4B60-BFFA-87D078EF005D}" type="datetimeFigureOut">
              <a:rPr lang="en-GB" smtClean="0"/>
              <a:t>25/04/2017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E9BA2D-683B-489B-9E76-CF0AF0BBCB5C}" type="slidenum">
              <a:rPr lang="en-GB" smtClean="0"/>
              <a:t>‹#›</a:t>
            </a:fld>
            <a:endParaRPr lang="en-GB"/>
          </a:p>
        </p:txBody>
      </p:sp>
    </p:spTree>
    <p:extLst>
      <p:ext uri="{BB962C8B-B14F-4D97-AF65-F5344CB8AC3E}">
        <p14:creationId xmlns:p14="http://schemas.microsoft.com/office/powerpoint/2010/main" val="306786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E7054A1D-1EED-4B60-BFFA-87D078EF005D}" type="datetimeFigureOut">
              <a:rPr lang="en-GB" smtClean="0"/>
              <a:t>25/04/2017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E9BA2D-683B-489B-9E76-CF0AF0BBCB5C}" type="slidenum">
              <a:rPr lang="en-GB" smtClean="0"/>
              <a:t>‹#›</a:t>
            </a:fld>
            <a:endParaRPr lang="en-GB"/>
          </a:p>
        </p:txBody>
      </p:sp>
    </p:spTree>
    <p:extLst>
      <p:ext uri="{BB962C8B-B14F-4D97-AF65-F5344CB8AC3E}">
        <p14:creationId xmlns:p14="http://schemas.microsoft.com/office/powerpoint/2010/main" val="220310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7054A1D-1EED-4B60-BFFA-87D078EF005D}" type="datetimeFigureOut">
              <a:rPr lang="en-GB" smtClean="0"/>
              <a:t>25/04/2017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8E9BA2D-683B-489B-9E76-CF0AF0BBCB5C}" type="slidenum">
              <a:rPr lang="en-GB" smtClean="0"/>
              <a:t>‹#›</a:t>
            </a:fld>
            <a:endParaRPr lang="en-GB"/>
          </a:p>
        </p:txBody>
      </p:sp>
    </p:spTree>
    <p:extLst>
      <p:ext uri="{BB962C8B-B14F-4D97-AF65-F5344CB8AC3E}">
        <p14:creationId xmlns:p14="http://schemas.microsoft.com/office/powerpoint/2010/main" val="1044124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E7054A1D-1EED-4B60-BFFA-87D078EF005D}" type="datetimeFigureOut">
              <a:rPr lang="en-GB" smtClean="0"/>
              <a:t>25/04/2017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E9BA2D-683B-489B-9E76-CF0AF0BBCB5C}" type="slidenum">
              <a:rPr lang="en-GB" smtClean="0"/>
              <a:t>‹#›</a:t>
            </a:fld>
            <a:endParaRPr lang="en-GB"/>
          </a:p>
        </p:txBody>
      </p:sp>
    </p:spTree>
    <p:extLst>
      <p:ext uri="{BB962C8B-B14F-4D97-AF65-F5344CB8AC3E}">
        <p14:creationId xmlns:p14="http://schemas.microsoft.com/office/powerpoint/2010/main" val="503200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E7054A1D-1EED-4B60-BFFA-87D078EF005D}" type="datetimeFigureOut">
              <a:rPr lang="en-GB" smtClean="0"/>
              <a:t>25/04/2017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8E9BA2D-683B-489B-9E76-CF0AF0BBCB5C}" type="slidenum">
              <a:rPr lang="en-GB" smtClean="0"/>
              <a:t>‹#›</a:t>
            </a:fld>
            <a:endParaRPr lang="en-GB"/>
          </a:p>
        </p:txBody>
      </p:sp>
    </p:spTree>
    <p:extLst>
      <p:ext uri="{BB962C8B-B14F-4D97-AF65-F5344CB8AC3E}">
        <p14:creationId xmlns:p14="http://schemas.microsoft.com/office/powerpoint/2010/main" val="317893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E7054A1D-1EED-4B60-BFFA-87D078EF005D}" type="datetimeFigureOut">
              <a:rPr lang="en-GB" smtClean="0"/>
              <a:t>25/04/2017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8E9BA2D-683B-489B-9E76-CF0AF0BBCB5C}" type="slidenum">
              <a:rPr lang="en-GB" smtClean="0"/>
              <a:t>‹#›</a:t>
            </a:fld>
            <a:endParaRPr lang="en-GB"/>
          </a:p>
        </p:txBody>
      </p:sp>
    </p:spTree>
    <p:extLst>
      <p:ext uri="{BB962C8B-B14F-4D97-AF65-F5344CB8AC3E}">
        <p14:creationId xmlns:p14="http://schemas.microsoft.com/office/powerpoint/2010/main" val="3181153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054A1D-1EED-4B60-BFFA-87D078EF005D}" type="datetimeFigureOut">
              <a:rPr lang="en-GB" smtClean="0"/>
              <a:t>25/04/2017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8E9BA2D-683B-489B-9E76-CF0AF0BBCB5C}" type="slidenum">
              <a:rPr lang="en-GB" smtClean="0"/>
              <a:t>‹#›</a:t>
            </a:fld>
            <a:endParaRPr lang="en-GB"/>
          </a:p>
        </p:txBody>
      </p:sp>
    </p:spTree>
    <p:extLst>
      <p:ext uri="{BB962C8B-B14F-4D97-AF65-F5344CB8AC3E}">
        <p14:creationId xmlns:p14="http://schemas.microsoft.com/office/powerpoint/2010/main" val="422924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054A1D-1EED-4B60-BFFA-87D078EF005D}" type="datetimeFigureOut">
              <a:rPr lang="en-GB" smtClean="0"/>
              <a:t>25/04/2017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E9BA2D-683B-489B-9E76-CF0AF0BBCB5C}" type="slidenum">
              <a:rPr lang="en-GB" smtClean="0"/>
              <a:t>‹#›</a:t>
            </a:fld>
            <a:endParaRPr lang="en-GB"/>
          </a:p>
        </p:txBody>
      </p:sp>
    </p:spTree>
    <p:extLst>
      <p:ext uri="{BB962C8B-B14F-4D97-AF65-F5344CB8AC3E}">
        <p14:creationId xmlns:p14="http://schemas.microsoft.com/office/powerpoint/2010/main" val="3801449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7054A1D-1EED-4B60-BFFA-87D078EF005D}" type="datetimeFigureOut">
              <a:rPr lang="en-GB" smtClean="0"/>
              <a:t>25/04/2017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8E9BA2D-683B-489B-9E76-CF0AF0BBCB5C}" type="slidenum">
              <a:rPr lang="en-GB" smtClean="0"/>
              <a:t>‹#›</a:t>
            </a:fld>
            <a:endParaRPr lang="en-GB"/>
          </a:p>
        </p:txBody>
      </p:sp>
    </p:spTree>
    <p:extLst>
      <p:ext uri="{BB962C8B-B14F-4D97-AF65-F5344CB8AC3E}">
        <p14:creationId xmlns:p14="http://schemas.microsoft.com/office/powerpoint/2010/main" val="436215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054A1D-1EED-4B60-BFFA-87D078EF005D}" type="datetimeFigureOut">
              <a:rPr lang="en-GB" smtClean="0"/>
              <a:t>25/04/2017</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E9BA2D-683B-489B-9E76-CF0AF0BBCB5C}" type="slidenum">
              <a:rPr lang="en-GB" smtClean="0"/>
              <a:t>‹#›</a:t>
            </a:fld>
            <a:endParaRPr lang="en-GB"/>
          </a:p>
        </p:txBody>
      </p:sp>
    </p:spTree>
    <p:extLst>
      <p:ext uri="{BB962C8B-B14F-4D97-AF65-F5344CB8AC3E}">
        <p14:creationId xmlns:p14="http://schemas.microsoft.com/office/powerpoint/2010/main" val="3349976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youtube.com/watch?v=vXVBL7UDOk4"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qMvJhR-WQfw&amp;feature=share_emai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584176"/>
          </a:xfrm>
        </p:spPr>
        <p:txBody>
          <a:bodyPr>
            <a:normAutofit fontScale="90000"/>
          </a:bodyPr>
          <a:lstStyle/>
          <a:p>
            <a:r>
              <a:rPr lang="en-GB" dirty="0" smtClean="0"/>
              <a:t>Horizon Scanning: Assignment 3</a:t>
            </a:r>
            <a:br>
              <a:rPr lang="en-GB" dirty="0" smtClean="0"/>
            </a:br>
            <a:r>
              <a:rPr lang="en-GB" dirty="0" smtClean="0"/>
              <a:t>What </a:t>
            </a:r>
            <a:r>
              <a:rPr lang="en-GB" dirty="0" smtClean="0"/>
              <a:t>does criminology know about Cybercrime and is it helping us to confront the problem?</a:t>
            </a:r>
            <a:endParaRPr lang="en-GB" dirty="0"/>
          </a:p>
        </p:txBody>
      </p:sp>
      <p:sp>
        <p:nvSpPr>
          <p:cNvPr id="3" name="Subtitle 2"/>
          <p:cNvSpPr>
            <a:spLocks noGrp="1"/>
          </p:cNvSpPr>
          <p:nvPr>
            <p:ph type="subTitle" idx="1"/>
          </p:nvPr>
        </p:nvSpPr>
        <p:spPr>
          <a:xfrm>
            <a:off x="539552" y="2564904"/>
            <a:ext cx="7992888" cy="4032448"/>
          </a:xfrm>
        </p:spPr>
        <p:txBody>
          <a:bodyPr/>
          <a:lstStyle/>
          <a:p>
            <a:r>
              <a:rPr lang="en-GB" b="1" u="sng" dirty="0" smtClean="0">
                <a:solidFill>
                  <a:schemeClr val="tx1"/>
                </a:solidFill>
              </a:rPr>
              <a:t>Issues with last essay</a:t>
            </a:r>
          </a:p>
          <a:p>
            <a:pPr marL="457200" indent="-457200">
              <a:buFont typeface="Arial" panose="020B0604020202020204" pitchFamily="34" charset="0"/>
              <a:buChar char="•"/>
            </a:pPr>
            <a:r>
              <a:rPr lang="en-GB" dirty="0" smtClean="0">
                <a:solidFill>
                  <a:schemeClr val="tx1"/>
                </a:solidFill>
              </a:rPr>
              <a:t>Not enough criminology</a:t>
            </a:r>
          </a:p>
          <a:p>
            <a:pPr marL="457200" indent="-457200">
              <a:buFont typeface="Arial" panose="020B0604020202020204" pitchFamily="34" charset="0"/>
              <a:buChar char="•"/>
            </a:pPr>
            <a:r>
              <a:rPr lang="en-GB" dirty="0" smtClean="0">
                <a:solidFill>
                  <a:schemeClr val="tx1"/>
                </a:solidFill>
              </a:rPr>
              <a:t>Not enough Journal Articles</a:t>
            </a:r>
          </a:p>
          <a:p>
            <a:pPr marL="457200" indent="-457200">
              <a:buFont typeface="Arial" panose="020B0604020202020204" pitchFamily="34" charset="0"/>
              <a:buChar char="•"/>
            </a:pPr>
            <a:r>
              <a:rPr lang="en-GB" dirty="0" smtClean="0">
                <a:solidFill>
                  <a:schemeClr val="tx1"/>
                </a:solidFill>
              </a:rPr>
              <a:t>Not enough critical analysis</a:t>
            </a:r>
          </a:p>
          <a:p>
            <a:endParaRPr lang="en-GB" dirty="0"/>
          </a:p>
        </p:txBody>
      </p:sp>
    </p:spTree>
    <p:extLst>
      <p:ext uri="{BB962C8B-B14F-4D97-AF65-F5344CB8AC3E}">
        <p14:creationId xmlns:p14="http://schemas.microsoft.com/office/powerpoint/2010/main" val="3372047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a:t>
            </a:r>
            <a:endParaRPr lang="en-GB" dirty="0"/>
          </a:p>
        </p:txBody>
      </p:sp>
      <p:sp>
        <p:nvSpPr>
          <p:cNvPr id="3" name="Content Placeholder 2"/>
          <p:cNvSpPr>
            <a:spLocks noGrp="1"/>
          </p:cNvSpPr>
          <p:nvPr>
            <p:ph idx="1"/>
          </p:nvPr>
        </p:nvSpPr>
        <p:spPr/>
        <p:txBody>
          <a:bodyPr>
            <a:normAutofit/>
          </a:bodyPr>
          <a:lstStyle/>
          <a:p>
            <a:r>
              <a:rPr lang="en-GB" dirty="0" smtClean="0"/>
              <a:t>In small groups, discuss the way the essay might be tackled? </a:t>
            </a:r>
          </a:p>
          <a:p>
            <a:r>
              <a:rPr lang="en-GB" dirty="0" smtClean="0"/>
              <a:t>Some key questions:</a:t>
            </a:r>
          </a:p>
          <a:p>
            <a:r>
              <a:rPr lang="en-GB" dirty="0" smtClean="0"/>
              <a:t>What is criminology? What is it for?</a:t>
            </a:r>
          </a:p>
          <a:p>
            <a:r>
              <a:rPr lang="en-GB" dirty="0" smtClean="0"/>
              <a:t>What are its methods? And are they suited to understanding cybercrime?</a:t>
            </a:r>
            <a:endParaRPr lang="en-GB" dirty="0"/>
          </a:p>
        </p:txBody>
      </p:sp>
    </p:spTree>
    <p:extLst>
      <p:ext uri="{BB962C8B-B14F-4D97-AF65-F5344CB8AC3E}">
        <p14:creationId xmlns:p14="http://schemas.microsoft.com/office/powerpoint/2010/main" val="3377056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dirty="0" smtClean="0"/>
              <a:t>What Theoretical Positions does Criminology typically take to understand Cybercrime?</a:t>
            </a:r>
            <a:endParaRPr lang="en-GB" sz="3200" dirty="0"/>
          </a:p>
        </p:txBody>
      </p:sp>
      <p:sp>
        <p:nvSpPr>
          <p:cNvPr id="3" name="Content Placeholder 2"/>
          <p:cNvSpPr>
            <a:spLocks noGrp="1"/>
          </p:cNvSpPr>
          <p:nvPr>
            <p:ph idx="1"/>
          </p:nvPr>
        </p:nvSpPr>
        <p:spPr/>
        <p:txBody>
          <a:bodyPr>
            <a:normAutofit fontScale="92500"/>
          </a:bodyPr>
          <a:lstStyle/>
          <a:p>
            <a:r>
              <a:rPr lang="en-GB" dirty="0" smtClean="0"/>
              <a:t>Routine Activity Theory Cohen and </a:t>
            </a:r>
            <a:r>
              <a:rPr lang="en-GB" dirty="0" err="1" smtClean="0"/>
              <a:t>Felson</a:t>
            </a:r>
            <a:r>
              <a:rPr lang="en-GB" dirty="0" smtClean="0"/>
              <a:t> 1979</a:t>
            </a:r>
          </a:p>
          <a:p>
            <a:r>
              <a:rPr lang="en-GB" dirty="0" smtClean="0"/>
              <a:t>Rational Choice Theory Cornish and Clarke 1986</a:t>
            </a:r>
          </a:p>
          <a:p>
            <a:r>
              <a:rPr lang="en-GB" dirty="0" smtClean="0"/>
              <a:t>Look them up:</a:t>
            </a:r>
          </a:p>
          <a:p>
            <a:r>
              <a:rPr lang="en-GB" dirty="0" smtClean="0"/>
              <a:t>Why are these so useful?</a:t>
            </a:r>
          </a:p>
          <a:p>
            <a:r>
              <a:rPr lang="en-GB" dirty="0" smtClean="0"/>
              <a:t>Is cybercrime rational?</a:t>
            </a:r>
          </a:p>
          <a:p>
            <a:r>
              <a:rPr lang="en-GB" dirty="0" smtClean="0"/>
              <a:t>Are they fit for purpose?</a:t>
            </a:r>
          </a:p>
          <a:p>
            <a:r>
              <a:rPr lang="en-GB" dirty="0" smtClean="0"/>
              <a:t>What are they missing? (look at critiques of these positions in the criminology textbooks)</a:t>
            </a:r>
          </a:p>
          <a:p>
            <a:endParaRPr lang="en-GB" dirty="0"/>
          </a:p>
        </p:txBody>
      </p:sp>
    </p:spTree>
    <p:extLst>
      <p:ext uri="{BB962C8B-B14F-4D97-AF65-F5344CB8AC3E}">
        <p14:creationId xmlns:p14="http://schemas.microsoft.com/office/powerpoint/2010/main" val="2841035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GB" altLang="en-US" b="1" u="sng" dirty="0"/>
              <a:t>Fixing the </a:t>
            </a:r>
            <a:r>
              <a:rPr lang="en-GB" altLang="en-US" b="1" u="sng" dirty="0" smtClean="0"/>
              <a:t>problem of crime?</a:t>
            </a:r>
            <a:endParaRPr lang="en-GB" altLang="en-US" b="1" u="sng" dirty="0"/>
          </a:p>
        </p:txBody>
      </p:sp>
      <p:sp>
        <p:nvSpPr>
          <p:cNvPr id="15363" name="Rectangle 3"/>
          <p:cNvSpPr>
            <a:spLocks noGrp="1" noChangeArrowheads="1"/>
          </p:cNvSpPr>
          <p:nvPr>
            <p:ph idx="1"/>
          </p:nvPr>
        </p:nvSpPr>
        <p:spPr/>
        <p:txBody>
          <a:bodyPr>
            <a:normAutofit/>
          </a:bodyPr>
          <a:lstStyle/>
          <a:p>
            <a:r>
              <a:rPr lang="en-GB" altLang="en-US" dirty="0" smtClean="0"/>
              <a:t>RCT is about finding a way to fix the problem</a:t>
            </a:r>
          </a:p>
          <a:p>
            <a:r>
              <a:rPr lang="en-GB" altLang="en-US" dirty="0" smtClean="0"/>
              <a:t>For </a:t>
            </a:r>
            <a:r>
              <a:rPr lang="en-GB" altLang="en-US" dirty="0"/>
              <a:t>both left and right the aim is to do something about </a:t>
            </a:r>
            <a:r>
              <a:rPr lang="en-GB" altLang="en-US" dirty="0" smtClean="0"/>
              <a:t>crime</a:t>
            </a:r>
          </a:p>
          <a:p>
            <a:r>
              <a:rPr lang="en-GB" altLang="en-US" dirty="0" smtClean="0"/>
              <a:t>For the left it is typically focussed on poverty as a cause of crime</a:t>
            </a:r>
          </a:p>
          <a:p>
            <a:r>
              <a:rPr lang="en-GB" altLang="en-US" dirty="0" smtClean="0"/>
              <a:t>For the right, it is about moral choice. Firstly to become a criminal</a:t>
            </a:r>
          </a:p>
          <a:p>
            <a:r>
              <a:rPr lang="en-GB" altLang="en-US" dirty="0" smtClean="0"/>
              <a:t>Secondly, about how to make the choice of when and how to commit an offence</a:t>
            </a:r>
            <a:endParaRPr lang="en-GB" altLang="en-US" dirty="0"/>
          </a:p>
          <a:p>
            <a:pPr>
              <a:buFont typeface="Wingdings" pitchFamily="2" charset="2"/>
              <a:buNone/>
            </a:pPr>
            <a:endParaRPr lang="en-GB" altLang="en-US" u="sng" dirty="0"/>
          </a:p>
        </p:txBody>
      </p:sp>
    </p:spTree>
    <p:extLst>
      <p:ext uri="{BB962C8B-B14F-4D97-AF65-F5344CB8AC3E}">
        <p14:creationId xmlns:p14="http://schemas.microsoft.com/office/powerpoint/2010/main" val="237715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p:bldP spid="1536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404664"/>
            <a:ext cx="8229600" cy="1195536"/>
          </a:xfrm>
        </p:spPr>
        <p:txBody>
          <a:bodyPr>
            <a:normAutofit fontScale="90000"/>
          </a:bodyPr>
          <a:lstStyle/>
          <a:p>
            <a:pPr>
              <a:lnSpc>
                <a:spcPct val="100000"/>
              </a:lnSpc>
            </a:pPr>
            <a:r>
              <a:rPr lang="en-GB" altLang="en-US" sz="3200" u="sng" dirty="0"/>
              <a:t>Clarke and Cornish (1985) Rational Choice </a:t>
            </a:r>
            <a:r>
              <a:rPr lang="en-GB" altLang="en-US" sz="3200" u="sng" dirty="0" smtClean="0"/>
              <a:t>Theory</a:t>
            </a:r>
            <a:r>
              <a:rPr lang="en-GB" altLang="en-US" sz="3200" u="sng" dirty="0"/>
              <a:t/>
            </a:r>
            <a:br>
              <a:rPr lang="en-GB" altLang="en-US" sz="3200" u="sng" dirty="0"/>
            </a:br>
            <a:endParaRPr lang="en-GB" altLang="en-US" sz="3200" u="sng" dirty="0"/>
          </a:p>
        </p:txBody>
      </p:sp>
      <p:sp>
        <p:nvSpPr>
          <p:cNvPr id="17411" name="Rectangle 3"/>
          <p:cNvSpPr>
            <a:spLocks noGrp="1" noChangeArrowheads="1"/>
          </p:cNvSpPr>
          <p:nvPr>
            <p:ph idx="1"/>
          </p:nvPr>
        </p:nvSpPr>
        <p:spPr>
          <a:xfrm>
            <a:off x="457200" y="1600200"/>
            <a:ext cx="8229600" cy="4852988"/>
          </a:xfrm>
        </p:spPr>
        <p:txBody>
          <a:bodyPr>
            <a:normAutofit/>
          </a:bodyPr>
          <a:lstStyle/>
          <a:p>
            <a:pPr marL="609600" indent="-609600">
              <a:lnSpc>
                <a:spcPct val="80000"/>
              </a:lnSpc>
            </a:pPr>
            <a:r>
              <a:rPr lang="en-GB" altLang="en-US" sz="1800" dirty="0"/>
              <a:t>Crime is purposive, aim to benefit the offender</a:t>
            </a:r>
          </a:p>
          <a:p>
            <a:pPr marL="609600" indent="-609600">
              <a:lnSpc>
                <a:spcPct val="80000"/>
              </a:lnSpc>
            </a:pPr>
            <a:r>
              <a:rPr lang="en-GB" altLang="en-US" sz="1800" dirty="0"/>
              <a:t>Offenders try to make the best decisions given the risks and uncertainties</a:t>
            </a:r>
          </a:p>
          <a:p>
            <a:pPr marL="609600" indent="-609600">
              <a:lnSpc>
                <a:spcPct val="80000"/>
              </a:lnSpc>
            </a:pPr>
            <a:r>
              <a:rPr lang="en-GB" altLang="en-US" sz="1800" dirty="0"/>
              <a:t>Offending decisions varies with the type of crime</a:t>
            </a:r>
          </a:p>
          <a:p>
            <a:pPr marL="609600" indent="-609600">
              <a:lnSpc>
                <a:spcPct val="80000"/>
              </a:lnSpc>
            </a:pPr>
            <a:r>
              <a:rPr lang="en-GB" altLang="en-US" sz="1800" dirty="0"/>
              <a:t>Involvement decisions are different from event decisions. Decisions about becoming involved in a particular type of crime are different from decisions about committing a specific criminal act.</a:t>
            </a:r>
          </a:p>
          <a:p>
            <a:pPr marL="609600" indent="-609600">
              <a:lnSpc>
                <a:spcPct val="80000"/>
              </a:lnSpc>
            </a:pPr>
            <a:r>
              <a:rPr lang="en-GB" altLang="en-US" sz="1800" dirty="0"/>
              <a:t>Involvement decisions involve three stages</a:t>
            </a:r>
          </a:p>
          <a:p>
            <a:pPr marL="990600" lvl="1" indent="-533400">
              <a:lnSpc>
                <a:spcPct val="80000"/>
              </a:lnSpc>
            </a:pPr>
            <a:r>
              <a:rPr lang="en-GB" altLang="en-US" sz="1800" dirty="0"/>
              <a:t>Initiation</a:t>
            </a:r>
          </a:p>
          <a:p>
            <a:pPr marL="990600" lvl="1" indent="-533400">
              <a:lnSpc>
                <a:spcPct val="80000"/>
              </a:lnSpc>
            </a:pPr>
            <a:r>
              <a:rPr lang="en-GB" altLang="en-US" sz="1800" dirty="0"/>
              <a:t>Habituation</a:t>
            </a:r>
          </a:p>
          <a:p>
            <a:pPr marL="990600" lvl="1" indent="-533400">
              <a:lnSpc>
                <a:spcPct val="80000"/>
              </a:lnSpc>
            </a:pPr>
            <a:r>
              <a:rPr lang="en-GB" altLang="en-US" sz="1800" dirty="0"/>
              <a:t>Desistance</a:t>
            </a:r>
          </a:p>
          <a:p>
            <a:pPr marL="609600" indent="-609600">
              <a:lnSpc>
                <a:spcPct val="80000"/>
              </a:lnSpc>
            </a:pPr>
            <a:r>
              <a:rPr lang="en-GB" altLang="en-US" sz="1800" dirty="0"/>
              <a:t>Event decisions involve several stages</a:t>
            </a:r>
          </a:p>
          <a:p>
            <a:pPr marL="990600" lvl="1" indent="-533400">
              <a:lnSpc>
                <a:spcPct val="80000"/>
              </a:lnSpc>
            </a:pPr>
            <a:r>
              <a:rPr lang="en-GB" altLang="en-US" sz="1800" dirty="0"/>
              <a:t>Preparation</a:t>
            </a:r>
          </a:p>
          <a:p>
            <a:pPr marL="990600" lvl="1" indent="-533400">
              <a:lnSpc>
                <a:spcPct val="80000"/>
              </a:lnSpc>
            </a:pPr>
            <a:r>
              <a:rPr lang="en-GB" altLang="en-US" sz="1800" dirty="0"/>
              <a:t>Target selection</a:t>
            </a:r>
          </a:p>
          <a:p>
            <a:pPr marL="990600" lvl="1" indent="-533400">
              <a:lnSpc>
                <a:spcPct val="80000"/>
              </a:lnSpc>
            </a:pPr>
            <a:r>
              <a:rPr lang="en-GB" altLang="en-US" sz="1800" dirty="0"/>
              <a:t>Commission of the act</a:t>
            </a:r>
          </a:p>
          <a:p>
            <a:pPr marL="990600" lvl="1" indent="-533400">
              <a:lnSpc>
                <a:spcPct val="80000"/>
              </a:lnSpc>
            </a:pPr>
            <a:r>
              <a:rPr lang="en-GB" altLang="en-US" sz="1800" dirty="0"/>
              <a:t>Escape</a:t>
            </a:r>
          </a:p>
          <a:p>
            <a:pPr marL="990600" lvl="1" indent="-533400">
              <a:lnSpc>
                <a:spcPct val="80000"/>
              </a:lnSpc>
            </a:pPr>
            <a:r>
              <a:rPr lang="en-GB" altLang="en-US" sz="1800" dirty="0"/>
              <a:t>Aftermath</a:t>
            </a:r>
          </a:p>
          <a:p>
            <a:pPr marL="609600" indent="-609600">
              <a:lnSpc>
                <a:spcPct val="80000"/>
              </a:lnSpc>
            </a:pPr>
            <a:r>
              <a:rPr lang="en-GB" altLang="en-US" sz="1800" dirty="0"/>
              <a:t>(From Cornish and Clarke 2006)</a:t>
            </a:r>
          </a:p>
        </p:txBody>
      </p:sp>
    </p:spTree>
    <p:extLst>
      <p:ext uri="{BB962C8B-B14F-4D97-AF65-F5344CB8AC3E}">
        <p14:creationId xmlns:p14="http://schemas.microsoft.com/office/powerpoint/2010/main" val="417456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411">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11">
                                            <p:txEl>
                                              <p:pRg st="5" end="5"/>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11">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411">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11">
                                            <p:txEl>
                                              <p:pRg st="9" end="9"/>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411">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11">
                                            <p:txEl>
                                              <p:pRg st="11" end="11"/>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11">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11">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4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0" grpId="0"/>
      <p:bldP spid="174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r>
              <a:rPr lang="en-GB" altLang="en-US" sz="3200" u="sng" dirty="0"/>
              <a:t>Cohen and </a:t>
            </a:r>
            <a:r>
              <a:rPr lang="en-GB" altLang="en-US" sz="3200" u="sng" dirty="0" err="1"/>
              <a:t>Felson</a:t>
            </a:r>
            <a:r>
              <a:rPr lang="en-GB" altLang="en-US" sz="3200" u="sng" dirty="0"/>
              <a:t> (1979) Routine Activity Theory.</a:t>
            </a:r>
          </a:p>
        </p:txBody>
      </p:sp>
      <p:sp>
        <p:nvSpPr>
          <p:cNvPr id="19459" name="Rectangle 3"/>
          <p:cNvSpPr>
            <a:spLocks noGrp="1" noChangeArrowheads="1"/>
          </p:cNvSpPr>
          <p:nvPr>
            <p:ph idx="1"/>
          </p:nvPr>
        </p:nvSpPr>
        <p:spPr/>
        <p:txBody>
          <a:bodyPr/>
          <a:lstStyle/>
          <a:p>
            <a:pPr>
              <a:lnSpc>
                <a:spcPct val="90000"/>
              </a:lnSpc>
            </a:pPr>
            <a:r>
              <a:rPr lang="en-GB" altLang="en-US" sz="2800" dirty="0"/>
              <a:t>A variant of control theory (T. </a:t>
            </a:r>
            <a:r>
              <a:rPr lang="en-GB" altLang="en-US" sz="2800" dirty="0" err="1"/>
              <a:t>Hirschi</a:t>
            </a:r>
            <a:r>
              <a:rPr lang="en-GB" altLang="en-US" sz="2800" dirty="0"/>
              <a:t> 1969)</a:t>
            </a:r>
          </a:p>
          <a:p>
            <a:pPr>
              <a:lnSpc>
                <a:spcPct val="90000"/>
              </a:lnSpc>
            </a:pPr>
            <a:r>
              <a:rPr lang="en-GB" altLang="en-US" sz="2800" dirty="0"/>
              <a:t>Not why do some people commit crime, but why do we all not commit crime.</a:t>
            </a:r>
          </a:p>
          <a:p>
            <a:pPr>
              <a:lnSpc>
                <a:spcPct val="90000"/>
              </a:lnSpc>
            </a:pPr>
            <a:r>
              <a:rPr lang="en-GB" altLang="en-US" sz="2800" dirty="0"/>
              <a:t>In RAT, why don’t criminals commit crime all the time.</a:t>
            </a:r>
          </a:p>
          <a:p>
            <a:pPr>
              <a:lnSpc>
                <a:spcPct val="90000"/>
              </a:lnSpc>
            </a:pPr>
            <a:r>
              <a:rPr lang="en-GB" altLang="en-US" sz="2800" dirty="0"/>
              <a:t>Motivated offender</a:t>
            </a:r>
          </a:p>
          <a:p>
            <a:pPr>
              <a:lnSpc>
                <a:spcPct val="90000"/>
              </a:lnSpc>
            </a:pPr>
            <a:r>
              <a:rPr lang="en-GB" altLang="en-US" sz="2800" dirty="0"/>
              <a:t>Suitable Target</a:t>
            </a:r>
          </a:p>
          <a:p>
            <a:pPr>
              <a:lnSpc>
                <a:spcPct val="90000"/>
              </a:lnSpc>
            </a:pPr>
            <a:r>
              <a:rPr lang="en-GB" altLang="en-US" sz="2800" dirty="0"/>
              <a:t>The absence of capable guardians.</a:t>
            </a:r>
          </a:p>
          <a:p>
            <a:pPr>
              <a:lnSpc>
                <a:spcPct val="90000"/>
              </a:lnSpc>
            </a:pPr>
            <a:r>
              <a:rPr lang="en-GB" altLang="en-US" sz="2800" dirty="0"/>
              <a:t>Rise in crimes post WW2 in the USA due to a move away from home and towards work.</a:t>
            </a:r>
          </a:p>
        </p:txBody>
      </p:sp>
    </p:spTree>
    <p:extLst>
      <p:ext uri="{BB962C8B-B14F-4D97-AF65-F5344CB8AC3E}">
        <p14:creationId xmlns:p14="http://schemas.microsoft.com/office/powerpoint/2010/main" val="1087881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p:bldP spid="1945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dirty="0" smtClean="0"/>
              <a:t>Daniel </a:t>
            </a:r>
            <a:r>
              <a:rPr lang="en-GB" sz="4400" dirty="0" err="1" smtClean="0"/>
              <a:t>Kahneman</a:t>
            </a:r>
            <a:r>
              <a:rPr lang="en-GB" sz="4400" dirty="0" smtClean="0"/>
              <a:t> and Amos </a:t>
            </a:r>
            <a:r>
              <a:rPr lang="en-GB" sz="4400" dirty="0" err="1" smtClean="0"/>
              <a:t>Tversky</a:t>
            </a:r>
            <a:r>
              <a:rPr lang="en-GB" sz="4400" dirty="0" smtClean="0"/>
              <a:t> (1979): Prospect Theory</a:t>
            </a:r>
            <a:endParaRPr lang="en-GB" sz="4400" dirty="0"/>
          </a:p>
        </p:txBody>
      </p:sp>
      <p:sp>
        <p:nvSpPr>
          <p:cNvPr id="3" name="Content Placeholder 2"/>
          <p:cNvSpPr>
            <a:spLocks noGrp="1"/>
          </p:cNvSpPr>
          <p:nvPr>
            <p:ph idx="1"/>
          </p:nvPr>
        </p:nvSpPr>
        <p:spPr>
          <a:xfrm>
            <a:off x="457200" y="1600200"/>
            <a:ext cx="8229600" cy="4925144"/>
          </a:xfrm>
        </p:spPr>
        <p:txBody>
          <a:bodyPr>
            <a:normAutofit/>
          </a:bodyPr>
          <a:lstStyle/>
          <a:p>
            <a:r>
              <a:rPr lang="en-GB" dirty="0" smtClean="0"/>
              <a:t>In RCT, humans are risk averse</a:t>
            </a:r>
          </a:p>
          <a:p>
            <a:r>
              <a:rPr lang="en-GB" dirty="0" smtClean="0"/>
              <a:t>In Prospect Theory, humans make choices based on losses and gains</a:t>
            </a:r>
          </a:p>
          <a:p>
            <a:r>
              <a:rPr lang="en-GB" dirty="0" smtClean="0"/>
              <a:t>Losses loom larger than gains. Losing £20 hurts more than finding £20 pleases</a:t>
            </a:r>
          </a:p>
          <a:p>
            <a:r>
              <a:rPr lang="en-GB" dirty="0">
                <a:hlinkClick r:id="rId2"/>
              </a:rPr>
              <a:t>https://</a:t>
            </a:r>
            <a:r>
              <a:rPr lang="en-GB" dirty="0" smtClean="0">
                <a:hlinkClick r:id="rId2"/>
              </a:rPr>
              <a:t>www.youtube.com/watch?v=vXVBL7UDOk4</a:t>
            </a:r>
            <a:endParaRPr lang="en-GB" dirty="0" smtClean="0"/>
          </a:p>
          <a:p>
            <a:r>
              <a:rPr lang="en-GB" dirty="0" smtClean="0"/>
              <a:t>7 minute video</a:t>
            </a:r>
          </a:p>
          <a:p>
            <a:r>
              <a:rPr lang="en-GB" dirty="0" smtClean="0"/>
              <a:t>Prospect theory does not dismiss RCT, but criticises that aspect of it that fails to adequately explain the way that risk is not perceived in the same way under different conditions </a:t>
            </a:r>
          </a:p>
          <a:p>
            <a:r>
              <a:rPr lang="en-GB" dirty="0" smtClean="0"/>
              <a:t>Taking risks is not a stable personality trait</a:t>
            </a:r>
          </a:p>
        </p:txBody>
      </p:sp>
    </p:spTree>
    <p:extLst>
      <p:ext uri="{BB962C8B-B14F-4D97-AF65-F5344CB8AC3E}">
        <p14:creationId xmlns:p14="http://schemas.microsoft.com/office/powerpoint/2010/main" val="129602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smtClean="0"/>
              <a:t>Kahneman</a:t>
            </a:r>
            <a:r>
              <a:rPr lang="en-GB" dirty="0" smtClean="0"/>
              <a:t>: </a:t>
            </a:r>
            <a:br>
              <a:rPr lang="en-GB" dirty="0" smtClean="0"/>
            </a:br>
            <a:r>
              <a:rPr lang="en-GB" dirty="0" smtClean="0"/>
              <a:t>Fast and Slow Thinking</a:t>
            </a:r>
            <a:endParaRPr lang="en-GB" dirty="0"/>
          </a:p>
        </p:txBody>
      </p:sp>
      <p:sp>
        <p:nvSpPr>
          <p:cNvPr id="3" name="Content Placeholder 2"/>
          <p:cNvSpPr>
            <a:spLocks noGrp="1"/>
          </p:cNvSpPr>
          <p:nvPr>
            <p:ph idx="1"/>
          </p:nvPr>
        </p:nvSpPr>
        <p:spPr/>
        <p:txBody>
          <a:bodyPr/>
          <a:lstStyle/>
          <a:p>
            <a:r>
              <a:rPr lang="en-GB" dirty="0">
                <a:hlinkClick r:id="rId2"/>
              </a:rPr>
              <a:t>https://</a:t>
            </a:r>
            <a:r>
              <a:rPr lang="en-GB" dirty="0" smtClean="0">
                <a:hlinkClick r:id="rId2"/>
              </a:rPr>
              <a:t>www.youtube.com/watch?v=qMvJhR-WQfw&amp;feature=share_email</a:t>
            </a:r>
            <a:endParaRPr lang="en-GB" dirty="0" smtClean="0"/>
          </a:p>
          <a:p>
            <a:r>
              <a:rPr lang="en-GB" dirty="0" smtClean="0"/>
              <a:t>15 Minute Video</a:t>
            </a:r>
            <a:endParaRPr lang="en-GB" dirty="0"/>
          </a:p>
        </p:txBody>
      </p:sp>
    </p:spTree>
    <p:extLst>
      <p:ext uri="{BB962C8B-B14F-4D97-AF65-F5344CB8AC3E}">
        <p14:creationId xmlns:p14="http://schemas.microsoft.com/office/powerpoint/2010/main" val="33617200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205</TotalTime>
  <Words>473</Words>
  <Application>Microsoft Office PowerPoint</Application>
  <PresentationFormat>On-screen Show (4:3)</PresentationFormat>
  <Paragraphs>62</Paragraphs>
  <Slides>8</Slides>
  <Notes>3</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Horizon Scanning: Assignment 3 What does criminology know about Cybercrime and is it helping us to confront the problem?</vt:lpstr>
      <vt:lpstr>Task</vt:lpstr>
      <vt:lpstr>What Theoretical Positions does Criminology typically take to understand Cybercrime?</vt:lpstr>
      <vt:lpstr>Fixing the problem of crime?</vt:lpstr>
      <vt:lpstr>Clarke and Cornish (1985) Rational Choice Theory </vt:lpstr>
      <vt:lpstr>Cohen and Felson (1979) Routine Activity Theory.</vt:lpstr>
      <vt:lpstr>Daniel Kahneman and Amos Tversky (1979): Prospect Theory</vt:lpstr>
      <vt:lpstr>Kahneman:  Fast and Slow Thinking</vt:lpstr>
    </vt:vector>
  </TitlesOfParts>
  <Company>University of Southampton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 Scanning: Assignment 3 What methods are needed to prevent future cyber security risks?</dc:title>
  <dc:creator>Webber C.</dc:creator>
  <cp:lastModifiedBy>Webber C.</cp:lastModifiedBy>
  <cp:revision>9</cp:revision>
  <dcterms:created xsi:type="dcterms:W3CDTF">2015-04-28T12:00:26Z</dcterms:created>
  <dcterms:modified xsi:type="dcterms:W3CDTF">2017-04-25T11:17:40Z</dcterms:modified>
</cp:coreProperties>
</file>