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60" d="100"/>
          <a:sy n="60" d="100"/>
        </p:scale>
        <p:origin x="-509" y="-3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6CD7A7-43CB-4AE7-8A9A-F37F4915F744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A6C3986-EF48-469D-B716-36BAF6E161C0}">
      <dgm:prSet phldrT="[Texte]"/>
      <dgm:spPr/>
      <dgm:t>
        <a:bodyPr/>
        <a:lstStyle/>
        <a:p>
          <a:r>
            <a:rPr lang="en-US" noProof="0" dirty="0"/>
            <a:t>2. Pick an approach</a:t>
          </a:r>
        </a:p>
      </dgm:t>
    </dgm:pt>
    <dgm:pt modelId="{4F537799-C812-469E-AD10-5DE6B8AF33B5}" type="parTrans" cxnId="{728D35F3-605A-40C9-ABD5-EE32FA53F5B2}">
      <dgm:prSet/>
      <dgm:spPr/>
      <dgm:t>
        <a:bodyPr/>
        <a:lstStyle/>
        <a:p>
          <a:endParaRPr lang="fr-FR"/>
        </a:p>
      </dgm:t>
    </dgm:pt>
    <dgm:pt modelId="{F41F9B62-930C-4C57-AA32-3B213FFC71FD}" type="sibTrans" cxnId="{728D35F3-605A-40C9-ABD5-EE32FA53F5B2}">
      <dgm:prSet/>
      <dgm:spPr/>
      <dgm:t>
        <a:bodyPr/>
        <a:lstStyle/>
        <a:p>
          <a:endParaRPr lang="fr-FR"/>
        </a:p>
      </dgm:t>
    </dgm:pt>
    <dgm:pt modelId="{C2EBE533-B41F-4A7A-9D4C-17C6C802362A}">
      <dgm:prSet phldrT="[Texte]"/>
      <dgm:spPr/>
      <dgm:t>
        <a:bodyPr/>
        <a:lstStyle/>
        <a:p>
          <a:r>
            <a:rPr lang="en-US" noProof="0" dirty="0"/>
            <a:t>3,Implement classifier</a:t>
          </a:r>
        </a:p>
      </dgm:t>
    </dgm:pt>
    <dgm:pt modelId="{7B1C8813-751D-432E-8088-A3021CD6ABEA}" type="parTrans" cxnId="{095C624B-7127-4E38-A922-4C6FB06935E5}">
      <dgm:prSet/>
      <dgm:spPr/>
      <dgm:t>
        <a:bodyPr/>
        <a:lstStyle/>
        <a:p>
          <a:endParaRPr lang="fr-FR"/>
        </a:p>
      </dgm:t>
    </dgm:pt>
    <dgm:pt modelId="{AD965843-6E82-4122-8497-1D560EDF6FB6}" type="sibTrans" cxnId="{095C624B-7127-4E38-A922-4C6FB06935E5}">
      <dgm:prSet/>
      <dgm:spPr/>
      <dgm:t>
        <a:bodyPr/>
        <a:lstStyle/>
        <a:p>
          <a:endParaRPr lang="fr-FR"/>
        </a:p>
      </dgm:t>
    </dgm:pt>
    <dgm:pt modelId="{ABDB6006-46B8-4A59-8355-B4B2585A554B}">
      <dgm:prSet phldrT="[Texte]"/>
      <dgm:spPr/>
      <dgm:t>
        <a:bodyPr/>
        <a:lstStyle/>
        <a:p>
          <a:r>
            <a:rPr lang="en-US" noProof="0" dirty="0"/>
            <a:t>4. Test and </a:t>
          </a:r>
          <a:r>
            <a:rPr lang="en-US" noProof="0" dirty="0" err="1"/>
            <a:t>analyse</a:t>
          </a:r>
          <a:r>
            <a:rPr lang="en-US" noProof="0" dirty="0"/>
            <a:t> results</a:t>
          </a:r>
        </a:p>
      </dgm:t>
    </dgm:pt>
    <dgm:pt modelId="{CDF45683-1FAF-47F0-955E-4860ABA149E5}" type="parTrans" cxnId="{C21A6E22-FA45-47AF-9B30-E9663B9BC4D8}">
      <dgm:prSet/>
      <dgm:spPr/>
      <dgm:t>
        <a:bodyPr/>
        <a:lstStyle/>
        <a:p>
          <a:endParaRPr lang="fr-FR"/>
        </a:p>
      </dgm:t>
    </dgm:pt>
    <dgm:pt modelId="{CD03B98E-3E45-4E15-94FF-F41C2F61F0E9}" type="sibTrans" cxnId="{C21A6E22-FA45-47AF-9B30-E9663B9BC4D8}">
      <dgm:prSet/>
      <dgm:spPr/>
      <dgm:t>
        <a:bodyPr/>
        <a:lstStyle/>
        <a:p>
          <a:endParaRPr lang="fr-FR"/>
        </a:p>
      </dgm:t>
    </dgm:pt>
    <dgm:pt modelId="{B5DC0292-3BD7-4C0E-9DAC-84EAA806FFD6}" type="pres">
      <dgm:prSet presAssocID="{1C6CD7A7-43CB-4AE7-8A9A-F37F4915F744}" presName="cycle" presStyleCnt="0">
        <dgm:presLayoutVars>
          <dgm:dir/>
          <dgm:resizeHandles val="exact"/>
        </dgm:presLayoutVars>
      </dgm:prSet>
      <dgm:spPr/>
    </dgm:pt>
    <dgm:pt modelId="{050A246D-06DB-4CBC-B1F3-A5FBB05AA988}" type="pres">
      <dgm:prSet presAssocID="{BA6C3986-EF48-469D-B716-36BAF6E161C0}" presName="node" presStyleLbl="node1" presStyleIdx="0" presStyleCnt="3">
        <dgm:presLayoutVars>
          <dgm:bulletEnabled val="1"/>
        </dgm:presLayoutVars>
      </dgm:prSet>
      <dgm:spPr/>
    </dgm:pt>
    <dgm:pt modelId="{10231221-E8E5-450E-9E79-46282222F6EE}" type="pres">
      <dgm:prSet presAssocID="{F41F9B62-930C-4C57-AA32-3B213FFC71FD}" presName="sibTrans" presStyleLbl="sibTrans2D1" presStyleIdx="0" presStyleCnt="3"/>
      <dgm:spPr/>
    </dgm:pt>
    <dgm:pt modelId="{FD9ADBB6-D570-4F0E-808F-137C2A516455}" type="pres">
      <dgm:prSet presAssocID="{F41F9B62-930C-4C57-AA32-3B213FFC71FD}" presName="connectorText" presStyleLbl="sibTrans2D1" presStyleIdx="0" presStyleCnt="3"/>
      <dgm:spPr/>
    </dgm:pt>
    <dgm:pt modelId="{D7A6652D-DB40-4F4F-B714-8F5F7C473D12}" type="pres">
      <dgm:prSet presAssocID="{C2EBE533-B41F-4A7A-9D4C-17C6C802362A}" presName="node" presStyleLbl="node1" presStyleIdx="1" presStyleCnt="3" custScaleX="112319" custScaleY="103486">
        <dgm:presLayoutVars>
          <dgm:bulletEnabled val="1"/>
        </dgm:presLayoutVars>
      </dgm:prSet>
      <dgm:spPr/>
    </dgm:pt>
    <dgm:pt modelId="{36391AF7-3CC5-492F-AFF7-E66A9F5C44E4}" type="pres">
      <dgm:prSet presAssocID="{AD965843-6E82-4122-8497-1D560EDF6FB6}" presName="sibTrans" presStyleLbl="sibTrans2D1" presStyleIdx="1" presStyleCnt="3"/>
      <dgm:spPr/>
    </dgm:pt>
    <dgm:pt modelId="{7BD5306C-CD4D-4476-8A01-46E7689F06C6}" type="pres">
      <dgm:prSet presAssocID="{AD965843-6E82-4122-8497-1D560EDF6FB6}" presName="connectorText" presStyleLbl="sibTrans2D1" presStyleIdx="1" presStyleCnt="3"/>
      <dgm:spPr/>
    </dgm:pt>
    <dgm:pt modelId="{1F65B624-B945-44D7-AE92-5C4C4757DC59}" type="pres">
      <dgm:prSet presAssocID="{ABDB6006-46B8-4A59-8355-B4B2585A554B}" presName="node" presStyleLbl="node1" presStyleIdx="2" presStyleCnt="3">
        <dgm:presLayoutVars>
          <dgm:bulletEnabled val="1"/>
        </dgm:presLayoutVars>
      </dgm:prSet>
      <dgm:spPr/>
    </dgm:pt>
    <dgm:pt modelId="{E7C8E724-9B8C-49FF-856B-38DE8322CA0C}" type="pres">
      <dgm:prSet presAssocID="{CD03B98E-3E45-4E15-94FF-F41C2F61F0E9}" presName="sibTrans" presStyleLbl="sibTrans2D1" presStyleIdx="2" presStyleCnt="3"/>
      <dgm:spPr/>
    </dgm:pt>
    <dgm:pt modelId="{17E004BD-0D7D-43C2-8569-869E586FFF4D}" type="pres">
      <dgm:prSet presAssocID="{CD03B98E-3E45-4E15-94FF-F41C2F61F0E9}" presName="connectorText" presStyleLbl="sibTrans2D1" presStyleIdx="2" presStyleCnt="3"/>
      <dgm:spPr/>
    </dgm:pt>
  </dgm:ptLst>
  <dgm:cxnLst>
    <dgm:cxn modelId="{C21A6E22-FA45-47AF-9B30-E9663B9BC4D8}" srcId="{1C6CD7A7-43CB-4AE7-8A9A-F37F4915F744}" destId="{ABDB6006-46B8-4A59-8355-B4B2585A554B}" srcOrd="2" destOrd="0" parTransId="{CDF45683-1FAF-47F0-955E-4860ABA149E5}" sibTransId="{CD03B98E-3E45-4E15-94FF-F41C2F61F0E9}"/>
    <dgm:cxn modelId="{095C624B-7127-4E38-A922-4C6FB06935E5}" srcId="{1C6CD7A7-43CB-4AE7-8A9A-F37F4915F744}" destId="{C2EBE533-B41F-4A7A-9D4C-17C6C802362A}" srcOrd="1" destOrd="0" parTransId="{7B1C8813-751D-432E-8088-A3021CD6ABEA}" sibTransId="{AD965843-6E82-4122-8497-1D560EDF6FB6}"/>
    <dgm:cxn modelId="{FDE03271-AD99-428C-8BAD-9C4352D19488}" type="presOf" srcId="{AD965843-6E82-4122-8497-1D560EDF6FB6}" destId="{36391AF7-3CC5-492F-AFF7-E66A9F5C44E4}" srcOrd="0" destOrd="0" presId="urn:microsoft.com/office/officeart/2005/8/layout/cycle2"/>
    <dgm:cxn modelId="{728D35F3-605A-40C9-ABD5-EE32FA53F5B2}" srcId="{1C6CD7A7-43CB-4AE7-8A9A-F37F4915F744}" destId="{BA6C3986-EF48-469D-B716-36BAF6E161C0}" srcOrd="0" destOrd="0" parTransId="{4F537799-C812-469E-AD10-5DE6B8AF33B5}" sibTransId="{F41F9B62-930C-4C57-AA32-3B213FFC71FD}"/>
    <dgm:cxn modelId="{FF2E471F-D0DE-4118-B65E-9ABE1B08947D}" type="presOf" srcId="{BA6C3986-EF48-469D-B716-36BAF6E161C0}" destId="{050A246D-06DB-4CBC-B1F3-A5FBB05AA988}" srcOrd="0" destOrd="0" presId="urn:microsoft.com/office/officeart/2005/8/layout/cycle2"/>
    <dgm:cxn modelId="{63916780-2BC2-4999-84D6-4D01B8122C64}" type="presOf" srcId="{AD965843-6E82-4122-8497-1D560EDF6FB6}" destId="{7BD5306C-CD4D-4476-8A01-46E7689F06C6}" srcOrd="1" destOrd="0" presId="urn:microsoft.com/office/officeart/2005/8/layout/cycle2"/>
    <dgm:cxn modelId="{08E0356A-F0F9-47E5-984C-7B84709F91F0}" type="presOf" srcId="{1C6CD7A7-43CB-4AE7-8A9A-F37F4915F744}" destId="{B5DC0292-3BD7-4C0E-9DAC-84EAA806FFD6}" srcOrd="0" destOrd="0" presId="urn:microsoft.com/office/officeart/2005/8/layout/cycle2"/>
    <dgm:cxn modelId="{A1DC4507-40C1-43A3-97A0-F6A17254172B}" type="presOf" srcId="{ABDB6006-46B8-4A59-8355-B4B2585A554B}" destId="{1F65B624-B945-44D7-AE92-5C4C4757DC59}" srcOrd="0" destOrd="0" presId="urn:microsoft.com/office/officeart/2005/8/layout/cycle2"/>
    <dgm:cxn modelId="{340C5201-3FE1-4149-87BA-7483203F3D87}" type="presOf" srcId="{C2EBE533-B41F-4A7A-9D4C-17C6C802362A}" destId="{D7A6652D-DB40-4F4F-B714-8F5F7C473D12}" srcOrd="0" destOrd="0" presId="urn:microsoft.com/office/officeart/2005/8/layout/cycle2"/>
    <dgm:cxn modelId="{70D28430-E334-43D8-ADF2-6E179BD0508E}" type="presOf" srcId="{F41F9B62-930C-4C57-AA32-3B213FFC71FD}" destId="{10231221-E8E5-450E-9E79-46282222F6EE}" srcOrd="0" destOrd="0" presId="urn:microsoft.com/office/officeart/2005/8/layout/cycle2"/>
    <dgm:cxn modelId="{1CD40BFA-5E40-4E99-BD5C-47641C926420}" type="presOf" srcId="{CD03B98E-3E45-4E15-94FF-F41C2F61F0E9}" destId="{E7C8E724-9B8C-49FF-856B-38DE8322CA0C}" srcOrd="0" destOrd="0" presId="urn:microsoft.com/office/officeart/2005/8/layout/cycle2"/>
    <dgm:cxn modelId="{1591D50C-3CF8-4ED5-856C-5043C5A87543}" type="presOf" srcId="{F41F9B62-930C-4C57-AA32-3B213FFC71FD}" destId="{FD9ADBB6-D570-4F0E-808F-137C2A516455}" srcOrd="1" destOrd="0" presId="urn:microsoft.com/office/officeart/2005/8/layout/cycle2"/>
    <dgm:cxn modelId="{7833FAB3-57DF-4961-AD46-F50BD8FE4818}" type="presOf" srcId="{CD03B98E-3E45-4E15-94FF-F41C2F61F0E9}" destId="{17E004BD-0D7D-43C2-8569-869E586FFF4D}" srcOrd="1" destOrd="0" presId="urn:microsoft.com/office/officeart/2005/8/layout/cycle2"/>
    <dgm:cxn modelId="{ADBC6283-CB8C-4C7A-91EC-4E0971661310}" type="presParOf" srcId="{B5DC0292-3BD7-4C0E-9DAC-84EAA806FFD6}" destId="{050A246D-06DB-4CBC-B1F3-A5FBB05AA988}" srcOrd="0" destOrd="0" presId="urn:microsoft.com/office/officeart/2005/8/layout/cycle2"/>
    <dgm:cxn modelId="{7B79045D-4496-407E-8754-F4E339EF3137}" type="presParOf" srcId="{B5DC0292-3BD7-4C0E-9DAC-84EAA806FFD6}" destId="{10231221-E8E5-450E-9E79-46282222F6EE}" srcOrd="1" destOrd="0" presId="urn:microsoft.com/office/officeart/2005/8/layout/cycle2"/>
    <dgm:cxn modelId="{7C576472-6C58-4CC0-81D5-605AA861D078}" type="presParOf" srcId="{10231221-E8E5-450E-9E79-46282222F6EE}" destId="{FD9ADBB6-D570-4F0E-808F-137C2A516455}" srcOrd="0" destOrd="0" presId="urn:microsoft.com/office/officeart/2005/8/layout/cycle2"/>
    <dgm:cxn modelId="{9152B87E-7688-4C82-AA28-89CA0871C2F3}" type="presParOf" srcId="{B5DC0292-3BD7-4C0E-9DAC-84EAA806FFD6}" destId="{D7A6652D-DB40-4F4F-B714-8F5F7C473D12}" srcOrd="2" destOrd="0" presId="urn:microsoft.com/office/officeart/2005/8/layout/cycle2"/>
    <dgm:cxn modelId="{31F0A8C0-774F-4518-8F39-6DB2AD82FFF8}" type="presParOf" srcId="{B5DC0292-3BD7-4C0E-9DAC-84EAA806FFD6}" destId="{36391AF7-3CC5-492F-AFF7-E66A9F5C44E4}" srcOrd="3" destOrd="0" presId="urn:microsoft.com/office/officeart/2005/8/layout/cycle2"/>
    <dgm:cxn modelId="{A0D7FC43-D3A3-4B06-8E2C-2EF0D95D261F}" type="presParOf" srcId="{36391AF7-3CC5-492F-AFF7-E66A9F5C44E4}" destId="{7BD5306C-CD4D-4476-8A01-46E7689F06C6}" srcOrd="0" destOrd="0" presId="urn:microsoft.com/office/officeart/2005/8/layout/cycle2"/>
    <dgm:cxn modelId="{4CB487E0-8E9E-4D95-86A4-DBCF51230423}" type="presParOf" srcId="{B5DC0292-3BD7-4C0E-9DAC-84EAA806FFD6}" destId="{1F65B624-B945-44D7-AE92-5C4C4757DC59}" srcOrd="4" destOrd="0" presId="urn:microsoft.com/office/officeart/2005/8/layout/cycle2"/>
    <dgm:cxn modelId="{820D512E-1657-4D4E-BA8C-49335F67D515}" type="presParOf" srcId="{B5DC0292-3BD7-4C0E-9DAC-84EAA806FFD6}" destId="{E7C8E724-9B8C-49FF-856B-38DE8322CA0C}" srcOrd="5" destOrd="0" presId="urn:microsoft.com/office/officeart/2005/8/layout/cycle2"/>
    <dgm:cxn modelId="{A9FD236D-BDB5-402D-897D-7BFCE3EC4EF7}" type="presParOf" srcId="{E7C8E724-9B8C-49FF-856B-38DE8322CA0C}" destId="{17E004BD-0D7D-43C2-8569-869E586FFF4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A246D-06DB-4CBC-B1F3-A5FBB05AA988}">
      <dsp:nvSpPr>
        <dsp:cNvPr id="0" name=""/>
        <dsp:cNvSpPr/>
      </dsp:nvSpPr>
      <dsp:spPr>
        <a:xfrm>
          <a:off x="3105841" y="-13689"/>
          <a:ext cx="1683316" cy="16833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2. Pick an approach</a:t>
          </a:r>
        </a:p>
      </dsp:txBody>
      <dsp:txXfrm>
        <a:off x="3352357" y="232827"/>
        <a:ext cx="1190284" cy="1190284"/>
      </dsp:txXfrm>
    </dsp:sp>
    <dsp:sp modelId="{10231221-E8E5-450E-9E79-46282222F6EE}">
      <dsp:nvSpPr>
        <dsp:cNvPr id="0" name=""/>
        <dsp:cNvSpPr/>
      </dsp:nvSpPr>
      <dsp:spPr>
        <a:xfrm rot="3600000">
          <a:off x="4350395" y="1607571"/>
          <a:ext cx="422418" cy="568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4382076" y="1666321"/>
        <a:ext cx="295693" cy="340871"/>
      </dsp:txXfrm>
    </dsp:sp>
    <dsp:sp modelId="{D7A6652D-DB40-4F4F-B714-8F5F7C473D12}">
      <dsp:nvSpPr>
        <dsp:cNvPr id="0" name=""/>
        <dsp:cNvSpPr/>
      </dsp:nvSpPr>
      <dsp:spPr>
        <a:xfrm>
          <a:off x="4265459" y="2145074"/>
          <a:ext cx="1890684" cy="17419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3,Implement classifier</a:t>
          </a:r>
        </a:p>
      </dsp:txBody>
      <dsp:txXfrm>
        <a:off x="4542343" y="2400184"/>
        <a:ext cx="1336916" cy="1231777"/>
      </dsp:txXfrm>
    </dsp:sp>
    <dsp:sp modelId="{36391AF7-3CC5-492F-AFF7-E66A9F5C44E4}">
      <dsp:nvSpPr>
        <dsp:cNvPr id="0" name=""/>
        <dsp:cNvSpPr/>
      </dsp:nvSpPr>
      <dsp:spPr>
        <a:xfrm rot="10800000">
          <a:off x="3710756" y="2732013"/>
          <a:ext cx="391990" cy="568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 rot="10800000">
        <a:off x="3828353" y="2845637"/>
        <a:ext cx="274393" cy="340871"/>
      </dsp:txXfrm>
    </dsp:sp>
    <dsp:sp modelId="{1F65B624-B945-44D7-AE92-5C4C4757DC59}">
      <dsp:nvSpPr>
        <dsp:cNvPr id="0" name=""/>
        <dsp:cNvSpPr/>
      </dsp:nvSpPr>
      <dsp:spPr>
        <a:xfrm>
          <a:off x="1842539" y="2174414"/>
          <a:ext cx="1683316" cy="16833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4. Test and </a:t>
          </a:r>
          <a:r>
            <a:rPr lang="en-US" sz="1600" kern="1200" noProof="0" dirty="0" err="1"/>
            <a:t>analyse</a:t>
          </a:r>
          <a:r>
            <a:rPr lang="en-US" sz="1600" kern="1200" noProof="0" dirty="0"/>
            <a:t> results</a:t>
          </a:r>
        </a:p>
      </dsp:txBody>
      <dsp:txXfrm>
        <a:off x="2089055" y="2420930"/>
        <a:ext cx="1190284" cy="1190284"/>
      </dsp:txXfrm>
    </dsp:sp>
    <dsp:sp modelId="{E7C8E724-9B8C-49FF-856B-38DE8322CA0C}">
      <dsp:nvSpPr>
        <dsp:cNvPr id="0" name=""/>
        <dsp:cNvSpPr/>
      </dsp:nvSpPr>
      <dsp:spPr>
        <a:xfrm rot="18000000">
          <a:off x="3086052" y="1648915"/>
          <a:ext cx="446942" cy="5681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119573" y="1820599"/>
        <a:ext cx="312859" cy="340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137423" y="5164758"/>
            <a:ext cx="11259692" cy="22045555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7379" y="2354741"/>
            <a:ext cx="14393053" cy="13792046"/>
          </a:xfrm>
        </p:spPr>
        <p:txBody>
          <a:bodyPr anchor="b">
            <a:normAutofit/>
          </a:bodyPr>
          <a:lstStyle>
            <a:lvl1pPr algn="l">
              <a:defRPr sz="10289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7378" y="16969076"/>
            <a:ext cx="11585720" cy="8447155"/>
          </a:xfrm>
        </p:spPr>
        <p:txBody>
          <a:bodyPr anchor="t">
            <a:normAutofit/>
          </a:bodyPr>
          <a:lstStyle>
            <a:lvl1pPr marL="0" indent="0" algn="l">
              <a:buNone/>
              <a:defRPr sz="4677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8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7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6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5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4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4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53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22E-F0F7-4D4B-B3BC-9B598C9D10D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4A4-F65E-4D70-98CD-A155E4CA50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6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247378" y="2354739"/>
            <a:ext cx="18888869" cy="13792041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781974" y="16969071"/>
            <a:ext cx="17027698" cy="2018348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3742"/>
            </a:lvl1pPr>
            <a:lvl2pPr marL="1069162" indent="0">
              <a:buFontTx/>
              <a:buNone/>
              <a:defRPr/>
            </a:lvl2pPr>
            <a:lvl3pPr marL="2138324" indent="0">
              <a:buFontTx/>
              <a:buNone/>
              <a:defRPr/>
            </a:lvl3pPr>
            <a:lvl4pPr marL="3207487" indent="0">
              <a:buFontTx/>
              <a:buNone/>
              <a:defRPr/>
            </a:lvl4pPr>
            <a:lvl5pPr marL="4276649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22E-F0F7-4D4B-B3BC-9B598C9D10D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4A4-F65E-4D70-98CD-A155E4CA50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36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8" y="2354739"/>
            <a:ext cx="18888869" cy="12782868"/>
          </a:xfrm>
        </p:spPr>
        <p:txBody>
          <a:bodyPr anchor="ctr">
            <a:normAutofit/>
          </a:bodyPr>
          <a:lstStyle>
            <a:lvl1pPr algn="l">
              <a:defRPr sz="6548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8" y="18165128"/>
            <a:ext cx="14928202" cy="8409781"/>
          </a:xfrm>
        </p:spPr>
        <p:txBody>
          <a:bodyPr anchor="ctr">
            <a:normAutofit/>
          </a:bodyPr>
          <a:lstStyle>
            <a:lvl1pPr marL="0" indent="0" algn="l">
              <a:buNone/>
              <a:defRPr sz="4209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22E-F0F7-4D4B-B3BC-9B598C9D10D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4A4-F65E-4D70-98CD-A155E4CA50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894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55" y="2354739"/>
            <a:ext cx="16041898" cy="12782868"/>
          </a:xfrm>
        </p:spPr>
        <p:txBody>
          <a:bodyPr anchor="ctr">
            <a:normAutofit/>
          </a:bodyPr>
          <a:lstStyle>
            <a:lvl1pPr algn="l">
              <a:defRPr sz="6548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94757" y="15137606"/>
            <a:ext cx="14972436" cy="2130478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1069162" indent="0">
              <a:buFontTx/>
              <a:buNone/>
              <a:defRPr/>
            </a:lvl2pPr>
            <a:lvl3pPr marL="2138324" indent="0">
              <a:buFontTx/>
              <a:buNone/>
              <a:defRPr/>
            </a:lvl3pPr>
            <a:lvl4pPr marL="3207487" indent="0">
              <a:buFontTx/>
              <a:buNone/>
              <a:defRPr/>
            </a:lvl4pPr>
            <a:lvl5pPr marL="4276649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9" y="18987432"/>
            <a:ext cx="14925417" cy="7587477"/>
          </a:xfrm>
        </p:spPr>
        <p:txBody>
          <a:bodyPr anchor="ctr">
            <a:normAutofit/>
          </a:bodyPr>
          <a:lstStyle>
            <a:lvl1pPr marL="0" indent="0" algn="l">
              <a:buNone/>
              <a:defRPr sz="4677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22E-F0F7-4D4B-B3BC-9B598C9D10D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4A4-F65E-4D70-98CD-A155E4CA5094}" type="slidenum">
              <a:rPr lang="en-GB" smtClean="0"/>
              <a:t>‹N°›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4592" y="3137109"/>
            <a:ext cx="1069460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/>
          <a:p>
            <a:pPr lvl="0"/>
            <a:r>
              <a:rPr lang="en-US" sz="187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97885" y="12222220"/>
            <a:ext cx="1069460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/>
          <a:p>
            <a:pPr lvl="0" algn="r"/>
            <a:r>
              <a:rPr lang="en-US" sz="1870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47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5137606"/>
            <a:ext cx="14925417" cy="7493314"/>
          </a:xfrm>
        </p:spPr>
        <p:txBody>
          <a:bodyPr anchor="b">
            <a:normAutofit/>
          </a:bodyPr>
          <a:lstStyle>
            <a:lvl1pPr algn="l">
              <a:defRPr sz="6548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8" y="22659971"/>
            <a:ext cx="14928202" cy="3914936"/>
          </a:xfrm>
        </p:spPr>
        <p:txBody>
          <a:bodyPr anchor="t">
            <a:normAutofit/>
          </a:bodyPr>
          <a:lstStyle>
            <a:lvl1pPr marL="0" indent="0" algn="l">
              <a:buNone/>
              <a:defRPr sz="4209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22E-F0F7-4D4B-B3BC-9B598C9D10D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4A4-F65E-4D70-98CD-A155E4CA50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22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56" y="2354739"/>
            <a:ext cx="16041895" cy="12782868"/>
          </a:xfrm>
        </p:spPr>
        <p:txBody>
          <a:bodyPr anchor="ctr">
            <a:normAutofit/>
          </a:bodyPr>
          <a:lstStyle>
            <a:lvl1pPr algn="l">
              <a:defRPr sz="6548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379" y="17155954"/>
            <a:ext cx="14925417" cy="463472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677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8" y="21865431"/>
            <a:ext cx="14925415" cy="4709478"/>
          </a:xfrm>
        </p:spPr>
        <p:txBody>
          <a:bodyPr anchor="t">
            <a:normAutofit/>
          </a:bodyPr>
          <a:lstStyle>
            <a:lvl1pPr marL="0" indent="0" algn="l">
              <a:buNone/>
              <a:defRPr sz="4209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22E-F0F7-4D4B-B3BC-9B598C9D10D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4A4-F65E-4D70-98CD-A155E4CA5094}" type="slidenum">
              <a:rPr lang="en-GB" smtClean="0"/>
              <a:t>‹N°›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4592" y="3137109"/>
            <a:ext cx="1069460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/>
          <a:p>
            <a:pPr lvl="0"/>
            <a:r>
              <a:rPr lang="en-US" sz="187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97885" y="12222220"/>
            <a:ext cx="1069460" cy="2581542"/>
          </a:xfrm>
          <a:prstGeom prst="rect">
            <a:avLst/>
          </a:prstGeom>
        </p:spPr>
        <p:txBody>
          <a:bodyPr vert="horz" lIns="213836" tIns="106918" rIns="213836" bIns="106918" rtlCol="0" anchor="ctr">
            <a:noAutofit/>
          </a:bodyPr>
          <a:lstStyle/>
          <a:p>
            <a:pPr lvl="0" algn="r"/>
            <a:r>
              <a:rPr lang="en-US" sz="1870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8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8" y="2354739"/>
            <a:ext cx="17599065" cy="127828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548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47379" y="17342841"/>
            <a:ext cx="14925417" cy="370030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677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8" y="21043151"/>
            <a:ext cx="14925415" cy="5531760"/>
          </a:xfrm>
        </p:spPr>
        <p:txBody>
          <a:bodyPr anchor="t">
            <a:normAutofit/>
          </a:bodyPr>
          <a:lstStyle>
            <a:lvl1pPr marL="0" indent="0" algn="l">
              <a:buNone/>
              <a:defRPr sz="4209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22E-F0F7-4D4B-B3BC-9B598C9D10D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4A4-F65E-4D70-98CD-A155E4CA50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17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</p:spPr>
        <p:txBody>
          <a:bodyPr>
            <a:normAutofit/>
          </a:bodyPr>
          <a:lstStyle>
            <a:lvl1pPr algn="l">
              <a:defRPr sz="654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7379" y="2354743"/>
            <a:ext cx="15328830" cy="1663269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22E-F0F7-4D4B-B3BC-9B598C9D10D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4A4-F65E-4D70-98CD-A155E4CA50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628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55814" y="2354739"/>
            <a:ext cx="4780433" cy="19510693"/>
          </a:xfrm>
        </p:spPr>
        <p:txBody>
          <a:bodyPr vert="eaVert">
            <a:normAutofit/>
          </a:bodyPr>
          <a:lstStyle>
            <a:lvl1pPr>
              <a:defRPr sz="654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47378" y="2354739"/>
            <a:ext cx="13680497" cy="24220170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22E-F0F7-4D4B-B3BC-9B598C9D10D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4A4-F65E-4D70-98CD-A155E4CA50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62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379" y="2354739"/>
            <a:ext cx="15328830" cy="16632693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22E-F0F7-4D4B-B3BC-9B598C9D10D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4A4-F65E-4D70-98CD-A155E4CA50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92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8" y="8746171"/>
            <a:ext cx="14972438" cy="10241246"/>
          </a:xfrm>
        </p:spPr>
        <p:txBody>
          <a:bodyPr anchor="b">
            <a:normAutofit/>
          </a:bodyPr>
          <a:lstStyle>
            <a:lvl1pPr algn="l">
              <a:defRPr sz="7483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9" y="19809708"/>
            <a:ext cx="14972436" cy="6765203"/>
          </a:xfrm>
        </p:spPr>
        <p:txBody>
          <a:bodyPr anchor="t">
            <a:normAutofit/>
          </a:bodyPr>
          <a:lstStyle>
            <a:lvl1pPr marL="0" indent="0" algn="l">
              <a:buNone/>
              <a:defRPr sz="4209">
                <a:solidFill>
                  <a:schemeClr val="bg2">
                    <a:lumMod val="75000"/>
                  </a:schemeClr>
                </a:solidFill>
              </a:defRPr>
            </a:lvl1pPr>
            <a:lvl2pPr marL="1069162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22E-F0F7-4D4B-B3BC-9B598C9D10D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4A4-F65E-4D70-98CD-A155E4CA50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3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</p:spPr>
        <p:txBody>
          <a:bodyPr>
            <a:normAutofit/>
          </a:bodyPr>
          <a:lstStyle>
            <a:lvl1pPr>
              <a:defRPr sz="74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1247380" y="2354741"/>
            <a:ext cx="9237162" cy="1663268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10903128" y="2354739"/>
            <a:ext cx="9233119" cy="16595302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22E-F0F7-4D4B-B3BC-9B598C9D10D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4A4-F65E-4D70-98CD-A155E4CA50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8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</p:spPr>
        <p:txBody>
          <a:bodyPr>
            <a:normAutofit/>
          </a:bodyPr>
          <a:lstStyle>
            <a:lvl1pPr>
              <a:defRPr sz="74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971" y="2354739"/>
            <a:ext cx="8692046" cy="2691130"/>
          </a:xfrm>
        </p:spPr>
        <p:txBody>
          <a:bodyPr anchor="b">
            <a:noAutofit/>
          </a:bodyPr>
          <a:lstStyle>
            <a:lvl1pPr marL="0" indent="0">
              <a:buNone/>
              <a:defRPr sz="5612" b="0" cap="all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7377" y="5045871"/>
            <a:ext cx="9226639" cy="13941550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53658" y="2501912"/>
            <a:ext cx="8802390" cy="2543957"/>
          </a:xfrm>
        </p:spPr>
        <p:txBody>
          <a:bodyPr anchor="b">
            <a:noAutofit/>
          </a:bodyPr>
          <a:lstStyle>
            <a:lvl1pPr marL="0" indent="0">
              <a:buNone/>
              <a:defRPr sz="5612" b="0" cap="all">
                <a:solidFill>
                  <a:schemeClr val="tx1"/>
                </a:solidFill>
              </a:defRPr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03129" y="5045869"/>
            <a:ext cx="9252920" cy="13904172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22E-F0F7-4D4B-B3BC-9B598C9D10D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4A4-F65E-4D70-98CD-A155E4CA50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60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</p:spPr>
        <p:txBody>
          <a:bodyPr>
            <a:normAutofit/>
          </a:bodyPr>
          <a:lstStyle>
            <a:lvl1pPr>
              <a:defRPr sz="748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22E-F0F7-4D4B-B3BC-9B598C9D10D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4A4-F65E-4D70-98CD-A155E4CA50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12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22E-F0F7-4D4B-B3BC-9B598C9D10D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4A4-F65E-4D70-98CD-A155E4CA50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50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1778" y="2354739"/>
            <a:ext cx="7484269" cy="6727825"/>
          </a:xfrm>
        </p:spPr>
        <p:txBody>
          <a:bodyPr anchor="b">
            <a:normAutofit/>
          </a:bodyPr>
          <a:lstStyle>
            <a:lvl1pPr algn="l">
              <a:defRPr sz="4677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377" y="2354739"/>
            <a:ext cx="10380214" cy="2422017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71778" y="9755357"/>
            <a:ext cx="7484269" cy="9232073"/>
          </a:xfrm>
        </p:spPr>
        <p:txBody>
          <a:bodyPr anchor="t">
            <a:normAutofit/>
          </a:bodyPr>
          <a:lstStyle>
            <a:lvl1pPr marL="0" indent="0">
              <a:buNone/>
              <a:defRPr sz="3742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22E-F0F7-4D4B-B3BC-9B598C9D10D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4A4-F65E-4D70-98CD-A155E4CA50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3616" y="6391434"/>
            <a:ext cx="8332827" cy="5045869"/>
          </a:xfrm>
        </p:spPr>
        <p:txBody>
          <a:bodyPr anchor="b">
            <a:normAutofit/>
          </a:bodyPr>
          <a:lstStyle>
            <a:lvl1pPr algn="l">
              <a:defRPr sz="5612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781969" y="4036695"/>
            <a:ext cx="7672694" cy="21192649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742"/>
            </a:lvl1pPr>
            <a:lvl2pPr marL="1069162" indent="0">
              <a:buNone/>
              <a:defRPr sz="3742"/>
            </a:lvl2pPr>
            <a:lvl3pPr marL="2138324" indent="0">
              <a:buNone/>
              <a:defRPr sz="3742"/>
            </a:lvl3pPr>
            <a:lvl4pPr marL="3207487" indent="0">
              <a:buNone/>
              <a:defRPr sz="3742"/>
            </a:lvl4pPr>
            <a:lvl5pPr marL="4276649" indent="0">
              <a:buNone/>
              <a:defRPr sz="3742"/>
            </a:lvl5pPr>
            <a:lvl6pPr marL="5345811" indent="0">
              <a:buNone/>
              <a:defRPr sz="3742"/>
            </a:lvl6pPr>
            <a:lvl7pPr marL="6414973" indent="0">
              <a:buNone/>
              <a:defRPr sz="3742"/>
            </a:lvl7pPr>
            <a:lvl8pPr marL="7484135" indent="0">
              <a:buNone/>
              <a:defRPr sz="3742"/>
            </a:lvl8pPr>
            <a:lvl9pPr marL="8553298" indent="0">
              <a:buNone/>
              <a:defRPr sz="374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14148" y="12110085"/>
            <a:ext cx="8335084" cy="9194694"/>
          </a:xfrm>
        </p:spPr>
        <p:txBody>
          <a:bodyPr anchor="t">
            <a:normAutofit/>
          </a:bodyPr>
          <a:lstStyle>
            <a:lvl1pPr marL="0" indent="0">
              <a:buNone/>
              <a:defRPr sz="4209"/>
            </a:lvl1pPr>
            <a:lvl2pPr marL="1069162" indent="0">
              <a:buNone/>
              <a:defRPr sz="2806"/>
            </a:lvl2pPr>
            <a:lvl3pPr marL="2138324" indent="0">
              <a:buNone/>
              <a:defRPr sz="2339"/>
            </a:lvl3pPr>
            <a:lvl4pPr marL="3207487" indent="0">
              <a:buNone/>
              <a:defRPr sz="2105"/>
            </a:lvl4pPr>
            <a:lvl5pPr marL="4276649" indent="0">
              <a:buNone/>
              <a:defRPr sz="2105"/>
            </a:lvl5pPr>
            <a:lvl6pPr marL="5345811" indent="0">
              <a:buNone/>
              <a:defRPr sz="2105"/>
            </a:lvl6pPr>
            <a:lvl7pPr marL="6414973" indent="0">
              <a:buNone/>
              <a:defRPr sz="2105"/>
            </a:lvl7pPr>
            <a:lvl8pPr marL="7484135" indent="0">
              <a:buNone/>
              <a:defRPr sz="2105"/>
            </a:lvl8pPr>
            <a:lvl9pPr marL="8553298" indent="0">
              <a:buNone/>
              <a:defRPr sz="210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22E-F0F7-4D4B-B3BC-9B598C9D10D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47378" y="27247694"/>
            <a:ext cx="13590959" cy="161187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4A4-F65E-4D70-98CD-A155E4CA50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12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599652" y="17193334"/>
            <a:ext cx="5777264" cy="11736316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7379" y="19847084"/>
            <a:ext cx="15328830" cy="67278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379" y="2354743"/>
            <a:ext cx="15328830" cy="1663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5939" y="27247707"/>
            <a:ext cx="2807333" cy="16118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33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37EA22E-F0F7-4D4B-B3BC-9B598C9D10D3}" type="datetimeFigureOut">
              <a:rPr lang="en-GB" smtClean="0"/>
              <a:t>12/05/2017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7378" y="27247694"/>
            <a:ext cx="13590959" cy="16118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339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180820" y="24626659"/>
            <a:ext cx="2003913" cy="29574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548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5D1F4A4-F65E-4D70-98CD-A155E4CA509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97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1069162" rtl="0" eaLnBrk="1" latinLnBrk="0" hangingPunct="1">
        <a:spcBef>
          <a:spcPct val="0"/>
        </a:spcBef>
        <a:buNone/>
        <a:defRPr sz="7483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68226" indent="-668226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67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737389" indent="-668226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420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2806551" indent="-668226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742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3608422" indent="-400936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4677585" indent="-400936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5880392" indent="-534581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6949554" indent="-534581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8018717" indent="-534581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9087879" indent="-534581" algn="l" defTabSz="1069162" rtl="0" eaLnBrk="1" latinLnBrk="0" hangingPunct="1">
        <a:spcBef>
          <a:spcPct val="20000"/>
        </a:spcBef>
        <a:spcAft>
          <a:spcPts val="1403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27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1069162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28621" y="4173944"/>
            <a:ext cx="9720270" cy="7232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28621" y="11865853"/>
            <a:ext cx="20526380" cy="984624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Rectangle 45"/>
          <p:cNvSpPr/>
          <p:nvPr/>
        </p:nvSpPr>
        <p:spPr>
          <a:xfrm>
            <a:off x="-1" y="-1"/>
            <a:ext cx="21383625" cy="3333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Rectangle 46"/>
          <p:cNvSpPr/>
          <p:nvPr/>
        </p:nvSpPr>
        <p:spPr>
          <a:xfrm>
            <a:off x="-2" y="3336266"/>
            <a:ext cx="21383627" cy="3779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ZoneTexte 40"/>
          <p:cNvSpPr txBox="1"/>
          <p:nvPr/>
        </p:nvSpPr>
        <p:spPr>
          <a:xfrm>
            <a:off x="1" y="191512"/>
            <a:ext cx="1021079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7200" dirty="0">
                <a:latin typeface="Century" panose="02040604050505020304" pitchFamily="18" charset="0"/>
              </a:rPr>
              <a:t>RISK PERCEPTION USING NLP</a:t>
            </a:r>
          </a:p>
          <a:p>
            <a:pPr algn="ctr"/>
            <a:r>
              <a:rPr lang="fr-BE" sz="2800" dirty="0">
                <a:latin typeface="Century" panose="02040604050505020304" pitchFamily="18" charset="0"/>
              </a:rPr>
              <a:t>Gerard Tio Nogueras</a:t>
            </a:r>
            <a:endParaRPr lang="en-GB" sz="2800" dirty="0">
              <a:latin typeface="Century" panose="02040604050505020304" pitchFamily="18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3639800" y="191512"/>
            <a:ext cx="77438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dirty="0"/>
              <a:t>		</a:t>
            </a:r>
            <a:r>
              <a:rPr lang="fr-BE" sz="2000" dirty="0">
                <a:latin typeface="Century" panose="02040604050505020304" pitchFamily="18" charset="0"/>
              </a:rPr>
              <a:t>	</a:t>
            </a:r>
            <a:r>
              <a:rPr lang="fr-BE" sz="2800" dirty="0">
                <a:latin typeface="Century" panose="02040604050505020304" pitchFamily="18" charset="0"/>
              </a:rPr>
              <a:t>UNIVERSITY OF </a:t>
            </a:r>
          </a:p>
          <a:p>
            <a:r>
              <a:rPr lang="fr-BE" sz="6600" dirty="0">
                <a:latin typeface="Century" panose="02040604050505020304" pitchFamily="18" charset="0"/>
              </a:rPr>
              <a:t>	Southampton</a:t>
            </a:r>
          </a:p>
          <a:p>
            <a:endParaRPr lang="fr-BE" sz="2000" dirty="0">
              <a:latin typeface="Century" panose="02040604050505020304" pitchFamily="18" charset="0"/>
            </a:endParaRPr>
          </a:p>
          <a:p>
            <a:r>
              <a:rPr lang="fr-BE" sz="2400" dirty="0">
                <a:latin typeface="Century" panose="02040604050505020304" pitchFamily="18" charset="0"/>
              </a:rPr>
              <a:t>			</a:t>
            </a:r>
            <a:r>
              <a:rPr lang="en-US" sz="2800" dirty="0">
                <a:latin typeface="Century" panose="02040604050505020304" pitchFamily="18" charset="0"/>
              </a:rPr>
              <a:t>School</a:t>
            </a:r>
            <a:r>
              <a:rPr lang="fr-BE" sz="2800" dirty="0">
                <a:latin typeface="Century" panose="02040604050505020304" pitchFamily="18" charset="0"/>
              </a:rPr>
              <a:t> of Electronics and </a:t>
            </a:r>
          </a:p>
          <a:p>
            <a:r>
              <a:rPr lang="fr-BE" sz="2800" dirty="0">
                <a:latin typeface="Century" panose="02040604050505020304" pitchFamily="18" charset="0"/>
              </a:rPr>
              <a:t>				Computer Science</a:t>
            </a:r>
          </a:p>
          <a:p>
            <a:endParaRPr lang="fr-BE" sz="2800" dirty="0">
              <a:latin typeface="Century" panose="020406040505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311" y="4350698"/>
            <a:ext cx="9386890" cy="77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400" dirty="0"/>
              <a:t>Motivation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13784792" y="13992847"/>
            <a:ext cx="6898743" cy="72212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595311" y="13960025"/>
            <a:ext cx="7433733" cy="725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Flèche : droite 2"/>
          <p:cNvSpPr/>
          <p:nvPr/>
        </p:nvSpPr>
        <p:spPr>
          <a:xfrm>
            <a:off x="7962388" y="17004452"/>
            <a:ext cx="6324744" cy="28575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/>
          <p:cNvSpPr txBox="1"/>
          <p:nvPr/>
        </p:nvSpPr>
        <p:spPr>
          <a:xfrm>
            <a:off x="8557459" y="18034014"/>
            <a:ext cx="468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800" dirty="0">
                <a:solidFill>
                  <a:schemeClr val="bg1"/>
                </a:solidFill>
              </a:rPr>
              <a:t>NLP </a:t>
            </a:r>
            <a:r>
              <a:rPr lang="en-GB" sz="4800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5311" y="14212981"/>
            <a:ext cx="7433733" cy="15853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Context</a:t>
            </a:r>
            <a:r>
              <a:rPr lang="fr-BE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bg1"/>
                </a:solidFill>
              </a:rPr>
              <a:t>with Risk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784791" y="14212981"/>
            <a:ext cx="6951131" cy="15853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Risk Perception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7699" y="12126714"/>
            <a:ext cx="20088224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6000" b="1" dirty="0"/>
              <a:t>Project </a:t>
            </a:r>
            <a:endParaRPr lang="en-GB" sz="6000" b="1" dirty="0"/>
          </a:p>
        </p:txBody>
      </p:sp>
      <p:sp>
        <p:nvSpPr>
          <p:cNvPr id="31" name="Rectangle 30"/>
          <p:cNvSpPr/>
          <p:nvPr/>
        </p:nvSpPr>
        <p:spPr>
          <a:xfrm>
            <a:off x="366710" y="23048059"/>
            <a:ext cx="11871009" cy="64685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719667" y="23242298"/>
            <a:ext cx="11274213" cy="77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4400" dirty="0"/>
              <a:t>NLP Pipeline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13106400" y="23048059"/>
            <a:ext cx="7910509" cy="64685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13373100" y="23242298"/>
            <a:ext cx="7310435" cy="77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Outcomes</a:t>
            </a:r>
            <a:endParaRPr lang="en-US" dirty="0"/>
          </a:p>
        </p:txBody>
      </p:sp>
      <p:cxnSp>
        <p:nvCxnSpPr>
          <p:cNvPr id="20" name="Connecteur : en arc 19"/>
          <p:cNvCxnSpPr/>
          <p:nvPr/>
        </p:nvCxnSpPr>
        <p:spPr>
          <a:xfrm rot="5400000">
            <a:off x="7163008" y="19452897"/>
            <a:ext cx="3875682" cy="3314647"/>
          </a:xfrm>
          <a:prstGeom prst="curvedConnector3">
            <a:avLst>
              <a:gd name="adj1" fmla="val 50000"/>
            </a:avLst>
          </a:prstGeom>
          <a:ln w="177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1296638" y="5054662"/>
            <a:ext cx="8667749" cy="59340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296639" y="4173944"/>
            <a:ext cx="9720270" cy="72322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Rectangle 52"/>
          <p:cNvSpPr/>
          <p:nvPr/>
        </p:nvSpPr>
        <p:spPr>
          <a:xfrm>
            <a:off x="11420469" y="4368184"/>
            <a:ext cx="9410699" cy="77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Risk Assessment tools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71502" y="5259509"/>
            <a:ext cx="9410699" cy="59340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719667" y="5372238"/>
            <a:ext cx="9110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</a:rPr>
              <a:t>Decisions and Disruptions (D&amp;D)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719666" y="6492291"/>
            <a:ext cx="91101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CONCEPT:</a:t>
            </a:r>
            <a:r>
              <a:rPr lang="en-US" sz="2400" dirty="0">
                <a:solidFill>
                  <a:schemeClr val="bg1"/>
                </a:solidFill>
              </a:rPr>
              <a:t> Role playing game that simulates a cyber security environment.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OBJECTIVE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Analyse</a:t>
            </a:r>
            <a:r>
              <a:rPr lang="en-US" sz="2400" dirty="0">
                <a:solidFill>
                  <a:schemeClr val="bg1"/>
                </a:solidFill>
              </a:rPr>
              <a:t> player’s behavior in regards to risk based decisions. Behavior is also compared in regards of their technical background in cyber security.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PROBLEM: </a:t>
            </a:r>
            <a:r>
              <a:rPr lang="en-US" sz="2400" dirty="0">
                <a:solidFill>
                  <a:schemeClr val="bg1"/>
                </a:solidFill>
              </a:rPr>
              <a:t>Not enough games’ data to use results as scientific evidence and difficulty to scale the experience.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738926" y="16114722"/>
            <a:ext cx="7109530" cy="47291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ZoneTexte 61"/>
          <p:cNvSpPr txBox="1"/>
          <p:nvPr/>
        </p:nvSpPr>
        <p:spPr>
          <a:xfrm>
            <a:off x="937308" y="16314342"/>
            <a:ext cx="5006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Risk based Context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14173200" y="16032480"/>
            <a:ext cx="63855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Risk analysis on the extracted data</a:t>
            </a:r>
          </a:p>
          <a:p>
            <a:endParaRPr lang="en-US" sz="2400" b="1" dirty="0"/>
          </a:p>
          <a:p>
            <a:r>
              <a:rPr lang="en-US" sz="2400" b="1" dirty="0"/>
              <a:t>Analysis of the different risks: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Vulnerabilities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Assets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Impact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Capability</a:t>
            </a:r>
          </a:p>
          <a:p>
            <a:r>
              <a:rPr lang="en-US" sz="2400" b="1" dirty="0"/>
              <a:t>Comparison with the tools of Risk standard ISO27001: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Risk matrix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Risk management cycle</a:t>
            </a:r>
          </a:p>
        </p:txBody>
      </p:sp>
      <p:cxnSp>
        <p:nvCxnSpPr>
          <p:cNvPr id="67" name="Connecteur : en arc 66"/>
          <p:cNvCxnSpPr/>
          <p:nvPr/>
        </p:nvCxnSpPr>
        <p:spPr>
          <a:xfrm rot="5400000" flipH="1" flipV="1">
            <a:off x="3194902" y="11430404"/>
            <a:ext cx="2564939" cy="2466627"/>
          </a:xfrm>
          <a:prstGeom prst="curvedConnector3">
            <a:avLst>
              <a:gd name="adj1" fmla="val 50000"/>
            </a:avLst>
          </a:prstGeom>
          <a:ln w="177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7" name="Image 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88" y="17058882"/>
            <a:ext cx="2777928" cy="1376532"/>
          </a:xfrm>
          <a:prstGeom prst="rect">
            <a:avLst/>
          </a:prstGeom>
        </p:spPr>
      </p:pic>
      <p:sp>
        <p:nvSpPr>
          <p:cNvPr id="79" name="ZoneTexte 78"/>
          <p:cNvSpPr txBox="1"/>
          <p:nvPr/>
        </p:nvSpPr>
        <p:spPr>
          <a:xfrm>
            <a:off x="1464379" y="18449513"/>
            <a:ext cx="3483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Speech with risk content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1420469" y="5233437"/>
            <a:ext cx="9410699" cy="59340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23903" y="24188872"/>
            <a:ext cx="11269977" cy="50678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872068" y="24301601"/>
            <a:ext cx="1091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</a:rPr>
              <a:t>Classifier research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3369435" y="24231092"/>
            <a:ext cx="7366488" cy="50256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13517599" y="24343821"/>
            <a:ext cx="70411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</a:rPr>
              <a:t>Commercial and scientific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13517173" y="25601769"/>
            <a:ext cx="70415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Commercial: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Scientific: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90" name="Groupe 89"/>
          <p:cNvGrpSpPr/>
          <p:nvPr/>
        </p:nvGrpSpPr>
        <p:grpSpPr>
          <a:xfrm>
            <a:off x="849032" y="25135744"/>
            <a:ext cx="4391663" cy="1789743"/>
            <a:chOff x="-3424811" y="24998804"/>
            <a:chExt cx="4391663" cy="1789743"/>
          </a:xfrm>
        </p:grpSpPr>
        <p:sp>
          <p:nvSpPr>
            <p:cNvPr id="91" name="Forme libre : forme 90"/>
            <p:cNvSpPr/>
            <p:nvPr/>
          </p:nvSpPr>
          <p:spPr>
            <a:xfrm>
              <a:off x="-3424811" y="24998804"/>
              <a:ext cx="1899031" cy="1789743"/>
            </a:xfrm>
            <a:custGeom>
              <a:avLst/>
              <a:gdLst>
                <a:gd name="connsiteX0" fmla="*/ 0 w 1541838"/>
                <a:gd name="connsiteY0" fmla="*/ 770919 h 1541838"/>
                <a:gd name="connsiteX1" fmla="*/ 770919 w 1541838"/>
                <a:gd name="connsiteY1" fmla="*/ 0 h 1541838"/>
                <a:gd name="connsiteX2" fmla="*/ 1541838 w 1541838"/>
                <a:gd name="connsiteY2" fmla="*/ 770919 h 1541838"/>
                <a:gd name="connsiteX3" fmla="*/ 770919 w 1541838"/>
                <a:gd name="connsiteY3" fmla="*/ 1541838 h 1541838"/>
                <a:gd name="connsiteX4" fmla="*/ 0 w 1541838"/>
                <a:gd name="connsiteY4" fmla="*/ 770919 h 154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1838" h="1541838">
                  <a:moveTo>
                    <a:pt x="0" y="770919"/>
                  </a:moveTo>
                  <a:cubicBezTo>
                    <a:pt x="0" y="345152"/>
                    <a:pt x="345152" y="0"/>
                    <a:pt x="770919" y="0"/>
                  </a:cubicBezTo>
                  <a:cubicBezTo>
                    <a:pt x="1196686" y="0"/>
                    <a:pt x="1541838" y="345152"/>
                    <a:pt x="1541838" y="770919"/>
                  </a:cubicBezTo>
                  <a:cubicBezTo>
                    <a:pt x="1541838" y="1196686"/>
                    <a:pt x="1196686" y="1541838"/>
                    <a:pt x="770919" y="1541838"/>
                  </a:cubicBezTo>
                  <a:cubicBezTo>
                    <a:pt x="345152" y="1541838"/>
                    <a:pt x="0" y="1196686"/>
                    <a:pt x="0" y="770919"/>
                  </a:cubicBez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3577" tIns="243577" rIns="243577" bIns="24357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noProof="0" dirty="0"/>
                <a:t>1. Pre-Process scripts</a:t>
              </a:r>
            </a:p>
          </p:txBody>
        </p:sp>
        <p:sp>
          <p:nvSpPr>
            <p:cNvPr id="92" name="Forme libre : forme 91"/>
            <p:cNvSpPr/>
            <p:nvPr/>
          </p:nvSpPr>
          <p:spPr>
            <a:xfrm>
              <a:off x="-1168587" y="25644130"/>
              <a:ext cx="2135439" cy="520370"/>
            </a:xfrm>
            <a:custGeom>
              <a:avLst/>
              <a:gdLst>
                <a:gd name="connsiteX0" fmla="*/ 0 w 2135439"/>
                <a:gd name="connsiteY0" fmla="*/ 104074 h 520370"/>
                <a:gd name="connsiteX1" fmla="*/ 1875254 w 2135439"/>
                <a:gd name="connsiteY1" fmla="*/ 104074 h 520370"/>
                <a:gd name="connsiteX2" fmla="*/ 1875254 w 2135439"/>
                <a:gd name="connsiteY2" fmla="*/ 0 h 520370"/>
                <a:gd name="connsiteX3" fmla="*/ 2135439 w 2135439"/>
                <a:gd name="connsiteY3" fmla="*/ 260185 h 520370"/>
                <a:gd name="connsiteX4" fmla="*/ 1875254 w 2135439"/>
                <a:gd name="connsiteY4" fmla="*/ 520370 h 520370"/>
                <a:gd name="connsiteX5" fmla="*/ 1875254 w 2135439"/>
                <a:gd name="connsiteY5" fmla="*/ 416296 h 520370"/>
                <a:gd name="connsiteX6" fmla="*/ 0 w 2135439"/>
                <a:gd name="connsiteY6" fmla="*/ 416296 h 520370"/>
                <a:gd name="connsiteX7" fmla="*/ 0 w 2135439"/>
                <a:gd name="connsiteY7" fmla="*/ 104074 h 52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5439" h="520370">
                  <a:moveTo>
                    <a:pt x="0" y="104074"/>
                  </a:moveTo>
                  <a:lnTo>
                    <a:pt x="1875254" y="104074"/>
                  </a:lnTo>
                  <a:lnTo>
                    <a:pt x="1875254" y="0"/>
                  </a:lnTo>
                  <a:lnTo>
                    <a:pt x="2135439" y="260185"/>
                  </a:lnTo>
                  <a:lnTo>
                    <a:pt x="1875254" y="520370"/>
                  </a:lnTo>
                  <a:lnTo>
                    <a:pt x="1875254" y="416296"/>
                  </a:lnTo>
                  <a:lnTo>
                    <a:pt x="0" y="416296"/>
                  </a:lnTo>
                  <a:lnTo>
                    <a:pt x="0" y="104074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104074" rIns="156111" bIns="104074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fr-FR" sz="1100" kern="1200"/>
            </a:p>
          </p:txBody>
        </p:sp>
      </p:grpSp>
      <p:graphicFrame>
        <p:nvGraphicFramePr>
          <p:cNvPr id="88" name="Diagramme 87"/>
          <p:cNvGraphicFramePr/>
          <p:nvPr>
            <p:extLst>
              <p:ext uri="{D42A27DB-BD31-4B8C-83A1-F6EECF244321}">
                <p14:modId xmlns:p14="http://schemas.microsoft.com/office/powerpoint/2010/main" val="2077031153"/>
              </p:ext>
            </p:extLst>
          </p:nvPr>
        </p:nvGraphicFramePr>
        <p:xfrm>
          <a:off x="2212116" y="25119857"/>
          <a:ext cx="7998683" cy="3873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5" name="Connecteur : en arc 94"/>
          <p:cNvCxnSpPr/>
          <p:nvPr/>
        </p:nvCxnSpPr>
        <p:spPr>
          <a:xfrm rot="16200000" flipV="1">
            <a:off x="15544502" y="11473608"/>
            <a:ext cx="2595542" cy="2423521"/>
          </a:xfrm>
          <a:prstGeom prst="curvedConnector3">
            <a:avLst>
              <a:gd name="adj1" fmla="val 50000"/>
            </a:avLst>
          </a:prstGeom>
          <a:ln w="1778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899366" y="17074628"/>
            <a:ext cx="46721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98" name="Image 9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8190" y="5403157"/>
            <a:ext cx="4611370" cy="3133719"/>
          </a:xfrm>
          <a:prstGeom prst="rect">
            <a:avLst/>
          </a:prstGeom>
        </p:spPr>
      </p:pic>
      <p:pic>
        <p:nvPicPr>
          <p:cNvPr id="99" name="Image 9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880" y="8176750"/>
            <a:ext cx="3994486" cy="2482289"/>
          </a:xfrm>
          <a:prstGeom prst="rect">
            <a:avLst/>
          </a:prstGeom>
        </p:spPr>
      </p:pic>
      <p:sp>
        <p:nvSpPr>
          <p:cNvPr id="100" name="ZoneTexte 99"/>
          <p:cNvSpPr txBox="1"/>
          <p:nvPr/>
        </p:nvSpPr>
        <p:spPr>
          <a:xfrm>
            <a:off x="15656026" y="8634300"/>
            <a:ext cx="51751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dirty="0">
                <a:solidFill>
                  <a:schemeClr val="bg1"/>
                </a:solidFill>
              </a:rPr>
              <a:t>RISK CYCLE STEPS: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Understand the « Context » steps and match them with the risk cycle steps. This will help improve the methodology of the context.</a:t>
            </a:r>
          </a:p>
        </p:txBody>
      </p:sp>
      <p:sp>
        <p:nvSpPr>
          <p:cNvPr id="101" name="ZoneTexte 100"/>
          <p:cNvSpPr txBox="1"/>
          <p:nvPr/>
        </p:nvSpPr>
        <p:spPr>
          <a:xfrm>
            <a:off x="11798300" y="5644383"/>
            <a:ext cx="4139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RISK MATRIX</a:t>
            </a:r>
          </a:p>
          <a:p>
            <a:r>
              <a:rPr lang="en-US" sz="2400" dirty="0">
                <a:solidFill>
                  <a:schemeClr val="bg1"/>
                </a:solidFill>
              </a:rPr>
              <a:t>We can compare risk-based decisions extracted with NLP and assess their accuracy. Improve prioritization of mitigations.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2302336" y="9080331"/>
            <a:ext cx="2540000" cy="8282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ZoneTexte 102"/>
          <p:cNvSpPr txBox="1"/>
          <p:nvPr/>
        </p:nvSpPr>
        <p:spPr>
          <a:xfrm>
            <a:off x="937308" y="19259056"/>
            <a:ext cx="46721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24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104" name="Image 103" descr="mono &lt;strong&gt;text&lt;/strong&gt; block by dannya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88" y="19150645"/>
            <a:ext cx="1251484" cy="1283581"/>
          </a:xfrm>
          <a:prstGeom prst="rect">
            <a:avLst/>
          </a:prstGeom>
        </p:spPr>
      </p:pic>
      <p:sp>
        <p:nvSpPr>
          <p:cNvPr id="105" name="ZoneTexte 104"/>
          <p:cNvSpPr txBox="1"/>
          <p:nvPr/>
        </p:nvSpPr>
        <p:spPr>
          <a:xfrm>
            <a:off x="1066436" y="20388703"/>
            <a:ext cx="4064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Document with risk content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7" name="Image 56" descr="mono &lt;strong&gt;text&lt;/strong&gt; block by dannya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21" y="16893560"/>
            <a:ext cx="1283581" cy="1283581"/>
          </a:xfrm>
          <a:prstGeom prst="rect">
            <a:avLst/>
          </a:prstGeom>
        </p:spPr>
      </p:pic>
      <p:pic>
        <p:nvPicPr>
          <p:cNvPr id="58" name="Image 57" descr="mono &lt;strong&gt;text&lt;/strong&gt; block by dannya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50" y="17225729"/>
            <a:ext cx="1283581" cy="1283581"/>
          </a:xfrm>
          <a:prstGeom prst="rect">
            <a:avLst/>
          </a:prstGeom>
        </p:spPr>
      </p:pic>
      <p:pic>
        <p:nvPicPr>
          <p:cNvPr id="59" name="Image 58" descr="mono &lt;strong&gt;text&lt;/strong&gt; block by dannya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11" y="17592327"/>
            <a:ext cx="1251484" cy="1283581"/>
          </a:xfrm>
          <a:prstGeom prst="rect">
            <a:avLst/>
          </a:prstGeom>
        </p:spPr>
      </p:pic>
      <p:sp>
        <p:nvSpPr>
          <p:cNvPr id="63" name="Flèche : droite 62"/>
          <p:cNvSpPr/>
          <p:nvPr/>
        </p:nvSpPr>
        <p:spPr>
          <a:xfrm>
            <a:off x="4460668" y="17095957"/>
            <a:ext cx="2047879" cy="139862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Text transcription</a:t>
            </a:r>
          </a:p>
        </p:txBody>
      </p:sp>
    </p:spTree>
    <p:extLst>
      <p:ext uri="{BB962C8B-B14F-4D97-AF65-F5344CB8AC3E}">
        <p14:creationId xmlns:p14="http://schemas.microsoft.com/office/powerpoint/2010/main" val="3553867679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3134</TotalTime>
  <Words>184</Words>
  <Application>Microsoft Office PowerPoint</Application>
  <PresentationFormat>Personnalisé</PresentationFormat>
  <Paragraphs>50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Century</vt:lpstr>
      <vt:lpstr>Century Gothic</vt:lpstr>
      <vt:lpstr>Wingdings 3</vt:lpstr>
      <vt:lpstr>Secteur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tio nogueras g. (gtn1n16)</dc:creator>
  <cp:lastModifiedBy>tio nogueras g. (gtn1n16)</cp:lastModifiedBy>
  <cp:revision>30</cp:revision>
  <dcterms:created xsi:type="dcterms:W3CDTF">2017-05-10T16:07:15Z</dcterms:created>
  <dcterms:modified xsi:type="dcterms:W3CDTF">2017-05-15T01:43:33Z</dcterms:modified>
</cp:coreProperties>
</file>