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301" r:id="rId3"/>
    <p:sldId id="302"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85" r:id="rId32"/>
    <p:sldId id="288" r:id="rId33"/>
    <p:sldId id="289" r:id="rId34"/>
    <p:sldId id="290" r:id="rId35"/>
    <p:sldId id="293" r:id="rId36"/>
    <p:sldId id="292" r:id="rId37"/>
    <p:sldId id="299" r:id="rId38"/>
    <p:sldId id="298" r:id="rId39"/>
    <p:sldId id="295" r:id="rId40"/>
    <p:sldId id="296" r:id="rId41"/>
    <p:sldId id="300"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618"/>
  </p:normalViewPr>
  <p:slideViewPr>
    <p:cSldViewPr snapToGrid="0" snapToObjects="1">
      <p:cViewPr varScale="1">
        <p:scale>
          <a:sx n="99" d="100"/>
          <a:sy n="99" d="100"/>
        </p:scale>
        <p:origin x="146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4AE4765-ED8F-D049-8570-75D8EE100462}"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E4765-ED8F-D049-8570-75D8EE100462}"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E4765-ED8F-D049-8570-75D8EE100462}"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4AE4765-ED8F-D049-8570-75D8EE100462}"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AE4765-ED8F-D049-8570-75D8EE100462}" type="datetimeFigureOut">
              <a:rPr lang="en-GB" smtClean="0"/>
              <a:t>13/12/2016</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4AE4765-ED8F-D049-8570-75D8EE100462}" type="datetimeFigureOut">
              <a:rPr lang="en-GB" smtClean="0"/>
              <a:t>13/12/2016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4AE4765-ED8F-D049-8570-75D8EE100462}" type="datetimeFigureOut">
              <a:rPr lang="en-GB" smtClean="0"/>
              <a:t>13/12/2016</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4AE4765-ED8F-D049-8570-75D8EE100462}" type="datetimeFigureOut">
              <a:rPr lang="en-GB" smtClean="0"/>
              <a:t>13/12/2016</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AE4765-ED8F-D049-8570-75D8EE100462}" type="datetimeFigureOut">
              <a:rPr lang="en-GB" smtClean="0"/>
              <a:t>13/12/2016</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AE4765-ED8F-D049-8570-75D8EE100462}" type="datetimeFigureOut">
              <a:rPr lang="en-GB" smtClean="0"/>
              <a:t>13/12/2016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AE4765-ED8F-D049-8570-75D8EE100462}" type="datetimeFigureOut">
              <a:rPr lang="en-GB" smtClean="0"/>
              <a:t>13/12/2016</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1E6CC2-24D5-FC40-BC5A-1F5FD14B9904}"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AE4765-ED8F-D049-8570-75D8EE100462}" type="datetimeFigureOut">
              <a:rPr lang="en-GB" smtClean="0"/>
              <a:t>13/12/2016</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1E6CC2-24D5-FC40-BC5A-1F5FD14B9904}" type="slidenum">
              <a:rPr lang="en-GB" smtClean="0"/>
              <a:t>‹#›</a:t>
            </a:fld>
            <a:endParaRPr lang="en-GB"/>
          </a:p>
        </p:txBody>
      </p:sp>
    </p:spTree>
    <p:extLst>
      <p:ext uri="{BB962C8B-B14F-4D97-AF65-F5344CB8AC3E}">
        <p14:creationId xmlns:p14="http://schemas.microsoft.com/office/powerpoint/2010/main" val="2032639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COMP6236</a:t>
            </a:r>
            <a:endParaRPr lang="en-GB" dirty="0"/>
          </a:p>
        </p:txBody>
      </p:sp>
      <p:sp>
        <p:nvSpPr>
          <p:cNvPr id="3" name="Subtitle 2"/>
          <p:cNvSpPr>
            <a:spLocks noGrp="1"/>
          </p:cNvSpPr>
          <p:nvPr>
            <p:ph type="subTitle" idx="1"/>
          </p:nvPr>
        </p:nvSpPr>
        <p:spPr/>
        <p:txBody>
          <a:bodyPr/>
          <a:lstStyle/>
          <a:p>
            <a:r>
              <a:rPr lang="en-GB" dirty="0" smtClean="0"/>
              <a:t>Oli Bills</a:t>
            </a:r>
          </a:p>
          <a:p>
            <a:r>
              <a:rPr lang="en-GB" dirty="0" err="1" smtClean="0"/>
              <a:t>ofb@ecs.soton.ac.uk</a:t>
            </a:r>
            <a:endParaRPr lang="en-GB" dirty="0"/>
          </a:p>
        </p:txBody>
      </p:sp>
    </p:spTree>
    <p:extLst>
      <p:ext uri="{BB962C8B-B14F-4D97-AF65-F5344CB8AC3E}">
        <p14:creationId xmlns:p14="http://schemas.microsoft.com/office/powerpoint/2010/main" val="1284348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Code Instrumentation: Source Code</a:t>
            </a:r>
            <a:endParaRPr lang="en-US" dirty="0"/>
          </a:p>
        </p:txBody>
      </p:sp>
      <p:sp>
        <p:nvSpPr>
          <p:cNvPr id="3" name="Segnaposto contenuto 2"/>
          <p:cNvSpPr>
            <a:spLocks noGrp="1"/>
          </p:cNvSpPr>
          <p:nvPr>
            <p:ph idx="1"/>
          </p:nvPr>
        </p:nvSpPr>
        <p:spPr>
          <a:xfrm>
            <a:off x="323850" y="1700213"/>
            <a:ext cx="3888110" cy="4525962"/>
          </a:xfrm>
        </p:spPr>
        <p:txBody>
          <a:bodyPr/>
          <a:lstStyle/>
          <a:p>
            <a:pPr marL="0" indent="0">
              <a:lnSpc>
                <a:spcPct val="50000"/>
              </a:lnSpc>
              <a:buNone/>
            </a:pPr>
            <a:r>
              <a:rPr lang="en-US" sz="2000" dirty="0">
                <a:latin typeface="Courier"/>
                <a:cs typeface="Courier"/>
              </a:rPr>
              <a:t>#include &lt;</a:t>
            </a:r>
            <a:r>
              <a:rPr lang="en-US" sz="2000" dirty="0" err="1">
                <a:latin typeface="Courier"/>
                <a:cs typeface="Courier"/>
              </a:rPr>
              <a:t>stdio.h</a:t>
            </a:r>
            <a:r>
              <a:rPr lang="en-US" sz="2000" dirty="0" smtClean="0">
                <a:latin typeface="Courier"/>
                <a:cs typeface="Courier"/>
              </a:rPr>
              <a:t>&gt;</a:t>
            </a:r>
          </a:p>
          <a:p>
            <a:pPr marL="0" indent="0">
              <a:lnSpc>
                <a:spcPct val="50000"/>
              </a:lnSpc>
              <a:buNone/>
            </a:pPr>
            <a:r>
              <a:rPr lang="en-US" sz="2000" dirty="0" err="1" smtClean="0">
                <a:latin typeface="Courier"/>
                <a:cs typeface="Courier"/>
              </a:rPr>
              <a:t>int</a:t>
            </a:r>
            <a:r>
              <a:rPr lang="en-US" sz="2000" dirty="0" smtClean="0">
                <a:latin typeface="Courier"/>
                <a:cs typeface="Courier"/>
              </a:rPr>
              <a:t> </a:t>
            </a:r>
            <a:r>
              <a:rPr lang="en-US" sz="2000" b="1" dirty="0" err="1">
                <a:latin typeface="Courier"/>
                <a:cs typeface="Courier"/>
              </a:rPr>
              <a:t>addnum</a:t>
            </a:r>
            <a:r>
              <a:rPr lang="en-US" sz="2000" dirty="0">
                <a:latin typeface="Courier"/>
                <a:cs typeface="Courier"/>
              </a:rPr>
              <a:t>(</a:t>
            </a:r>
            <a:r>
              <a:rPr lang="en-US" sz="2000" dirty="0" err="1">
                <a:latin typeface="Courier"/>
                <a:cs typeface="Courier"/>
              </a:rPr>
              <a:t>int</a:t>
            </a:r>
            <a:r>
              <a:rPr lang="en-US" sz="2000" dirty="0">
                <a:latin typeface="Courier"/>
                <a:cs typeface="Courier"/>
              </a:rPr>
              <a:t> a, </a:t>
            </a:r>
            <a:r>
              <a:rPr lang="en-US" sz="2000" dirty="0" err="1">
                <a:latin typeface="Courier"/>
                <a:cs typeface="Courier"/>
              </a:rPr>
              <a:t>int</a:t>
            </a:r>
            <a:r>
              <a:rPr lang="en-US" sz="2000" dirty="0">
                <a:latin typeface="Courier"/>
                <a:cs typeface="Courier"/>
              </a:rPr>
              <a:t> b)</a:t>
            </a:r>
          </a:p>
          <a:p>
            <a:pPr marL="0" indent="0">
              <a:lnSpc>
                <a:spcPct val="50000"/>
              </a:lnSpc>
              <a:buNone/>
            </a:pPr>
            <a:r>
              <a:rPr lang="en-US" sz="2000" dirty="0" smtClean="0">
                <a:latin typeface="Courier"/>
                <a:cs typeface="Courier"/>
              </a:rPr>
              <a:t>{</a:t>
            </a:r>
          </a:p>
          <a:p>
            <a:pPr marL="0" indent="0">
              <a:lnSpc>
                <a:spcPct val="50000"/>
              </a:lnSpc>
              <a:buNone/>
            </a:pPr>
            <a:r>
              <a:rPr lang="en-US" sz="2000" dirty="0">
                <a:latin typeface="Courier"/>
                <a:cs typeface="Courier"/>
              </a:rPr>
              <a:t>	 </a:t>
            </a:r>
            <a:r>
              <a:rPr lang="en-US" sz="2000" dirty="0" err="1">
                <a:latin typeface="Courier"/>
                <a:cs typeface="Courier"/>
              </a:rPr>
              <a:t>int</a:t>
            </a:r>
            <a:r>
              <a:rPr lang="en-US" sz="2000" dirty="0">
                <a:latin typeface="Courier"/>
                <a:cs typeface="Courier"/>
              </a:rPr>
              <a:t> sum;</a:t>
            </a:r>
          </a:p>
          <a:p>
            <a:pPr marL="0" indent="0">
              <a:lnSpc>
                <a:spcPct val="50000"/>
              </a:lnSpc>
              <a:buNone/>
            </a:pPr>
            <a:r>
              <a:rPr lang="en-US" sz="2000" dirty="0">
                <a:latin typeface="Courier"/>
                <a:cs typeface="Courier"/>
              </a:rPr>
              <a:t>	 sum= </a:t>
            </a:r>
            <a:r>
              <a:rPr lang="en-US" sz="2000" dirty="0" err="1">
                <a:latin typeface="Courier"/>
                <a:cs typeface="Courier"/>
              </a:rPr>
              <a:t>a+b</a:t>
            </a:r>
            <a:r>
              <a:rPr lang="en-US" sz="2000" dirty="0">
                <a:latin typeface="Courier"/>
                <a:cs typeface="Courier"/>
              </a:rPr>
              <a:t>;</a:t>
            </a:r>
          </a:p>
          <a:p>
            <a:pPr marL="0" indent="0">
              <a:lnSpc>
                <a:spcPct val="50000"/>
              </a:lnSpc>
              <a:buNone/>
            </a:pPr>
            <a:r>
              <a:rPr lang="en-US" sz="2000" dirty="0">
                <a:latin typeface="Courier"/>
                <a:cs typeface="Courier"/>
              </a:rPr>
              <a:t>	 return </a:t>
            </a:r>
            <a:r>
              <a:rPr lang="en-US" sz="2000" dirty="0" smtClean="0">
                <a:latin typeface="Courier"/>
                <a:cs typeface="Courier"/>
              </a:rPr>
              <a:t>sum</a:t>
            </a:r>
            <a:r>
              <a:rPr lang="en-US" sz="2000" dirty="0">
                <a:latin typeface="Courier"/>
                <a:cs typeface="Courier"/>
              </a:rPr>
              <a:t>;</a:t>
            </a:r>
          </a:p>
          <a:p>
            <a:pPr marL="0" indent="0">
              <a:lnSpc>
                <a:spcPct val="50000"/>
              </a:lnSpc>
              <a:buNone/>
            </a:pPr>
            <a:r>
              <a:rPr lang="en-US" sz="2000" dirty="0">
                <a:latin typeface="Courier"/>
                <a:cs typeface="Courier"/>
              </a:rPr>
              <a:t> </a:t>
            </a:r>
            <a:r>
              <a:rPr lang="en-US" sz="2000" dirty="0" smtClean="0">
                <a:latin typeface="Courier"/>
                <a:cs typeface="Courier"/>
              </a:rPr>
              <a:t>}</a:t>
            </a:r>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10</a:t>
            </a:fld>
            <a:endParaRPr lang="en-GB"/>
          </a:p>
        </p:txBody>
      </p:sp>
      <p:sp>
        <p:nvSpPr>
          <p:cNvPr id="6" name="Segnaposto contenuto 2"/>
          <p:cNvSpPr txBox="1">
            <a:spLocks/>
          </p:cNvSpPr>
          <p:nvPr/>
        </p:nvSpPr>
        <p:spPr bwMode="auto">
          <a:xfrm>
            <a:off x="4211960" y="1628800"/>
            <a:ext cx="5904656" cy="4525962"/>
          </a:xfrm>
          <a:prstGeom prst="rect">
            <a:avLst/>
          </a:prstGeom>
          <a:noFill/>
          <a:ln>
            <a:noFill/>
          </a:ln>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t" anchorCtr="0" compatLnSpc="1">
            <a:prstTxWarp prst="textNoShape">
              <a:avLst/>
            </a:prstTxWarp>
          </a:bodyPr>
          <a:lstStyle>
            <a:lvl1pPr marL="342900" indent="-342900" algn="l" rtl="0" eaLnBrk="0" fontAlgn="base" hangingPunct="0">
              <a:spcBef>
                <a:spcPct val="0"/>
              </a:spcBef>
              <a:spcAft>
                <a:spcPct val="70000"/>
              </a:spcAft>
              <a:buChar char="•"/>
              <a:defRPr sz="2400">
                <a:solidFill>
                  <a:schemeClr val="tx1"/>
                </a:solidFill>
                <a:latin typeface="+mn-lt"/>
                <a:ea typeface="ＭＳ Ｐゴシック" charset="0"/>
                <a:cs typeface="ＭＳ Ｐゴシック" charset="0"/>
              </a:defRPr>
            </a:lvl1pPr>
            <a:lvl2pPr marL="742950" indent="-285750" algn="l" rtl="0" eaLnBrk="0" fontAlgn="base" hangingPunct="0">
              <a:lnSpc>
                <a:spcPct val="90000"/>
              </a:lnSpc>
              <a:spcBef>
                <a:spcPct val="0"/>
              </a:spcBef>
              <a:spcAft>
                <a:spcPct val="50000"/>
              </a:spcAft>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5000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50000"/>
              </a:spcAft>
              <a:buChar char="–"/>
              <a:defRPr sz="2400">
                <a:solidFill>
                  <a:schemeClr val="tx1"/>
                </a:solidFill>
                <a:latin typeface="+mn-lt"/>
                <a:ea typeface="ＭＳ Ｐゴシック" charset="0"/>
              </a:defRPr>
            </a:lvl4pPr>
            <a:lvl5pPr marL="2057400" indent="-228600" algn="l" rtl="0" eaLnBrk="0" fontAlgn="base" hangingPunct="0">
              <a:spcBef>
                <a:spcPct val="20000"/>
              </a:spcBef>
              <a:spcAft>
                <a:spcPct val="50000"/>
              </a:spcAft>
              <a:buChar char="»"/>
              <a:defRPr sz="2400">
                <a:solidFill>
                  <a:schemeClr val="tx1"/>
                </a:solidFill>
                <a:latin typeface="+mn-lt"/>
                <a:ea typeface="ＭＳ Ｐゴシック" charset="0"/>
              </a:defRPr>
            </a:lvl5pPr>
            <a:lvl6pPr marL="2514600" indent="-228600" algn="l" rtl="0" fontAlgn="base">
              <a:spcBef>
                <a:spcPct val="20000"/>
              </a:spcBef>
              <a:spcAft>
                <a:spcPct val="50000"/>
              </a:spcAft>
              <a:buChar char="»"/>
              <a:defRPr sz="2400">
                <a:solidFill>
                  <a:schemeClr val="tx1"/>
                </a:solidFill>
                <a:latin typeface="+mn-lt"/>
              </a:defRPr>
            </a:lvl6pPr>
            <a:lvl7pPr marL="2971800" indent="-228600" algn="l" rtl="0" fontAlgn="base">
              <a:spcBef>
                <a:spcPct val="20000"/>
              </a:spcBef>
              <a:spcAft>
                <a:spcPct val="50000"/>
              </a:spcAft>
              <a:buChar char="»"/>
              <a:defRPr sz="2400">
                <a:solidFill>
                  <a:schemeClr val="tx1"/>
                </a:solidFill>
                <a:latin typeface="+mn-lt"/>
              </a:defRPr>
            </a:lvl7pPr>
            <a:lvl8pPr marL="3429000" indent="-228600" algn="l" rtl="0" fontAlgn="base">
              <a:spcBef>
                <a:spcPct val="20000"/>
              </a:spcBef>
              <a:spcAft>
                <a:spcPct val="50000"/>
              </a:spcAft>
              <a:buChar char="»"/>
              <a:defRPr sz="2400">
                <a:solidFill>
                  <a:schemeClr val="tx1"/>
                </a:solidFill>
                <a:latin typeface="+mn-lt"/>
              </a:defRPr>
            </a:lvl8pPr>
            <a:lvl9pPr marL="3886200" indent="-228600" algn="l" rtl="0" fontAlgn="base">
              <a:spcBef>
                <a:spcPct val="20000"/>
              </a:spcBef>
              <a:spcAft>
                <a:spcPct val="50000"/>
              </a:spcAft>
              <a:buChar char="»"/>
              <a:defRPr sz="2400">
                <a:solidFill>
                  <a:schemeClr val="tx1"/>
                </a:solidFill>
                <a:latin typeface="+mn-lt"/>
              </a:defRPr>
            </a:lvl9pPr>
          </a:lstStyle>
          <a:p>
            <a:pPr marL="0" indent="0">
              <a:lnSpc>
                <a:spcPct val="50000"/>
              </a:lnSpc>
              <a:buFontTx/>
              <a:buNone/>
            </a:pPr>
            <a:endParaRPr lang="en-US" sz="2000" dirty="0" smtClean="0">
              <a:latin typeface="Courier"/>
              <a:cs typeface="Courier"/>
            </a:endParaRPr>
          </a:p>
          <a:p>
            <a:pPr marL="0" indent="0">
              <a:lnSpc>
                <a:spcPct val="50000"/>
              </a:lnSpc>
              <a:buFontTx/>
              <a:buNone/>
            </a:pPr>
            <a:r>
              <a:rPr lang="en-US" sz="2000" dirty="0" err="1" smtClean="0">
                <a:latin typeface="Courier"/>
                <a:cs typeface="Courier"/>
              </a:rPr>
              <a:t>int</a:t>
            </a:r>
            <a:r>
              <a:rPr lang="en-US" sz="2000" dirty="0" smtClean="0">
                <a:latin typeface="Courier"/>
                <a:cs typeface="Courier"/>
              </a:rPr>
              <a:t> main()</a:t>
            </a:r>
          </a:p>
          <a:p>
            <a:pPr marL="0" indent="0">
              <a:lnSpc>
                <a:spcPct val="50000"/>
              </a:lnSpc>
              <a:buFontTx/>
              <a:buNone/>
            </a:pPr>
            <a:r>
              <a:rPr lang="en-US" sz="2000" dirty="0" smtClean="0">
                <a:latin typeface="Courier"/>
                <a:cs typeface="Courier"/>
              </a:rPr>
              <a:t>{</a:t>
            </a:r>
          </a:p>
          <a:p>
            <a:pPr marL="0" indent="0">
              <a:lnSpc>
                <a:spcPct val="50000"/>
              </a:lnSpc>
              <a:buFontTx/>
              <a:buNone/>
            </a:pPr>
            <a:r>
              <a:rPr lang="en-US" sz="2000" dirty="0" smtClean="0">
                <a:latin typeface="Courier"/>
                <a:cs typeface="Courier"/>
              </a:rPr>
              <a:t>    </a:t>
            </a:r>
            <a:r>
              <a:rPr lang="en-US" sz="2000" dirty="0" err="1" smtClean="0">
                <a:latin typeface="Courier"/>
                <a:cs typeface="Courier"/>
              </a:rPr>
              <a:t>int</a:t>
            </a:r>
            <a:r>
              <a:rPr lang="en-US" sz="2000" dirty="0" smtClean="0">
                <a:latin typeface="Courier"/>
                <a:cs typeface="Courier"/>
              </a:rPr>
              <a:t> total;</a:t>
            </a:r>
          </a:p>
          <a:p>
            <a:pPr marL="0" indent="0">
              <a:lnSpc>
                <a:spcPct val="50000"/>
              </a:lnSpc>
              <a:buFontTx/>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int</a:t>
            </a:r>
            <a:r>
              <a:rPr lang="en-US" sz="2000" dirty="0" smtClean="0">
                <a:latin typeface="Courier"/>
                <a:cs typeface="Courier"/>
              </a:rPr>
              <a:t> </a:t>
            </a:r>
            <a:r>
              <a:rPr lang="en-US" sz="2000" dirty="0" err="1" smtClean="0">
                <a:latin typeface="Courier"/>
                <a:cs typeface="Courier"/>
              </a:rPr>
              <a:t>x,y</a:t>
            </a:r>
            <a:r>
              <a:rPr lang="en-US" sz="2000" dirty="0" smtClean="0">
                <a:latin typeface="Courier"/>
                <a:cs typeface="Courier"/>
              </a:rPr>
              <a:t>;</a:t>
            </a:r>
          </a:p>
          <a:p>
            <a:pPr marL="0" indent="0">
              <a:lnSpc>
                <a:spcPct val="50000"/>
              </a:lnSpc>
              <a:buFontTx/>
              <a:buNone/>
            </a:pPr>
            <a:r>
              <a:rPr lang="en-US" sz="2000" dirty="0">
                <a:latin typeface="Courier"/>
                <a:cs typeface="Courier"/>
              </a:rPr>
              <a:t> </a:t>
            </a:r>
            <a:r>
              <a:rPr lang="en-US" sz="2000" dirty="0" smtClean="0">
                <a:latin typeface="Courier"/>
                <a:cs typeface="Courier"/>
              </a:rPr>
              <a:t>   x = 4;</a:t>
            </a:r>
          </a:p>
          <a:p>
            <a:pPr marL="0" indent="0">
              <a:lnSpc>
                <a:spcPct val="50000"/>
              </a:lnSpc>
              <a:buFontTx/>
              <a:buNone/>
            </a:pPr>
            <a:r>
              <a:rPr lang="en-US" sz="2000" dirty="0">
                <a:latin typeface="Courier"/>
                <a:cs typeface="Courier"/>
              </a:rPr>
              <a:t> </a:t>
            </a:r>
            <a:r>
              <a:rPr lang="en-US" sz="2000" dirty="0" smtClean="0">
                <a:latin typeface="Courier"/>
                <a:cs typeface="Courier"/>
              </a:rPr>
              <a:t>   y = 7;</a:t>
            </a:r>
          </a:p>
          <a:p>
            <a:pPr marL="0" indent="0">
              <a:lnSpc>
                <a:spcPct val="50000"/>
              </a:lnSpc>
              <a:buFontTx/>
              <a:buNone/>
            </a:pPr>
            <a:r>
              <a:rPr lang="en-US" sz="2000" dirty="0">
                <a:latin typeface="Courier"/>
                <a:cs typeface="Courier"/>
              </a:rPr>
              <a:t> </a:t>
            </a:r>
            <a:r>
              <a:rPr lang="en-US" sz="2000" dirty="0" smtClean="0">
                <a:latin typeface="Courier"/>
                <a:cs typeface="Courier"/>
              </a:rPr>
              <a:t>   total = </a:t>
            </a:r>
            <a:r>
              <a:rPr lang="en-US" sz="2000" b="1" dirty="0" err="1" smtClean="0">
                <a:latin typeface="Courier"/>
                <a:cs typeface="Courier"/>
              </a:rPr>
              <a:t>addnum</a:t>
            </a:r>
            <a:r>
              <a:rPr lang="en-US" sz="2000" dirty="0" smtClean="0">
                <a:latin typeface="Courier"/>
                <a:cs typeface="Courier"/>
              </a:rPr>
              <a:t>(</a:t>
            </a:r>
            <a:r>
              <a:rPr lang="en-US" sz="2000" dirty="0" err="1" smtClean="0">
                <a:latin typeface="Courier"/>
                <a:cs typeface="Courier"/>
              </a:rPr>
              <a:t>x,y</a:t>
            </a:r>
            <a:r>
              <a:rPr lang="en-US" sz="2000" dirty="0" smtClean="0">
                <a:latin typeface="Courier"/>
                <a:cs typeface="Courier"/>
              </a:rPr>
              <a:t>);</a:t>
            </a:r>
          </a:p>
          <a:p>
            <a:pPr marL="0" indent="0">
              <a:lnSpc>
                <a:spcPct val="50000"/>
              </a:lnSpc>
              <a:buFontTx/>
              <a:buNone/>
            </a:pPr>
            <a:r>
              <a:rPr lang="en-US" sz="2000" dirty="0">
                <a:latin typeface="Courier"/>
                <a:cs typeface="Courier"/>
              </a:rPr>
              <a:t> </a:t>
            </a:r>
            <a:r>
              <a:rPr lang="en-US" sz="2000" dirty="0" smtClean="0">
                <a:latin typeface="Courier"/>
                <a:cs typeface="Courier"/>
              </a:rPr>
              <a:t>   </a:t>
            </a:r>
            <a:r>
              <a:rPr lang="en-US" sz="2000" dirty="0" err="1" smtClean="0">
                <a:latin typeface="Courier"/>
                <a:cs typeface="Courier"/>
              </a:rPr>
              <a:t>printf</a:t>
            </a:r>
            <a:r>
              <a:rPr lang="en-US" sz="2000" dirty="0" smtClean="0">
                <a:latin typeface="Courier"/>
                <a:cs typeface="Courier"/>
              </a:rPr>
              <a:t>("total %d\n”, total);</a:t>
            </a:r>
          </a:p>
          <a:p>
            <a:pPr marL="0" indent="0">
              <a:lnSpc>
                <a:spcPct val="50000"/>
              </a:lnSpc>
              <a:buFontTx/>
              <a:buNone/>
            </a:pPr>
            <a:r>
              <a:rPr lang="en-US" sz="2000" dirty="0" smtClean="0">
                <a:latin typeface="Courier"/>
                <a:cs typeface="Courier"/>
              </a:rPr>
              <a:t>}</a:t>
            </a:r>
            <a:endParaRPr lang="en-US" sz="2000" dirty="0">
              <a:latin typeface="Courier"/>
              <a:cs typeface="Courier"/>
            </a:endParaRPr>
          </a:p>
        </p:txBody>
      </p:sp>
    </p:spTree>
    <p:extLst>
      <p:ext uri="{BB962C8B-B14F-4D97-AF65-F5344CB8AC3E}">
        <p14:creationId xmlns:p14="http://schemas.microsoft.com/office/powerpoint/2010/main" val="11882308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Code Instrumentation: Source Code</a:t>
            </a:r>
            <a:endParaRPr lang="en-US" dirty="0"/>
          </a:p>
        </p:txBody>
      </p:sp>
      <p:sp>
        <p:nvSpPr>
          <p:cNvPr id="3" name="Segnaposto contenuto 2"/>
          <p:cNvSpPr>
            <a:spLocks noGrp="1"/>
          </p:cNvSpPr>
          <p:nvPr>
            <p:ph idx="1"/>
          </p:nvPr>
        </p:nvSpPr>
        <p:spPr>
          <a:xfrm>
            <a:off x="323850" y="1700213"/>
            <a:ext cx="9576742" cy="4525962"/>
          </a:xfrm>
        </p:spPr>
        <p:txBody>
          <a:bodyPr/>
          <a:lstStyle/>
          <a:p>
            <a:pPr marL="0" indent="0">
              <a:lnSpc>
                <a:spcPct val="50000"/>
              </a:lnSpc>
              <a:buNone/>
            </a:pPr>
            <a:r>
              <a:rPr lang="en-US" sz="1800" dirty="0">
                <a:latin typeface="Courier"/>
                <a:cs typeface="Courier"/>
              </a:rPr>
              <a:t>include &lt;</a:t>
            </a:r>
            <a:r>
              <a:rPr lang="en-US" sz="1800" dirty="0" err="1">
                <a:latin typeface="Courier"/>
                <a:cs typeface="Courier"/>
              </a:rPr>
              <a:t>stdio.h</a:t>
            </a:r>
            <a:r>
              <a:rPr lang="en-US" sz="1800" dirty="0">
                <a:latin typeface="Courier"/>
                <a:cs typeface="Courier"/>
              </a:rPr>
              <a:t>&gt;</a:t>
            </a:r>
          </a:p>
          <a:p>
            <a:pPr marL="0" indent="0">
              <a:lnSpc>
                <a:spcPct val="50000"/>
              </a:lnSpc>
              <a:buNone/>
            </a:pPr>
            <a:r>
              <a:rPr lang="en-US" sz="1800" dirty="0" err="1" smtClean="0">
                <a:latin typeface="Courier"/>
                <a:cs typeface="Courier"/>
              </a:rPr>
              <a:t>int</a:t>
            </a:r>
            <a:r>
              <a:rPr lang="en-US" sz="1800" dirty="0" smtClean="0">
                <a:latin typeface="Courier"/>
                <a:cs typeface="Courier"/>
              </a:rPr>
              <a:t> </a:t>
            </a:r>
            <a:r>
              <a:rPr lang="en-US" sz="1800" b="1" dirty="0" err="1">
                <a:latin typeface="Courier"/>
                <a:cs typeface="Courier"/>
              </a:rPr>
              <a:t>addnum</a:t>
            </a:r>
            <a:r>
              <a:rPr lang="en-US" sz="1800" dirty="0">
                <a:latin typeface="Courier"/>
                <a:cs typeface="Courier"/>
              </a:rPr>
              <a:t>(</a:t>
            </a:r>
            <a:r>
              <a:rPr lang="en-US" sz="1800" dirty="0" err="1">
                <a:latin typeface="Courier"/>
                <a:cs typeface="Courier"/>
              </a:rPr>
              <a:t>int</a:t>
            </a:r>
            <a:r>
              <a:rPr lang="en-US" sz="1800" dirty="0">
                <a:latin typeface="Courier"/>
                <a:cs typeface="Courier"/>
              </a:rPr>
              <a:t> a, </a:t>
            </a:r>
            <a:r>
              <a:rPr lang="en-US" sz="1800" dirty="0" err="1">
                <a:latin typeface="Courier"/>
                <a:cs typeface="Courier"/>
              </a:rPr>
              <a:t>int</a:t>
            </a:r>
            <a:r>
              <a:rPr lang="en-US" sz="1800" dirty="0">
                <a:latin typeface="Courier"/>
                <a:cs typeface="Courier"/>
              </a:rPr>
              <a:t> b)</a:t>
            </a:r>
          </a:p>
          <a:p>
            <a:pPr marL="0" indent="0">
              <a:lnSpc>
                <a:spcPct val="50000"/>
              </a:lnSpc>
              <a:buNone/>
            </a:pPr>
            <a:r>
              <a:rPr lang="en-US" sz="1800" dirty="0">
                <a:latin typeface="Courier"/>
                <a:cs typeface="Courier"/>
              </a:rPr>
              <a:t>{</a:t>
            </a:r>
          </a:p>
          <a:p>
            <a:pPr marL="0" indent="0">
              <a:lnSpc>
                <a:spcPct val="50000"/>
              </a:lnSpc>
              <a:buNone/>
            </a:pPr>
            <a:r>
              <a:rPr lang="en-US" sz="1800" dirty="0">
                <a:latin typeface="Courier"/>
                <a:cs typeface="Courier"/>
              </a:rPr>
              <a:t>	 </a:t>
            </a:r>
            <a:r>
              <a:rPr lang="en-US" sz="1800" dirty="0" err="1">
                <a:latin typeface="Courier"/>
                <a:cs typeface="Courier"/>
              </a:rPr>
              <a:t>int</a:t>
            </a:r>
            <a:r>
              <a:rPr lang="en-US" sz="1800" dirty="0">
                <a:latin typeface="Courier"/>
                <a:cs typeface="Courier"/>
              </a:rPr>
              <a:t> sum;</a:t>
            </a:r>
          </a:p>
          <a:p>
            <a:pPr marL="0" indent="0">
              <a:lnSpc>
                <a:spcPct val="50000"/>
              </a:lnSpc>
              <a:buNone/>
            </a:pPr>
            <a:r>
              <a:rPr lang="en-US" sz="1800" dirty="0">
                <a:latin typeface="Courier"/>
                <a:cs typeface="Courier"/>
              </a:rPr>
              <a:t>	 </a:t>
            </a:r>
            <a:r>
              <a:rPr lang="en-US" sz="1800" b="1" dirty="0" err="1">
                <a:latin typeface="Courier"/>
                <a:cs typeface="Courier"/>
              </a:rPr>
              <a:t>printf</a:t>
            </a:r>
            <a:r>
              <a:rPr lang="en-US" sz="1800" b="1" dirty="0">
                <a:latin typeface="Courier"/>
                <a:cs typeface="Courier"/>
              </a:rPr>
              <a:t>("Debug: Entering </a:t>
            </a:r>
            <a:r>
              <a:rPr lang="en-US" sz="1800" b="1" dirty="0" err="1">
                <a:latin typeface="Courier"/>
                <a:cs typeface="Courier"/>
              </a:rPr>
              <a:t>addnum</a:t>
            </a:r>
            <a:r>
              <a:rPr lang="en-US" sz="1800" b="1" dirty="0">
                <a:latin typeface="Courier"/>
                <a:cs typeface="Courier"/>
              </a:rPr>
              <a:t> %s %d\n", </a:t>
            </a:r>
            <a:endParaRPr lang="en-US" sz="1800" b="1" dirty="0" smtClean="0">
              <a:latin typeface="Courier"/>
              <a:cs typeface="Courier"/>
            </a:endParaRPr>
          </a:p>
          <a:p>
            <a:pPr marL="0" indent="0">
              <a:lnSpc>
                <a:spcPct val="50000"/>
              </a:lnSpc>
              <a:buNone/>
            </a:pPr>
            <a:r>
              <a:rPr lang="en-US" sz="1800" b="1" dirty="0" smtClean="0">
                <a:latin typeface="Courier"/>
                <a:cs typeface="Courier"/>
              </a:rPr>
              <a:t>		__FILE__, __LINE__);</a:t>
            </a:r>
          </a:p>
          <a:p>
            <a:pPr marL="0" indent="0">
              <a:lnSpc>
                <a:spcPct val="50000"/>
              </a:lnSpc>
              <a:buNone/>
            </a:pPr>
            <a:r>
              <a:rPr lang="en-US" sz="1800" dirty="0">
                <a:latin typeface="Courier"/>
                <a:cs typeface="Courier"/>
              </a:rPr>
              <a:t>	 </a:t>
            </a:r>
            <a:r>
              <a:rPr lang="en-US" sz="1800" dirty="0" smtClean="0">
                <a:latin typeface="Courier"/>
                <a:cs typeface="Courier"/>
              </a:rPr>
              <a:t>sum = </a:t>
            </a:r>
            <a:r>
              <a:rPr lang="en-US" sz="1800" dirty="0" err="1">
                <a:latin typeface="Courier"/>
                <a:cs typeface="Courier"/>
              </a:rPr>
              <a:t>a+b</a:t>
            </a:r>
            <a:r>
              <a:rPr lang="en-US" sz="1800" dirty="0">
                <a:latin typeface="Courier"/>
                <a:cs typeface="Courier"/>
              </a:rPr>
              <a:t>;</a:t>
            </a:r>
          </a:p>
          <a:p>
            <a:pPr marL="0" indent="0">
              <a:lnSpc>
                <a:spcPct val="50000"/>
              </a:lnSpc>
              <a:buNone/>
            </a:pPr>
            <a:r>
              <a:rPr lang="en-US" sz="1800" dirty="0">
                <a:latin typeface="Courier"/>
                <a:cs typeface="Courier"/>
              </a:rPr>
              <a:t>	 </a:t>
            </a:r>
            <a:r>
              <a:rPr lang="en-US" sz="1800" b="1" dirty="0" err="1">
                <a:latin typeface="Courier"/>
                <a:cs typeface="Courier"/>
              </a:rPr>
              <a:t>printf</a:t>
            </a:r>
            <a:r>
              <a:rPr lang="en-US" sz="1800" b="1" dirty="0">
                <a:latin typeface="Courier"/>
                <a:cs typeface="Courier"/>
              </a:rPr>
              <a:t>("Debug: Leaving </a:t>
            </a:r>
            <a:r>
              <a:rPr lang="en-US" sz="1800" b="1" dirty="0" err="1">
                <a:latin typeface="Courier"/>
                <a:cs typeface="Courier"/>
              </a:rPr>
              <a:t>addnum</a:t>
            </a:r>
            <a:r>
              <a:rPr lang="en-US" sz="1800" b="1" dirty="0">
                <a:latin typeface="Courier"/>
                <a:cs typeface="Courier"/>
              </a:rPr>
              <a:t> %s %d\</a:t>
            </a:r>
            <a:r>
              <a:rPr lang="en-US" sz="1800" b="1" dirty="0" smtClean="0">
                <a:latin typeface="Courier"/>
                <a:cs typeface="Courier"/>
              </a:rPr>
              <a:t>n”,</a:t>
            </a:r>
          </a:p>
          <a:p>
            <a:pPr marL="0" indent="0">
              <a:lnSpc>
                <a:spcPct val="50000"/>
              </a:lnSpc>
              <a:buNone/>
            </a:pPr>
            <a:r>
              <a:rPr lang="en-US" sz="1800" b="1" dirty="0">
                <a:latin typeface="Courier"/>
                <a:cs typeface="Courier"/>
              </a:rPr>
              <a:t>	</a:t>
            </a:r>
            <a:r>
              <a:rPr lang="en-US" sz="1800" b="1" dirty="0" smtClean="0">
                <a:latin typeface="Courier"/>
                <a:cs typeface="Courier"/>
              </a:rPr>
              <a:t>__FILE__</a:t>
            </a:r>
            <a:r>
              <a:rPr lang="en-US" sz="1800" b="1" dirty="0">
                <a:latin typeface="Courier"/>
                <a:cs typeface="Courier"/>
              </a:rPr>
              <a:t>, </a:t>
            </a:r>
            <a:r>
              <a:rPr lang="en-US" sz="1800" b="1" dirty="0" smtClean="0">
                <a:latin typeface="Courier"/>
                <a:cs typeface="Courier"/>
              </a:rPr>
              <a:t>__LINE__</a:t>
            </a:r>
            <a:r>
              <a:rPr lang="en-US" sz="1800" b="1" dirty="0">
                <a:latin typeface="Courier"/>
                <a:cs typeface="Courier"/>
              </a:rPr>
              <a:t>);</a:t>
            </a:r>
          </a:p>
          <a:p>
            <a:pPr marL="0" indent="0">
              <a:lnSpc>
                <a:spcPct val="50000"/>
              </a:lnSpc>
              <a:buNone/>
            </a:pPr>
            <a:r>
              <a:rPr lang="en-US" sz="1800" dirty="0">
                <a:latin typeface="Courier"/>
                <a:cs typeface="Courier"/>
              </a:rPr>
              <a:t>	 return sum</a:t>
            </a:r>
            <a:r>
              <a:rPr lang="en-US" sz="1800" dirty="0" smtClean="0">
                <a:latin typeface="Courier"/>
                <a:cs typeface="Courier"/>
              </a:rPr>
              <a:t>;</a:t>
            </a:r>
            <a:endParaRPr lang="en-US" sz="1800" dirty="0">
              <a:latin typeface="Courier"/>
              <a:cs typeface="Courier"/>
            </a:endParaRPr>
          </a:p>
          <a:p>
            <a:pPr marL="0" indent="0">
              <a:lnSpc>
                <a:spcPct val="50000"/>
              </a:lnSpc>
              <a:buNone/>
            </a:pPr>
            <a:r>
              <a:rPr lang="en-US" sz="1800" dirty="0">
                <a:latin typeface="Courier"/>
                <a:cs typeface="Courier"/>
              </a:rPr>
              <a:t> }</a:t>
            </a:r>
            <a:endParaRPr lang="en-US" sz="1800" dirty="0" smtClean="0">
              <a:latin typeface="Courier"/>
              <a:cs typeface="Courier"/>
            </a:endParaRPr>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11</a:t>
            </a:fld>
            <a:endParaRPr lang="en-GB"/>
          </a:p>
        </p:txBody>
      </p:sp>
    </p:spTree>
    <p:extLst>
      <p:ext uri="{BB962C8B-B14F-4D97-AF65-F5344CB8AC3E}">
        <p14:creationId xmlns:p14="http://schemas.microsoft.com/office/powerpoint/2010/main" val="1146185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Code Instrumentation: Source Code</a:t>
            </a:r>
            <a:endParaRPr lang="en-US" dirty="0"/>
          </a:p>
        </p:txBody>
      </p:sp>
      <p:sp>
        <p:nvSpPr>
          <p:cNvPr id="3" name="Segnaposto contenuto 2"/>
          <p:cNvSpPr>
            <a:spLocks noGrp="1"/>
          </p:cNvSpPr>
          <p:nvPr>
            <p:ph idx="1"/>
          </p:nvPr>
        </p:nvSpPr>
        <p:spPr>
          <a:xfrm>
            <a:off x="323850" y="1700213"/>
            <a:ext cx="8568630" cy="4525962"/>
          </a:xfrm>
        </p:spPr>
        <p:txBody>
          <a:bodyPr/>
          <a:lstStyle/>
          <a:p>
            <a:pPr marL="0" indent="0">
              <a:lnSpc>
                <a:spcPct val="50000"/>
              </a:lnSpc>
              <a:buNone/>
            </a:pPr>
            <a:r>
              <a:rPr lang="en-US" sz="1600" dirty="0">
                <a:latin typeface="Courier"/>
                <a:cs typeface="Courier"/>
              </a:rPr>
              <a:t>include &lt;</a:t>
            </a:r>
            <a:r>
              <a:rPr lang="en-US" sz="1600" dirty="0" err="1">
                <a:latin typeface="Courier"/>
                <a:cs typeface="Courier"/>
              </a:rPr>
              <a:t>stdio.h</a:t>
            </a:r>
            <a:r>
              <a:rPr lang="en-US" sz="1600" dirty="0">
                <a:latin typeface="Courier"/>
                <a:cs typeface="Courier"/>
              </a:rPr>
              <a:t>&gt;</a:t>
            </a:r>
          </a:p>
          <a:p>
            <a:pPr marL="0" indent="0">
              <a:lnSpc>
                <a:spcPct val="50000"/>
              </a:lnSpc>
              <a:buNone/>
            </a:pPr>
            <a:r>
              <a:rPr lang="en-US" sz="1600" dirty="0" err="1" smtClean="0">
                <a:latin typeface="Courier"/>
                <a:cs typeface="Courier"/>
              </a:rPr>
              <a:t>int</a:t>
            </a:r>
            <a:r>
              <a:rPr lang="en-US" sz="1600" dirty="0" smtClean="0">
                <a:latin typeface="Courier"/>
                <a:cs typeface="Courier"/>
              </a:rPr>
              <a:t> </a:t>
            </a:r>
            <a:r>
              <a:rPr lang="en-US" sz="1600" b="1" dirty="0" err="1">
                <a:latin typeface="Courier"/>
                <a:cs typeface="Courier"/>
              </a:rPr>
              <a:t>addnum</a:t>
            </a:r>
            <a:r>
              <a:rPr lang="en-US" sz="1600" dirty="0">
                <a:latin typeface="Courier"/>
                <a:cs typeface="Courier"/>
              </a:rPr>
              <a:t>(</a:t>
            </a:r>
            <a:r>
              <a:rPr lang="en-US" sz="1600" dirty="0" err="1">
                <a:latin typeface="Courier"/>
                <a:cs typeface="Courier"/>
              </a:rPr>
              <a:t>int</a:t>
            </a:r>
            <a:r>
              <a:rPr lang="en-US" sz="1600" dirty="0">
                <a:latin typeface="Courier"/>
                <a:cs typeface="Courier"/>
              </a:rPr>
              <a:t> a, </a:t>
            </a:r>
            <a:r>
              <a:rPr lang="en-US" sz="1600" dirty="0" err="1">
                <a:latin typeface="Courier"/>
                <a:cs typeface="Courier"/>
              </a:rPr>
              <a:t>int</a:t>
            </a:r>
            <a:r>
              <a:rPr lang="en-US" sz="1600" dirty="0">
                <a:latin typeface="Courier"/>
                <a:cs typeface="Courier"/>
              </a:rPr>
              <a:t> b)</a:t>
            </a:r>
          </a:p>
          <a:p>
            <a:pPr marL="0" indent="0">
              <a:lnSpc>
                <a:spcPct val="50000"/>
              </a:lnSpc>
              <a:buNone/>
            </a:pPr>
            <a:r>
              <a:rPr lang="en-US" sz="1600" dirty="0">
                <a:latin typeface="Courier"/>
                <a:cs typeface="Courier"/>
              </a:rPr>
              <a:t>{</a:t>
            </a:r>
          </a:p>
          <a:p>
            <a:pPr marL="0" indent="0">
              <a:lnSpc>
                <a:spcPct val="50000"/>
              </a:lnSpc>
              <a:buNone/>
            </a:pPr>
            <a:r>
              <a:rPr lang="en-US" sz="1600" b="1" dirty="0">
                <a:latin typeface="Courier"/>
                <a:cs typeface="Courier"/>
              </a:rPr>
              <a:t>	 </a:t>
            </a:r>
            <a:r>
              <a:rPr lang="en-US" sz="1600" dirty="0" err="1">
                <a:latin typeface="Courier"/>
                <a:cs typeface="Courier"/>
              </a:rPr>
              <a:t>int</a:t>
            </a:r>
            <a:r>
              <a:rPr lang="en-US" sz="1600" dirty="0">
                <a:latin typeface="Courier"/>
                <a:cs typeface="Courier"/>
              </a:rPr>
              <a:t> sum</a:t>
            </a:r>
            <a:r>
              <a:rPr lang="en-US" sz="1600" dirty="0" smtClean="0">
                <a:latin typeface="Courier"/>
                <a:cs typeface="Courier"/>
              </a:rPr>
              <a:t>;</a:t>
            </a:r>
          </a:p>
          <a:p>
            <a:pPr marL="0" indent="0">
              <a:lnSpc>
                <a:spcPct val="50000"/>
              </a:lnSpc>
              <a:buNone/>
            </a:pPr>
            <a:r>
              <a:rPr lang="en-US" sz="1600" b="1" dirty="0" smtClean="0">
                <a:latin typeface="Courier"/>
                <a:cs typeface="Courier"/>
              </a:rPr>
              <a:t>#</a:t>
            </a:r>
            <a:r>
              <a:rPr lang="en-US" sz="1600" b="1" dirty="0" err="1" smtClean="0">
                <a:latin typeface="Courier"/>
                <a:cs typeface="Courier"/>
              </a:rPr>
              <a:t>ifdef</a:t>
            </a:r>
            <a:r>
              <a:rPr lang="en-US" sz="1600" b="1" dirty="0" smtClean="0">
                <a:latin typeface="Courier"/>
                <a:cs typeface="Courier"/>
              </a:rPr>
              <a:t> INSTDEBUG</a:t>
            </a:r>
            <a:endParaRPr lang="en-US" sz="1600" b="1" dirty="0">
              <a:latin typeface="Courier"/>
              <a:cs typeface="Courier"/>
            </a:endParaRPr>
          </a:p>
          <a:p>
            <a:pPr marL="0" indent="0">
              <a:lnSpc>
                <a:spcPct val="50000"/>
              </a:lnSpc>
              <a:buNone/>
            </a:pPr>
            <a:r>
              <a:rPr lang="en-US" sz="1600" dirty="0">
                <a:latin typeface="Courier"/>
                <a:cs typeface="Courier"/>
              </a:rPr>
              <a:t>	</a:t>
            </a:r>
            <a:r>
              <a:rPr lang="en-US" sz="1600" dirty="0" smtClean="0">
                <a:latin typeface="Courier"/>
                <a:cs typeface="Courier"/>
              </a:rPr>
              <a:t> </a:t>
            </a:r>
            <a:r>
              <a:rPr lang="en-US" sz="1600" b="1" dirty="0" err="1" smtClean="0">
                <a:latin typeface="Courier"/>
                <a:cs typeface="Courier"/>
              </a:rPr>
              <a:t>printf</a:t>
            </a:r>
            <a:r>
              <a:rPr lang="en-US" sz="1600" b="1" dirty="0">
                <a:latin typeface="Courier"/>
                <a:cs typeface="Courier"/>
              </a:rPr>
              <a:t>("Debug: Entering </a:t>
            </a:r>
            <a:r>
              <a:rPr lang="en-US" sz="1600" b="1" dirty="0" err="1">
                <a:latin typeface="Courier"/>
                <a:cs typeface="Courier"/>
              </a:rPr>
              <a:t>addnum</a:t>
            </a:r>
            <a:r>
              <a:rPr lang="en-US" sz="1600" b="1" dirty="0">
                <a:latin typeface="Courier"/>
                <a:cs typeface="Courier"/>
              </a:rPr>
              <a:t> %s %d\</a:t>
            </a:r>
            <a:r>
              <a:rPr lang="en-US" sz="1600" b="1" dirty="0" err="1" smtClean="0">
                <a:latin typeface="Courier"/>
                <a:cs typeface="Courier"/>
              </a:rPr>
              <a:t>n”,__FILE</a:t>
            </a:r>
            <a:r>
              <a:rPr lang="en-US" sz="1600" b="1" dirty="0" smtClean="0">
                <a:latin typeface="Courier"/>
                <a:cs typeface="Courier"/>
              </a:rPr>
              <a:t>__</a:t>
            </a:r>
            <a:r>
              <a:rPr lang="en-US" sz="1600" b="1" dirty="0">
                <a:latin typeface="Courier"/>
                <a:cs typeface="Courier"/>
              </a:rPr>
              <a:t>, </a:t>
            </a:r>
            <a:r>
              <a:rPr lang="en-US" sz="1600" b="1" dirty="0" smtClean="0">
                <a:latin typeface="Courier"/>
                <a:cs typeface="Courier"/>
              </a:rPr>
              <a:t>__LINE__</a:t>
            </a:r>
            <a:r>
              <a:rPr lang="en-US" sz="1600" b="1" dirty="0">
                <a:latin typeface="Courier"/>
                <a:cs typeface="Courier"/>
              </a:rPr>
              <a:t>)</a:t>
            </a:r>
            <a:r>
              <a:rPr lang="en-US" sz="1600" b="1" dirty="0" smtClean="0">
                <a:latin typeface="Courier"/>
                <a:cs typeface="Courier"/>
              </a:rPr>
              <a:t>;</a:t>
            </a:r>
          </a:p>
          <a:p>
            <a:pPr marL="0" indent="0">
              <a:lnSpc>
                <a:spcPct val="50000"/>
              </a:lnSpc>
              <a:buNone/>
            </a:pPr>
            <a:r>
              <a:rPr lang="en-US" sz="1600" b="1" dirty="0">
                <a:latin typeface="Courier"/>
                <a:cs typeface="Courier"/>
              </a:rPr>
              <a:t> </a:t>
            </a:r>
            <a:r>
              <a:rPr lang="en-US" sz="1600" b="1" dirty="0" smtClean="0">
                <a:latin typeface="Courier"/>
                <a:cs typeface="Courier"/>
              </a:rPr>
              <a:t>       </a:t>
            </a:r>
            <a:r>
              <a:rPr lang="en-US" sz="1600" b="1" dirty="0" err="1" smtClean="0">
                <a:latin typeface="Courier"/>
                <a:cs typeface="Courier"/>
              </a:rPr>
              <a:t>printf</a:t>
            </a:r>
            <a:r>
              <a:rPr lang="en-US" sz="1600" b="1" dirty="0">
                <a:latin typeface="Courier"/>
                <a:cs typeface="Courier"/>
              </a:rPr>
              <a:t>("Debug: </a:t>
            </a:r>
            <a:r>
              <a:rPr lang="en-US" sz="1600" b="1" dirty="0" smtClean="0">
                <a:latin typeface="Courier"/>
                <a:cs typeface="Courier"/>
              </a:rPr>
              <a:t>a = %d\n”, a);</a:t>
            </a:r>
          </a:p>
          <a:p>
            <a:pPr marL="0" indent="0">
              <a:lnSpc>
                <a:spcPct val="50000"/>
              </a:lnSpc>
              <a:buNone/>
            </a:pPr>
            <a:r>
              <a:rPr lang="en-US" sz="1600" b="1" dirty="0" smtClean="0">
                <a:latin typeface="Courier"/>
                <a:cs typeface="Courier"/>
              </a:rPr>
              <a:t>	 </a:t>
            </a:r>
            <a:r>
              <a:rPr lang="en-US" sz="1600" b="1" dirty="0" err="1" smtClean="0">
                <a:latin typeface="Courier"/>
                <a:cs typeface="Courier"/>
              </a:rPr>
              <a:t>printf</a:t>
            </a:r>
            <a:r>
              <a:rPr lang="en-US" sz="1600" b="1" dirty="0">
                <a:latin typeface="Courier"/>
                <a:cs typeface="Courier"/>
              </a:rPr>
              <a:t>("Debug: b</a:t>
            </a:r>
            <a:r>
              <a:rPr lang="en-US" sz="1600" b="1" dirty="0" smtClean="0">
                <a:latin typeface="Courier"/>
                <a:cs typeface="Courier"/>
              </a:rPr>
              <a:t> </a:t>
            </a:r>
            <a:r>
              <a:rPr lang="en-US" sz="1600" b="1" dirty="0">
                <a:latin typeface="Courier"/>
                <a:cs typeface="Courier"/>
              </a:rPr>
              <a:t>= %d\n”, </a:t>
            </a:r>
            <a:r>
              <a:rPr lang="en-US" sz="1600" b="1" dirty="0" smtClean="0">
                <a:latin typeface="Courier"/>
                <a:cs typeface="Courier"/>
              </a:rPr>
              <a:t>b);</a:t>
            </a:r>
          </a:p>
          <a:p>
            <a:pPr marL="0" indent="0">
              <a:lnSpc>
                <a:spcPct val="50000"/>
              </a:lnSpc>
              <a:buNone/>
            </a:pPr>
            <a:r>
              <a:rPr lang="en-US" sz="1600" b="1" dirty="0" smtClean="0">
                <a:latin typeface="Courier"/>
                <a:cs typeface="Courier"/>
              </a:rPr>
              <a:t>#</a:t>
            </a:r>
            <a:r>
              <a:rPr lang="en-US" sz="1600" b="1" dirty="0" err="1" smtClean="0">
                <a:latin typeface="Courier"/>
                <a:cs typeface="Courier"/>
              </a:rPr>
              <a:t>endif</a:t>
            </a:r>
            <a:endParaRPr lang="en-US" sz="1600" b="1" dirty="0">
              <a:latin typeface="Courier"/>
              <a:cs typeface="Courier"/>
            </a:endParaRPr>
          </a:p>
          <a:p>
            <a:pPr marL="0" indent="0">
              <a:lnSpc>
                <a:spcPct val="50000"/>
              </a:lnSpc>
              <a:buNone/>
            </a:pPr>
            <a:r>
              <a:rPr lang="en-US" sz="1600" dirty="0">
                <a:latin typeface="Courier"/>
                <a:cs typeface="Courier"/>
              </a:rPr>
              <a:t>	 </a:t>
            </a:r>
            <a:r>
              <a:rPr lang="en-US" sz="1600" dirty="0" smtClean="0">
                <a:latin typeface="Courier"/>
                <a:cs typeface="Courier"/>
              </a:rPr>
              <a:t>sum = </a:t>
            </a:r>
            <a:r>
              <a:rPr lang="en-US" sz="1600" dirty="0" err="1">
                <a:latin typeface="Courier"/>
                <a:cs typeface="Courier"/>
              </a:rPr>
              <a:t>a+b</a:t>
            </a:r>
            <a:r>
              <a:rPr lang="en-US" sz="1600" dirty="0" smtClean="0">
                <a:latin typeface="Courier"/>
                <a:cs typeface="Courier"/>
              </a:rPr>
              <a:t>;</a:t>
            </a:r>
          </a:p>
          <a:p>
            <a:pPr marL="0" indent="0">
              <a:lnSpc>
                <a:spcPct val="50000"/>
              </a:lnSpc>
              <a:buNone/>
            </a:pPr>
            <a:r>
              <a:rPr lang="en-US" sz="1600" b="1" dirty="0">
                <a:latin typeface="Courier"/>
                <a:cs typeface="Courier"/>
              </a:rPr>
              <a:t>#</a:t>
            </a:r>
            <a:r>
              <a:rPr lang="en-US" sz="1600" b="1" dirty="0" err="1">
                <a:latin typeface="Courier"/>
                <a:cs typeface="Courier"/>
              </a:rPr>
              <a:t>ifdef</a:t>
            </a:r>
            <a:r>
              <a:rPr lang="en-US" sz="1600" b="1" dirty="0">
                <a:latin typeface="Courier"/>
                <a:cs typeface="Courier"/>
              </a:rPr>
              <a:t> </a:t>
            </a:r>
            <a:r>
              <a:rPr lang="en-US" sz="1600" b="1" dirty="0" smtClean="0">
                <a:latin typeface="Courier"/>
                <a:cs typeface="Courier"/>
              </a:rPr>
              <a:t>INSTDEBUG</a:t>
            </a:r>
          </a:p>
          <a:p>
            <a:pPr marL="0" indent="0">
              <a:lnSpc>
                <a:spcPct val="50000"/>
              </a:lnSpc>
              <a:buNone/>
            </a:pPr>
            <a:r>
              <a:rPr lang="en-US" sz="1600" b="1" dirty="0">
                <a:latin typeface="Courier"/>
                <a:cs typeface="Courier"/>
              </a:rPr>
              <a:t> </a:t>
            </a:r>
            <a:r>
              <a:rPr lang="en-US" sz="1600" b="1" dirty="0" smtClean="0">
                <a:latin typeface="Courier"/>
                <a:cs typeface="Courier"/>
              </a:rPr>
              <a:t>       </a:t>
            </a:r>
            <a:r>
              <a:rPr lang="en-US" sz="1600" b="1" dirty="0" err="1" smtClean="0">
                <a:latin typeface="Courier"/>
                <a:cs typeface="Courier"/>
              </a:rPr>
              <a:t>printf</a:t>
            </a:r>
            <a:r>
              <a:rPr lang="en-US" sz="1600" b="1" dirty="0">
                <a:latin typeface="Courier"/>
                <a:cs typeface="Courier"/>
              </a:rPr>
              <a:t>("Debug: </a:t>
            </a:r>
            <a:r>
              <a:rPr lang="en-US" sz="1600" b="1" dirty="0" smtClean="0">
                <a:latin typeface="Courier"/>
                <a:cs typeface="Courier"/>
              </a:rPr>
              <a:t>sum </a:t>
            </a:r>
            <a:r>
              <a:rPr lang="en-US" sz="1600" b="1" dirty="0">
                <a:latin typeface="Courier"/>
                <a:cs typeface="Courier"/>
              </a:rPr>
              <a:t>= %d\n”, </a:t>
            </a:r>
            <a:r>
              <a:rPr lang="en-US" sz="1600" b="1" dirty="0" smtClean="0">
                <a:latin typeface="Courier"/>
                <a:cs typeface="Courier"/>
              </a:rPr>
              <a:t>sum);</a:t>
            </a:r>
          </a:p>
          <a:p>
            <a:pPr marL="0" indent="0">
              <a:lnSpc>
                <a:spcPct val="50000"/>
              </a:lnSpc>
              <a:buNone/>
            </a:pPr>
            <a:r>
              <a:rPr lang="en-US" sz="1600" b="1" dirty="0">
                <a:latin typeface="Courier"/>
                <a:cs typeface="Courier"/>
              </a:rPr>
              <a:t> </a:t>
            </a:r>
            <a:r>
              <a:rPr lang="en-US" sz="1600" b="1" dirty="0" smtClean="0">
                <a:latin typeface="Courier"/>
                <a:cs typeface="Courier"/>
              </a:rPr>
              <a:t>       </a:t>
            </a:r>
            <a:r>
              <a:rPr lang="en-US" sz="1600" b="1" dirty="0" err="1" smtClean="0">
                <a:latin typeface="Courier"/>
                <a:cs typeface="Courier"/>
              </a:rPr>
              <a:t>printf</a:t>
            </a:r>
            <a:r>
              <a:rPr lang="en-US" sz="1600" b="1" dirty="0">
                <a:latin typeface="Courier"/>
                <a:cs typeface="Courier"/>
              </a:rPr>
              <a:t>("Debug: Leaving </a:t>
            </a:r>
            <a:r>
              <a:rPr lang="en-US" sz="1600" b="1" dirty="0" err="1">
                <a:latin typeface="Courier"/>
                <a:cs typeface="Courier"/>
              </a:rPr>
              <a:t>addnum</a:t>
            </a:r>
            <a:r>
              <a:rPr lang="en-US" sz="1600" b="1" dirty="0">
                <a:latin typeface="Courier"/>
                <a:cs typeface="Courier"/>
              </a:rPr>
              <a:t> %s %d\</a:t>
            </a:r>
            <a:r>
              <a:rPr lang="en-US" sz="1600" b="1" dirty="0" err="1" smtClean="0">
                <a:latin typeface="Courier"/>
                <a:cs typeface="Courier"/>
              </a:rPr>
              <a:t>n”,__FILE</a:t>
            </a:r>
            <a:r>
              <a:rPr lang="en-US" sz="1600" b="1" dirty="0" smtClean="0">
                <a:latin typeface="Courier"/>
                <a:cs typeface="Courier"/>
              </a:rPr>
              <a:t>__</a:t>
            </a:r>
            <a:r>
              <a:rPr lang="en-US" sz="1600" b="1" dirty="0">
                <a:latin typeface="Courier"/>
                <a:cs typeface="Courier"/>
              </a:rPr>
              <a:t>, </a:t>
            </a:r>
            <a:r>
              <a:rPr lang="en-US" sz="1600" b="1" dirty="0" smtClean="0">
                <a:latin typeface="Courier"/>
                <a:cs typeface="Courier"/>
              </a:rPr>
              <a:t>__LINE__</a:t>
            </a:r>
            <a:r>
              <a:rPr lang="en-US" sz="1600" b="1" dirty="0">
                <a:latin typeface="Courier"/>
                <a:cs typeface="Courier"/>
              </a:rPr>
              <a:t>);</a:t>
            </a:r>
          </a:p>
          <a:p>
            <a:pPr marL="0" indent="0">
              <a:lnSpc>
                <a:spcPct val="50000"/>
              </a:lnSpc>
              <a:buNone/>
            </a:pPr>
            <a:r>
              <a:rPr lang="en-US" sz="1600" b="1" dirty="0">
                <a:latin typeface="Courier"/>
                <a:cs typeface="Courier"/>
              </a:rPr>
              <a:t>#</a:t>
            </a:r>
            <a:r>
              <a:rPr lang="en-US" sz="1600" b="1" dirty="0" err="1">
                <a:latin typeface="Courier"/>
                <a:cs typeface="Courier"/>
              </a:rPr>
              <a:t>endif</a:t>
            </a:r>
            <a:endParaRPr lang="en-US" sz="1600" b="1" dirty="0">
              <a:latin typeface="Courier"/>
              <a:cs typeface="Courier"/>
            </a:endParaRPr>
          </a:p>
          <a:p>
            <a:pPr marL="0" indent="0">
              <a:lnSpc>
                <a:spcPct val="50000"/>
              </a:lnSpc>
              <a:buNone/>
            </a:pPr>
            <a:r>
              <a:rPr lang="en-US" sz="1600" dirty="0">
                <a:latin typeface="Courier"/>
                <a:cs typeface="Courier"/>
              </a:rPr>
              <a:t>	</a:t>
            </a:r>
            <a:endParaRPr lang="en-US" sz="1600" dirty="0" smtClean="0">
              <a:latin typeface="Courier"/>
              <a:cs typeface="Courier"/>
            </a:endParaRPr>
          </a:p>
          <a:p>
            <a:pPr marL="0" indent="0">
              <a:lnSpc>
                <a:spcPct val="50000"/>
              </a:lnSpc>
              <a:buNone/>
            </a:pPr>
            <a:r>
              <a:rPr lang="en-US" sz="1600" dirty="0" smtClean="0">
                <a:latin typeface="Courier"/>
                <a:cs typeface="Courier"/>
              </a:rPr>
              <a:t> </a:t>
            </a:r>
            <a:r>
              <a:rPr lang="en-US" sz="1600" dirty="0">
                <a:latin typeface="Courier"/>
                <a:cs typeface="Courier"/>
              </a:rPr>
              <a:t>return sum</a:t>
            </a:r>
            <a:r>
              <a:rPr lang="en-US" sz="1600" dirty="0" smtClean="0">
                <a:latin typeface="Courier"/>
                <a:cs typeface="Courier"/>
              </a:rPr>
              <a:t>;</a:t>
            </a:r>
            <a:endParaRPr lang="en-US" sz="1600" dirty="0">
              <a:latin typeface="Courier"/>
              <a:cs typeface="Courier"/>
            </a:endParaRPr>
          </a:p>
          <a:p>
            <a:pPr marL="0" indent="0">
              <a:lnSpc>
                <a:spcPct val="50000"/>
              </a:lnSpc>
              <a:buNone/>
            </a:pPr>
            <a:r>
              <a:rPr lang="en-US" sz="1600" dirty="0">
                <a:latin typeface="Courier"/>
                <a:cs typeface="Courier"/>
              </a:rPr>
              <a:t> }</a:t>
            </a:r>
            <a:endParaRPr lang="en-US" sz="1600" dirty="0" smtClean="0">
              <a:latin typeface="Courier"/>
              <a:cs typeface="Courier"/>
            </a:endParaRPr>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12</a:t>
            </a:fld>
            <a:endParaRPr lang="en-GB"/>
          </a:p>
        </p:txBody>
      </p:sp>
    </p:spTree>
    <p:extLst>
      <p:ext uri="{BB962C8B-B14F-4D97-AF65-F5344CB8AC3E}">
        <p14:creationId xmlns:p14="http://schemas.microsoft.com/office/powerpoint/2010/main" val="1006309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Compile-time Instrumentation</a:t>
            </a:r>
            <a:endParaRPr lang="en-US" dirty="0"/>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13</a:t>
            </a:fld>
            <a:endParaRPr lang="en-GB"/>
          </a:p>
        </p:txBody>
      </p:sp>
      <p:sp>
        <p:nvSpPr>
          <p:cNvPr id="6" name="Angolo ripiegato 5"/>
          <p:cNvSpPr/>
          <p:nvPr/>
        </p:nvSpPr>
        <p:spPr bwMode="auto">
          <a:xfrm>
            <a:off x="3491880" y="1772816"/>
            <a:ext cx="1584176" cy="1008112"/>
          </a:xfrm>
          <a:prstGeom prst="foldedCorne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Lucida Sans" pitchFamily="34" charset="0"/>
              <a:ea typeface="ＭＳ Ｐゴシック" pitchFamily="16" charset="-128"/>
            </a:endParaRPr>
          </a:p>
        </p:txBody>
      </p:sp>
      <p:sp>
        <p:nvSpPr>
          <p:cNvPr id="7" name="Angolo ripiegato 6"/>
          <p:cNvSpPr/>
          <p:nvPr/>
        </p:nvSpPr>
        <p:spPr bwMode="auto">
          <a:xfrm>
            <a:off x="899592" y="3140968"/>
            <a:ext cx="1944216" cy="1296144"/>
          </a:xfrm>
          <a:prstGeom prst="foldedCorne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Lucida Sans" pitchFamily="34" charset="0"/>
              <a:ea typeface="ＭＳ Ｐゴシック" pitchFamily="16" charset="-128"/>
            </a:endParaRPr>
          </a:p>
        </p:txBody>
      </p:sp>
      <p:sp>
        <p:nvSpPr>
          <p:cNvPr id="8" name="Rettangolo 7"/>
          <p:cNvSpPr/>
          <p:nvPr/>
        </p:nvSpPr>
        <p:spPr bwMode="auto">
          <a:xfrm>
            <a:off x="3347864" y="3212976"/>
            <a:ext cx="1944216" cy="1224136"/>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Lucida Sans" pitchFamily="34" charset="0"/>
              <a:ea typeface="ＭＳ Ｐゴシック" pitchFamily="16" charset="-128"/>
            </a:endParaRPr>
          </a:p>
        </p:txBody>
      </p:sp>
      <p:cxnSp>
        <p:nvCxnSpPr>
          <p:cNvPr id="10" name="Connettore 1 9"/>
          <p:cNvCxnSpPr/>
          <p:nvPr/>
        </p:nvCxnSpPr>
        <p:spPr bwMode="auto">
          <a:xfrm>
            <a:off x="755576" y="4941168"/>
            <a:ext cx="7344816" cy="0"/>
          </a:xfrm>
          <a:prstGeom prst="line">
            <a:avLst/>
          </a:prstGeom>
          <a:solidFill>
            <a:schemeClr val="accent1"/>
          </a:solidFill>
          <a:ln w="38100" cap="flat" cmpd="sng" algn="ctr">
            <a:solidFill>
              <a:srgbClr val="FE3E14"/>
            </a:solidFill>
            <a:prstDash val="sysDash"/>
            <a:round/>
            <a:headEnd type="none" w="med" len="med"/>
            <a:tailEnd type="none" w="med" len="med"/>
          </a:ln>
          <a:effectLst/>
        </p:spPr>
      </p:cxnSp>
      <p:sp>
        <p:nvSpPr>
          <p:cNvPr id="11" name="Angolo ripiegato 10"/>
          <p:cNvSpPr/>
          <p:nvPr/>
        </p:nvSpPr>
        <p:spPr bwMode="auto">
          <a:xfrm>
            <a:off x="3203848" y="5301208"/>
            <a:ext cx="1944216" cy="1008112"/>
          </a:xfrm>
          <a:prstGeom prst="foldedCorne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Lucida Sans" pitchFamily="34" charset="0"/>
              <a:ea typeface="ＭＳ Ｐゴシック" pitchFamily="16" charset="-128"/>
            </a:endParaRPr>
          </a:p>
        </p:txBody>
      </p:sp>
      <p:sp>
        <p:nvSpPr>
          <p:cNvPr id="13" name="CasellaDiTesto 12"/>
          <p:cNvSpPr txBox="1"/>
          <p:nvPr/>
        </p:nvSpPr>
        <p:spPr>
          <a:xfrm>
            <a:off x="827584" y="3356992"/>
            <a:ext cx="2060806" cy="1015663"/>
          </a:xfrm>
          <a:prstGeom prst="rect">
            <a:avLst/>
          </a:prstGeom>
          <a:noFill/>
        </p:spPr>
        <p:txBody>
          <a:bodyPr wrap="none" rtlCol="0">
            <a:spAutoFit/>
          </a:bodyPr>
          <a:lstStyle/>
          <a:p>
            <a:pPr algn="ctr"/>
            <a:r>
              <a:rPr lang="en-US" sz="2000" dirty="0" smtClean="0">
                <a:latin typeface="+mn-lt"/>
              </a:rPr>
              <a:t>Instrumentation</a:t>
            </a:r>
          </a:p>
          <a:p>
            <a:pPr algn="ctr"/>
            <a:r>
              <a:rPr lang="en-US" sz="2000" dirty="0" smtClean="0">
                <a:latin typeface="+mn-lt"/>
              </a:rPr>
              <a:t>Code</a:t>
            </a:r>
          </a:p>
          <a:p>
            <a:pPr algn="ctr"/>
            <a:r>
              <a:rPr lang="en-US" sz="2000" dirty="0" smtClean="0">
                <a:latin typeface="+mn-lt"/>
              </a:rPr>
              <a:t>(Library)</a:t>
            </a:r>
          </a:p>
        </p:txBody>
      </p:sp>
      <p:sp>
        <p:nvSpPr>
          <p:cNvPr id="15" name="CasellaDiTesto 14"/>
          <p:cNvSpPr txBox="1"/>
          <p:nvPr/>
        </p:nvSpPr>
        <p:spPr>
          <a:xfrm>
            <a:off x="3828156" y="1916832"/>
            <a:ext cx="959868" cy="707886"/>
          </a:xfrm>
          <a:prstGeom prst="rect">
            <a:avLst/>
          </a:prstGeom>
          <a:noFill/>
        </p:spPr>
        <p:txBody>
          <a:bodyPr wrap="none" rtlCol="0">
            <a:spAutoFit/>
          </a:bodyPr>
          <a:lstStyle/>
          <a:p>
            <a:pPr algn="ctr"/>
            <a:r>
              <a:rPr lang="en-US" sz="2000" dirty="0" smtClean="0">
                <a:latin typeface="+mn-lt"/>
              </a:rPr>
              <a:t>Source</a:t>
            </a:r>
          </a:p>
          <a:p>
            <a:pPr algn="ctr"/>
            <a:r>
              <a:rPr lang="en-US" sz="2000" dirty="0" smtClean="0">
                <a:latin typeface="+mn-lt"/>
              </a:rPr>
              <a:t>Code</a:t>
            </a:r>
          </a:p>
        </p:txBody>
      </p:sp>
      <p:sp>
        <p:nvSpPr>
          <p:cNvPr id="16" name="CasellaDiTesto 15"/>
          <p:cNvSpPr txBox="1"/>
          <p:nvPr/>
        </p:nvSpPr>
        <p:spPr>
          <a:xfrm>
            <a:off x="3694402" y="3645024"/>
            <a:ext cx="1237638" cy="400110"/>
          </a:xfrm>
          <a:prstGeom prst="rect">
            <a:avLst/>
          </a:prstGeom>
          <a:noFill/>
        </p:spPr>
        <p:txBody>
          <a:bodyPr wrap="none" rtlCol="0">
            <a:spAutoFit/>
          </a:bodyPr>
          <a:lstStyle/>
          <a:p>
            <a:pPr algn="ctr"/>
            <a:r>
              <a:rPr lang="en-US" sz="2000" dirty="0" smtClean="0">
                <a:latin typeface="+mn-lt"/>
              </a:rPr>
              <a:t>Compiler</a:t>
            </a:r>
          </a:p>
        </p:txBody>
      </p:sp>
      <p:cxnSp>
        <p:nvCxnSpPr>
          <p:cNvPr id="21" name="Connettore 2 20"/>
          <p:cNvCxnSpPr/>
          <p:nvPr/>
        </p:nvCxnSpPr>
        <p:spPr bwMode="auto">
          <a:xfrm>
            <a:off x="4283968" y="2780928"/>
            <a:ext cx="0" cy="432048"/>
          </a:xfrm>
          <a:prstGeom prst="straightConnector1">
            <a:avLst/>
          </a:prstGeom>
          <a:solidFill>
            <a:schemeClr val="accent1"/>
          </a:solidFill>
          <a:ln w="38100" cap="flat" cmpd="sng" algn="ctr">
            <a:solidFill>
              <a:schemeClr val="tx1">
                <a:lumMod val="50000"/>
              </a:schemeClr>
            </a:solidFill>
            <a:prstDash val="solid"/>
            <a:round/>
            <a:headEnd type="none" w="med" len="med"/>
            <a:tailEnd type="arrow"/>
          </a:ln>
          <a:effectLst/>
        </p:spPr>
      </p:cxnSp>
      <p:cxnSp>
        <p:nvCxnSpPr>
          <p:cNvPr id="23" name="Connettore 2 22"/>
          <p:cNvCxnSpPr/>
          <p:nvPr/>
        </p:nvCxnSpPr>
        <p:spPr bwMode="auto">
          <a:xfrm>
            <a:off x="2915816" y="3789040"/>
            <a:ext cx="432048" cy="0"/>
          </a:xfrm>
          <a:prstGeom prst="straightConnector1">
            <a:avLst/>
          </a:prstGeom>
          <a:solidFill>
            <a:schemeClr val="accent1"/>
          </a:solidFill>
          <a:ln w="38100" cap="flat" cmpd="sng" algn="ctr">
            <a:solidFill>
              <a:schemeClr val="tx1">
                <a:lumMod val="50000"/>
              </a:schemeClr>
            </a:solidFill>
            <a:prstDash val="solid"/>
            <a:round/>
            <a:headEnd type="none" w="med" len="med"/>
            <a:tailEnd type="arrow"/>
          </a:ln>
          <a:effectLst/>
        </p:spPr>
      </p:cxnSp>
      <p:sp>
        <p:nvSpPr>
          <p:cNvPr id="24" name="CasellaDiTesto 23"/>
          <p:cNvSpPr txBox="1"/>
          <p:nvPr/>
        </p:nvSpPr>
        <p:spPr>
          <a:xfrm>
            <a:off x="6153490" y="4437112"/>
            <a:ext cx="1778151" cy="400110"/>
          </a:xfrm>
          <a:prstGeom prst="rect">
            <a:avLst/>
          </a:prstGeom>
          <a:noFill/>
        </p:spPr>
        <p:txBody>
          <a:bodyPr wrap="none" rtlCol="0">
            <a:spAutoFit/>
          </a:bodyPr>
          <a:lstStyle/>
          <a:p>
            <a:pPr algn="ctr"/>
            <a:r>
              <a:rPr lang="en-US" sz="2000" dirty="0" smtClean="0">
                <a:latin typeface="+mn-lt"/>
              </a:rPr>
              <a:t>Compile Time</a:t>
            </a:r>
          </a:p>
        </p:txBody>
      </p:sp>
      <p:sp>
        <p:nvSpPr>
          <p:cNvPr id="25" name="CasellaDiTesto 24"/>
          <p:cNvSpPr txBox="1"/>
          <p:nvPr/>
        </p:nvSpPr>
        <p:spPr>
          <a:xfrm>
            <a:off x="6478662" y="5117122"/>
            <a:ext cx="1177275" cy="400110"/>
          </a:xfrm>
          <a:prstGeom prst="rect">
            <a:avLst/>
          </a:prstGeom>
          <a:noFill/>
        </p:spPr>
        <p:txBody>
          <a:bodyPr wrap="none" rtlCol="0">
            <a:spAutoFit/>
          </a:bodyPr>
          <a:lstStyle/>
          <a:p>
            <a:pPr algn="ctr"/>
            <a:r>
              <a:rPr lang="en-US" sz="2000" dirty="0" smtClean="0">
                <a:latin typeface="+mn-lt"/>
              </a:rPr>
              <a:t>Runtime</a:t>
            </a:r>
          </a:p>
        </p:txBody>
      </p:sp>
      <p:cxnSp>
        <p:nvCxnSpPr>
          <p:cNvPr id="26" name="Connettore 2 25"/>
          <p:cNvCxnSpPr/>
          <p:nvPr/>
        </p:nvCxnSpPr>
        <p:spPr bwMode="auto">
          <a:xfrm>
            <a:off x="4211960" y="4437112"/>
            <a:ext cx="0" cy="936104"/>
          </a:xfrm>
          <a:prstGeom prst="straightConnector1">
            <a:avLst/>
          </a:prstGeom>
          <a:solidFill>
            <a:schemeClr val="accent1"/>
          </a:solidFill>
          <a:ln w="38100" cap="flat" cmpd="sng" algn="ctr">
            <a:solidFill>
              <a:schemeClr val="tx1">
                <a:lumMod val="50000"/>
              </a:schemeClr>
            </a:solidFill>
            <a:prstDash val="solid"/>
            <a:round/>
            <a:headEnd type="none" w="med" len="med"/>
            <a:tailEnd type="arrow"/>
          </a:ln>
          <a:effectLst/>
        </p:spPr>
      </p:cxnSp>
      <p:sp>
        <p:nvSpPr>
          <p:cNvPr id="28" name="CasellaDiTesto 27"/>
          <p:cNvSpPr txBox="1"/>
          <p:nvPr/>
        </p:nvSpPr>
        <p:spPr>
          <a:xfrm>
            <a:off x="3155509" y="5445224"/>
            <a:ext cx="2064563" cy="707886"/>
          </a:xfrm>
          <a:prstGeom prst="rect">
            <a:avLst/>
          </a:prstGeom>
          <a:noFill/>
        </p:spPr>
        <p:txBody>
          <a:bodyPr wrap="none" rtlCol="0">
            <a:spAutoFit/>
          </a:bodyPr>
          <a:lstStyle/>
          <a:p>
            <a:pPr algn="ctr"/>
            <a:r>
              <a:rPr lang="en-US" sz="2000" dirty="0" smtClean="0">
                <a:latin typeface="+mn-lt"/>
              </a:rPr>
              <a:t>Instrumented</a:t>
            </a:r>
          </a:p>
          <a:p>
            <a:pPr algn="ctr"/>
            <a:r>
              <a:rPr lang="en-US" sz="2000" dirty="0" smtClean="0">
                <a:latin typeface="+mn-lt"/>
              </a:rPr>
              <a:t>Executable Code</a:t>
            </a:r>
          </a:p>
        </p:txBody>
      </p:sp>
    </p:spTree>
    <p:extLst>
      <p:ext uri="{BB962C8B-B14F-4D97-AF65-F5344CB8AC3E}">
        <p14:creationId xmlns:p14="http://schemas.microsoft.com/office/powerpoint/2010/main" val="16049370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Compile-time instrumentation tools</a:t>
            </a:r>
            <a:endParaRPr lang="en-US" dirty="0"/>
          </a:p>
        </p:txBody>
      </p:sp>
      <p:sp>
        <p:nvSpPr>
          <p:cNvPr id="3" name="Segnaposto contenuto 2"/>
          <p:cNvSpPr>
            <a:spLocks noGrp="1"/>
          </p:cNvSpPr>
          <p:nvPr>
            <p:ph idx="1"/>
          </p:nvPr>
        </p:nvSpPr>
        <p:spPr/>
        <p:txBody>
          <a:bodyPr>
            <a:normAutofit/>
          </a:bodyPr>
          <a:lstStyle/>
          <a:p>
            <a:r>
              <a:rPr lang="en-US" b="1" dirty="0" err="1">
                <a:latin typeface="Courier"/>
                <a:cs typeface="Courier"/>
              </a:rPr>
              <a:t>g</a:t>
            </a:r>
            <a:r>
              <a:rPr lang="en-US" b="1" dirty="0" err="1" smtClean="0">
                <a:latin typeface="Courier"/>
                <a:cs typeface="Courier"/>
              </a:rPr>
              <a:t>prof</a:t>
            </a:r>
            <a:endParaRPr lang="en-US" b="1" dirty="0" smtClean="0">
              <a:latin typeface="Courier"/>
              <a:cs typeface="Courier"/>
            </a:endParaRPr>
          </a:p>
          <a:p>
            <a:pPr lvl="1"/>
            <a:r>
              <a:rPr lang="en-US" dirty="0">
                <a:cs typeface="Courier"/>
              </a:rPr>
              <a:t>p</a:t>
            </a:r>
            <a:r>
              <a:rPr lang="en-US" dirty="0" smtClean="0">
                <a:cs typeface="Courier"/>
              </a:rPr>
              <a:t>rovides program profiling</a:t>
            </a:r>
          </a:p>
          <a:p>
            <a:r>
              <a:rPr lang="en-US" b="1" dirty="0" err="1" smtClean="0">
                <a:latin typeface="Courier"/>
                <a:cs typeface="Courier"/>
              </a:rPr>
              <a:t>gcov</a:t>
            </a:r>
            <a:endParaRPr lang="en-US" b="1" dirty="0" smtClean="0">
              <a:latin typeface="Courier"/>
              <a:cs typeface="Courier"/>
            </a:endParaRPr>
          </a:p>
          <a:p>
            <a:pPr lvl="1"/>
            <a:r>
              <a:rPr lang="en-US" dirty="0">
                <a:cs typeface="Courier"/>
              </a:rPr>
              <a:t>p</a:t>
            </a:r>
            <a:r>
              <a:rPr lang="en-US" dirty="0" smtClean="0">
                <a:cs typeface="Courier"/>
              </a:rPr>
              <a:t>rovides coverage analysis</a:t>
            </a:r>
            <a:endParaRPr lang="en-US" dirty="0" smtClean="0">
              <a:latin typeface="Courier"/>
              <a:cs typeface="Courier"/>
            </a:endParaRPr>
          </a:p>
          <a:p>
            <a:r>
              <a:rPr lang="en-US" b="1" dirty="0" err="1">
                <a:latin typeface="Courier"/>
                <a:cs typeface="Courier"/>
              </a:rPr>
              <a:t>d</a:t>
            </a:r>
            <a:r>
              <a:rPr lang="en-US" b="1" dirty="0" err="1" smtClean="0">
                <a:latin typeface="Courier"/>
                <a:cs typeface="Courier"/>
              </a:rPr>
              <a:t>malloc</a:t>
            </a:r>
            <a:r>
              <a:rPr lang="en-US" dirty="0" smtClean="0">
                <a:latin typeface="Courier"/>
                <a:cs typeface="Courier"/>
              </a:rPr>
              <a:t> </a:t>
            </a:r>
          </a:p>
          <a:p>
            <a:pPr lvl="1"/>
            <a:r>
              <a:rPr lang="en-US" dirty="0" smtClean="0"/>
              <a:t>provides drop </a:t>
            </a:r>
            <a:r>
              <a:rPr lang="en-US" dirty="0"/>
              <a:t>in replacement for the system's </a:t>
            </a:r>
            <a:r>
              <a:rPr lang="en-US" sz="2000" dirty="0" err="1">
                <a:latin typeface="Courier"/>
                <a:cs typeface="Courier"/>
              </a:rPr>
              <a:t>malloc</a:t>
            </a:r>
            <a:r>
              <a:rPr lang="en-US" sz="2000" dirty="0"/>
              <a:t>, </a:t>
            </a:r>
            <a:r>
              <a:rPr lang="en-US" sz="2000" dirty="0" err="1">
                <a:latin typeface="Courier"/>
                <a:cs typeface="Courier"/>
              </a:rPr>
              <a:t>realloc</a:t>
            </a:r>
            <a:r>
              <a:rPr lang="en-US" sz="2000" dirty="0"/>
              <a:t>,</a:t>
            </a:r>
            <a:r>
              <a:rPr lang="en-US" sz="2000" dirty="0">
                <a:latin typeface="Courier"/>
                <a:cs typeface="Courier"/>
              </a:rPr>
              <a:t> </a:t>
            </a:r>
            <a:r>
              <a:rPr lang="en-US" sz="2000" dirty="0" err="1">
                <a:latin typeface="Courier"/>
                <a:cs typeface="Courier"/>
              </a:rPr>
              <a:t>calloc</a:t>
            </a:r>
            <a:r>
              <a:rPr lang="en-US" sz="2000" dirty="0"/>
              <a:t>,</a:t>
            </a:r>
            <a:r>
              <a:rPr lang="en-US" sz="2000" dirty="0">
                <a:latin typeface="Courier"/>
                <a:cs typeface="Courier"/>
              </a:rPr>
              <a:t> free</a:t>
            </a:r>
            <a:r>
              <a:rPr lang="en-US" dirty="0">
                <a:latin typeface="Courier"/>
                <a:cs typeface="Courier"/>
              </a:rPr>
              <a:t> </a:t>
            </a:r>
            <a:r>
              <a:rPr lang="en-US" dirty="0"/>
              <a:t>and other memory management </a:t>
            </a:r>
            <a:r>
              <a:rPr lang="en-US" dirty="0" smtClean="0"/>
              <a:t>routines to enable runtime tracking of memory</a:t>
            </a:r>
            <a:r>
              <a:rPr lang="en-US" dirty="0"/>
              <a:t>-</a:t>
            </a:r>
            <a:r>
              <a:rPr lang="en-US" dirty="0" smtClean="0"/>
              <a:t>leaks, out-of-bounds writes, and other capabilities</a:t>
            </a:r>
            <a:endParaRPr lang="en-US" dirty="0"/>
          </a:p>
          <a:p>
            <a:pPr lvl="1"/>
            <a:endParaRPr lang="en-US" dirty="0">
              <a:latin typeface="Courier"/>
              <a:cs typeface="Courier"/>
            </a:endParaRPr>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14</a:t>
            </a:fld>
            <a:endParaRPr lang="en-GB"/>
          </a:p>
        </p:txBody>
      </p:sp>
    </p:spTree>
    <p:extLst>
      <p:ext uri="{BB962C8B-B14F-4D97-AF65-F5344CB8AC3E}">
        <p14:creationId xmlns:p14="http://schemas.microsoft.com/office/powerpoint/2010/main" val="17823426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Runtime-Instrumentation</a:t>
            </a:r>
            <a:endParaRPr lang="en-US" dirty="0"/>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15</a:t>
            </a:fld>
            <a:endParaRPr lang="en-GB"/>
          </a:p>
        </p:txBody>
      </p:sp>
      <p:sp>
        <p:nvSpPr>
          <p:cNvPr id="9" name="Angolo ripiegato 8"/>
          <p:cNvSpPr/>
          <p:nvPr/>
        </p:nvSpPr>
        <p:spPr bwMode="auto">
          <a:xfrm>
            <a:off x="3923928" y="1628800"/>
            <a:ext cx="2160240" cy="1296144"/>
          </a:xfrm>
          <a:prstGeom prst="foldedCorne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Lucida Sans" pitchFamily="34" charset="0"/>
              <a:ea typeface="ＭＳ Ｐゴシック" pitchFamily="16" charset="-128"/>
            </a:endParaRPr>
          </a:p>
        </p:txBody>
      </p:sp>
      <p:sp>
        <p:nvSpPr>
          <p:cNvPr id="10" name="Angolo ripiegato 9"/>
          <p:cNvSpPr/>
          <p:nvPr/>
        </p:nvSpPr>
        <p:spPr bwMode="auto">
          <a:xfrm>
            <a:off x="467544" y="4149080"/>
            <a:ext cx="1944216" cy="1296144"/>
          </a:xfrm>
          <a:prstGeom prst="foldedCorner">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chemeClr val="tx1"/>
              </a:solidFill>
              <a:effectLst/>
              <a:latin typeface="Lucida Sans" pitchFamily="34" charset="0"/>
              <a:ea typeface="ＭＳ Ｐゴシック" pitchFamily="16" charset="-128"/>
            </a:endParaRPr>
          </a:p>
        </p:txBody>
      </p:sp>
      <p:sp>
        <p:nvSpPr>
          <p:cNvPr id="11" name="Rettangolo 10"/>
          <p:cNvSpPr/>
          <p:nvPr/>
        </p:nvSpPr>
        <p:spPr bwMode="auto">
          <a:xfrm>
            <a:off x="2843808" y="3284984"/>
            <a:ext cx="5328592" cy="3168352"/>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Lucida Sans" pitchFamily="34" charset="0"/>
              <a:ea typeface="ＭＳ Ｐゴシック" pitchFamily="16" charset="-128"/>
            </a:endParaRPr>
          </a:p>
        </p:txBody>
      </p:sp>
      <p:sp>
        <p:nvSpPr>
          <p:cNvPr id="12" name="Rettangolo 11"/>
          <p:cNvSpPr/>
          <p:nvPr/>
        </p:nvSpPr>
        <p:spPr bwMode="auto">
          <a:xfrm rot="5400000">
            <a:off x="5998070" y="4567038"/>
            <a:ext cx="2260428" cy="9361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Lucida Sans" pitchFamily="34" charset="0"/>
              <a:ea typeface="ＭＳ Ｐゴシック" pitchFamily="16" charset="-128"/>
            </a:endParaRPr>
          </a:p>
        </p:txBody>
      </p:sp>
      <p:sp>
        <p:nvSpPr>
          <p:cNvPr id="13" name="Rettangolo 12"/>
          <p:cNvSpPr/>
          <p:nvPr/>
        </p:nvSpPr>
        <p:spPr bwMode="auto">
          <a:xfrm>
            <a:off x="3212232" y="3933056"/>
            <a:ext cx="3015952" cy="2232248"/>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Lucida Sans" pitchFamily="34" charset="0"/>
              <a:ea typeface="ＭＳ Ｐゴシック" pitchFamily="16" charset="-128"/>
            </a:endParaRPr>
          </a:p>
        </p:txBody>
      </p:sp>
      <p:sp>
        <p:nvSpPr>
          <p:cNvPr id="14" name="CasellaDiTesto 13"/>
          <p:cNvSpPr txBox="1"/>
          <p:nvPr/>
        </p:nvSpPr>
        <p:spPr>
          <a:xfrm>
            <a:off x="599801" y="4509120"/>
            <a:ext cx="1575647" cy="400110"/>
          </a:xfrm>
          <a:prstGeom prst="rect">
            <a:avLst/>
          </a:prstGeom>
          <a:noFill/>
        </p:spPr>
        <p:txBody>
          <a:bodyPr wrap="none" rtlCol="0">
            <a:spAutoFit/>
          </a:bodyPr>
          <a:lstStyle/>
          <a:p>
            <a:r>
              <a:rPr lang="en-US" sz="2000" dirty="0" smtClean="0">
                <a:latin typeface="+mn-lt"/>
              </a:rPr>
              <a:t>Binary Code</a:t>
            </a:r>
          </a:p>
        </p:txBody>
      </p:sp>
      <p:sp>
        <p:nvSpPr>
          <p:cNvPr id="15" name="CasellaDiTesto 14"/>
          <p:cNvSpPr txBox="1"/>
          <p:nvPr/>
        </p:nvSpPr>
        <p:spPr>
          <a:xfrm>
            <a:off x="3951354" y="1844824"/>
            <a:ext cx="2060806" cy="707886"/>
          </a:xfrm>
          <a:prstGeom prst="rect">
            <a:avLst/>
          </a:prstGeom>
          <a:noFill/>
        </p:spPr>
        <p:txBody>
          <a:bodyPr wrap="none" rtlCol="0">
            <a:spAutoFit/>
          </a:bodyPr>
          <a:lstStyle/>
          <a:p>
            <a:pPr algn="ctr"/>
            <a:r>
              <a:rPr lang="en-US" sz="2000" dirty="0" smtClean="0">
                <a:latin typeface="+mn-lt"/>
              </a:rPr>
              <a:t>Instrumentation</a:t>
            </a:r>
          </a:p>
          <a:p>
            <a:pPr algn="ctr"/>
            <a:r>
              <a:rPr lang="en-US" sz="2000" dirty="0" smtClean="0">
                <a:latin typeface="+mn-lt"/>
              </a:rPr>
              <a:t> Code</a:t>
            </a:r>
          </a:p>
        </p:txBody>
      </p:sp>
      <p:cxnSp>
        <p:nvCxnSpPr>
          <p:cNvPr id="17" name="Connettore 2 16"/>
          <p:cNvCxnSpPr/>
          <p:nvPr/>
        </p:nvCxnSpPr>
        <p:spPr bwMode="auto">
          <a:xfrm>
            <a:off x="4932040" y="2924944"/>
            <a:ext cx="0" cy="432048"/>
          </a:xfrm>
          <a:prstGeom prst="straightConnector1">
            <a:avLst/>
          </a:prstGeom>
          <a:solidFill>
            <a:schemeClr val="accent1"/>
          </a:solidFill>
          <a:ln w="38100" cap="flat" cmpd="sng" algn="ctr">
            <a:solidFill>
              <a:schemeClr val="tx1">
                <a:lumMod val="50000"/>
              </a:schemeClr>
            </a:solidFill>
            <a:prstDash val="solid"/>
            <a:round/>
            <a:headEnd type="none" w="med" len="med"/>
            <a:tailEnd type="arrow"/>
          </a:ln>
          <a:effectLst/>
        </p:spPr>
      </p:cxnSp>
      <p:cxnSp>
        <p:nvCxnSpPr>
          <p:cNvPr id="18" name="Connettore 2 17"/>
          <p:cNvCxnSpPr/>
          <p:nvPr/>
        </p:nvCxnSpPr>
        <p:spPr bwMode="auto">
          <a:xfrm>
            <a:off x="2411760" y="4797152"/>
            <a:ext cx="432048" cy="0"/>
          </a:xfrm>
          <a:prstGeom prst="straightConnector1">
            <a:avLst/>
          </a:prstGeom>
          <a:solidFill>
            <a:schemeClr val="accent1"/>
          </a:solidFill>
          <a:ln w="38100" cap="flat" cmpd="sng" algn="ctr">
            <a:solidFill>
              <a:schemeClr val="tx1">
                <a:lumMod val="50000"/>
              </a:schemeClr>
            </a:solidFill>
            <a:prstDash val="solid"/>
            <a:round/>
            <a:headEnd type="none" w="med" len="med"/>
            <a:tailEnd type="arrow"/>
          </a:ln>
          <a:effectLst/>
        </p:spPr>
      </p:cxnSp>
      <p:sp>
        <p:nvSpPr>
          <p:cNvPr id="19" name="CasellaDiTesto 18"/>
          <p:cNvSpPr txBox="1"/>
          <p:nvPr/>
        </p:nvSpPr>
        <p:spPr>
          <a:xfrm>
            <a:off x="3336105" y="4005064"/>
            <a:ext cx="2019854" cy="400110"/>
          </a:xfrm>
          <a:prstGeom prst="rect">
            <a:avLst/>
          </a:prstGeom>
          <a:noFill/>
        </p:spPr>
        <p:txBody>
          <a:bodyPr wrap="none" rtlCol="0">
            <a:spAutoFit/>
          </a:bodyPr>
          <a:lstStyle/>
          <a:p>
            <a:r>
              <a:rPr lang="en-US" sz="2000" dirty="0" smtClean="0">
                <a:latin typeface="+mn-lt"/>
              </a:rPr>
              <a:t>Virtual Machine</a:t>
            </a:r>
          </a:p>
        </p:txBody>
      </p:sp>
      <p:sp>
        <p:nvSpPr>
          <p:cNvPr id="20" name="Rettangolo 19"/>
          <p:cNvSpPr/>
          <p:nvPr/>
        </p:nvSpPr>
        <p:spPr bwMode="auto">
          <a:xfrm>
            <a:off x="3356248" y="4725144"/>
            <a:ext cx="1719808" cy="9361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Lucida Sans" pitchFamily="34" charset="0"/>
              <a:ea typeface="ＭＳ Ｐゴシック" pitchFamily="16" charset="-128"/>
            </a:endParaRPr>
          </a:p>
        </p:txBody>
      </p:sp>
      <p:sp>
        <p:nvSpPr>
          <p:cNvPr id="21" name="CasellaDiTesto 20"/>
          <p:cNvSpPr txBox="1"/>
          <p:nvPr/>
        </p:nvSpPr>
        <p:spPr>
          <a:xfrm>
            <a:off x="3379676" y="4932910"/>
            <a:ext cx="1690863" cy="400110"/>
          </a:xfrm>
          <a:prstGeom prst="rect">
            <a:avLst/>
          </a:prstGeom>
          <a:noFill/>
        </p:spPr>
        <p:txBody>
          <a:bodyPr wrap="none" rtlCol="0">
            <a:spAutoFit/>
          </a:bodyPr>
          <a:lstStyle/>
          <a:p>
            <a:r>
              <a:rPr lang="en-US" sz="2000" dirty="0" smtClean="0">
                <a:latin typeface="+mn-lt"/>
              </a:rPr>
              <a:t>JIT Compiler</a:t>
            </a:r>
          </a:p>
        </p:txBody>
      </p:sp>
      <p:sp>
        <p:nvSpPr>
          <p:cNvPr id="22" name="Rettangolo 21"/>
          <p:cNvSpPr/>
          <p:nvPr/>
        </p:nvSpPr>
        <p:spPr bwMode="auto">
          <a:xfrm rot="5400000">
            <a:off x="4906393" y="4733528"/>
            <a:ext cx="1563462" cy="936104"/>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Lucida Sans" pitchFamily="34" charset="0"/>
              <a:ea typeface="ＭＳ Ｐゴシック" pitchFamily="16" charset="-128"/>
            </a:endParaRPr>
          </a:p>
        </p:txBody>
      </p:sp>
      <p:sp>
        <p:nvSpPr>
          <p:cNvPr id="23" name="CasellaDiTesto 22"/>
          <p:cNvSpPr txBox="1"/>
          <p:nvPr/>
        </p:nvSpPr>
        <p:spPr>
          <a:xfrm rot="16200000">
            <a:off x="4949781" y="5019995"/>
            <a:ext cx="1292599" cy="400110"/>
          </a:xfrm>
          <a:prstGeom prst="rect">
            <a:avLst/>
          </a:prstGeom>
          <a:noFill/>
        </p:spPr>
        <p:txBody>
          <a:bodyPr wrap="none" rtlCol="0">
            <a:spAutoFit/>
          </a:bodyPr>
          <a:lstStyle/>
          <a:p>
            <a:r>
              <a:rPr lang="en-US" sz="2000" dirty="0" smtClean="0">
                <a:latin typeface="+mn-lt"/>
              </a:rPr>
              <a:t>Dispatcher</a:t>
            </a:r>
          </a:p>
        </p:txBody>
      </p:sp>
      <p:sp>
        <p:nvSpPr>
          <p:cNvPr id="26" name="CasellaDiTesto 25"/>
          <p:cNvSpPr txBox="1"/>
          <p:nvPr/>
        </p:nvSpPr>
        <p:spPr>
          <a:xfrm>
            <a:off x="6728014" y="4509120"/>
            <a:ext cx="868322" cy="707886"/>
          </a:xfrm>
          <a:prstGeom prst="rect">
            <a:avLst/>
          </a:prstGeom>
          <a:noFill/>
        </p:spPr>
        <p:txBody>
          <a:bodyPr wrap="none" rtlCol="0">
            <a:spAutoFit/>
          </a:bodyPr>
          <a:lstStyle/>
          <a:p>
            <a:r>
              <a:rPr lang="en-US" sz="2000" dirty="0" smtClean="0">
                <a:latin typeface="+mn-lt"/>
              </a:rPr>
              <a:t>Code </a:t>
            </a:r>
          </a:p>
          <a:p>
            <a:r>
              <a:rPr lang="en-US" sz="2000" dirty="0" smtClean="0">
                <a:latin typeface="+mn-lt"/>
              </a:rPr>
              <a:t>Cache</a:t>
            </a:r>
          </a:p>
        </p:txBody>
      </p:sp>
      <p:cxnSp>
        <p:nvCxnSpPr>
          <p:cNvPr id="30" name="Connettore 2 29"/>
          <p:cNvCxnSpPr/>
          <p:nvPr/>
        </p:nvCxnSpPr>
        <p:spPr bwMode="auto">
          <a:xfrm>
            <a:off x="6228184" y="5589240"/>
            <a:ext cx="432048" cy="0"/>
          </a:xfrm>
          <a:prstGeom prst="straightConnector1">
            <a:avLst/>
          </a:prstGeom>
          <a:solidFill>
            <a:schemeClr val="accent1"/>
          </a:solidFill>
          <a:ln w="38100" cap="flat" cmpd="sng" algn="ctr">
            <a:solidFill>
              <a:schemeClr val="tx1">
                <a:lumMod val="50000"/>
              </a:schemeClr>
            </a:solidFill>
            <a:prstDash val="solid"/>
            <a:round/>
            <a:headEnd type="none" w="med" len="med"/>
            <a:tailEnd type="arrow"/>
          </a:ln>
          <a:effectLst/>
        </p:spPr>
      </p:cxnSp>
      <p:cxnSp>
        <p:nvCxnSpPr>
          <p:cNvPr id="31" name="Connettore 2 30"/>
          <p:cNvCxnSpPr/>
          <p:nvPr/>
        </p:nvCxnSpPr>
        <p:spPr bwMode="auto">
          <a:xfrm flipH="1">
            <a:off x="6156176" y="4221088"/>
            <a:ext cx="495672" cy="8384"/>
          </a:xfrm>
          <a:prstGeom prst="straightConnector1">
            <a:avLst/>
          </a:prstGeom>
          <a:solidFill>
            <a:schemeClr val="accent1"/>
          </a:solidFill>
          <a:ln w="38100" cap="flat" cmpd="sng" algn="ctr">
            <a:solidFill>
              <a:schemeClr val="tx1">
                <a:lumMod val="50000"/>
              </a:schemeClr>
            </a:solidFill>
            <a:prstDash val="solid"/>
            <a:round/>
            <a:headEnd type="none" w="med" len="med"/>
            <a:tailEnd type="arrow"/>
          </a:ln>
          <a:effectLst/>
        </p:spPr>
      </p:cxnSp>
    </p:spTree>
    <p:extLst>
      <p:ext uri="{BB962C8B-B14F-4D97-AF65-F5344CB8AC3E}">
        <p14:creationId xmlns:p14="http://schemas.microsoft.com/office/powerpoint/2010/main" val="5828374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err="1" smtClean="0"/>
              <a:t>Valgrind</a:t>
            </a:r>
            <a:endParaRPr lang="en-US" dirty="0"/>
          </a:p>
        </p:txBody>
      </p:sp>
      <p:sp>
        <p:nvSpPr>
          <p:cNvPr id="8" name="Segnaposto contenuto 7"/>
          <p:cNvSpPr>
            <a:spLocks noGrp="1"/>
          </p:cNvSpPr>
          <p:nvPr>
            <p:ph idx="1"/>
          </p:nvPr>
        </p:nvSpPr>
        <p:spPr/>
        <p:txBody>
          <a:bodyPr/>
          <a:lstStyle/>
          <a:p>
            <a:r>
              <a:rPr lang="it-IT" dirty="0" err="1" smtClean="0"/>
              <a:t>It</a:t>
            </a:r>
            <a:r>
              <a:rPr lang="it-IT" dirty="0" smtClean="0"/>
              <a:t> </a:t>
            </a:r>
            <a:r>
              <a:rPr lang="it-IT" dirty="0" err="1" smtClean="0"/>
              <a:t>is</a:t>
            </a:r>
            <a:r>
              <a:rPr lang="it-IT" dirty="0" smtClean="0"/>
              <a:t> a </a:t>
            </a:r>
            <a:r>
              <a:rPr lang="it-IT" dirty="0" err="1" smtClean="0"/>
              <a:t>tool</a:t>
            </a:r>
            <a:r>
              <a:rPr lang="it-IT" dirty="0" smtClean="0"/>
              <a:t> </a:t>
            </a:r>
            <a:r>
              <a:rPr lang="it-IT" dirty="0"/>
              <a:t>suite </a:t>
            </a:r>
            <a:r>
              <a:rPr lang="it-IT" dirty="0" smtClean="0"/>
              <a:t> </a:t>
            </a:r>
            <a:r>
              <a:rPr lang="it-IT" dirty="0" err="1" smtClean="0"/>
              <a:t>that</a:t>
            </a:r>
            <a:r>
              <a:rPr lang="it-IT" dirty="0" smtClean="0"/>
              <a:t> </a:t>
            </a:r>
            <a:r>
              <a:rPr lang="it-IT" dirty="0" err="1" smtClean="0"/>
              <a:t>provides</a:t>
            </a:r>
            <a:r>
              <a:rPr lang="it-IT" dirty="0" smtClean="0"/>
              <a:t> </a:t>
            </a:r>
            <a:r>
              <a:rPr lang="it-IT" dirty="0"/>
              <a:t>a </a:t>
            </a:r>
            <a:r>
              <a:rPr lang="it-IT" dirty="0" err="1"/>
              <a:t>number</a:t>
            </a:r>
            <a:r>
              <a:rPr lang="it-IT" dirty="0"/>
              <a:t> of </a:t>
            </a:r>
            <a:r>
              <a:rPr lang="it-IT" dirty="0" err="1"/>
              <a:t>debugging</a:t>
            </a:r>
            <a:r>
              <a:rPr lang="it-IT" dirty="0"/>
              <a:t> and </a:t>
            </a:r>
            <a:r>
              <a:rPr lang="it-IT" dirty="0" err="1"/>
              <a:t>profiling</a:t>
            </a:r>
            <a:r>
              <a:rPr lang="it-IT" dirty="0"/>
              <a:t> </a:t>
            </a:r>
            <a:r>
              <a:rPr lang="it-IT" dirty="0" err="1" smtClean="0"/>
              <a:t>tools</a:t>
            </a:r>
            <a:endParaRPr lang="it-IT" dirty="0" smtClean="0"/>
          </a:p>
          <a:p>
            <a:r>
              <a:rPr lang="it-IT" dirty="0" smtClean="0"/>
              <a:t>The </a:t>
            </a:r>
            <a:r>
              <a:rPr lang="it-IT" dirty="0" err="1"/>
              <a:t>most</a:t>
            </a:r>
            <a:r>
              <a:rPr lang="it-IT" dirty="0"/>
              <a:t> </a:t>
            </a:r>
            <a:r>
              <a:rPr lang="it-IT" dirty="0" err="1"/>
              <a:t>popular</a:t>
            </a:r>
            <a:r>
              <a:rPr lang="it-IT" dirty="0"/>
              <a:t> of </a:t>
            </a:r>
            <a:r>
              <a:rPr lang="it-IT" dirty="0" err="1"/>
              <a:t>these</a:t>
            </a:r>
            <a:r>
              <a:rPr lang="it-IT" dirty="0"/>
              <a:t> </a:t>
            </a:r>
            <a:r>
              <a:rPr lang="it-IT" dirty="0" err="1"/>
              <a:t>tools</a:t>
            </a:r>
            <a:r>
              <a:rPr lang="it-IT" dirty="0"/>
              <a:t> </a:t>
            </a:r>
            <a:r>
              <a:rPr lang="it-IT" dirty="0" err="1"/>
              <a:t>is</a:t>
            </a:r>
            <a:r>
              <a:rPr lang="it-IT" dirty="0"/>
              <a:t> </a:t>
            </a:r>
            <a:r>
              <a:rPr lang="it-IT" dirty="0" err="1"/>
              <a:t>called</a:t>
            </a:r>
            <a:r>
              <a:rPr lang="it-IT" dirty="0"/>
              <a:t> </a:t>
            </a:r>
            <a:r>
              <a:rPr lang="it-IT" b="1" dirty="0" err="1" smtClean="0"/>
              <a:t>Memcheck</a:t>
            </a:r>
            <a:endParaRPr lang="it-IT" dirty="0" smtClean="0"/>
          </a:p>
          <a:p>
            <a:pPr lvl="1"/>
            <a:r>
              <a:rPr lang="it-IT" dirty="0" err="1" smtClean="0"/>
              <a:t>detects</a:t>
            </a:r>
            <a:r>
              <a:rPr lang="it-IT" dirty="0" smtClean="0"/>
              <a:t> </a:t>
            </a:r>
            <a:r>
              <a:rPr lang="it-IT" dirty="0" err="1"/>
              <a:t>many</a:t>
            </a:r>
            <a:r>
              <a:rPr lang="it-IT" dirty="0"/>
              <a:t> </a:t>
            </a:r>
            <a:r>
              <a:rPr lang="it-IT" dirty="0" err="1"/>
              <a:t>memory-related</a:t>
            </a:r>
            <a:r>
              <a:rPr lang="it-IT" dirty="0"/>
              <a:t> </a:t>
            </a:r>
            <a:r>
              <a:rPr lang="it-IT" dirty="0" err="1"/>
              <a:t>errors</a:t>
            </a:r>
            <a:r>
              <a:rPr lang="it-IT" dirty="0"/>
              <a:t> </a:t>
            </a:r>
            <a:r>
              <a:rPr lang="it-IT" dirty="0" err="1"/>
              <a:t>that</a:t>
            </a:r>
            <a:r>
              <a:rPr lang="it-IT" dirty="0"/>
              <a:t> are common in C and C++ </a:t>
            </a:r>
            <a:r>
              <a:rPr lang="it-IT" dirty="0" err="1"/>
              <a:t>programs</a:t>
            </a:r>
            <a:r>
              <a:rPr lang="it-IT" dirty="0"/>
              <a:t> and </a:t>
            </a:r>
            <a:r>
              <a:rPr lang="it-IT" dirty="0" err="1"/>
              <a:t>that</a:t>
            </a:r>
            <a:r>
              <a:rPr lang="it-IT" dirty="0"/>
              <a:t> can </a:t>
            </a:r>
            <a:r>
              <a:rPr lang="it-IT" dirty="0" err="1"/>
              <a:t>lead</a:t>
            </a:r>
            <a:r>
              <a:rPr lang="it-IT" dirty="0"/>
              <a:t> to </a:t>
            </a:r>
            <a:r>
              <a:rPr lang="it-IT" dirty="0" err="1"/>
              <a:t>crashes</a:t>
            </a:r>
            <a:r>
              <a:rPr lang="it-IT" dirty="0"/>
              <a:t> and </a:t>
            </a:r>
            <a:r>
              <a:rPr lang="it-IT" dirty="0" err="1"/>
              <a:t>unpredictable</a:t>
            </a:r>
            <a:r>
              <a:rPr lang="it-IT" dirty="0"/>
              <a:t> </a:t>
            </a:r>
            <a:r>
              <a:rPr lang="it-IT" dirty="0" err="1" smtClean="0"/>
              <a:t>behaviour</a:t>
            </a:r>
            <a:endParaRPr lang="en-US" dirty="0"/>
          </a:p>
          <a:p>
            <a:endParaRPr lang="en-US" dirty="0"/>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16</a:t>
            </a:fld>
            <a:endParaRPr lang="en-GB"/>
          </a:p>
        </p:txBody>
      </p:sp>
      <p:pic>
        <p:nvPicPr>
          <p:cNvPr id="9" name="Immagine 8" descr="valgrind_logo.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4725144"/>
            <a:ext cx="4254500" cy="1231900"/>
          </a:xfrm>
          <a:prstGeom prst="rect">
            <a:avLst/>
          </a:prstGeom>
        </p:spPr>
      </p:pic>
    </p:spTree>
    <p:extLst>
      <p:ext uri="{BB962C8B-B14F-4D97-AF65-F5344CB8AC3E}">
        <p14:creationId xmlns:p14="http://schemas.microsoft.com/office/powerpoint/2010/main" val="1076276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Installing </a:t>
            </a:r>
            <a:r>
              <a:rPr lang="en-US" dirty="0" err="1" smtClean="0"/>
              <a:t>Valgrind</a:t>
            </a:r>
            <a:endParaRPr lang="en-US" dirty="0"/>
          </a:p>
        </p:txBody>
      </p:sp>
      <p:sp>
        <p:nvSpPr>
          <p:cNvPr id="3" name="Segnaposto contenuto 2"/>
          <p:cNvSpPr>
            <a:spLocks noGrp="1"/>
          </p:cNvSpPr>
          <p:nvPr>
            <p:ph idx="1"/>
          </p:nvPr>
        </p:nvSpPr>
        <p:spPr/>
        <p:txBody>
          <a:bodyPr/>
          <a:lstStyle/>
          <a:p>
            <a:pPr marL="457200" indent="-457200">
              <a:buFont typeface="+mj-lt"/>
              <a:buAutoNum type="arabicPeriod"/>
            </a:pPr>
            <a:r>
              <a:rPr lang="en-US" dirty="0" smtClean="0"/>
              <a:t>Download </a:t>
            </a:r>
            <a:r>
              <a:rPr lang="en-US" dirty="0" err="1" smtClean="0"/>
              <a:t>Valgrind</a:t>
            </a:r>
            <a:r>
              <a:rPr lang="en-US" dirty="0"/>
              <a:t> from http://</a:t>
            </a:r>
            <a:r>
              <a:rPr lang="en-US" dirty="0" err="1"/>
              <a:t>valgrind.org</a:t>
            </a:r>
            <a:r>
              <a:rPr lang="en-US" dirty="0"/>
              <a:t>/downloads/</a:t>
            </a:r>
          </a:p>
          <a:p>
            <a:pPr marL="457200" indent="-457200">
              <a:buFont typeface="+mj-lt"/>
              <a:buAutoNum type="arabicPeriod"/>
            </a:pPr>
            <a:r>
              <a:rPr lang="en-US" dirty="0" smtClean="0"/>
              <a:t>“cd” to the directory containing the package’s source code</a:t>
            </a:r>
          </a:p>
          <a:p>
            <a:pPr marL="457200" indent="-457200">
              <a:buFont typeface="+mj-lt"/>
              <a:buAutoNum type="arabicPeriod"/>
            </a:pPr>
            <a:r>
              <a:rPr lang="en-US" dirty="0" smtClean="0"/>
              <a:t>Type </a:t>
            </a:r>
            <a:r>
              <a:rPr lang="en-US" b="1" dirty="0" smtClean="0"/>
              <a:t>“./configure”</a:t>
            </a:r>
          </a:p>
          <a:p>
            <a:pPr marL="457200" indent="-457200">
              <a:buFont typeface="+mj-lt"/>
              <a:buAutoNum type="arabicPeriod"/>
            </a:pPr>
            <a:r>
              <a:rPr lang="en-US" dirty="0" smtClean="0"/>
              <a:t>Type </a:t>
            </a:r>
            <a:r>
              <a:rPr lang="en-US" b="1" dirty="0" smtClean="0"/>
              <a:t>“make” </a:t>
            </a:r>
            <a:r>
              <a:rPr lang="en-US" dirty="0" smtClean="0"/>
              <a:t>to compile the package</a:t>
            </a:r>
          </a:p>
          <a:p>
            <a:pPr marL="457200" indent="-457200">
              <a:buFont typeface="+mj-lt"/>
              <a:buAutoNum type="arabicPeriod"/>
            </a:pPr>
            <a:r>
              <a:rPr lang="en-US" dirty="0" smtClean="0"/>
              <a:t>Type </a:t>
            </a:r>
            <a:r>
              <a:rPr lang="en-US" b="1" dirty="0" smtClean="0"/>
              <a:t>“make install” </a:t>
            </a:r>
            <a:r>
              <a:rPr lang="en-US" dirty="0" smtClean="0"/>
              <a:t>to install the program</a:t>
            </a:r>
            <a:endParaRPr lang="en-US" dirty="0"/>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17</a:t>
            </a:fld>
            <a:endParaRPr lang="en-GB"/>
          </a:p>
        </p:txBody>
      </p:sp>
    </p:spTree>
    <p:extLst>
      <p:ext uri="{BB962C8B-B14F-4D97-AF65-F5344CB8AC3E}">
        <p14:creationId xmlns:p14="http://schemas.microsoft.com/office/powerpoint/2010/main" val="7202254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Run </a:t>
            </a:r>
            <a:r>
              <a:rPr lang="en-US" dirty="0" err="1" smtClean="0"/>
              <a:t>Valgrind</a:t>
            </a:r>
            <a:endParaRPr lang="en-US" dirty="0"/>
          </a:p>
        </p:txBody>
      </p:sp>
      <p:sp>
        <p:nvSpPr>
          <p:cNvPr id="3" name="Segnaposto contenuto 2"/>
          <p:cNvSpPr>
            <a:spLocks noGrp="1"/>
          </p:cNvSpPr>
          <p:nvPr>
            <p:ph idx="1"/>
          </p:nvPr>
        </p:nvSpPr>
        <p:spPr/>
        <p:txBody>
          <a:bodyPr/>
          <a:lstStyle/>
          <a:p>
            <a:pPr marL="457200" indent="-457200">
              <a:buFont typeface="+mj-lt"/>
              <a:buAutoNum type="arabicPeriod"/>
            </a:pPr>
            <a:r>
              <a:rPr lang="en-US" dirty="0" smtClean="0"/>
              <a:t>Prepare the program </a:t>
            </a:r>
          </a:p>
          <a:p>
            <a:pPr marL="857250" lvl="1" indent="-457200"/>
            <a:r>
              <a:rPr lang="en-US" dirty="0" smtClean="0"/>
              <a:t>Compile the program with the  -g debug option </a:t>
            </a:r>
          </a:p>
          <a:p>
            <a:pPr marL="857250" lvl="1" indent="-457200"/>
            <a:r>
              <a:rPr lang="en-US" dirty="0" err="1" smtClean="0"/>
              <a:t>e.g</a:t>
            </a:r>
            <a:r>
              <a:rPr lang="en-US" dirty="0" smtClean="0"/>
              <a:t> </a:t>
            </a:r>
            <a:r>
              <a:rPr lang="en-US" dirty="0" err="1" smtClean="0"/>
              <a:t>gcc</a:t>
            </a:r>
            <a:r>
              <a:rPr lang="en-US" dirty="0" smtClean="0"/>
              <a:t>  -g –O0 </a:t>
            </a:r>
            <a:r>
              <a:rPr lang="en-US" dirty="0" err="1" smtClean="0"/>
              <a:t>sourcefile.c</a:t>
            </a:r>
            <a:r>
              <a:rPr lang="en-US" dirty="0" smtClean="0"/>
              <a:t>  -o </a:t>
            </a:r>
            <a:r>
              <a:rPr lang="en-US" dirty="0" err="1" smtClean="0"/>
              <a:t>binarycodename</a:t>
            </a:r>
            <a:endParaRPr lang="en-US" dirty="0" smtClean="0"/>
          </a:p>
          <a:p>
            <a:pPr marL="457200" indent="-457200"/>
            <a:r>
              <a:rPr lang="en-US" dirty="0" smtClean="0"/>
              <a:t>Run </a:t>
            </a:r>
            <a:r>
              <a:rPr lang="en-US" dirty="0" err="1" smtClean="0"/>
              <a:t>valgrind</a:t>
            </a:r>
            <a:r>
              <a:rPr lang="en-US" dirty="0" smtClean="0"/>
              <a:t> </a:t>
            </a:r>
          </a:p>
          <a:p>
            <a:pPr marL="457200" indent="-457200"/>
            <a:r>
              <a:rPr lang="en-US" dirty="0" smtClean="0"/>
              <a:t>Type </a:t>
            </a:r>
            <a:r>
              <a:rPr lang="en-US" b="1" dirty="0" err="1" smtClean="0"/>
              <a:t>valgrind</a:t>
            </a:r>
            <a:r>
              <a:rPr lang="en-US" b="1" dirty="0" smtClean="0"/>
              <a:t> –leak-check=yes ./</a:t>
            </a:r>
            <a:r>
              <a:rPr lang="en-US" b="1" dirty="0" err="1" smtClean="0"/>
              <a:t>binarycodename</a:t>
            </a:r>
            <a:r>
              <a:rPr lang="en-US" b="1" dirty="0" smtClean="0"/>
              <a:t> arg1 arg2..argn</a:t>
            </a:r>
          </a:p>
          <a:p>
            <a:pPr marL="1257300" lvl="2" indent="-457200">
              <a:buFont typeface="+mj-lt"/>
              <a:buAutoNum type="arabicPeriod"/>
            </a:pPr>
            <a:endParaRPr lang="en-US" dirty="0" smtClean="0"/>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18</a:t>
            </a:fld>
            <a:endParaRPr lang="en-GB"/>
          </a:p>
        </p:txBody>
      </p:sp>
    </p:spTree>
    <p:extLst>
      <p:ext uri="{BB962C8B-B14F-4D97-AF65-F5344CB8AC3E}">
        <p14:creationId xmlns:p14="http://schemas.microsoft.com/office/powerpoint/2010/main" val="16119759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take a look at an example</a:t>
            </a:r>
            <a:endParaRPr lang="en-GB" dirty="0"/>
          </a:p>
        </p:txBody>
      </p:sp>
      <p:pic>
        <p:nvPicPr>
          <p:cNvPr id="6" name="Content Placeholder 5"/>
          <p:cNvPicPr>
            <a:picLocks noGrp="1" noChangeAspect="1"/>
          </p:cNvPicPr>
          <p:nvPr>
            <p:ph idx="1"/>
          </p:nvPr>
        </p:nvPicPr>
        <p:blipFill>
          <a:blip r:embed="rId2"/>
          <a:stretch>
            <a:fillRect/>
          </a:stretch>
        </p:blipFill>
        <p:spPr>
          <a:xfrm>
            <a:off x="1803400" y="2350294"/>
            <a:ext cx="5537200" cy="3302000"/>
          </a:xfrm>
          <a:prstGeom prst="rect">
            <a:avLst/>
          </a:prstGeom>
        </p:spPr>
      </p:pic>
    </p:spTree>
    <p:extLst>
      <p:ext uri="{BB962C8B-B14F-4D97-AF65-F5344CB8AC3E}">
        <p14:creationId xmlns:p14="http://schemas.microsoft.com/office/powerpoint/2010/main" val="197338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much do I need to write?</a:t>
            </a:r>
            <a:endParaRPr lang="en-GB" dirty="0"/>
          </a:p>
        </p:txBody>
      </p:sp>
      <p:sp>
        <p:nvSpPr>
          <p:cNvPr id="3" name="Content Placeholder 2"/>
          <p:cNvSpPr>
            <a:spLocks noGrp="1"/>
          </p:cNvSpPr>
          <p:nvPr>
            <p:ph idx="1"/>
          </p:nvPr>
        </p:nvSpPr>
        <p:spPr/>
        <p:txBody>
          <a:bodyPr>
            <a:normAutofit lnSpcReduction="10000"/>
          </a:bodyPr>
          <a:lstStyle/>
          <a:p>
            <a:r>
              <a:rPr lang="en-GB" dirty="0" smtClean="0"/>
              <a:t>Rough guideline is ~1200 words</a:t>
            </a:r>
          </a:p>
          <a:p>
            <a:pPr lvl="1"/>
            <a:r>
              <a:rPr lang="en-GB" dirty="0" smtClean="0"/>
              <a:t>Although you can go up to 2000 words</a:t>
            </a:r>
          </a:p>
          <a:p>
            <a:pPr lvl="1"/>
            <a:r>
              <a:rPr lang="en-GB" dirty="0" smtClean="0"/>
              <a:t>That’s only around 120-200 words per sample</a:t>
            </a:r>
          </a:p>
          <a:p>
            <a:pPr lvl="1"/>
            <a:endParaRPr lang="en-GB" dirty="0" smtClean="0"/>
          </a:p>
          <a:p>
            <a:r>
              <a:rPr lang="en-GB" dirty="0" smtClean="0"/>
              <a:t>The key thing is you don’t have to write loads</a:t>
            </a:r>
          </a:p>
          <a:p>
            <a:pPr lvl="1"/>
            <a:r>
              <a:rPr lang="en-GB" dirty="0" smtClean="0"/>
              <a:t>Just write the interesting stuff!</a:t>
            </a:r>
            <a:endParaRPr lang="en-GB" dirty="0"/>
          </a:p>
          <a:p>
            <a:pPr lvl="1"/>
            <a:r>
              <a:rPr lang="en-GB" dirty="0" smtClean="0"/>
              <a:t>What did you find, why was it interesting, how did you find it</a:t>
            </a:r>
          </a:p>
          <a:p>
            <a:pPr lvl="1"/>
            <a:endParaRPr lang="en-GB" dirty="0" smtClean="0"/>
          </a:p>
          <a:p>
            <a:r>
              <a:rPr lang="en-GB" dirty="0" smtClean="0"/>
              <a:t>Some will be longer than others – that’s fine!</a:t>
            </a:r>
            <a:endParaRPr lang="en-GB" dirty="0"/>
          </a:p>
          <a:p>
            <a:r>
              <a:rPr lang="en-GB" b="1" dirty="0" smtClean="0"/>
              <a:t>Was it suspicious/legitimate, and why?</a:t>
            </a:r>
          </a:p>
        </p:txBody>
      </p:sp>
    </p:spTree>
    <p:extLst>
      <p:ext uri="{BB962C8B-B14F-4D97-AF65-F5344CB8AC3E}">
        <p14:creationId xmlns:p14="http://schemas.microsoft.com/office/powerpoint/2010/main" val="199809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take a look at an example</a:t>
            </a:r>
            <a:endParaRPr lang="en-GB" dirty="0"/>
          </a:p>
        </p:txBody>
      </p:sp>
      <p:pic>
        <p:nvPicPr>
          <p:cNvPr id="4" name="Content Placeholder 3"/>
          <p:cNvPicPr>
            <a:picLocks noGrp="1" noChangeAspect="1"/>
          </p:cNvPicPr>
          <p:nvPr>
            <p:ph idx="1"/>
          </p:nvPr>
        </p:nvPicPr>
        <p:blipFill>
          <a:blip r:embed="rId2"/>
          <a:stretch>
            <a:fillRect/>
          </a:stretch>
        </p:blipFill>
        <p:spPr>
          <a:xfrm>
            <a:off x="2084473" y="1825625"/>
            <a:ext cx="4975054" cy="4351338"/>
          </a:xfrm>
          <a:prstGeom prst="rect">
            <a:avLst/>
          </a:prstGeom>
        </p:spPr>
      </p:pic>
    </p:spTree>
    <p:extLst>
      <p:ext uri="{BB962C8B-B14F-4D97-AF65-F5344CB8AC3E}">
        <p14:creationId xmlns:p14="http://schemas.microsoft.com/office/powerpoint/2010/main" val="911661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Let’s take a look at an example</a:t>
            </a:r>
            <a:endParaRPr lang="en-GB" dirty="0"/>
          </a:p>
        </p:txBody>
      </p:sp>
      <p:sp>
        <p:nvSpPr>
          <p:cNvPr id="3" name="Content Placeholder 2"/>
          <p:cNvSpPr>
            <a:spLocks noGrp="1"/>
          </p:cNvSpPr>
          <p:nvPr>
            <p:ph idx="1"/>
          </p:nvPr>
        </p:nvSpPr>
        <p:spPr/>
        <p:txBody>
          <a:bodyPr/>
          <a:lstStyle/>
          <a:p>
            <a:r>
              <a:rPr lang="en-GB" dirty="0" smtClean="0"/>
              <a:t>We found two vulnerabilities</a:t>
            </a:r>
          </a:p>
          <a:p>
            <a:pPr lvl="1"/>
            <a:r>
              <a:rPr lang="en-GB" dirty="0" smtClean="0"/>
              <a:t>Over-running the heap block</a:t>
            </a:r>
          </a:p>
          <a:p>
            <a:pPr lvl="1"/>
            <a:r>
              <a:rPr lang="en-GB" dirty="0" smtClean="0"/>
              <a:t>Memory leak from non-freed </a:t>
            </a:r>
            <a:r>
              <a:rPr lang="en-GB" dirty="0" err="1" smtClean="0"/>
              <a:t>malloced</a:t>
            </a:r>
            <a:r>
              <a:rPr lang="en-GB" dirty="0" smtClean="0"/>
              <a:t> memory</a:t>
            </a:r>
          </a:p>
          <a:p>
            <a:endParaRPr lang="en-GB" dirty="0"/>
          </a:p>
          <a:p>
            <a:endParaRPr lang="en-GB" dirty="0"/>
          </a:p>
        </p:txBody>
      </p:sp>
      <p:pic>
        <p:nvPicPr>
          <p:cNvPr id="4" name="Picture 3"/>
          <p:cNvPicPr>
            <a:picLocks noChangeAspect="1"/>
          </p:cNvPicPr>
          <p:nvPr/>
        </p:nvPicPr>
        <p:blipFill>
          <a:blip r:embed="rId2"/>
          <a:stretch>
            <a:fillRect/>
          </a:stretch>
        </p:blipFill>
        <p:spPr>
          <a:xfrm>
            <a:off x="1524000" y="3222685"/>
            <a:ext cx="6096000" cy="3276600"/>
          </a:xfrm>
          <a:prstGeom prst="rect">
            <a:avLst/>
          </a:prstGeom>
        </p:spPr>
      </p:pic>
    </p:spTree>
    <p:extLst>
      <p:ext uri="{BB962C8B-B14F-4D97-AF65-F5344CB8AC3E}">
        <p14:creationId xmlns:p14="http://schemas.microsoft.com/office/powerpoint/2010/main" val="6723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Pin</a:t>
            </a:r>
            <a:endParaRPr lang="en-US" dirty="0"/>
          </a:p>
        </p:txBody>
      </p:sp>
      <p:sp>
        <p:nvSpPr>
          <p:cNvPr id="3" name="Segnaposto contenuto 2"/>
          <p:cNvSpPr>
            <a:spLocks noGrp="1"/>
          </p:cNvSpPr>
          <p:nvPr>
            <p:ph idx="1"/>
          </p:nvPr>
        </p:nvSpPr>
        <p:spPr/>
        <p:txBody>
          <a:bodyPr/>
          <a:lstStyle/>
          <a:p>
            <a:r>
              <a:rPr lang="it-IT" dirty="0"/>
              <a:t>Pin </a:t>
            </a:r>
            <a:r>
              <a:rPr lang="it-IT" dirty="0" err="1"/>
              <a:t>is</a:t>
            </a:r>
            <a:r>
              <a:rPr lang="it-IT" dirty="0"/>
              <a:t> a </a:t>
            </a:r>
            <a:r>
              <a:rPr lang="it-IT" dirty="0" err="1"/>
              <a:t>dynamic</a:t>
            </a:r>
            <a:r>
              <a:rPr lang="it-IT" dirty="0"/>
              <a:t> </a:t>
            </a:r>
            <a:r>
              <a:rPr lang="it-IT" dirty="0" err="1"/>
              <a:t>binary</a:t>
            </a:r>
            <a:r>
              <a:rPr lang="it-IT" dirty="0"/>
              <a:t> </a:t>
            </a:r>
            <a:r>
              <a:rPr lang="it-IT" dirty="0" err="1"/>
              <a:t>instrumentation</a:t>
            </a:r>
            <a:r>
              <a:rPr lang="it-IT" dirty="0"/>
              <a:t> </a:t>
            </a:r>
            <a:r>
              <a:rPr lang="it-IT" dirty="0" err="1"/>
              <a:t>framework</a:t>
            </a:r>
            <a:r>
              <a:rPr lang="it-IT" dirty="0"/>
              <a:t> </a:t>
            </a:r>
            <a:r>
              <a:rPr lang="it-IT" dirty="0" err="1"/>
              <a:t>developed</a:t>
            </a:r>
            <a:r>
              <a:rPr lang="it-IT" dirty="0"/>
              <a:t> by Intel </a:t>
            </a:r>
            <a:r>
              <a:rPr lang="it-IT" dirty="0" err="1" smtClean="0"/>
              <a:t>Corp</a:t>
            </a:r>
            <a:endParaRPr lang="it-IT" dirty="0" smtClean="0"/>
          </a:p>
          <a:p>
            <a:r>
              <a:rPr lang="it-IT" dirty="0" err="1" smtClean="0"/>
              <a:t>It</a:t>
            </a:r>
            <a:r>
              <a:rPr lang="it-IT" dirty="0" smtClean="0"/>
              <a:t> </a:t>
            </a:r>
            <a:r>
              <a:rPr lang="it-IT" dirty="0" err="1" smtClean="0"/>
              <a:t>lets</a:t>
            </a:r>
            <a:r>
              <a:rPr lang="it-IT" dirty="0" smtClean="0"/>
              <a:t> </a:t>
            </a:r>
            <a:r>
              <a:rPr lang="it-IT" dirty="0" err="1"/>
              <a:t>you</a:t>
            </a:r>
            <a:r>
              <a:rPr lang="it-IT" dirty="0"/>
              <a:t> </a:t>
            </a:r>
            <a:r>
              <a:rPr lang="it-IT" dirty="0" err="1"/>
              <a:t>build</a:t>
            </a:r>
            <a:r>
              <a:rPr lang="it-IT" dirty="0"/>
              <a:t> </a:t>
            </a:r>
            <a:r>
              <a:rPr lang="it-IT" dirty="0" err="1"/>
              <a:t>program</a:t>
            </a:r>
            <a:r>
              <a:rPr lang="it-IT" dirty="0"/>
              <a:t> </a:t>
            </a:r>
            <a:r>
              <a:rPr lang="it-IT" dirty="0" err="1"/>
              <a:t>analysis</a:t>
            </a:r>
            <a:r>
              <a:rPr lang="it-IT" dirty="0"/>
              <a:t> </a:t>
            </a:r>
            <a:r>
              <a:rPr lang="it-IT" dirty="0" err="1"/>
              <a:t>tools</a:t>
            </a:r>
            <a:r>
              <a:rPr lang="it-IT" dirty="0"/>
              <a:t> </a:t>
            </a:r>
            <a:r>
              <a:rPr lang="it-IT" dirty="0" err="1"/>
              <a:t>called</a:t>
            </a:r>
            <a:r>
              <a:rPr lang="it-IT" dirty="0"/>
              <a:t> </a:t>
            </a:r>
            <a:r>
              <a:rPr lang="it-IT" b="1" dirty="0" err="1"/>
              <a:t>Pintools</a:t>
            </a:r>
            <a:r>
              <a:rPr lang="it-IT" dirty="0"/>
              <a:t> for Windows and Linux </a:t>
            </a:r>
            <a:r>
              <a:rPr lang="it-IT" dirty="0" err="1" smtClean="0"/>
              <a:t>platforms</a:t>
            </a:r>
            <a:endParaRPr lang="it-IT" dirty="0"/>
          </a:p>
          <a:p>
            <a:r>
              <a:rPr lang="it-IT" dirty="0" err="1" smtClean="0"/>
              <a:t>Pintools</a:t>
            </a:r>
            <a:r>
              <a:rPr lang="it-IT" dirty="0" smtClean="0"/>
              <a:t> are </a:t>
            </a:r>
            <a:r>
              <a:rPr lang="it-IT" dirty="0" err="1" smtClean="0"/>
              <a:t>written</a:t>
            </a:r>
            <a:r>
              <a:rPr lang="it-IT" dirty="0" smtClean="0"/>
              <a:t> in C/C++</a:t>
            </a:r>
          </a:p>
          <a:p>
            <a:r>
              <a:rPr lang="it-IT" dirty="0" err="1" smtClean="0"/>
              <a:t>You</a:t>
            </a:r>
            <a:r>
              <a:rPr lang="it-IT" dirty="0" smtClean="0"/>
              <a:t> </a:t>
            </a:r>
            <a:r>
              <a:rPr lang="it-IT" dirty="0"/>
              <a:t>can use </a:t>
            </a:r>
            <a:r>
              <a:rPr lang="it-IT" dirty="0" err="1"/>
              <a:t>these</a:t>
            </a:r>
            <a:r>
              <a:rPr lang="it-IT" dirty="0"/>
              <a:t> </a:t>
            </a:r>
            <a:r>
              <a:rPr lang="it-IT" dirty="0" err="1" smtClean="0"/>
              <a:t>Pintools</a:t>
            </a:r>
            <a:r>
              <a:rPr lang="it-IT" dirty="0" smtClean="0"/>
              <a:t> </a:t>
            </a:r>
            <a:r>
              <a:rPr lang="it-IT" dirty="0"/>
              <a:t>to monitor and record the </a:t>
            </a:r>
            <a:r>
              <a:rPr lang="it-IT" dirty="0" err="1"/>
              <a:t>behavior</a:t>
            </a:r>
            <a:r>
              <a:rPr lang="it-IT" dirty="0"/>
              <a:t> of a </a:t>
            </a:r>
            <a:r>
              <a:rPr lang="it-IT" dirty="0" err="1"/>
              <a:t>program</a:t>
            </a:r>
            <a:r>
              <a:rPr lang="it-IT" dirty="0"/>
              <a:t> </a:t>
            </a:r>
            <a:r>
              <a:rPr lang="it-IT" dirty="0" err="1"/>
              <a:t>while</a:t>
            </a:r>
            <a:r>
              <a:rPr lang="it-IT" dirty="0"/>
              <a:t> </a:t>
            </a:r>
            <a:r>
              <a:rPr lang="it-IT" dirty="0" err="1"/>
              <a:t>it’s</a:t>
            </a:r>
            <a:r>
              <a:rPr lang="it-IT" dirty="0"/>
              <a:t> </a:t>
            </a:r>
            <a:r>
              <a:rPr lang="it-IT" dirty="0" err="1" smtClean="0"/>
              <a:t>running</a:t>
            </a:r>
            <a:endParaRPr lang="en-US" dirty="0"/>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22</a:t>
            </a:fld>
            <a:endParaRPr lang="en-GB"/>
          </a:p>
        </p:txBody>
      </p:sp>
      <p:pic>
        <p:nvPicPr>
          <p:cNvPr id="6" name="Immagine 5" descr="pinlogo.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63888" y="5301208"/>
            <a:ext cx="1968500" cy="1028700"/>
          </a:xfrm>
          <a:prstGeom prst="rect">
            <a:avLst/>
          </a:prstGeom>
        </p:spPr>
      </p:pic>
    </p:spTree>
    <p:extLst>
      <p:ext uri="{BB962C8B-B14F-4D97-AF65-F5344CB8AC3E}">
        <p14:creationId xmlns:p14="http://schemas.microsoft.com/office/powerpoint/2010/main" val="13338577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Pin</a:t>
            </a:r>
            <a:endParaRPr lang="en-GB" dirty="0"/>
          </a:p>
        </p:txBody>
      </p:sp>
      <p:sp>
        <p:nvSpPr>
          <p:cNvPr id="3" name="Content Placeholder 2"/>
          <p:cNvSpPr>
            <a:spLocks noGrp="1"/>
          </p:cNvSpPr>
          <p:nvPr>
            <p:ph idx="1"/>
          </p:nvPr>
        </p:nvSpPr>
        <p:spPr/>
        <p:txBody>
          <a:bodyPr/>
          <a:lstStyle/>
          <a:p>
            <a:r>
              <a:rPr lang="en-GB" dirty="0" smtClean="0"/>
              <a:t>They have 3 main components</a:t>
            </a:r>
          </a:p>
          <a:p>
            <a:pPr lvl="1"/>
            <a:r>
              <a:rPr lang="en-GB" dirty="0" smtClean="0"/>
              <a:t>Instrumentation</a:t>
            </a:r>
          </a:p>
          <a:p>
            <a:pPr lvl="2"/>
            <a:r>
              <a:rPr lang="en-GB" dirty="0" smtClean="0"/>
              <a:t>Enable the insertion of analysis routines</a:t>
            </a:r>
          </a:p>
          <a:p>
            <a:pPr lvl="1"/>
            <a:r>
              <a:rPr lang="en-GB" dirty="0" smtClean="0"/>
              <a:t>Analysis</a:t>
            </a:r>
          </a:p>
          <a:p>
            <a:pPr lvl="2"/>
            <a:r>
              <a:rPr lang="en-GB" dirty="0" smtClean="0"/>
              <a:t>Performing the analysis itself</a:t>
            </a:r>
          </a:p>
          <a:p>
            <a:pPr lvl="1"/>
            <a:r>
              <a:rPr lang="en-GB" dirty="0" err="1" smtClean="0"/>
              <a:t>Callback</a:t>
            </a:r>
            <a:r>
              <a:rPr lang="en-GB" dirty="0" smtClean="0"/>
              <a:t> routines</a:t>
            </a:r>
          </a:p>
          <a:p>
            <a:pPr lvl="2"/>
            <a:r>
              <a:rPr lang="en-GB" dirty="0" smtClean="0"/>
              <a:t>Called when specific conditions are met</a:t>
            </a:r>
            <a:endParaRPr lang="en-GB" dirty="0"/>
          </a:p>
        </p:txBody>
      </p:sp>
    </p:spTree>
    <p:extLst>
      <p:ext uri="{BB962C8B-B14F-4D97-AF65-F5344CB8AC3E}">
        <p14:creationId xmlns:p14="http://schemas.microsoft.com/office/powerpoint/2010/main" val="565110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An Example of </a:t>
            </a:r>
            <a:r>
              <a:rPr lang="en-US" dirty="0" err="1" smtClean="0"/>
              <a:t>Pintool</a:t>
            </a:r>
            <a:endParaRPr lang="en-US" dirty="0"/>
          </a:p>
        </p:txBody>
      </p:sp>
      <p:pic>
        <p:nvPicPr>
          <p:cNvPr id="6" name="Segnaposto contenuto 5"/>
          <p:cNvPicPr>
            <a:picLocks noGrp="1" noChangeAspect="1"/>
          </p:cNvPicPr>
          <p:nvPr>
            <p:ph idx="1"/>
          </p:nvPr>
        </p:nvPicPr>
        <p:blipFill rotWithShape="1">
          <a:blip r:embed="rId2"/>
          <a:srcRect l="-100" r="-100"/>
          <a:stretch/>
        </p:blipFill>
        <p:spPr>
          <a:xfrm>
            <a:off x="323528" y="1700808"/>
            <a:ext cx="5152572" cy="4525962"/>
          </a:xfrm>
        </p:spPr>
      </p:pic>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24</a:t>
            </a:fld>
            <a:endParaRPr lang="en-GB"/>
          </a:p>
        </p:txBody>
      </p:sp>
    </p:spTree>
    <p:extLst>
      <p:ext uri="{BB962C8B-B14F-4D97-AF65-F5344CB8AC3E}">
        <p14:creationId xmlns:p14="http://schemas.microsoft.com/office/powerpoint/2010/main" val="1642696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Advantages of dynamic analysis</a:t>
            </a:r>
            <a:endParaRPr lang="en-US" dirty="0"/>
          </a:p>
        </p:txBody>
      </p:sp>
      <p:sp>
        <p:nvSpPr>
          <p:cNvPr id="3" name="Segnaposto contenuto 2"/>
          <p:cNvSpPr>
            <a:spLocks noGrp="1"/>
          </p:cNvSpPr>
          <p:nvPr>
            <p:ph idx="1"/>
          </p:nvPr>
        </p:nvSpPr>
        <p:spPr/>
        <p:txBody>
          <a:bodyPr/>
          <a:lstStyle/>
          <a:p>
            <a:r>
              <a:rPr lang="en-US" b="1" dirty="0" smtClean="0"/>
              <a:t>No false positives or negatives on a given run</a:t>
            </a:r>
          </a:p>
          <a:p>
            <a:pPr lvl="1"/>
            <a:r>
              <a:rPr lang="en-US" dirty="0" smtClean="0"/>
              <a:t>An error detection occurs right at the moment of its occurrence</a:t>
            </a:r>
          </a:p>
          <a:p>
            <a:r>
              <a:rPr lang="en-US" b="1" dirty="0" smtClean="0"/>
              <a:t>Do not need source code</a:t>
            </a:r>
          </a:p>
          <a:p>
            <a:pPr lvl="1"/>
            <a:r>
              <a:rPr lang="en-US" dirty="0" smtClean="0"/>
              <a:t>You can also test proprietary code </a:t>
            </a:r>
          </a:p>
          <a:p>
            <a:r>
              <a:rPr lang="en-US" b="1" dirty="0" smtClean="0"/>
              <a:t>Clear which path was taken</a:t>
            </a:r>
          </a:p>
          <a:p>
            <a:r>
              <a:rPr lang="en-US" b="1" dirty="0" smtClean="0"/>
              <a:t>Can be used on live code</a:t>
            </a:r>
          </a:p>
          <a:p>
            <a:pPr lvl="1"/>
            <a:r>
              <a:rPr lang="en-US" dirty="0" smtClean="0"/>
              <a:t>Particularly useful for security!</a:t>
            </a:r>
            <a:endParaRPr lang="en-US" dirty="0"/>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25</a:t>
            </a:fld>
            <a:endParaRPr lang="en-GB"/>
          </a:p>
        </p:txBody>
      </p:sp>
    </p:spTree>
    <p:extLst>
      <p:ext uri="{BB962C8B-B14F-4D97-AF65-F5344CB8AC3E}">
        <p14:creationId xmlns:p14="http://schemas.microsoft.com/office/powerpoint/2010/main" val="752040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Disadvantages of dynamic analysis</a:t>
            </a:r>
            <a:endParaRPr lang="en-US" dirty="0"/>
          </a:p>
        </p:txBody>
      </p:sp>
      <p:sp>
        <p:nvSpPr>
          <p:cNvPr id="3" name="Segnaposto contenuto 2"/>
          <p:cNvSpPr>
            <a:spLocks noGrp="1"/>
          </p:cNvSpPr>
          <p:nvPr>
            <p:ph idx="1"/>
          </p:nvPr>
        </p:nvSpPr>
        <p:spPr/>
        <p:txBody>
          <a:bodyPr/>
          <a:lstStyle/>
          <a:p>
            <a:r>
              <a:rPr lang="en-US" dirty="0" smtClean="0"/>
              <a:t>Detect vulnerabilities only on execution path defined by the concrete input data</a:t>
            </a:r>
          </a:p>
          <a:p>
            <a:r>
              <a:rPr lang="en-US" dirty="0" smtClean="0"/>
              <a:t>Significant computational resources are required to perform the analysis</a:t>
            </a:r>
          </a:p>
          <a:p>
            <a:r>
              <a:rPr lang="en-US" dirty="0" smtClean="0"/>
              <a:t>One execution path can be checked at each particular moment</a:t>
            </a:r>
          </a:p>
          <a:p>
            <a:r>
              <a:rPr lang="en-US" dirty="0" smtClean="0"/>
              <a:t>It is more difficult to track back a vulnerability to its exact location in the code</a:t>
            </a:r>
          </a:p>
          <a:p>
            <a:pPr marL="0" indent="0">
              <a:buNone/>
            </a:pPr>
            <a:endParaRPr lang="en-US" dirty="0" smtClean="0"/>
          </a:p>
        </p:txBody>
      </p:sp>
      <p:sp>
        <p:nvSpPr>
          <p:cNvPr id="4" name="Segnaposto data 3"/>
          <p:cNvSpPr>
            <a:spLocks noGrp="1"/>
          </p:cNvSpPr>
          <p:nvPr>
            <p:ph type="dt" sz="half" idx="10"/>
          </p:nvPr>
        </p:nvSpPr>
        <p:spPr/>
        <p:txBody>
          <a:bodyPr/>
          <a:lstStyle/>
          <a:p>
            <a:pPr>
              <a:defRPr/>
            </a:pPr>
            <a:fld id="{46F2173B-DB2C-1042-9987-A376782AE56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26</a:t>
            </a:fld>
            <a:endParaRPr lang="en-GB"/>
          </a:p>
        </p:txBody>
      </p:sp>
    </p:spTree>
    <p:extLst>
      <p:ext uri="{BB962C8B-B14F-4D97-AF65-F5344CB8AC3E}">
        <p14:creationId xmlns:p14="http://schemas.microsoft.com/office/powerpoint/2010/main" val="16082781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Other types of dynamic tools</a:t>
            </a:r>
            <a:endParaRPr lang="en-US" dirty="0"/>
          </a:p>
        </p:txBody>
      </p:sp>
      <p:sp>
        <p:nvSpPr>
          <p:cNvPr id="3" name="Segnaposto contenuto 2"/>
          <p:cNvSpPr>
            <a:spLocks noGrp="1"/>
          </p:cNvSpPr>
          <p:nvPr>
            <p:ph idx="1"/>
          </p:nvPr>
        </p:nvSpPr>
        <p:spPr/>
        <p:txBody>
          <a:bodyPr/>
          <a:lstStyle/>
          <a:p>
            <a:r>
              <a:rPr lang="en-US" dirty="0" smtClean="0"/>
              <a:t>Network scanners </a:t>
            </a:r>
          </a:p>
          <a:p>
            <a:r>
              <a:rPr lang="en-US" dirty="0" smtClean="0"/>
              <a:t>Network sniffers</a:t>
            </a:r>
          </a:p>
          <a:p>
            <a:r>
              <a:rPr lang="en-US" dirty="0" smtClean="0"/>
              <a:t>Network vulnerability scanners</a:t>
            </a:r>
          </a:p>
          <a:p>
            <a:r>
              <a:rPr lang="en-US" dirty="0" smtClean="0"/>
              <a:t>Web application scanners</a:t>
            </a:r>
          </a:p>
          <a:p>
            <a:r>
              <a:rPr lang="en-US" dirty="0" smtClean="0"/>
              <a:t>Intrusion detection systems</a:t>
            </a:r>
          </a:p>
          <a:p>
            <a:r>
              <a:rPr lang="en-US" dirty="0" smtClean="0"/>
              <a:t>Firewalls</a:t>
            </a:r>
          </a:p>
          <a:p>
            <a:r>
              <a:rPr lang="en-US" dirty="0" smtClean="0"/>
              <a:t>Debuggers</a:t>
            </a:r>
            <a:endParaRPr lang="en-US" dirty="0"/>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27</a:t>
            </a:fld>
            <a:endParaRPr lang="en-GB"/>
          </a:p>
        </p:txBody>
      </p:sp>
    </p:spTree>
    <p:extLst>
      <p:ext uri="{BB962C8B-B14F-4D97-AF65-F5344CB8AC3E}">
        <p14:creationId xmlns:p14="http://schemas.microsoft.com/office/powerpoint/2010/main" val="21013161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lstStyle/>
          <a:p>
            <a:r>
              <a:rPr lang="en-US" dirty="0" smtClean="0"/>
              <a:t>Comparison</a:t>
            </a:r>
            <a:endParaRPr lang="en-US" dirty="0"/>
          </a:p>
        </p:txBody>
      </p:sp>
      <p:sp>
        <p:nvSpPr>
          <p:cNvPr id="15" name="Text Placeholder 14"/>
          <p:cNvSpPr>
            <a:spLocks noGrp="1"/>
          </p:cNvSpPr>
          <p:nvPr>
            <p:ph type="body" idx="1"/>
          </p:nvPr>
        </p:nvSpPr>
        <p:spPr/>
        <p:txBody>
          <a:bodyPr/>
          <a:lstStyle/>
          <a:p>
            <a:r>
              <a:rPr lang="en-US" dirty="0" smtClean="0"/>
              <a:t>Static analysis</a:t>
            </a:r>
            <a:endParaRPr lang="en-US" dirty="0"/>
          </a:p>
        </p:txBody>
      </p:sp>
      <p:sp>
        <p:nvSpPr>
          <p:cNvPr id="12" name="Content Placeholder 11"/>
          <p:cNvSpPr>
            <a:spLocks noGrp="1"/>
          </p:cNvSpPr>
          <p:nvPr>
            <p:ph sz="half" idx="2"/>
          </p:nvPr>
        </p:nvSpPr>
        <p:spPr/>
        <p:txBody>
          <a:bodyPr>
            <a:normAutofit fontScale="92500" lnSpcReduction="10000"/>
          </a:bodyPr>
          <a:lstStyle/>
          <a:p>
            <a:r>
              <a:rPr lang="en-US" dirty="0" smtClean="0"/>
              <a:t>Analyze code without executing it.</a:t>
            </a:r>
          </a:p>
          <a:p>
            <a:r>
              <a:rPr lang="en-US" dirty="0" smtClean="0"/>
              <a:t>Systematically follow an abstraction.</a:t>
            </a:r>
          </a:p>
          <a:p>
            <a:r>
              <a:rPr lang="en-US" dirty="0" smtClean="0"/>
              <a:t>Find bugs/enforce specifications/prove correctness.</a:t>
            </a:r>
          </a:p>
          <a:p>
            <a:r>
              <a:rPr lang="en-US" dirty="0" smtClean="0"/>
              <a:t>Often correctness/security related.</a:t>
            </a:r>
            <a:endParaRPr lang="en-US" dirty="0"/>
          </a:p>
        </p:txBody>
      </p:sp>
      <p:sp>
        <p:nvSpPr>
          <p:cNvPr id="16" name="Text Placeholder 15"/>
          <p:cNvSpPr>
            <a:spLocks noGrp="1"/>
          </p:cNvSpPr>
          <p:nvPr>
            <p:ph type="body" sz="quarter" idx="3"/>
          </p:nvPr>
        </p:nvSpPr>
        <p:spPr/>
        <p:txBody>
          <a:bodyPr/>
          <a:lstStyle/>
          <a:p>
            <a:r>
              <a:rPr lang="en-US" dirty="0" smtClean="0"/>
              <a:t>Dynamic analysis</a:t>
            </a:r>
            <a:endParaRPr lang="en-US" dirty="0"/>
          </a:p>
        </p:txBody>
      </p:sp>
      <p:sp>
        <p:nvSpPr>
          <p:cNvPr id="13" name="Content Placeholder 12"/>
          <p:cNvSpPr>
            <a:spLocks noGrp="1"/>
          </p:cNvSpPr>
          <p:nvPr>
            <p:ph sz="quarter" idx="4"/>
          </p:nvPr>
        </p:nvSpPr>
        <p:spPr/>
        <p:txBody>
          <a:bodyPr>
            <a:normAutofit fontScale="85000" lnSpcReduction="10000"/>
          </a:bodyPr>
          <a:lstStyle/>
          <a:p>
            <a:r>
              <a:rPr lang="en-US" dirty="0" smtClean="0"/>
              <a:t>Analyze specific executions.</a:t>
            </a:r>
          </a:p>
          <a:p>
            <a:r>
              <a:rPr lang="en-US" dirty="0" smtClean="0"/>
              <a:t>Instrument program, or use a special interpreter.</a:t>
            </a:r>
          </a:p>
          <a:p>
            <a:r>
              <a:rPr lang="en-US" dirty="0" smtClean="0"/>
              <a:t>Abstract parts of the trace.</a:t>
            </a:r>
          </a:p>
          <a:p>
            <a:r>
              <a:rPr lang="en-US" dirty="0" smtClean="0"/>
              <a:t>Find bugs/enforce stronger specifications/debugging/profiling.</a:t>
            </a:r>
          </a:p>
          <a:p>
            <a:r>
              <a:rPr lang="en-US" dirty="0" smtClean="0"/>
              <a:t>Often memory/performance/concurrency/security related.</a:t>
            </a:r>
          </a:p>
        </p:txBody>
      </p:sp>
      <p:sp>
        <p:nvSpPr>
          <p:cNvPr id="5" name="Footer Placeholder 4"/>
          <p:cNvSpPr>
            <a:spLocks noGrp="1"/>
          </p:cNvSpPr>
          <p:nvPr>
            <p:ph type="ftr" sz="quarter" idx="11"/>
          </p:nvPr>
        </p:nvSpPr>
        <p:spPr/>
        <p:txBody>
          <a:bodyPr/>
          <a:lstStyle/>
          <a:p>
            <a:r>
              <a:rPr lang="fr-FR" smtClean="0"/>
              <a:t>2015 (c) C. Le Goues</a:t>
            </a:r>
            <a:endParaRPr lang="en-US"/>
          </a:p>
        </p:txBody>
      </p:sp>
      <p:sp>
        <p:nvSpPr>
          <p:cNvPr id="4" name="Slide Number Placeholder 3"/>
          <p:cNvSpPr>
            <a:spLocks noGrp="1"/>
          </p:cNvSpPr>
          <p:nvPr>
            <p:ph type="sldNum" sz="quarter" idx="12"/>
          </p:nvPr>
        </p:nvSpPr>
        <p:spPr/>
        <p:txBody>
          <a:bodyPr/>
          <a:lstStyle/>
          <a:p>
            <a:fld id="{6599241A-5FA5-4240-90B8-CE3893349020}" type="slidenum">
              <a:rPr lang="en-US" smtClean="0"/>
              <a:t>28</a:t>
            </a:fld>
            <a:endParaRPr lang="en-US"/>
          </a:p>
        </p:txBody>
      </p:sp>
    </p:spTree>
    <p:extLst>
      <p:ext uri="{BB962C8B-B14F-4D97-AF65-F5344CB8AC3E}">
        <p14:creationId xmlns:p14="http://schemas.microsoft.com/office/powerpoint/2010/main" val="14520253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Malware Dynamic Analysis</a:t>
            </a:r>
            <a:endParaRPr lang="en-GB" dirty="0"/>
          </a:p>
        </p:txBody>
      </p:sp>
      <p:sp>
        <p:nvSpPr>
          <p:cNvPr id="8" name="Content Placeholder 7"/>
          <p:cNvSpPr>
            <a:spLocks noGrp="1"/>
          </p:cNvSpPr>
          <p:nvPr>
            <p:ph idx="1"/>
          </p:nvPr>
        </p:nvSpPr>
        <p:spPr/>
        <p:txBody>
          <a:bodyPr>
            <a:normAutofit lnSpcReduction="10000"/>
          </a:bodyPr>
          <a:lstStyle/>
          <a:p>
            <a:pPr>
              <a:lnSpc>
                <a:spcPct val="100000"/>
              </a:lnSpc>
              <a:spcBef>
                <a:spcPts val="0"/>
              </a:spcBef>
            </a:pPr>
            <a:r>
              <a:rPr lang="en-GB" dirty="0" smtClean="0"/>
              <a:t>Observing the malware while it is running</a:t>
            </a:r>
          </a:p>
          <a:p>
            <a:pPr>
              <a:lnSpc>
                <a:spcPct val="100000"/>
              </a:lnSpc>
              <a:spcBef>
                <a:spcPts val="0"/>
              </a:spcBef>
            </a:pPr>
            <a:r>
              <a:rPr lang="en-GB" dirty="0" smtClean="0"/>
              <a:t>Monitoring what it does</a:t>
            </a:r>
          </a:p>
          <a:p>
            <a:pPr lvl="1">
              <a:lnSpc>
                <a:spcPct val="100000"/>
              </a:lnSpc>
              <a:spcBef>
                <a:spcPts val="0"/>
              </a:spcBef>
            </a:pPr>
            <a:r>
              <a:rPr lang="en-GB" dirty="0" smtClean="0"/>
              <a:t>System calls</a:t>
            </a:r>
          </a:p>
          <a:p>
            <a:pPr lvl="1">
              <a:lnSpc>
                <a:spcPct val="100000"/>
              </a:lnSpc>
              <a:spcBef>
                <a:spcPts val="0"/>
              </a:spcBef>
            </a:pPr>
            <a:r>
              <a:rPr lang="en-GB" dirty="0" smtClean="0"/>
              <a:t>File reads/writes</a:t>
            </a:r>
          </a:p>
          <a:p>
            <a:pPr lvl="1">
              <a:lnSpc>
                <a:spcPct val="100000"/>
              </a:lnSpc>
              <a:spcBef>
                <a:spcPts val="0"/>
              </a:spcBef>
            </a:pPr>
            <a:r>
              <a:rPr lang="en-GB" dirty="0" smtClean="0"/>
              <a:t>Registry reads/writes</a:t>
            </a:r>
          </a:p>
          <a:p>
            <a:pPr lvl="1">
              <a:lnSpc>
                <a:spcPct val="100000"/>
              </a:lnSpc>
              <a:spcBef>
                <a:spcPts val="0"/>
              </a:spcBef>
            </a:pPr>
            <a:r>
              <a:rPr lang="en-GB" dirty="0" smtClean="0"/>
              <a:t>Network activity</a:t>
            </a:r>
          </a:p>
          <a:p>
            <a:pPr lvl="1">
              <a:lnSpc>
                <a:spcPct val="100000"/>
              </a:lnSpc>
              <a:spcBef>
                <a:spcPts val="0"/>
              </a:spcBef>
            </a:pPr>
            <a:r>
              <a:rPr lang="en-GB" dirty="0" smtClean="0"/>
              <a:t>Process activity</a:t>
            </a:r>
          </a:p>
          <a:p>
            <a:pPr>
              <a:lnSpc>
                <a:spcPct val="100000"/>
              </a:lnSpc>
              <a:spcBef>
                <a:spcPts val="0"/>
              </a:spcBef>
            </a:pPr>
            <a:r>
              <a:rPr lang="en-GB" dirty="0" smtClean="0"/>
              <a:t>Requires a safe sandboxed environment</a:t>
            </a:r>
          </a:p>
          <a:p>
            <a:pPr lvl="1">
              <a:lnSpc>
                <a:spcPct val="100000"/>
              </a:lnSpc>
              <a:spcBef>
                <a:spcPts val="0"/>
              </a:spcBef>
            </a:pPr>
            <a:r>
              <a:rPr lang="en-GB" dirty="0" smtClean="0"/>
              <a:t>The machine will be infected!</a:t>
            </a:r>
          </a:p>
          <a:p>
            <a:pPr>
              <a:lnSpc>
                <a:spcPct val="100000"/>
              </a:lnSpc>
              <a:spcBef>
                <a:spcPts val="0"/>
              </a:spcBef>
            </a:pPr>
            <a:r>
              <a:rPr lang="en-GB" dirty="0" smtClean="0"/>
              <a:t>The malware may not behave as we want</a:t>
            </a:r>
          </a:p>
          <a:p>
            <a:pPr lvl="1">
              <a:lnSpc>
                <a:spcPct val="100000"/>
              </a:lnSpc>
              <a:spcBef>
                <a:spcPts val="0"/>
              </a:spcBef>
            </a:pPr>
            <a:r>
              <a:rPr lang="en-GB" dirty="0" smtClean="0"/>
              <a:t>If it detects it’s being watched</a:t>
            </a:r>
            <a:r>
              <a:rPr lang="is-IS" dirty="0" smtClean="0"/>
              <a:t>…</a:t>
            </a:r>
            <a:endParaRPr lang="en-GB" dirty="0" smtClean="0"/>
          </a:p>
        </p:txBody>
      </p:sp>
    </p:spTree>
    <p:extLst>
      <p:ext uri="{BB962C8B-B14F-4D97-AF65-F5344CB8AC3E}">
        <p14:creationId xmlns:p14="http://schemas.microsoft.com/office/powerpoint/2010/main" val="138020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Answers</a:t>
            </a:r>
            <a:endParaRPr lang="en-GB" dirty="0"/>
          </a:p>
        </p:txBody>
      </p:sp>
      <p:sp>
        <p:nvSpPr>
          <p:cNvPr id="3" name="Content Placeholder 2"/>
          <p:cNvSpPr>
            <a:spLocks noGrp="1"/>
          </p:cNvSpPr>
          <p:nvPr>
            <p:ph idx="1"/>
          </p:nvPr>
        </p:nvSpPr>
        <p:spPr/>
        <p:txBody>
          <a:bodyPr>
            <a:normAutofit fontScale="62500" lnSpcReduction="20000"/>
          </a:bodyPr>
          <a:lstStyle/>
          <a:p>
            <a:r>
              <a:rPr lang="en-US" b="1" dirty="0"/>
              <a:t>sample11.exe</a:t>
            </a:r>
          </a:p>
          <a:p>
            <a:r>
              <a:rPr lang="en-US" dirty="0"/>
              <a:t>Static analysis: Looking at the version information, sample1.exe claimed to be Notepad by Microsoft, but was not digitally signed. Using Detect it Easy, it was obvious sample11.exe was packed with UPX, which was then unpacked. The application had no digital signature nor version information, which was suspicious. Examining the imports, it used </a:t>
            </a:r>
            <a:r>
              <a:rPr lang="en-US" dirty="0" err="1"/>
              <a:t>Ntdll.dll</a:t>
            </a:r>
            <a:r>
              <a:rPr lang="en-US" dirty="0"/>
              <a:t> and WSock32.dll indicating low-level </a:t>
            </a:r>
            <a:r>
              <a:rPr lang="en-US" dirty="0" err="1"/>
              <a:t>behaviour</a:t>
            </a:r>
            <a:r>
              <a:rPr lang="en-US" dirty="0"/>
              <a:t> and network </a:t>
            </a:r>
            <a:r>
              <a:rPr lang="en-US" dirty="0" err="1"/>
              <a:t>behaviour</a:t>
            </a:r>
            <a:r>
              <a:rPr lang="en-US" dirty="0"/>
              <a:t>. </a:t>
            </a:r>
            <a:r>
              <a:rPr lang="en-US" dirty="0" err="1"/>
              <a:t>PEStudio</a:t>
            </a:r>
            <a:r>
              <a:rPr lang="en-US" dirty="0"/>
              <a:t> also highlighted it contained anti-debugging code and expected to be ran as an administrator, further indicating suspicious activity. Looking at the strings, it contained a list of common antivirus and system executables, which again was suspicious. Using Resource Hacker, there were no resources contained inside, which was suspicious. Confirming suspicions with IDA, it appears to attempt to terminate and replace these executables with a copy of itself.</a:t>
            </a:r>
          </a:p>
          <a:p>
            <a:r>
              <a:rPr lang="en-US" b="1" dirty="0"/>
              <a:t>sample12.exe</a:t>
            </a:r>
          </a:p>
          <a:p>
            <a:r>
              <a:rPr lang="en-US" dirty="0"/>
              <a:t>Static analysis: sample12.exe contained no version information or digital certificate. It was packed with </a:t>
            </a:r>
            <a:r>
              <a:rPr lang="en-US" dirty="0" err="1"/>
              <a:t>ASPack</a:t>
            </a:r>
            <a:r>
              <a:rPr lang="en-US" dirty="0"/>
              <a:t>, which is potentially suspicious, and it was not possible to unpack the contained executable. As it was packed, it was not possible to examine the imports and strings. Based on the icon and lack of information and the fact it is packed, it is likely to be suspicious, but not possible to confirm with static analysis.</a:t>
            </a:r>
          </a:p>
          <a:p>
            <a:endParaRPr lang="en-GB" dirty="0"/>
          </a:p>
        </p:txBody>
      </p:sp>
    </p:spTree>
    <p:extLst>
      <p:ext uri="{BB962C8B-B14F-4D97-AF65-F5344CB8AC3E}">
        <p14:creationId xmlns:p14="http://schemas.microsoft.com/office/powerpoint/2010/main" val="1239437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 safe environment</a:t>
            </a:r>
            <a:endParaRPr lang="en-GB" dirty="0"/>
          </a:p>
        </p:txBody>
      </p:sp>
      <p:sp>
        <p:nvSpPr>
          <p:cNvPr id="3" name="Content Placeholder 2"/>
          <p:cNvSpPr>
            <a:spLocks noGrp="1"/>
          </p:cNvSpPr>
          <p:nvPr>
            <p:ph idx="1"/>
          </p:nvPr>
        </p:nvSpPr>
        <p:spPr/>
        <p:txBody>
          <a:bodyPr/>
          <a:lstStyle/>
          <a:p>
            <a:r>
              <a:rPr lang="en-GB" dirty="0" smtClean="0"/>
              <a:t>A virtual machine running your target OS</a:t>
            </a:r>
          </a:p>
          <a:p>
            <a:r>
              <a:rPr lang="en-GB" dirty="0" smtClean="0"/>
              <a:t>Install your tools and set up</a:t>
            </a:r>
          </a:p>
          <a:p>
            <a:r>
              <a:rPr lang="en-GB" dirty="0" smtClean="0"/>
              <a:t>Use snapshots</a:t>
            </a:r>
          </a:p>
          <a:p>
            <a:pPr lvl="1"/>
            <a:r>
              <a:rPr lang="en-GB" dirty="0" smtClean="0"/>
              <a:t>Including one before you do anything</a:t>
            </a:r>
          </a:p>
          <a:p>
            <a:r>
              <a:rPr lang="en-GB" dirty="0" smtClean="0"/>
              <a:t>You can go backwards and forwards and observe</a:t>
            </a:r>
          </a:p>
          <a:p>
            <a:r>
              <a:rPr lang="en-GB" dirty="0" smtClean="0"/>
              <a:t>Learn your environment before you start</a:t>
            </a:r>
          </a:p>
          <a:p>
            <a:pPr lvl="1"/>
            <a:r>
              <a:rPr lang="en-GB" dirty="0" smtClean="0"/>
              <a:t>Know what was there at the beginning!</a:t>
            </a:r>
            <a:endParaRPr lang="en-GB" dirty="0"/>
          </a:p>
        </p:txBody>
      </p:sp>
    </p:spTree>
    <p:extLst>
      <p:ext uri="{BB962C8B-B14F-4D97-AF65-F5344CB8AC3E}">
        <p14:creationId xmlns:p14="http://schemas.microsoft.com/office/powerpoint/2010/main" val="441370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Explorer</a:t>
            </a:r>
            <a:endParaRPr lang="en-US" dirty="0"/>
          </a:p>
        </p:txBody>
      </p:sp>
      <p:sp>
        <p:nvSpPr>
          <p:cNvPr id="3" name="Content Placeholder 2"/>
          <p:cNvSpPr>
            <a:spLocks noGrp="1"/>
          </p:cNvSpPr>
          <p:nvPr>
            <p:ph idx="1"/>
          </p:nvPr>
        </p:nvSpPr>
        <p:spPr>
          <a:xfrm>
            <a:off x="628649" y="1313644"/>
            <a:ext cx="4922145" cy="5544355"/>
          </a:xfrm>
        </p:spPr>
        <p:txBody>
          <a:bodyPr>
            <a:normAutofit fontScale="70000" lnSpcReduction="20000"/>
          </a:bodyPr>
          <a:lstStyle/>
          <a:p>
            <a:r>
              <a:rPr lang="en-US" dirty="0" smtClean="0"/>
              <a:t>Run </a:t>
            </a:r>
            <a:r>
              <a:rPr lang="en-US" b="1" dirty="0" err="1" smtClean="0"/>
              <a:t>procexp.exe</a:t>
            </a:r>
            <a:endParaRPr lang="en-US" b="1" dirty="0" smtClean="0"/>
          </a:p>
          <a:p>
            <a:r>
              <a:rPr lang="en-US" dirty="0" smtClean="0"/>
              <a:t>Show </a:t>
            </a:r>
            <a:r>
              <a:rPr lang="en-US" dirty="0" smtClean="0"/>
              <a:t>all the current processes running on the system</a:t>
            </a:r>
          </a:p>
          <a:p>
            <a:r>
              <a:rPr lang="en-US" dirty="0" smtClean="0"/>
              <a:t>Show processes starting and terminating</a:t>
            </a:r>
          </a:p>
          <a:p>
            <a:r>
              <a:rPr lang="en-US" dirty="0" smtClean="0"/>
              <a:t>Allow inspection of processes</a:t>
            </a:r>
          </a:p>
          <a:p>
            <a:pPr lvl="1"/>
            <a:r>
              <a:rPr lang="en-US" dirty="0" smtClean="0"/>
              <a:t>Strings</a:t>
            </a:r>
          </a:p>
          <a:p>
            <a:pPr lvl="1"/>
            <a:r>
              <a:rPr lang="en-US" dirty="0" smtClean="0"/>
              <a:t>Threads</a:t>
            </a:r>
          </a:p>
          <a:p>
            <a:pPr lvl="1"/>
            <a:r>
              <a:rPr lang="en-US" dirty="0" smtClean="0"/>
              <a:t>TCP connections</a:t>
            </a:r>
          </a:p>
          <a:p>
            <a:r>
              <a:rPr lang="en-US" dirty="0" smtClean="0"/>
              <a:t>Identify file handles</a:t>
            </a:r>
          </a:p>
          <a:p>
            <a:r>
              <a:rPr lang="en-US" dirty="0" smtClean="0"/>
              <a:t>Allows manipulation of processes</a:t>
            </a:r>
          </a:p>
          <a:p>
            <a:pPr lvl="1"/>
            <a:r>
              <a:rPr lang="en-US" dirty="0" smtClean="0"/>
              <a:t>Kill/Suspend</a:t>
            </a:r>
            <a:endParaRPr lang="en-US" dirty="0" smtClean="0"/>
          </a:p>
          <a:p>
            <a:r>
              <a:rPr lang="en-US" dirty="0" smtClean="0"/>
              <a:t>Shows children and parent process relationships</a:t>
            </a:r>
          </a:p>
          <a:p>
            <a:r>
              <a:rPr lang="en-US" dirty="0" smtClean="0"/>
              <a:t>Can show where processes have come from (</a:t>
            </a:r>
            <a:r>
              <a:rPr lang="en-US" dirty="0" err="1" smtClean="0"/>
              <a:t>autostarts</a:t>
            </a:r>
            <a:r>
              <a:rPr lang="en-US" dirty="0" smtClean="0"/>
              <a:t>)</a:t>
            </a:r>
          </a:p>
          <a:p>
            <a:r>
              <a:rPr lang="en-US" dirty="0" smtClean="0"/>
              <a:t>Can show packed processes (more likely to be dodgy)</a:t>
            </a:r>
          </a:p>
          <a:p>
            <a:r>
              <a:rPr lang="en-US" dirty="0" smtClean="0"/>
              <a:t>Can submit process images to </a:t>
            </a:r>
            <a:r>
              <a:rPr lang="en-US" dirty="0" err="1" smtClean="0"/>
              <a:t>VirusTotal</a:t>
            </a:r>
            <a:r>
              <a:rPr lang="en-US" dirty="0" smtClean="0"/>
              <a:t> for checking</a:t>
            </a:r>
            <a:endParaRPr lang="en-US" dirty="0"/>
          </a:p>
        </p:txBody>
      </p:sp>
      <p:pic>
        <p:nvPicPr>
          <p:cNvPr id="4" name="Picture 3"/>
          <p:cNvPicPr>
            <a:picLocks noChangeAspect="1"/>
          </p:cNvPicPr>
          <p:nvPr/>
        </p:nvPicPr>
        <p:blipFill>
          <a:blip r:embed="rId2"/>
          <a:stretch>
            <a:fillRect/>
          </a:stretch>
        </p:blipFill>
        <p:spPr>
          <a:xfrm>
            <a:off x="5550794" y="782436"/>
            <a:ext cx="3573227" cy="2672074"/>
          </a:xfrm>
          <a:prstGeom prst="rect">
            <a:avLst/>
          </a:prstGeom>
        </p:spPr>
      </p:pic>
      <p:pic>
        <p:nvPicPr>
          <p:cNvPr id="5" name="Picture 4"/>
          <p:cNvPicPr>
            <a:picLocks noChangeAspect="1"/>
          </p:cNvPicPr>
          <p:nvPr/>
        </p:nvPicPr>
        <p:blipFill>
          <a:blip r:embed="rId3"/>
          <a:stretch>
            <a:fillRect/>
          </a:stretch>
        </p:blipFill>
        <p:spPr>
          <a:xfrm>
            <a:off x="6317211" y="3734873"/>
            <a:ext cx="2080349" cy="2775397"/>
          </a:xfrm>
          <a:prstGeom prst="rect">
            <a:avLst/>
          </a:prstGeom>
        </p:spPr>
      </p:pic>
    </p:spTree>
    <p:extLst>
      <p:ext uri="{BB962C8B-B14F-4D97-AF65-F5344CB8AC3E}">
        <p14:creationId xmlns:p14="http://schemas.microsoft.com/office/powerpoint/2010/main" val="1199072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CaptureBAT</a:t>
            </a:r>
            <a:endParaRPr lang="en-GB" dirty="0"/>
          </a:p>
        </p:txBody>
      </p:sp>
      <p:sp>
        <p:nvSpPr>
          <p:cNvPr id="3" name="Content Placeholder 2"/>
          <p:cNvSpPr>
            <a:spLocks noGrp="1"/>
          </p:cNvSpPr>
          <p:nvPr>
            <p:ph idx="1"/>
          </p:nvPr>
        </p:nvSpPr>
        <p:spPr/>
        <p:txBody>
          <a:bodyPr/>
          <a:lstStyle/>
          <a:p>
            <a:r>
              <a:rPr lang="en-GB" dirty="0" smtClean="0"/>
              <a:t>Run </a:t>
            </a:r>
            <a:r>
              <a:rPr lang="en-GB" b="1" dirty="0" err="1"/>
              <a:t>C</a:t>
            </a:r>
            <a:r>
              <a:rPr lang="en-GB" b="1" dirty="0" err="1" smtClean="0"/>
              <a:t>aptureBat.exe</a:t>
            </a:r>
            <a:endParaRPr lang="en-GB" b="1" dirty="0" smtClean="0"/>
          </a:p>
          <a:p>
            <a:r>
              <a:rPr lang="en-GB" dirty="0" smtClean="0"/>
              <a:t>Traces </a:t>
            </a:r>
            <a:r>
              <a:rPr lang="en-GB" dirty="0" smtClean="0"/>
              <a:t>every call to system functions</a:t>
            </a:r>
          </a:p>
          <a:p>
            <a:r>
              <a:rPr lang="en-GB" dirty="0" smtClean="0"/>
              <a:t>Let’s you see what’s happening when it happens!</a:t>
            </a:r>
            <a:endParaRPr lang="en-GB" dirty="0"/>
          </a:p>
        </p:txBody>
      </p:sp>
      <p:pic>
        <p:nvPicPr>
          <p:cNvPr id="4" name="Picture 3"/>
          <p:cNvPicPr>
            <a:picLocks noChangeAspect="1"/>
          </p:cNvPicPr>
          <p:nvPr/>
        </p:nvPicPr>
        <p:blipFill>
          <a:blip r:embed="rId2"/>
          <a:stretch>
            <a:fillRect/>
          </a:stretch>
        </p:blipFill>
        <p:spPr>
          <a:xfrm>
            <a:off x="1626673" y="3410929"/>
            <a:ext cx="5890654" cy="2900970"/>
          </a:xfrm>
          <a:prstGeom prst="rect">
            <a:avLst/>
          </a:prstGeom>
        </p:spPr>
      </p:pic>
    </p:spTree>
    <p:extLst>
      <p:ext uri="{BB962C8B-B14F-4D97-AF65-F5344CB8AC3E}">
        <p14:creationId xmlns:p14="http://schemas.microsoft.com/office/powerpoint/2010/main" val="36497558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Process Monitor</a:t>
            </a:r>
            <a:endParaRPr lang="en-GB" dirty="0"/>
          </a:p>
        </p:txBody>
      </p:sp>
      <p:sp>
        <p:nvSpPr>
          <p:cNvPr id="3" name="Content Placeholder 2"/>
          <p:cNvSpPr>
            <a:spLocks noGrp="1"/>
          </p:cNvSpPr>
          <p:nvPr>
            <p:ph idx="1"/>
          </p:nvPr>
        </p:nvSpPr>
        <p:spPr>
          <a:xfrm>
            <a:off x="628650" y="1825625"/>
            <a:ext cx="3840319" cy="4351338"/>
          </a:xfrm>
        </p:spPr>
        <p:txBody>
          <a:bodyPr>
            <a:normAutofit fontScale="92500" lnSpcReduction="10000"/>
          </a:bodyPr>
          <a:lstStyle/>
          <a:p>
            <a:r>
              <a:rPr lang="en-GB" dirty="0" smtClean="0"/>
              <a:t>Run </a:t>
            </a:r>
            <a:r>
              <a:rPr lang="en-GB" b="1" dirty="0" err="1" smtClean="0"/>
              <a:t>procmon.exe</a:t>
            </a:r>
            <a:endParaRPr lang="en-GB" b="1" dirty="0" smtClean="0"/>
          </a:p>
          <a:p>
            <a:r>
              <a:rPr lang="en-GB" dirty="0" smtClean="0"/>
              <a:t>More </a:t>
            </a:r>
            <a:r>
              <a:rPr lang="en-GB" dirty="0" smtClean="0"/>
              <a:t>advanced than Capture BAT</a:t>
            </a:r>
          </a:p>
          <a:p>
            <a:r>
              <a:rPr lang="en-GB" dirty="0" smtClean="0"/>
              <a:t>Lets you see everything that’s happening</a:t>
            </a:r>
          </a:p>
          <a:p>
            <a:pPr lvl="1"/>
            <a:r>
              <a:rPr lang="en-GB" dirty="0" smtClean="0"/>
              <a:t>Registry</a:t>
            </a:r>
          </a:p>
          <a:p>
            <a:pPr lvl="1"/>
            <a:r>
              <a:rPr lang="en-GB" dirty="0" smtClean="0"/>
              <a:t>Files</a:t>
            </a:r>
          </a:p>
          <a:p>
            <a:pPr lvl="1"/>
            <a:r>
              <a:rPr lang="en-GB" dirty="0" smtClean="0"/>
              <a:t>Networking</a:t>
            </a:r>
          </a:p>
          <a:p>
            <a:pPr lvl="1"/>
            <a:r>
              <a:rPr lang="en-GB" dirty="0" smtClean="0"/>
              <a:t>Processes</a:t>
            </a:r>
          </a:p>
          <a:p>
            <a:r>
              <a:rPr lang="en-GB" dirty="0" smtClean="0"/>
              <a:t>But you’ll be overloaded</a:t>
            </a:r>
          </a:p>
          <a:p>
            <a:pPr lvl="1"/>
            <a:r>
              <a:rPr lang="en-GB" dirty="0" smtClean="0"/>
              <a:t>The key, is filtering!</a:t>
            </a:r>
            <a:endParaRPr lang="en-GB" dirty="0"/>
          </a:p>
        </p:txBody>
      </p:sp>
      <p:pic>
        <p:nvPicPr>
          <p:cNvPr id="4" name="Picture 3"/>
          <p:cNvPicPr>
            <a:picLocks noChangeAspect="1"/>
          </p:cNvPicPr>
          <p:nvPr/>
        </p:nvPicPr>
        <p:blipFill rotWithShape="1">
          <a:blip r:embed="rId2"/>
          <a:srcRect r="32069"/>
          <a:stretch/>
        </p:blipFill>
        <p:spPr>
          <a:xfrm>
            <a:off x="4468969" y="1412804"/>
            <a:ext cx="4584879" cy="4970221"/>
          </a:xfrm>
          <a:prstGeom prst="rect">
            <a:avLst/>
          </a:prstGeom>
        </p:spPr>
      </p:pic>
    </p:spTree>
    <p:extLst>
      <p:ext uri="{BB962C8B-B14F-4D97-AF65-F5344CB8AC3E}">
        <p14:creationId xmlns:p14="http://schemas.microsoft.com/office/powerpoint/2010/main" val="93129403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FakeNet</a:t>
            </a:r>
            <a:r>
              <a:rPr lang="en-GB" dirty="0" smtClean="0"/>
              <a:t> (and </a:t>
            </a:r>
            <a:r>
              <a:rPr lang="en-GB" dirty="0" err="1" smtClean="0"/>
              <a:t>INetSim</a:t>
            </a:r>
            <a:r>
              <a:rPr lang="en-GB" dirty="0" smtClean="0"/>
              <a:t>)</a:t>
            </a:r>
            <a:endParaRPr lang="en-GB" dirty="0"/>
          </a:p>
        </p:txBody>
      </p:sp>
      <p:sp>
        <p:nvSpPr>
          <p:cNvPr id="3" name="Content Placeholder 2"/>
          <p:cNvSpPr>
            <a:spLocks noGrp="1"/>
          </p:cNvSpPr>
          <p:nvPr>
            <p:ph idx="1"/>
          </p:nvPr>
        </p:nvSpPr>
        <p:spPr>
          <a:xfrm>
            <a:off x="628650" y="1825625"/>
            <a:ext cx="3222133" cy="4351338"/>
          </a:xfrm>
        </p:spPr>
        <p:txBody>
          <a:bodyPr>
            <a:normAutofit fontScale="85000" lnSpcReduction="20000"/>
          </a:bodyPr>
          <a:lstStyle/>
          <a:p>
            <a:r>
              <a:rPr lang="en-GB" dirty="0" smtClean="0"/>
              <a:t>Redirect network </a:t>
            </a:r>
            <a:r>
              <a:rPr lang="en-GB" smtClean="0"/>
              <a:t>requests back </a:t>
            </a:r>
            <a:r>
              <a:rPr lang="en-GB" dirty="0" smtClean="0"/>
              <a:t>to your local or </a:t>
            </a:r>
            <a:r>
              <a:rPr lang="en-GB" smtClean="0"/>
              <a:t>analysis </a:t>
            </a:r>
            <a:r>
              <a:rPr lang="en-GB" smtClean="0"/>
              <a:t>machine by hijacking DNS</a:t>
            </a:r>
            <a:endParaRPr lang="en-GB" dirty="0" smtClean="0"/>
          </a:p>
          <a:p>
            <a:r>
              <a:rPr lang="en-GB" dirty="0" smtClean="0"/>
              <a:t>Responds with false replies to requests</a:t>
            </a:r>
            <a:r>
              <a:rPr lang="en-GB" dirty="0"/>
              <a:t>	</a:t>
            </a:r>
            <a:endParaRPr lang="en-GB" dirty="0" smtClean="0"/>
          </a:p>
          <a:p>
            <a:pPr lvl="1"/>
            <a:r>
              <a:rPr lang="en-GB" dirty="0" smtClean="0"/>
              <a:t>HTTP requests – sends files back, with the correct type</a:t>
            </a:r>
          </a:p>
          <a:p>
            <a:r>
              <a:rPr lang="en-GB" dirty="0" smtClean="0"/>
              <a:t>Shows you every request that is coming in</a:t>
            </a:r>
          </a:p>
          <a:p>
            <a:r>
              <a:rPr lang="en-GB" dirty="0" smtClean="0"/>
              <a:t>Listens on every port</a:t>
            </a:r>
          </a:p>
        </p:txBody>
      </p:sp>
      <p:pic>
        <p:nvPicPr>
          <p:cNvPr id="4" name="Picture 3"/>
          <p:cNvPicPr>
            <a:picLocks noChangeAspect="1"/>
          </p:cNvPicPr>
          <p:nvPr/>
        </p:nvPicPr>
        <p:blipFill>
          <a:blip r:embed="rId2"/>
          <a:stretch>
            <a:fillRect/>
          </a:stretch>
        </p:blipFill>
        <p:spPr>
          <a:xfrm>
            <a:off x="4723931" y="1690689"/>
            <a:ext cx="4069724" cy="2843074"/>
          </a:xfrm>
          <a:prstGeom prst="rect">
            <a:avLst/>
          </a:prstGeom>
        </p:spPr>
      </p:pic>
      <p:pic>
        <p:nvPicPr>
          <p:cNvPr id="5" name="Picture 4"/>
          <p:cNvPicPr>
            <a:picLocks noChangeAspect="1"/>
          </p:cNvPicPr>
          <p:nvPr/>
        </p:nvPicPr>
        <p:blipFill>
          <a:blip r:embed="rId3"/>
          <a:stretch>
            <a:fillRect/>
          </a:stretch>
        </p:blipFill>
        <p:spPr>
          <a:xfrm>
            <a:off x="5339501" y="4708512"/>
            <a:ext cx="2606764" cy="1953440"/>
          </a:xfrm>
          <a:prstGeom prst="rect">
            <a:avLst/>
          </a:prstGeom>
        </p:spPr>
      </p:pic>
    </p:spTree>
    <p:extLst>
      <p:ext uri="{BB962C8B-B14F-4D97-AF65-F5344CB8AC3E}">
        <p14:creationId xmlns:p14="http://schemas.microsoft.com/office/powerpoint/2010/main" val="9359629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Regshot</a:t>
            </a:r>
            <a:endParaRPr lang="en-GB" dirty="0"/>
          </a:p>
        </p:txBody>
      </p:sp>
      <p:sp>
        <p:nvSpPr>
          <p:cNvPr id="3" name="Content Placeholder 2"/>
          <p:cNvSpPr>
            <a:spLocks noGrp="1"/>
          </p:cNvSpPr>
          <p:nvPr>
            <p:ph idx="1"/>
          </p:nvPr>
        </p:nvSpPr>
        <p:spPr>
          <a:xfrm>
            <a:off x="628650" y="1825625"/>
            <a:ext cx="4303958" cy="4351338"/>
          </a:xfrm>
        </p:spPr>
        <p:txBody>
          <a:bodyPr>
            <a:normAutofit lnSpcReduction="10000"/>
          </a:bodyPr>
          <a:lstStyle/>
          <a:p>
            <a:r>
              <a:rPr lang="en-GB" dirty="0" smtClean="0"/>
              <a:t>Comparison tool</a:t>
            </a:r>
          </a:p>
          <a:p>
            <a:endParaRPr lang="en-GB" dirty="0" smtClean="0"/>
          </a:p>
          <a:p>
            <a:r>
              <a:rPr lang="en-GB" dirty="0" smtClean="0"/>
              <a:t>Take a snapshot of the registry and folders</a:t>
            </a:r>
          </a:p>
          <a:p>
            <a:r>
              <a:rPr lang="en-GB" dirty="0" smtClean="0"/>
              <a:t>Run the malware</a:t>
            </a:r>
          </a:p>
          <a:p>
            <a:r>
              <a:rPr lang="en-GB" dirty="0" smtClean="0"/>
              <a:t>Take another snapshot of the registry and folders</a:t>
            </a:r>
          </a:p>
          <a:p>
            <a:endParaRPr lang="en-GB" dirty="0"/>
          </a:p>
          <a:p>
            <a:r>
              <a:rPr lang="en-GB" dirty="0" err="1" smtClean="0"/>
              <a:t>Regshot</a:t>
            </a:r>
            <a:r>
              <a:rPr lang="en-GB" dirty="0" smtClean="0"/>
              <a:t> lets you see what has changed!</a:t>
            </a:r>
            <a:endParaRPr lang="en-GB" dirty="0"/>
          </a:p>
        </p:txBody>
      </p:sp>
      <p:pic>
        <p:nvPicPr>
          <p:cNvPr id="4" name="Picture 3"/>
          <p:cNvPicPr>
            <a:picLocks noChangeAspect="1"/>
          </p:cNvPicPr>
          <p:nvPr/>
        </p:nvPicPr>
        <p:blipFill>
          <a:blip r:embed="rId2"/>
          <a:stretch>
            <a:fillRect/>
          </a:stretch>
        </p:blipFill>
        <p:spPr>
          <a:xfrm>
            <a:off x="5133036" y="2031900"/>
            <a:ext cx="3771900" cy="3733800"/>
          </a:xfrm>
          <a:prstGeom prst="rect">
            <a:avLst/>
          </a:prstGeom>
        </p:spPr>
      </p:pic>
    </p:spTree>
    <p:extLst>
      <p:ext uri="{BB962C8B-B14F-4D97-AF65-F5344CB8AC3E}">
        <p14:creationId xmlns:p14="http://schemas.microsoft.com/office/powerpoint/2010/main" val="17333743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OTL</a:t>
            </a:r>
            <a:endParaRPr lang="en-GB" dirty="0"/>
          </a:p>
        </p:txBody>
      </p:sp>
      <p:sp>
        <p:nvSpPr>
          <p:cNvPr id="3" name="Content Placeholder 2"/>
          <p:cNvSpPr>
            <a:spLocks noGrp="1"/>
          </p:cNvSpPr>
          <p:nvPr>
            <p:ph idx="1"/>
          </p:nvPr>
        </p:nvSpPr>
        <p:spPr>
          <a:xfrm>
            <a:off x="628650" y="1825625"/>
            <a:ext cx="4239564" cy="4351338"/>
          </a:xfrm>
        </p:spPr>
        <p:txBody>
          <a:bodyPr>
            <a:normAutofit fontScale="70000" lnSpcReduction="20000"/>
          </a:bodyPr>
          <a:lstStyle/>
          <a:p>
            <a:r>
              <a:rPr lang="en-GB" dirty="0" smtClean="0"/>
              <a:t>Inspects the computer and common places where malware starts up</a:t>
            </a:r>
          </a:p>
          <a:p>
            <a:r>
              <a:rPr lang="en-GB" dirty="0" smtClean="0"/>
              <a:t>Inspects other places that malware attack (e.g. browser extensions)</a:t>
            </a:r>
          </a:p>
          <a:p>
            <a:r>
              <a:rPr lang="en-GB" dirty="0" smtClean="0"/>
              <a:t>Looks at recently modified or changed files</a:t>
            </a:r>
          </a:p>
          <a:p>
            <a:r>
              <a:rPr lang="en-GB" dirty="0" smtClean="0"/>
              <a:t>Looks at anything else that’s out of place</a:t>
            </a:r>
          </a:p>
          <a:p>
            <a:r>
              <a:rPr lang="en-GB" dirty="0" smtClean="0"/>
              <a:t>Generates a log file that you can take a look at or share</a:t>
            </a:r>
          </a:p>
          <a:p>
            <a:pPr lvl="1"/>
            <a:r>
              <a:rPr lang="en-GB" dirty="0" smtClean="0"/>
              <a:t>Good for remote analysis</a:t>
            </a:r>
          </a:p>
          <a:p>
            <a:r>
              <a:rPr lang="en-GB" dirty="0" smtClean="0"/>
              <a:t>Ability to then tell it what to do and it’ll do it’s best to remove</a:t>
            </a:r>
          </a:p>
          <a:p>
            <a:r>
              <a:rPr lang="en-GB" dirty="0" smtClean="0"/>
              <a:t>Comparison: Run before and after infection  - what’s changed? </a:t>
            </a:r>
            <a:endParaRPr lang="en-GB" dirty="0"/>
          </a:p>
        </p:txBody>
      </p:sp>
      <p:pic>
        <p:nvPicPr>
          <p:cNvPr id="4" name="Picture 3"/>
          <p:cNvPicPr>
            <a:picLocks noChangeAspect="1"/>
          </p:cNvPicPr>
          <p:nvPr/>
        </p:nvPicPr>
        <p:blipFill>
          <a:blip r:embed="rId2"/>
          <a:stretch>
            <a:fillRect/>
          </a:stretch>
        </p:blipFill>
        <p:spPr>
          <a:xfrm>
            <a:off x="5046533" y="1933777"/>
            <a:ext cx="4097467" cy="3610577"/>
          </a:xfrm>
          <a:prstGeom prst="rect">
            <a:avLst/>
          </a:prstGeom>
        </p:spPr>
      </p:pic>
    </p:spTree>
    <p:extLst>
      <p:ext uri="{BB962C8B-B14F-4D97-AF65-F5344CB8AC3E}">
        <p14:creationId xmlns:p14="http://schemas.microsoft.com/office/powerpoint/2010/main" val="214018680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Autoruns</a:t>
            </a:r>
            <a:endParaRPr lang="en-GB" dirty="0"/>
          </a:p>
        </p:txBody>
      </p:sp>
      <p:sp>
        <p:nvSpPr>
          <p:cNvPr id="3" name="Content Placeholder 2"/>
          <p:cNvSpPr>
            <a:spLocks noGrp="1"/>
          </p:cNvSpPr>
          <p:nvPr>
            <p:ph idx="1"/>
          </p:nvPr>
        </p:nvSpPr>
        <p:spPr>
          <a:xfrm>
            <a:off x="628650" y="1400538"/>
            <a:ext cx="4221142" cy="5457462"/>
          </a:xfrm>
        </p:spPr>
        <p:txBody>
          <a:bodyPr>
            <a:normAutofit fontScale="77500" lnSpcReduction="20000"/>
          </a:bodyPr>
          <a:lstStyle/>
          <a:p>
            <a:r>
              <a:rPr lang="en-GB" dirty="0" smtClean="0"/>
              <a:t>Works well combined with Process Explorer</a:t>
            </a:r>
            <a:endParaRPr lang="en-GB" dirty="0"/>
          </a:p>
          <a:p>
            <a:r>
              <a:rPr lang="en-GB" dirty="0" smtClean="0"/>
              <a:t>Investigates all common locations where malware can try to start up automatically</a:t>
            </a:r>
          </a:p>
          <a:p>
            <a:r>
              <a:rPr lang="en-GB" dirty="0" smtClean="0"/>
              <a:t>Can hide signed and verified images</a:t>
            </a:r>
          </a:p>
          <a:p>
            <a:r>
              <a:rPr lang="en-GB" dirty="0" smtClean="0"/>
              <a:t>Can hide Microsoft and Windows images</a:t>
            </a:r>
          </a:p>
          <a:p>
            <a:r>
              <a:rPr lang="en-GB" dirty="0" smtClean="0"/>
              <a:t>Easy to spot and narrow down anything that shouldn’t be there</a:t>
            </a:r>
          </a:p>
          <a:p>
            <a:r>
              <a:rPr lang="en-GB" dirty="0" smtClean="0"/>
              <a:t>Particularly things starting up in strange ways</a:t>
            </a:r>
          </a:p>
          <a:p>
            <a:r>
              <a:rPr lang="en-GB" dirty="0" smtClean="0"/>
              <a:t>Let’s you temporarily disable or remove </a:t>
            </a:r>
            <a:r>
              <a:rPr lang="en-GB" dirty="0" err="1" smtClean="0"/>
              <a:t>autostarts</a:t>
            </a:r>
            <a:endParaRPr lang="en-GB" dirty="0" smtClean="0"/>
          </a:p>
          <a:p>
            <a:r>
              <a:rPr lang="en-GB" dirty="0" smtClean="0"/>
              <a:t>Also linked up to </a:t>
            </a:r>
            <a:r>
              <a:rPr lang="en-GB" dirty="0" err="1" smtClean="0"/>
              <a:t>virustotal.com</a:t>
            </a:r>
            <a:endParaRPr lang="en-GB" dirty="0"/>
          </a:p>
        </p:txBody>
      </p:sp>
      <p:pic>
        <p:nvPicPr>
          <p:cNvPr id="4" name="Picture 3"/>
          <p:cNvPicPr>
            <a:picLocks noChangeAspect="1"/>
          </p:cNvPicPr>
          <p:nvPr/>
        </p:nvPicPr>
        <p:blipFill>
          <a:blip r:embed="rId2"/>
          <a:stretch>
            <a:fillRect/>
          </a:stretch>
        </p:blipFill>
        <p:spPr>
          <a:xfrm>
            <a:off x="4849792" y="2004458"/>
            <a:ext cx="4305782" cy="3168706"/>
          </a:xfrm>
          <a:prstGeom prst="rect">
            <a:avLst/>
          </a:prstGeom>
        </p:spPr>
      </p:pic>
    </p:spTree>
    <p:extLst>
      <p:ext uri="{BB962C8B-B14F-4D97-AF65-F5344CB8AC3E}">
        <p14:creationId xmlns:p14="http://schemas.microsoft.com/office/powerpoint/2010/main" val="17679118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GMER</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One of the best Rootkit detection tools</a:t>
            </a:r>
          </a:p>
          <a:p>
            <a:r>
              <a:rPr lang="en-GB" dirty="0" smtClean="0"/>
              <a:t>Looks at the way the system calls differ from what they should be returning</a:t>
            </a:r>
          </a:p>
          <a:p>
            <a:pPr lvl="1"/>
            <a:r>
              <a:rPr lang="en-GB" dirty="0" smtClean="0"/>
              <a:t>How is the registry different on disk vs. different to reading it through the registry functions?</a:t>
            </a:r>
          </a:p>
          <a:p>
            <a:pPr lvl="1"/>
            <a:r>
              <a:rPr lang="en-GB" dirty="0" smtClean="0"/>
              <a:t>How is the disk different reading directly form disk vs. reading it through file functions?</a:t>
            </a:r>
          </a:p>
          <a:p>
            <a:pPr lvl="1"/>
            <a:r>
              <a:rPr lang="en-GB" dirty="0" smtClean="0"/>
              <a:t>Are there any unexpected or odd hooks into the kernel, functions overridden?</a:t>
            </a:r>
          </a:p>
          <a:p>
            <a:pPr lvl="1"/>
            <a:r>
              <a:rPr lang="en-GB" dirty="0" smtClean="0"/>
              <a:t>Are there any unexpected access problems when trying to scan? </a:t>
            </a:r>
          </a:p>
          <a:p>
            <a:pPr lvl="1"/>
            <a:r>
              <a:rPr lang="en-GB" dirty="0" smtClean="0"/>
              <a:t>Any discrepancies are likely to be rootkit behaviour </a:t>
            </a:r>
          </a:p>
          <a:p>
            <a:r>
              <a:rPr lang="en-GB" dirty="0" smtClean="0"/>
              <a:t>Quick sign of detecting whether you are infected with  a Rootkit! But it won’t help you remove it</a:t>
            </a:r>
            <a:endParaRPr lang="en-GB" dirty="0"/>
          </a:p>
        </p:txBody>
      </p:sp>
    </p:spTree>
    <p:extLst>
      <p:ext uri="{BB962C8B-B14F-4D97-AF65-F5344CB8AC3E}">
        <p14:creationId xmlns:p14="http://schemas.microsoft.com/office/powerpoint/2010/main" val="14401806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Wireshark</a:t>
            </a:r>
            <a:endParaRPr lang="en-GB" dirty="0"/>
          </a:p>
        </p:txBody>
      </p:sp>
      <p:sp>
        <p:nvSpPr>
          <p:cNvPr id="3" name="Content Placeholder 2"/>
          <p:cNvSpPr>
            <a:spLocks noGrp="1"/>
          </p:cNvSpPr>
          <p:nvPr>
            <p:ph idx="1"/>
          </p:nvPr>
        </p:nvSpPr>
        <p:spPr/>
        <p:txBody>
          <a:bodyPr/>
          <a:lstStyle/>
          <a:p>
            <a:r>
              <a:rPr lang="en-GB" dirty="0" smtClean="0"/>
              <a:t>Lets you monitor network traffic</a:t>
            </a:r>
          </a:p>
          <a:p>
            <a:r>
              <a:rPr lang="en-GB" dirty="0" smtClean="0"/>
              <a:t>What is being sent and received</a:t>
            </a:r>
          </a:p>
          <a:p>
            <a:r>
              <a:rPr lang="en-GB" dirty="0" smtClean="0"/>
              <a:t>Wireshark decodes and helps you see the types of traffic and decodes the payloads</a:t>
            </a:r>
          </a:p>
          <a:p>
            <a:r>
              <a:rPr lang="en-GB" dirty="0" smtClean="0"/>
              <a:t>But you can’t see what is happening in each application</a:t>
            </a:r>
          </a:p>
          <a:p>
            <a:pPr lvl="1"/>
            <a:r>
              <a:rPr lang="en-GB" dirty="0" smtClean="0"/>
              <a:t>Combine with TCP View</a:t>
            </a:r>
            <a:endParaRPr lang="en-GB" dirty="0"/>
          </a:p>
        </p:txBody>
      </p:sp>
    </p:spTree>
    <p:extLst>
      <p:ext uri="{BB962C8B-B14F-4D97-AF65-F5344CB8AC3E}">
        <p14:creationId xmlns:p14="http://schemas.microsoft.com/office/powerpoint/2010/main" val="439195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Dynamic Analysis</a:t>
            </a:r>
            <a:endParaRPr lang="en-US" dirty="0"/>
          </a:p>
        </p:txBody>
      </p:sp>
      <p:sp>
        <p:nvSpPr>
          <p:cNvPr id="3" name="Segnaposto contenuto 2"/>
          <p:cNvSpPr>
            <a:spLocks noGrp="1"/>
          </p:cNvSpPr>
          <p:nvPr>
            <p:ph idx="1"/>
          </p:nvPr>
        </p:nvSpPr>
        <p:spPr/>
        <p:txBody>
          <a:bodyPr>
            <a:normAutofit fontScale="92500" lnSpcReduction="20000"/>
          </a:bodyPr>
          <a:lstStyle/>
          <a:p>
            <a:pPr>
              <a:lnSpc>
                <a:spcPct val="90000"/>
              </a:lnSpc>
            </a:pPr>
            <a:r>
              <a:rPr lang="en-US" sz="2800" dirty="0" smtClean="0"/>
              <a:t>Dynamic analysis is all about what we can learn from the program </a:t>
            </a:r>
            <a:r>
              <a:rPr lang="en-US" sz="2800" b="1" dirty="0" smtClean="0"/>
              <a:t>while it is running</a:t>
            </a:r>
          </a:p>
          <a:p>
            <a:pPr>
              <a:lnSpc>
                <a:spcPct val="90000"/>
              </a:lnSpc>
            </a:pPr>
            <a:endParaRPr lang="en-US" b="1" dirty="0"/>
          </a:p>
          <a:p>
            <a:pPr>
              <a:lnSpc>
                <a:spcPct val="90000"/>
              </a:lnSpc>
            </a:pPr>
            <a:r>
              <a:rPr lang="en-US" sz="2800" dirty="0" smtClean="0"/>
              <a:t>We can do this by examining the program state </a:t>
            </a:r>
            <a:r>
              <a:rPr lang="en-US" sz="2800" b="1" dirty="0" smtClean="0"/>
              <a:t>throughout execution</a:t>
            </a:r>
          </a:p>
          <a:p>
            <a:pPr>
              <a:lnSpc>
                <a:spcPct val="90000"/>
              </a:lnSpc>
            </a:pPr>
            <a:endParaRPr lang="en-US" dirty="0"/>
          </a:p>
          <a:p>
            <a:pPr>
              <a:lnSpc>
                <a:spcPct val="90000"/>
              </a:lnSpc>
            </a:pPr>
            <a:r>
              <a:rPr lang="en-US" sz="2800" dirty="0" smtClean="0"/>
              <a:t>Approach </a:t>
            </a:r>
            <a:r>
              <a:rPr lang="en-US" sz="2800" dirty="0"/>
              <a:t>for verifying software (including finding defects) by executing software on specific inputs &amp; checking results </a:t>
            </a:r>
            <a:endParaRPr lang="en-US" sz="2800" dirty="0" smtClean="0"/>
          </a:p>
          <a:p>
            <a:pPr lvl="1"/>
            <a:r>
              <a:rPr lang="en-US" dirty="0" smtClean="0"/>
              <a:t>Functional </a:t>
            </a:r>
            <a:r>
              <a:rPr lang="en-US" dirty="0"/>
              <a:t>testing, web application scanners, fuzz testing, etc.</a:t>
            </a:r>
          </a:p>
          <a:p>
            <a:r>
              <a:rPr lang="en-US" sz="2800" dirty="0" smtClean="0"/>
              <a:t>Detection of vulnerabilities is integrated into the actual program’s execution</a:t>
            </a:r>
            <a:endParaRPr lang="en-US" sz="2800" dirty="0"/>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4</a:t>
            </a:fld>
            <a:endParaRPr lang="en-GB"/>
          </a:p>
        </p:txBody>
      </p:sp>
    </p:spTree>
    <p:extLst>
      <p:ext uri="{BB962C8B-B14F-4D97-AF65-F5344CB8AC3E}">
        <p14:creationId xmlns:p14="http://schemas.microsoft.com/office/powerpoint/2010/main" val="82697799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questions to ask</a:t>
            </a:r>
            <a:endParaRPr lang="en-GB" dirty="0"/>
          </a:p>
        </p:txBody>
      </p:sp>
      <p:sp>
        <p:nvSpPr>
          <p:cNvPr id="3" name="Content Placeholder 2"/>
          <p:cNvSpPr>
            <a:spLocks noGrp="1"/>
          </p:cNvSpPr>
          <p:nvPr>
            <p:ph idx="1"/>
          </p:nvPr>
        </p:nvSpPr>
        <p:spPr/>
        <p:txBody>
          <a:bodyPr/>
          <a:lstStyle/>
          <a:p>
            <a:r>
              <a:rPr lang="en-GB" dirty="0" smtClean="0"/>
              <a:t>What files are manipulated?</a:t>
            </a:r>
          </a:p>
          <a:p>
            <a:r>
              <a:rPr lang="en-GB" dirty="0" smtClean="0"/>
              <a:t>What in the registry is manipulated?</a:t>
            </a:r>
          </a:p>
          <a:p>
            <a:r>
              <a:rPr lang="en-GB" dirty="0" smtClean="0"/>
              <a:t>How does the malware persist?</a:t>
            </a:r>
          </a:p>
          <a:p>
            <a:r>
              <a:rPr lang="en-GB" dirty="0" smtClean="0"/>
              <a:t>What processes does it create?</a:t>
            </a:r>
          </a:p>
          <a:p>
            <a:r>
              <a:rPr lang="en-GB" dirty="0" smtClean="0"/>
              <a:t>What processes does it manipulate?</a:t>
            </a:r>
          </a:p>
          <a:p>
            <a:r>
              <a:rPr lang="en-GB" dirty="0" smtClean="0"/>
              <a:t>Does it try to communicate over the network?</a:t>
            </a:r>
          </a:p>
          <a:p>
            <a:r>
              <a:rPr lang="en-GB" dirty="0" smtClean="0"/>
              <a:t>Does it resist being studied?</a:t>
            </a:r>
          </a:p>
        </p:txBody>
      </p:sp>
    </p:spTree>
    <p:extLst>
      <p:ext uri="{BB962C8B-B14F-4D97-AF65-F5344CB8AC3E}">
        <p14:creationId xmlns:p14="http://schemas.microsoft.com/office/powerpoint/2010/main" val="712331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Advanced Dynamic Analysis</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Firing up the debugger</a:t>
            </a:r>
          </a:p>
          <a:p>
            <a:pPr lvl="1"/>
            <a:r>
              <a:rPr lang="en-GB" dirty="0" smtClean="0"/>
              <a:t>Walking through the malware as it runs</a:t>
            </a:r>
          </a:p>
          <a:p>
            <a:endParaRPr lang="en-GB" dirty="0"/>
          </a:p>
          <a:p>
            <a:r>
              <a:rPr lang="en-GB" dirty="0" smtClean="0"/>
              <a:t>A few options</a:t>
            </a:r>
          </a:p>
          <a:p>
            <a:pPr lvl="1"/>
            <a:r>
              <a:rPr lang="en-GB" b="1" dirty="0" err="1" smtClean="0"/>
              <a:t>OllyDbg</a:t>
            </a:r>
            <a:endParaRPr lang="en-GB" b="1" dirty="0" smtClean="0"/>
          </a:p>
          <a:p>
            <a:pPr lvl="2"/>
            <a:r>
              <a:rPr lang="en-GB" dirty="0" smtClean="0"/>
              <a:t>Was good, but rather unmaintained now</a:t>
            </a:r>
            <a:r>
              <a:rPr lang="is-IS" dirty="0" smtClean="0"/>
              <a:t>…</a:t>
            </a:r>
          </a:p>
          <a:p>
            <a:pPr lvl="2"/>
            <a:r>
              <a:rPr lang="is-IS" dirty="0" smtClean="0"/>
              <a:t>You’ll see this often</a:t>
            </a:r>
          </a:p>
          <a:p>
            <a:pPr lvl="2"/>
            <a:r>
              <a:rPr lang="is-IS" dirty="0" smtClean="0"/>
              <a:t>Mainly survives because of plugins</a:t>
            </a:r>
            <a:endParaRPr lang="en-GB" dirty="0" smtClean="0"/>
          </a:p>
          <a:p>
            <a:pPr lvl="1"/>
            <a:r>
              <a:rPr lang="en-GB" b="1" dirty="0" smtClean="0"/>
              <a:t>X64dbg</a:t>
            </a:r>
          </a:p>
          <a:p>
            <a:pPr lvl="2"/>
            <a:r>
              <a:rPr lang="en-GB" dirty="0" smtClean="0"/>
              <a:t>Compatible with </a:t>
            </a:r>
            <a:r>
              <a:rPr lang="en-GB" dirty="0" err="1" smtClean="0"/>
              <a:t>OllyDbg</a:t>
            </a:r>
            <a:r>
              <a:rPr lang="en-GB" dirty="0" smtClean="0"/>
              <a:t> plugins</a:t>
            </a:r>
          </a:p>
          <a:p>
            <a:pPr lvl="2"/>
            <a:r>
              <a:rPr lang="en-GB" dirty="0" smtClean="0"/>
              <a:t>Most people are switching to these days</a:t>
            </a:r>
          </a:p>
          <a:p>
            <a:pPr lvl="1"/>
            <a:r>
              <a:rPr lang="en-GB" b="1" dirty="0" smtClean="0"/>
              <a:t>Radare2</a:t>
            </a:r>
          </a:p>
          <a:p>
            <a:pPr lvl="2"/>
            <a:r>
              <a:rPr lang="en-GB" dirty="0" smtClean="0"/>
              <a:t>Command-line based but very powerful</a:t>
            </a:r>
          </a:p>
          <a:p>
            <a:endParaRPr lang="en-GB" dirty="0"/>
          </a:p>
          <a:p>
            <a:r>
              <a:rPr lang="en-GB" dirty="0" smtClean="0"/>
              <a:t>All set up and ready to go!</a:t>
            </a:r>
          </a:p>
          <a:p>
            <a:r>
              <a:rPr lang="en-GB" dirty="0" smtClean="0"/>
              <a:t>We will take a look at these later!</a:t>
            </a:r>
            <a:endParaRPr lang="en-GB" dirty="0"/>
          </a:p>
        </p:txBody>
      </p:sp>
    </p:spTree>
    <p:extLst>
      <p:ext uri="{BB962C8B-B14F-4D97-AF65-F5344CB8AC3E}">
        <p14:creationId xmlns:p14="http://schemas.microsoft.com/office/powerpoint/2010/main" val="1149521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can you find?</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Runtime error detection</a:t>
            </a:r>
          </a:p>
          <a:p>
            <a:r>
              <a:rPr lang="en-GB" dirty="0" smtClean="0"/>
              <a:t>Subtle defects and vulnerabilities</a:t>
            </a:r>
          </a:p>
          <a:p>
            <a:r>
              <a:rPr lang="en-GB" dirty="0" smtClean="0"/>
              <a:t>Memory issues</a:t>
            </a:r>
          </a:p>
          <a:p>
            <a:r>
              <a:rPr lang="en-GB" dirty="0" smtClean="0"/>
              <a:t>Memory leaks</a:t>
            </a:r>
          </a:p>
          <a:p>
            <a:r>
              <a:rPr lang="en-GB" dirty="0" smtClean="0"/>
              <a:t>Input/output validation issues</a:t>
            </a:r>
          </a:p>
          <a:p>
            <a:pPr lvl="1"/>
            <a:r>
              <a:rPr lang="en-GB" dirty="0" smtClean="0"/>
              <a:t>Find the results of non-expected inputs</a:t>
            </a:r>
          </a:p>
          <a:p>
            <a:r>
              <a:rPr lang="en-GB" dirty="0" smtClean="0"/>
              <a:t>Pointer arithmetic errors</a:t>
            </a:r>
          </a:p>
          <a:p>
            <a:r>
              <a:rPr lang="en-GB" dirty="0" smtClean="0"/>
              <a:t>Response time issues</a:t>
            </a:r>
          </a:p>
          <a:p>
            <a:r>
              <a:rPr lang="en-GB" dirty="0" smtClean="0"/>
              <a:t>Functional issues</a:t>
            </a:r>
          </a:p>
          <a:p>
            <a:r>
              <a:rPr lang="en-GB" dirty="0" smtClean="0"/>
              <a:t>Performance</a:t>
            </a:r>
            <a:endParaRPr lang="en-GB" dirty="0"/>
          </a:p>
        </p:txBody>
      </p:sp>
    </p:spTree>
    <p:extLst>
      <p:ext uri="{BB962C8B-B14F-4D97-AF65-F5344CB8AC3E}">
        <p14:creationId xmlns:p14="http://schemas.microsoft.com/office/powerpoint/2010/main" val="505049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can’t you find?</a:t>
            </a:r>
            <a:endParaRPr lang="en-GB" dirty="0"/>
          </a:p>
        </p:txBody>
      </p:sp>
      <p:sp>
        <p:nvSpPr>
          <p:cNvPr id="3" name="Content Placeholder 2"/>
          <p:cNvSpPr>
            <a:spLocks noGrp="1"/>
          </p:cNvSpPr>
          <p:nvPr>
            <p:ph idx="1"/>
          </p:nvPr>
        </p:nvSpPr>
        <p:spPr/>
        <p:txBody>
          <a:bodyPr/>
          <a:lstStyle/>
          <a:p>
            <a:r>
              <a:rPr lang="en-GB" dirty="0" smtClean="0"/>
              <a:t>Anything off the runtime path</a:t>
            </a:r>
          </a:p>
          <a:p>
            <a:pPr lvl="1"/>
            <a:r>
              <a:rPr lang="en-GB" dirty="0" smtClean="0"/>
              <a:t>Input dependent</a:t>
            </a:r>
            <a:endParaRPr lang="en-GB" dirty="0"/>
          </a:p>
        </p:txBody>
      </p:sp>
    </p:spTree>
    <p:extLst>
      <p:ext uri="{BB962C8B-B14F-4D97-AF65-F5344CB8AC3E}">
        <p14:creationId xmlns:p14="http://schemas.microsoft.com/office/powerpoint/2010/main" val="150320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Dynamic Analysis</a:t>
            </a:r>
            <a:endParaRPr lang="en-GB" dirty="0"/>
          </a:p>
        </p:txBody>
      </p:sp>
      <p:sp>
        <p:nvSpPr>
          <p:cNvPr id="3" name="Content Placeholder 2"/>
          <p:cNvSpPr>
            <a:spLocks noGrp="1"/>
          </p:cNvSpPr>
          <p:nvPr>
            <p:ph idx="1"/>
          </p:nvPr>
        </p:nvSpPr>
        <p:spPr/>
        <p:txBody>
          <a:bodyPr/>
          <a:lstStyle/>
          <a:p>
            <a:r>
              <a:rPr lang="en-GB" dirty="0" smtClean="0"/>
              <a:t>Coverage</a:t>
            </a:r>
          </a:p>
          <a:p>
            <a:r>
              <a:rPr lang="en-GB" dirty="0" smtClean="0"/>
              <a:t>Performance</a:t>
            </a:r>
          </a:p>
          <a:p>
            <a:r>
              <a:rPr lang="en-GB" dirty="0" smtClean="0"/>
              <a:t>Memory Usage</a:t>
            </a:r>
          </a:p>
          <a:p>
            <a:r>
              <a:rPr lang="en-GB" dirty="0" smtClean="0"/>
              <a:t>Security properties</a:t>
            </a:r>
          </a:p>
          <a:p>
            <a:r>
              <a:rPr lang="en-GB" dirty="0" smtClean="0"/>
              <a:t>Concurrency errors</a:t>
            </a:r>
          </a:p>
          <a:p>
            <a:r>
              <a:rPr lang="en-GB" dirty="0" smtClean="0"/>
              <a:t>Violation of rules</a:t>
            </a:r>
          </a:p>
          <a:p>
            <a:pPr lvl="1"/>
            <a:r>
              <a:rPr lang="en-GB" dirty="0" smtClean="0"/>
              <a:t>Invariant detection</a:t>
            </a:r>
          </a:p>
          <a:p>
            <a:pPr lvl="1"/>
            <a:endParaRPr lang="en-GB" dirty="0"/>
          </a:p>
          <a:p>
            <a:r>
              <a:rPr lang="en-GB" dirty="0" smtClean="0"/>
              <a:t>Run the program, collect the information, analyse it</a:t>
            </a:r>
          </a:p>
        </p:txBody>
      </p:sp>
    </p:spTree>
    <p:extLst>
      <p:ext uri="{BB962C8B-B14F-4D97-AF65-F5344CB8AC3E}">
        <p14:creationId xmlns:p14="http://schemas.microsoft.com/office/powerpoint/2010/main" val="134645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Code Instrumentation</a:t>
            </a:r>
            <a:endParaRPr lang="en-US" dirty="0"/>
          </a:p>
        </p:txBody>
      </p:sp>
      <p:sp>
        <p:nvSpPr>
          <p:cNvPr id="3" name="Segnaposto contenuto 2"/>
          <p:cNvSpPr>
            <a:spLocks noGrp="1"/>
          </p:cNvSpPr>
          <p:nvPr>
            <p:ph idx="1"/>
          </p:nvPr>
        </p:nvSpPr>
        <p:spPr/>
        <p:txBody>
          <a:bodyPr/>
          <a:lstStyle/>
          <a:p>
            <a:r>
              <a:rPr lang="en-US" dirty="0" smtClean="0"/>
              <a:t>A technique that inserts extra code into a program to observe its runtime behavior  </a:t>
            </a:r>
          </a:p>
          <a:p>
            <a:r>
              <a:rPr lang="en-US" dirty="0" smtClean="0"/>
              <a:t>The extra code is called </a:t>
            </a:r>
            <a:r>
              <a:rPr lang="en-US" b="1" dirty="0" smtClean="0"/>
              <a:t>instrumentation</a:t>
            </a:r>
            <a:r>
              <a:rPr lang="en-US" dirty="0" smtClean="0"/>
              <a:t> </a:t>
            </a:r>
            <a:r>
              <a:rPr lang="en-US" b="1" dirty="0" smtClean="0"/>
              <a:t>code</a:t>
            </a:r>
          </a:p>
          <a:p>
            <a:pPr lvl="1"/>
            <a:r>
              <a:rPr lang="en-US" dirty="0" smtClean="0"/>
              <a:t>It inserts calls to </a:t>
            </a:r>
            <a:r>
              <a:rPr lang="en-US" b="1" dirty="0" smtClean="0"/>
              <a:t>analysis code </a:t>
            </a:r>
            <a:r>
              <a:rPr lang="en-US" dirty="0" smtClean="0"/>
              <a:t>when an instruction is executed</a:t>
            </a:r>
          </a:p>
          <a:p>
            <a:pPr lvl="1"/>
            <a:r>
              <a:rPr lang="en-US" dirty="0" smtClean="0"/>
              <a:t>Analysis code collects data about the execution of an instruction or about its behavior</a:t>
            </a:r>
          </a:p>
          <a:p>
            <a:r>
              <a:rPr lang="en-US" dirty="0" smtClean="0"/>
              <a:t>The code can be inserted in the </a:t>
            </a:r>
            <a:r>
              <a:rPr lang="en-US" b="1" dirty="0" smtClean="0"/>
              <a:t>source code </a:t>
            </a:r>
            <a:r>
              <a:rPr lang="en-US" dirty="0" smtClean="0"/>
              <a:t>or in the </a:t>
            </a:r>
            <a:r>
              <a:rPr lang="en-US" b="1" dirty="0" smtClean="0"/>
              <a:t>binary code</a:t>
            </a:r>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dirty="0"/>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8</a:t>
            </a:fld>
            <a:endParaRPr lang="en-GB"/>
          </a:p>
        </p:txBody>
      </p:sp>
    </p:spTree>
    <p:extLst>
      <p:ext uri="{BB962C8B-B14F-4D97-AF65-F5344CB8AC3E}">
        <p14:creationId xmlns:p14="http://schemas.microsoft.com/office/powerpoint/2010/main" val="1890837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Instrumentation approaches</a:t>
            </a:r>
            <a:endParaRPr lang="en-US" dirty="0"/>
          </a:p>
        </p:txBody>
      </p:sp>
      <p:sp>
        <p:nvSpPr>
          <p:cNvPr id="3" name="Segnaposto contenuto 2"/>
          <p:cNvSpPr>
            <a:spLocks noGrp="1"/>
          </p:cNvSpPr>
          <p:nvPr>
            <p:ph idx="1"/>
          </p:nvPr>
        </p:nvSpPr>
        <p:spPr/>
        <p:txBody>
          <a:bodyPr/>
          <a:lstStyle/>
          <a:p>
            <a:r>
              <a:rPr lang="en-US" b="1" dirty="0" smtClean="0"/>
              <a:t>Source instrumentation</a:t>
            </a:r>
          </a:p>
          <a:p>
            <a:pPr lvl="1"/>
            <a:r>
              <a:rPr lang="en-US" dirty="0" smtClean="0"/>
              <a:t>Instrument source programs</a:t>
            </a:r>
          </a:p>
          <a:p>
            <a:r>
              <a:rPr lang="en-US" b="1" dirty="0" smtClean="0"/>
              <a:t>Binary instrumentation</a:t>
            </a:r>
          </a:p>
          <a:p>
            <a:pPr lvl="1"/>
            <a:r>
              <a:rPr lang="en-US" dirty="0" smtClean="0"/>
              <a:t>Instrument </a:t>
            </a:r>
            <a:r>
              <a:rPr lang="en-US" dirty="0" err="1" smtClean="0"/>
              <a:t>executables</a:t>
            </a:r>
            <a:r>
              <a:rPr lang="en-US" dirty="0" smtClean="0"/>
              <a:t> directly</a:t>
            </a:r>
            <a:endParaRPr lang="en-US" dirty="0"/>
          </a:p>
          <a:p>
            <a:r>
              <a:rPr lang="en-US" dirty="0" smtClean="0"/>
              <a:t>Advantages for binary instrumentation </a:t>
            </a:r>
          </a:p>
          <a:p>
            <a:pPr lvl="1"/>
            <a:r>
              <a:rPr lang="en-US" dirty="0" smtClean="0"/>
              <a:t>Language independent</a:t>
            </a:r>
          </a:p>
          <a:p>
            <a:pPr lvl="1"/>
            <a:r>
              <a:rPr lang="en-US" dirty="0" smtClean="0"/>
              <a:t>No need to recompile the code</a:t>
            </a:r>
          </a:p>
          <a:p>
            <a:pPr lvl="1"/>
            <a:r>
              <a:rPr lang="en-US" dirty="0" smtClean="0"/>
              <a:t>All code is naturally covered</a:t>
            </a:r>
          </a:p>
          <a:p>
            <a:pPr lvl="1"/>
            <a:endParaRPr lang="en-US" dirty="0"/>
          </a:p>
        </p:txBody>
      </p:sp>
      <p:sp>
        <p:nvSpPr>
          <p:cNvPr id="4" name="Segnaposto data 3"/>
          <p:cNvSpPr>
            <a:spLocks noGrp="1"/>
          </p:cNvSpPr>
          <p:nvPr>
            <p:ph type="dt" sz="half" idx="10"/>
          </p:nvPr>
        </p:nvSpPr>
        <p:spPr/>
        <p:txBody>
          <a:bodyPr/>
          <a:lstStyle/>
          <a:p>
            <a:pPr>
              <a:defRPr/>
            </a:pPr>
            <a:fld id="{B9AECAFE-B10D-6043-988A-8D98BBCFB2CA}" type="datetime1">
              <a:rPr lang="en-US" smtClean="0"/>
              <a:t>12/13/16</a:t>
            </a:fld>
            <a:endParaRPr lang="en-US"/>
          </a:p>
        </p:txBody>
      </p:sp>
      <p:sp>
        <p:nvSpPr>
          <p:cNvPr id="5" name="Segnaposto numero diapositiva 4"/>
          <p:cNvSpPr>
            <a:spLocks noGrp="1"/>
          </p:cNvSpPr>
          <p:nvPr>
            <p:ph type="sldNum" sz="quarter" idx="12"/>
          </p:nvPr>
        </p:nvSpPr>
        <p:spPr/>
        <p:txBody>
          <a:bodyPr/>
          <a:lstStyle/>
          <a:p>
            <a:pPr>
              <a:defRPr/>
            </a:pPr>
            <a:fld id="{D8DEA1CE-09B3-9948-A942-CC28D5A5F823}" type="slidenum">
              <a:rPr lang="en-GB" smtClean="0"/>
              <a:pPr>
                <a:defRPr/>
              </a:pPr>
              <a:t>9</a:t>
            </a:fld>
            <a:endParaRPr lang="en-GB"/>
          </a:p>
        </p:txBody>
      </p:sp>
    </p:spTree>
    <p:extLst>
      <p:ext uri="{BB962C8B-B14F-4D97-AF65-F5344CB8AC3E}">
        <p14:creationId xmlns:p14="http://schemas.microsoft.com/office/powerpoint/2010/main" val="8484845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65</TotalTime>
  <Words>1816</Words>
  <Application>Microsoft Macintosh PowerPoint</Application>
  <PresentationFormat>On-screen Show (4:3)</PresentationFormat>
  <Paragraphs>367</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Calibri</vt:lpstr>
      <vt:lpstr>Calibri Light</vt:lpstr>
      <vt:lpstr>Courier</vt:lpstr>
      <vt:lpstr>Lucida Sans</vt:lpstr>
      <vt:lpstr>ＭＳ Ｐゴシック</vt:lpstr>
      <vt:lpstr>Arial</vt:lpstr>
      <vt:lpstr>Office Theme</vt:lpstr>
      <vt:lpstr>COMP6236</vt:lpstr>
      <vt:lpstr>How much do I need to write?</vt:lpstr>
      <vt:lpstr>Example Answers</vt:lpstr>
      <vt:lpstr>Dynamic Analysis</vt:lpstr>
      <vt:lpstr>What can you find?</vt:lpstr>
      <vt:lpstr>What can’t you find?</vt:lpstr>
      <vt:lpstr>Common Dynamic Analysis</vt:lpstr>
      <vt:lpstr>Code Instrumentation</vt:lpstr>
      <vt:lpstr>Instrumentation approaches</vt:lpstr>
      <vt:lpstr>Code Instrumentation: Source Code</vt:lpstr>
      <vt:lpstr>Code Instrumentation: Source Code</vt:lpstr>
      <vt:lpstr>Code Instrumentation: Source Code</vt:lpstr>
      <vt:lpstr>Compile-time Instrumentation</vt:lpstr>
      <vt:lpstr>Compile-time instrumentation tools</vt:lpstr>
      <vt:lpstr>Runtime-Instrumentation</vt:lpstr>
      <vt:lpstr>Valgrind</vt:lpstr>
      <vt:lpstr>Installing Valgrind</vt:lpstr>
      <vt:lpstr>Run Valgrind</vt:lpstr>
      <vt:lpstr>Let’s take a look at an example</vt:lpstr>
      <vt:lpstr>Let’s take a look at an example</vt:lpstr>
      <vt:lpstr>Let’s take a look at an example</vt:lpstr>
      <vt:lpstr>Pin</vt:lpstr>
      <vt:lpstr>Pin</vt:lpstr>
      <vt:lpstr>An Example of Pintool</vt:lpstr>
      <vt:lpstr>Advantages of dynamic analysis</vt:lpstr>
      <vt:lpstr>Disadvantages of dynamic analysis</vt:lpstr>
      <vt:lpstr>Other types of dynamic tools</vt:lpstr>
      <vt:lpstr>Comparison</vt:lpstr>
      <vt:lpstr>Malware Dynamic Analysis</vt:lpstr>
      <vt:lpstr>A safe environment</vt:lpstr>
      <vt:lpstr>Process Explorer</vt:lpstr>
      <vt:lpstr>CaptureBAT</vt:lpstr>
      <vt:lpstr>Process Monitor</vt:lpstr>
      <vt:lpstr>FakeNet (and INetSim)</vt:lpstr>
      <vt:lpstr>Regshot</vt:lpstr>
      <vt:lpstr>OTL</vt:lpstr>
      <vt:lpstr>Autoruns</vt:lpstr>
      <vt:lpstr>GMER</vt:lpstr>
      <vt:lpstr>Wireshark</vt:lpstr>
      <vt:lpstr>The questions to ask</vt:lpstr>
      <vt:lpstr>Advanced Dynamic Analysis</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COMP6236</dc:title>
  <dc:creator>Microsoft Office User</dc:creator>
  <cp:lastModifiedBy>Microsoft Office User</cp:lastModifiedBy>
  <cp:revision>7</cp:revision>
  <dcterms:created xsi:type="dcterms:W3CDTF">2016-12-13T07:34:44Z</dcterms:created>
  <dcterms:modified xsi:type="dcterms:W3CDTF">2016-12-13T08:39:54Z</dcterms:modified>
</cp:coreProperties>
</file>